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14" r:id="rId1"/>
  </p:sldMasterIdLst>
  <p:handoutMasterIdLst>
    <p:handoutMasterId r:id="rId10"/>
  </p:handoutMasterIdLst>
  <p:sldIdLst>
    <p:sldId id="272" r:id="rId2"/>
    <p:sldId id="271" r:id="rId3"/>
    <p:sldId id="273" r:id="rId4"/>
    <p:sldId id="264" r:id="rId5"/>
    <p:sldId id="268" r:id="rId6"/>
    <p:sldId id="270" r:id="rId7"/>
    <p:sldId id="263" r:id="rId8"/>
    <p:sldId id="275" r:id="rId9"/>
  </p:sldIdLst>
  <p:sldSz cx="12192000" cy="6858000"/>
  <p:notesSz cx="6889750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667" autoAdjust="0"/>
    <p:restoredTop sz="94660"/>
  </p:normalViewPr>
  <p:slideViewPr>
    <p:cSldViewPr snapToGrid="0">
      <p:cViewPr varScale="1">
        <p:scale>
          <a:sx n="37" d="100"/>
          <a:sy n="37" d="100"/>
        </p:scale>
        <p:origin x="60" y="8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904192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1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96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1"/>
          <a:lstStyle>
            <a:lvl1pPr algn="l">
              <a:defRPr sz="1300"/>
            </a:lvl1pPr>
          </a:lstStyle>
          <a:p>
            <a:fld id="{5A29CB47-F789-4992-B728-EB6CFAD8BF4C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904192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1" anchor="b"/>
          <a:lstStyle>
            <a:lvl1pPr algn="r">
              <a:defRPr sz="13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96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1" anchor="b"/>
          <a:lstStyle>
            <a:lvl1pPr algn="l">
              <a:defRPr sz="1300"/>
            </a:lvl1pPr>
          </a:lstStyle>
          <a:p>
            <a:fld id="{32D0C675-4EF0-44E6-AA4D-4A3DF0B7C4A6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372111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13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826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8566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8398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44258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 עם ציטו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1893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נכון או לא נכ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76400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965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3229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93350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8401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356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352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34227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813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7388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791E-825E-4F78-BDFF-5E678E3B8057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83368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CDE791E-825E-4F78-BDFF-5E678E3B8057}" type="datetimeFigureOut">
              <a:rPr lang="he-IL" smtClean="0"/>
              <a:t>כ"ח/אייר/תשע"ט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EB0F53A-F761-4B4C-862D-D4029822EB7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99641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6060709-3C80-4B6A-81B3-D47F4A4CED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E64386B7-0EAA-415F-B126-535C64645B89}"/>
              </a:ext>
            </a:extLst>
          </p:cNvPr>
          <p:cNvSpPr txBox="1"/>
          <p:nvPr/>
        </p:nvSpPr>
        <p:spPr>
          <a:xfrm>
            <a:off x="6427524" y="369122"/>
            <a:ext cx="5304895" cy="55564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rtl="1">
              <a:spcBef>
                <a:spcPct val="0"/>
              </a:spcBef>
              <a:spcAft>
                <a:spcPts val="600"/>
              </a:spcAft>
            </a:pPr>
            <a:r>
              <a:rPr lang="en-US" sz="6600" b="1" cap="all" dirty="0" err="1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סיור</a:t>
            </a:r>
            <a:r>
              <a:rPr lang="en-US" sz="6600" b="1" cap="all" dirty="0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lang="en-US" sz="6600" b="1" cap="all" dirty="0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en-US" sz="6600" b="1" cap="all" dirty="0" err="1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תשתיות</a:t>
            </a:r>
            <a:r>
              <a:rPr lang="en-US" sz="6600" b="1" cap="all" dirty="0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6600" b="1" cap="all" dirty="0" err="1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לאומיות</a:t>
            </a:r>
            <a:endParaRPr lang="en-US" sz="6600" b="1" cap="all" dirty="0">
              <a:ln w="3175" cmpd="sng">
                <a:noFill/>
              </a:ln>
              <a:solidFill>
                <a:srgbClr val="0000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 rtl="1">
              <a:spcBef>
                <a:spcPct val="0"/>
              </a:spcBef>
              <a:spcAft>
                <a:spcPts val="600"/>
              </a:spcAft>
            </a:pPr>
            <a:r>
              <a:rPr lang="en-US" sz="6600" b="1" cap="all" dirty="0">
                <a:ln w="3175" cmpd="sng">
                  <a:noFill/>
                </a:ln>
                <a:solidFill>
                  <a:srgbClr val="0000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6.6.2019</a:t>
            </a:r>
          </a:p>
        </p:txBody>
      </p:sp>
      <p:pic>
        <p:nvPicPr>
          <p:cNvPr id="5" name="Picture 2" descr="×ª××¦××ª ×ª××× × ×¢×××¨ ×ª××× × ××©">
            <a:extLst>
              <a:ext uri="{FF2B5EF4-FFF2-40B4-BE49-F238E27FC236}">
                <a16:creationId xmlns:a16="http://schemas.microsoft.com/office/drawing/2014/main" id="{A35E9B7C-E336-482E-A4C1-FBB145C6D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" r="-6" b="4839"/>
          <a:stretch/>
        </p:blipFill>
        <p:spPr bwMode="auto">
          <a:xfrm>
            <a:off x="5" y="10"/>
            <a:ext cx="5967938" cy="228599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×ª××¦××ª ×ª××× × ×¢×××¨ ××××">
            <a:extLst>
              <a:ext uri="{FF2B5EF4-FFF2-40B4-BE49-F238E27FC236}">
                <a16:creationId xmlns:a16="http://schemas.microsoft.com/office/drawing/2014/main" id="{5BE9AFE3-A909-4C21-BC7B-0C3F6E1BC9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9" b="2"/>
          <a:stretch/>
        </p:blipFill>
        <p:spPr bwMode="auto">
          <a:xfrm>
            <a:off x="-6" y="2286000"/>
            <a:ext cx="5967937" cy="228600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×ª××¦××ª ×ª××× × ×¢×××¨ ××××¨">
            <a:extLst>
              <a:ext uri="{FF2B5EF4-FFF2-40B4-BE49-F238E27FC236}">
                <a16:creationId xmlns:a16="http://schemas.microsoft.com/office/drawing/2014/main" id="{BC3FEC43-B074-45B8-8937-3C04AEAC8D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7" r="33448"/>
          <a:stretch/>
        </p:blipFill>
        <p:spPr bwMode="auto">
          <a:xfrm>
            <a:off x="3173" y="4532233"/>
            <a:ext cx="5964758" cy="2286000"/>
          </a:xfrm>
          <a:prstGeom prst="rect">
            <a:avLst/>
          </a:prstGeom>
          <a:noFill/>
          <a:effectLst>
            <a:innerShdw blurRad="57150" dist="38100" dir="14460000">
              <a:prstClr val="black">
                <a:alpha val="70000"/>
              </a:prstClr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8354777-8EFA-4BBB-B241-7BA3D2AD20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911F339-73D4-4FD1-B9FD-110DE52FD1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26CF408-B725-42F1-9FB3-051D8BC2EB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75186F7-CA17-495B-A134-3B921E9A77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C93BB6D-C752-4FD8-8EEA-C24021A510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A3D6F6-75AD-4261-ADFA-BE6B748776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97698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×ª××¦××ª ×ª××× × ×¢×××¨ ×ª×©×ª×××ª ×××××××ª ×ª××× ×">
            <a:extLst>
              <a:ext uri="{FF2B5EF4-FFF2-40B4-BE49-F238E27FC236}">
                <a16:creationId xmlns:a16="http://schemas.microsoft.com/office/drawing/2014/main" id="{B8826C21-3B53-45DA-9DE1-7F4863FDD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A5B4E5-77AC-40F0-BECF-3BA78F65B54B}"/>
              </a:ext>
            </a:extLst>
          </p:cNvPr>
          <p:cNvSpPr txBox="1"/>
          <p:nvPr/>
        </p:nvSpPr>
        <p:spPr>
          <a:xfrm>
            <a:off x="223629" y="322998"/>
            <a:ext cx="1219200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המטרה 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2C9EA901-DC5C-4136-A27C-F5F9778071A2}"/>
              </a:ext>
            </a:extLst>
          </p:cNvPr>
          <p:cNvSpPr/>
          <p:nvPr/>
        </p:nvSpPr>
        <p:spPr>
          <a:xfrm>
            <a:off x="2104612" y="97714"/>
            <a:ext cx="8062290" cy="2685245"/>
          </a:xfrm>
          <a:prstGeom prst="rect">
            <a:avLst/>
          </a:prstGeom>
          <a:solidFill>
            <a:schemeClr val="tx1">
              <a:lumMod val="75000"/>
            </a:schemeClr>
          </a:solidFill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3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המטרה : </a:t>
            </a:r>
          </a:p>
          <a:p>
            <a:pPr algn="ctr" rtl="1">
              <a:lnSpc>
                <a:spcPct val="150000"/>
              </a:lnSpc>
            </a:pP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חשיפה לעולם התשתיות הלאומיות במדינת ישראל,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תוך התמקדות בעולם האנרגיה והתחבורה.</a:t>
            </a:r>
          </a:p>
          <a:p>
            <a:pPr algn="ctr" rtl="1">
              <a:lnSpc>
                <a:spcPct val="150000"/>
              </a:lnSpc>
            </a:pP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על מנת לאפשר התבוננות לאומית–מערכתית–תשתיתית,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ארוכת טווח בקרב בכירים.</a:t>
            </a:r>
          </a:p>
        </p:txBody>
      </p:sp>
    </p:spTree>
    <p:extLst>
      <p:ext uri="{BB962C8B-B14F-4D97-AF65-F5344CB8AC3E}">
        <p14:creationId xmlns:p14="http://schemas.microsoft.com/office/powerpoint/2010/main" val="1128457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×ª××¦××ª ×ª××× × ×¢×××¨ ×ª×©×ª×××ª ×××××××ª">
            <a:extLst>
              <a:ext uri="{FF2B5EF4-FFF2-40B4-BE49-F238E27FC236}">
                <a16:creationId xmlns:a16="http://schemas.microsoft.com/office/drawing/2014/main" id="{0679E993-718B-4E12-AA82-1258E559A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00388"/>
            <a:ext cx="12192000" cy="16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A5B4E5-77AC-40F0-BECF-3BA78F65B54B}"/>
              </a:ext>
            </a:extLst>
          </p:cNvPr>
          <p:cNvSpPr txBox="1"/>
          <p:nvPr/>
        </p:nvSpPr>
        <p:spPr>
          <a:xfrm>
            <a:off x="9740348" y="205553"/>
            <a:ext cx="2319131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הגדרה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2C9EA901-DC5C-4136-A27C-F5F9778071A2}"/>
              </a:ext>
            </a:extLst>
          </p:cNvPr>
          <p:cNvSpPr/>
          <p:nvPr/>
        </p:nvSpPr>
        <p:spPr>
          <a:xfrm>
            <a:off x="119270" y="112789"/>
            <a:ext cx="9541566" cy="4923037"/>
          </a:xfrm>
          <a:prstGeom prst="rect">
            <a:avLst/>
          </a:prstGeom>
          <a:solidFill>
            <a:schemeClr val="tx1">
              <a:lumMod val="75000"/>
            </a:schemeClr>
          </a:solidFill>
          <a:ln w="7620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תשתית לאומית מוגדרת בחוק </a:t>
            </a: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כ"מתקני תשתית, נמל תעופה, נמל, מעגן, מיתקן להתפלת מים, 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מיתקני מים וביוב לרבות מאגרים, אתרי סילוק וטיפול בפסולת, 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מיתקני תקשורת, תחנת כוח, מיתקן אחסון גז ודלק, דרך (כביש, מסילה), מיתקני גז ומיתקני גז טבעי נוזלי, אתרי כרייה וחציבה. </a:t>
            </a: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והכל אם ראש הממשלה, שר האוצר ושר הפנים הכריזו, </a:t>
            </a:r>
          </a:p>
          <a:p>
            <a:pPr algn="ctr" rtl="1">
              <a:lnSpc>
                <a:spcPct val="150000"/>
              </a:lnSpc>
            </a:pP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על כל אחד מהם, כי הוא </a:t>
            </a: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בעל חשיבות לאומית</a:t>
            </a:r>
            <a:r>
              <a:rPr lang="he-IL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</a:p>
        </p:txBody>
      </p:sp>
    </p:spTree>
    <p:extLst>
      <p:ext uri="{BB962C8B-B14F-4D97-AF65-F5344CB8AC3E}">
        <p14:creationId xmlns:p14="http://schemas.microsoft.com/office/powerpoint/2010/main" val="347260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×ª××¦××ª ×ª××× × ×¢×××¨ ×ª××× × ×©× ××¢××">
            <a:extLst>
              <a:ext uri="{FF2B5EF4-FFF2-40B4-BE49-F238E27FC236}">
                <a16:creationId xmlns:a16="http://schemas.microsoft.com/office/drawing/2014/main" id="{BE37B5B8-E8F8-4AA1-BC30-381F6AC80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0"/>
            <a:ext cx="12178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2A36167E-F386-48A2-89BA-8A7D806F18D6}"/>
              </a:ext>
            </a:extLst>
          </p:cNvPr>
          <p:cNvSpPr/>
          <p:nvPr/>
        </p:nvSpPr>
        <p:spPr>
          <a:xfrm>
            <a:off x="1603514" y="1762539"/>
            <a:ext cx="9236764" cy="353833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תהליכי תכנון של תשתיות לאומיות</a:t>
            </a: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(תת"ל), עוברים תהליכי אישור, 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עד אישור הממשלה</a:t>
            </a: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לוועדה מואצלות כל סמכויות המועצה הארצית,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היא יכולה לשנות תוכניות מתאר ארציות ומעמדה שווה ואף גובר על מעמדה של כל תמ"א אחרת.</a:t>
            </a:r>
          </a:p>
          <a:p>
            <a:pPr algn="ctr" rtl="1"/>
            <a:endParaRPr lang="he-IL" sz="24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/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הוועדה מונה 15 חברים: נציגי שרים ומשרדים (פנים, רה"מ, משפטים, משרד התשתיות הלאומיות, הגנת הסביבה, תחבורה, שיכון, אוצר, חקלאות ומשרד הביטחון). נציג השלטון המקומי, נציג ציבור, נציג הארגונים הירוקים ונציג רשות מקרקעי ישראל.</a:t>
            </a:r>
          </a:p>
        </p:txBody>
      </p:sp>
    </p:spTree>
    <p:extLst>
      <p:ext uri="{BB962C8B-B14F-4D97-AF65-F5344CB8AC3E}">
        <p14:creationId xmlns:p14="http://schemas.microsoft.com/office/powerpoint/2010/main" val="142397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×ª××¦××ª ×ª××× × ×¢×××¨ ×¨×××ª ×§×× ××©×¨××">
            <a:extLst>
              <a:ext uri="{FF2B5EF4-FFF2-40B4-BE49-F238E27FC236}">
                <a16:creationId xmlns:a16="http://schemas.microsoft.com/office/drawing/2014/main" id="{4F2A8FC1-33EB-4F63-9EB0-9AE4FB237B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3" r="3" b="24611"/>
          <a:stretch/>
        </p:blipFill>
        <p:spPr bwMode="auto">
          <a:xfrm>
            <a:off x="7967351" y="-1"/>
            <a:ext cx="4224651" cy="3346705"/>
          </a:xfrm>
          <a:custGeom>
            <a:avLst/>
            <a:gdLst>
              <a:gd name="connsiteX0" fmla="*/ 1549963 w 4224651"/>
              <a:gd name="connsiteY0" fmla="*/ 0 h 3346705"/>
              <a:gd name="connsiteX1" fmla="*/ 1555540 w 4224651"/>
              <a:gd name="connsiteY1" fmla="*/ 0 h 3346705"/>
              <a:gd name="connsiteX2" fmla="*/ 2621768 w 4224651"/>
              <a:gd name="connsiteY2" fmla="*/ 0 h 3346705"/>
              <a:gd name="connsiteX3" fmla="*/ 4224651 w 4224651"/>
              <a:gd name="connsiteY3" fmla="*/ 0 h 3346705"/>
              <a:gd name="connsiteX4" fmla="*/ 4224651 w 4224651"/>
              <a:gd name="connsiteY4" fmla="*/ 3346705 h 3346705"/>
              <a:gd name="connsiteX5" fmla="*/ 0 w 422465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×ª××¦××ª ×ª××× × ×¢×××¨ × ×× ×××¤×">
            <a:extLst>
              <a:ext uri="{FF2B5EF4-FFF2-40B4-BE49-F238E27FC236}">
                <a16:creationId xmlns:a16="http://schemas.microsoft.com/office/drawing/2014/main" id="{C562609E-D869-4158-9DBE-225BE1E3E4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26" r="-2" b="4346"/>
          <a:stretch/>
        </p:blipFill>
        <p:spPr bwMode="auto">
          <a:xfrm>
            <a:off x="4493435" y="243"/>
            <a:ext cx="7698564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4832507 w 7698564"/>
              <a:gd name="connsiteY3" fmla="*/ 0 h 3346705"/>
              <a:gd name="connsiteX4" fmla="*/ 3282657 w 7698564"/>
              <a:gd name="connsiteY4" fmla="*/ 3346461 h 3346705"/>
              <a:gd name="connsiteX5" fmla="*/ 7698564 w 7698564"/>
              <a:gd name="connsiteY5" fmla="*/ 3346461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×ª××¦××ª ×ª××× × ×¢×××¨ ×ª××× × ×¨×××ª">
            <a:extLst>
              <a:ext uri="{FF2B5EF4-FFF2-40B4-BE49-F238E27FC236}">
                <a16:creationId xmlns:a16="http://schemas.microsoft.com/office/drawing/2014/main" id="{1C3BD563-7841-4762-A8CC-35E3B69A49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10" r="-3" b="-3"/>
          <a:stretch/>
        </p:blipFill>
        <p:spPr bwMode="auto">
          <a:xfrm>
            <a:off x="20" y="10"/>
            <a:ext cx="585977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×ª××¦××ª ×ª××× × ×¢×××¨ ×ª××× × ××××¤××">
            <a:extLst>
              <a:ext uri="{FF2B5EF4-FFF2-40B4-BE49-F238E27FC236}">
                <a16:creationId xmlns:a16="http://schemas.microsoft.com/office/drawing/2014/main" id="{FFA1A586-DFAE-4086-8F78-7C36763CB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53" r="2" b="2"/>
          <a:stretch/>
        </p:blipFill>
        <p:spPr bwMode="auto">
          <a:xfrm>
            <a:off x="6350090" y="3511295"/>
            <a:ext cx="5841911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×ª××¦××ª ×ª××× × ×¢×××¨ × ×ª×&quot;×">
            <a:extLst>
              <a:ext uri="{FF2B5EF4-FFF2-40B4-BE49-F238E27FC236}">
                <a16:creationId xmlns:a16="http://schemas.microsoft.com/office/drawing/2014/main" id="{D829EED1-F6BF-4656-A205-C394A561D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4" r="1" b="20825"/>
          <a:stretch/>
        </p:blipFill>
        <p:spPr bwMode="auto">
          <a:xfrm>
            <a:off x="-1" y="3511295"/>
            <a:ext cx="7698564" cy="3346705"/>
          </a:xfrm>
          <a:custGeom>
            <a:avLst/>
            <a:gdLst>
              <a:gd name="connsiteX0" fmla="*/ 0 w 7698564"/>
              <a:gd name="connsiteY0" fmla="*/ 0 h 3346705"/>
              <a:gd name="connsiteX1" fmla="*/ 7698564 w 7698564"/>
              <a:gd name="connsiteY1" fmla="*/ 0 h 3346705"/>
              <a:gd name="connsiteX2" fmla="*/ 6148601 w 7698564"/>
              <a:gd name="connsiteY2" fmla="*/ 3346705 h 3346705"/>
              <a:gd name="connsiteX3" fmla="*/ 6143024 w 7698564"/>
              <a:gd name="connsiteY3" fmla="*/ 3346705 h 3346705"/>
              <a:gd name="connsiteX4" fmla="*/ 5076796 w 7698564"/>
              <a:gd name="connsiteY4" fmla="*/ 3346705 h 3346705"/>
              <a:gd name="connsiteX5" fmla="*/ 1246924 w 7698564"/>
              <a:gd name="connsiteY5" fmla="*/ 3346705 h 3346705"/>
              <a:gd name="connsiteX6" fmla="*/ 1246924 w 7698564"/>
              <a:gd name="connsiteY6" fmla="*/ 3346226 h 3346705"/>
              <a:gd name="connsiteX7" fmla="*/ 0 w 7698564"/>
              <a:gd name="connsiteY7" fmla="*/ 3346226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0" y="0"/>
                </a:moveTo>
                <a:lnTo>
                  <a:pt x="7698564" y="0"/>
                </a:lnTo>
                <a:lnTo>
                  <a:pt x="6148601" y="3346705"/>
                </a:lnTo>
                <a:lnTo>
                  <a:pt x="6143024" y="3346705"/>
                </a:lnTo>
                <a:lnTo>
                  <a:pt x="5076796" y="3346705"/>
                </a:lnTo>
                <a:lnTo>
                  <a:pt x="1246924" y="3346705"/>
                </a:lnTo>
                <a:lnTo>
                  <a:pt x="1246924" y="3346226"/>
                </a:lnTo>
                <a:lnTo>
                  <a:pt x="0" y="334622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: פינות מעוגלות 2">
            <a:extLst>
              <a:ext uri="{FF2B5EF4-FFF2-40B4-BE49-F238E27FC236}">
                <a16:creationId xmlns:a16="http://schemas.microsoft.com/office/drawing/2014/main" id="{EC89381A-C0D9-4F7D-86DE-7209AAB1A051}"/>
              </a:ext>
            </a:extLst>
          </p:cNvPr>
          <p:cNvSpPr/>
          <p:nvPr/>
        </p:nvSpPr>
        <p:spPr>
          <a:xfrm>
            <a:off x="9464845" y="0"/>
            <a:ext cx="2727155" cy="715617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תחבורה</a:t>
            </a:r>
          </a:p>
        </p:txBody>
      </p:sp>
    </p:spTree>
    <p:extLst>
      <p:ext uri="{BB962C8B-B14F-4D97-AF65-F5344CB8AC3E}">
        <p14:creationId xmlns:p14="http://schemas.microsoft.com/office/powerpoint/2010/main" val="4155835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×ª××¦××ª ×ª××× × ×¢×××¨ ×ª×©×ª×××ª ×××§">
            <a:extLst>
              <a:ext uri="{FF2B5EF4-FFF2-40B4-BE49-F238E27FC236}">
                <a16:creationId xmlns:a16="http://schemas.microsoft.com/office/drawing/2014/main" id="{793630EE-F80D-4D8B-8577-F29255794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0" r="16714" b="-2"/>
          <a:stretch/>
        </p:blipFill>
        <p:spPr bwMode="auto">
          <a:xfrm>
            <a:off x="320045" y="320039"/>
            <a:ext cx="4570678" cy="41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×ª××¦××ª ×ª××× × ×¢×××¨ ××©××">
            <a:extLst>
              <a:ext uri="{FF2B5EF4-FFF2-40B4-BE49-F238E27FC236}">
                <a16:creationId xmlns:a16="http://schemas.microsoft.com/office/drawing/2014/main" id="{46540FE0-DC5F-477A-ABDA-41DAFA907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4" r="12178" b="-2"/>
          <a:stretch/>
        </p:blipFill>
        <p:spPr bwMode="auto">
          <a:xfrm>
            <a:off x="4968251" y="307164"/>
            <a:ext cx="2249424" cy="414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×ª××¦××ª ×ª××× × ×¢×××¨ ××ª×§× ×¤××× ××××××">
            <a:extLst>
              <a:ext uri="{FF2B5EF4-FFF2-40B4-BE49-F238E27FC236}">
                <a16:creationId xmlns:a16="http://schemas.microsoft.com/office/drawing/2014/main" id="{CF42DAB6-9891-44A8-B643-6067A55BE2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39" b="-5"/>
          <a:stretch/>
        </p:blipFill>
        <p:spPr bwMode="auto">
          <a:xfrm>
            <a:off x="320044" y="4540158"/>
            <a:ext cx="2249424" cy="19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×ª××¦××ª ×ª××× × ×¢×××¨ ××ª×¤××ª ××× ××©×¨××">
            <a:extLst>
              <a:ext uri="{FF2B5EF4-FFF2-40B4-BE49-F238E27FC236}">
                <a16:creationId xmlns:a16="http://schemas.microsoft.com/office/drawing/2014/main" id="{5DD145C5-0AF6-4947-99D6-B8E1D8822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2038"/>
          <a:stretch/>
        </p:blipFill>
        <p:spPr bwMode="auto">
          <a:xfrm>
            <a:off x="2645048" y="4540158"/>
            <a:ext cx="4572626" cy="199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×ª××¦××ª ×ª××× × ×¢×××¨ ××¡××ª ×××">
            <a:extLst>
              <a:ext uri="{FF2B5EF4-FFF2-40B4-BE49-F238E27FC236}">
                <a16:creationId xmlns:a16="http://schemas.microsoft.com/office/drawing/2014/main" id="{5D395452-B5D5-4FE0-A665-E81573DA28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6" r="40315" b="-1"/>
          <a:stretch/>
        </p:blipFill>
        <p:spPr bwMode="auto">
          <a:xfrm>
            <a:off x="7287920" y="320039"/>
            <a:ext cx="4572626" cy="623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לבן: פינות מעוגלות 13">
            <a:extLst>
              <a:ext uri="{FF2B5EF4-FFF2-40B4-BE49-F238E27FC236}">
                <a16:creationId xmlns:a16="http://schemas.microsoft.com/office/drawing/2014/main" id="{7DADE6D5-E48F-46A9-9B9A-494FBC7B262C}"/>
              </a:ext>
            </a:extLst>
          </p:cNvPr>
          <p:cNvSpPr/>
          <p:nvPr/>
        </p:nvSpPr>
        <p:spPr>
          <a:xfrm>
            <a:off x="9106887" y="346543"/>
            <a:ext cx="2727155" cy="715617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latin typeface="Arial" panose="020B0604020202020204" pitchFamily="34" charset="0"/>
                <a:cs typeface="Arial" panose="020B0604020202020204" pitchFamily="34" charset="0"/>
              </a:rPr>
              <a:t>אנרגיה ומים</a:t>
            </a:r>
          </a:p>
        </p:txBody>
      </p:sp>
    </p:spTree>
    <p:extLst>
      <p:ext uri="{BB962C8B-B14F-4D97-AF65-F5344CB8AC3E}">
        <p14:creationId xmlns:p14="http://schemas.microsoft.com/office/powerpoint/2010/main" val="2698238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×ª××¦××ª ×ª××× × ×¢×××¨ ××©×¨× ××× ×¨×××">
            <a:extLst>
              <a:ext uri="{FF2B5EF4-FFF2-40B4-BE49-F238E27FC236}">
                <a16:creationId xmlns:a16="http://schemas.microsoft.com/office/drawing/2014/main" id="{B27DC4F7-BC84-4FF2-A0B4-D513E3FC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860" y="4346712"/>
            <a:ext cx="3399619" cy="2393861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A5B4E5-77AC-40F0-BECF-3BA78F65B54B}"/>
              </a:ext>
            </a:extLst>
          </p:cNvPr>
          <p:cNvSpPr txBox="1"/>
          <p:nvPr/>
        </p:nvSpPr>
        <p:spPr>
          <a:xfrm>
            <a:off x="1" y="0"/>
            <a:ext cx="1219200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הרצאות טעינה לסיור תשתיות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13978190-521E-4E19-A12A-DF3504AABFD9}"/>
              </a:ext>
            </a:extLst>
          </p:cNvPr>
          <p:cNvSpPr/>
          <p:nvPr/>
        </p:nvSpPr>
        <p:spPr>
          <a:xfrm>
            <a:off x="1842051" y="951415"/>
            <a:ext cx="10023827" cy="31197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>
              <a:lnSpc>
                <a:spcPct val="150000"/>
              </a:lnSpc>
            </a:pP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08:30-09:30 יו"ר רשות החשמל, ד"ר אסף אילת.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09:30-10:30 מנכ"ל משרד האנרגיה, מר אודי אדירי.</a:t>
            </a:r>
          </a:p>
          <a:p>
            <a:pPr algn="r" rtl="1">
              <a:lnSpc>
                <a:spcPct val="150000"/>
              </a:lnSpc>
            </a:pP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10:30-11:00 הפסקה</a:t>
            </a:r>
          </a:p>
          <a:p>
            <a:pPr algn="r" rtl="1">
              <a:lnSpc>
                <a:spcPct val="150000"/>
              </a:lnSpc>
            </a:pP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11:00-12:30 משרד התחבורה – מר' אסף אשר,</a:t>
            </a:r>
            <a: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ר' אגף בכיר, תקציבי פיתוח במנהל התשתיות במשרד התחבורה.</a:t>
            </a:r>
          </a:p>
        </p:txBody>
      </p:sp>
      <p:pic>
        <p:nvPicPr>
          <p:cNvPr id="1028" name="Picture 4" descr="×ª××¦××ª ×ª××× × ×¢×××¨ ×ª××× × ×××¨×ª ×××©××">
            <a:extLst>
              <a:ext uri="{FF2B5EF4-FFF2-40B4-BE49-F238E27FC236}">
                <a16:creationId xmlns:a16="http://schemas.microsoft.com/office/drawing/2014/main" id="{3C28AE32-732E-47D1-93F8-E94D490CE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013" y="4346276"/>
            <a:ext cx="4007340" cy="2394299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×ª××¦××ª ×ª××× × ×¢×××¨ ××©×¨× ××ª××××¨×">
            <a:extLst>
              <a:ext uri="{FF2B5EF4-FFF2-40B4-BE49-F238E27FC236}">
                <a16:creationId xmlns:a16="http://schemas.microsoft.com/office/drawing/2014/main" id="{A80E2875-9E5E-427E-9981-5546C416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927" y="4346712"/>
            <a:ext cx="2114550" cy="2394298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097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BA5B4E5-77AC-40F0-BECF-3BA78F65B54B}"/>
              </a:ext>
            </a:extLst>
          </p:cNvPr>
          <p:cNvSpPr txBox="1"/>
          <p:nvPr/>
        </p:nvSpPr>
        <p:spPr>
          <a:xfrm>
            <a:off x="5340626" y="0"/>
            <a:ext cx="5751443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50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לו"ז הסיור </a:t>
            </a:r>
          </a:p>
        </p:txBody>
      </p:sp>
      <p:graphicFrame>
        <p:nvGraphicFramePr>
          <p:cNvPr id="3" name="טבלה 2">
            <a:extLst>
              <a:ext uri="{FF2B5EF4-FFF2-40B4-BE49-F238E27FC236}">
                <a16:creationId xmlns:a16="http://schemas.microsoft.com/office/drawing/2014/main" id="{8AAB2C0B-6D9E-4CED-B13F-CBBB817CC6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8877769"/>
              </p:ext>
            </p:extLst>
          </p:nvPr>
        </p:nvGraphicFramePr>
        <p:xfrm>
          <a:off x="5989983" y="1062695"/>
          <a:ext cx="5965750" cy="5042514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1625281">
                  <a:extLst>
                    <a:ext uri="{9D8B030D-6E8A-4147-A177-3AD203B41FA5}">
                      <a16:colId xmlns:a16="http://schemas.microsoft.com/office/drawing/2014/main" val="645461641"/>
                    </a:ext>
                  </a:extLst>
                </a:gridCol>
                <a:gridCol w="4340469">
                  <a:extLst>
                    <a:ext uri="{9D8B030D-6E8A-4147-A177-3AD203B41FA5}">
                      <a16:colId xmlns:a16="http://schemas.microsoft.com/office/drawing/2014/main" val="4264411165"/>
                    </a:ext>
                  </a:extLst>
                </a:gridCol>
              </a:tblGrid>
              <a:tr h="366936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שעה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פעילות</a:t>
                      </a:r>
                      <a:endParaRPr lang="en-US" sz="2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8891136"/>
                  </a:ext>
                </a:extLst>
              </a:tr>
              <a:tr h="509622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06:30-08:30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נסיעה </a:t>
                      </a:r>
                      <a:r>
                        <a:rPr lang="he-IL" sz="22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ממב"ל</a:t>
                      </a: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לאשלים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3466864406"/>
                  </a:ext>
                </a:extLst>
              </a:tr>
              <a:tr h="366936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08:30-09:00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ארוחת בוקר באשלים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811247927"/>
                  </a:ext>
                </a:extLst>
              </a:tr>
              <a:tr h="768023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09:00-09:15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תצפית וסקירה </a:t>
                      </a:r>
                      <a:r>
                        <a:rPr lang="en-US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על תחנת הכוח התרמו-סולארית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3180694911"/>
                  </a:ext>
                </a:extLst>
              </a:tr>
              <a:tr h="366936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09:30-09:45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סיור רכוב בתחנת הכוח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64595709"/>
                  </a:ext>
                </a:extLst>
              </a:tr>
              <a:tr h="366936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10:00-10:30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נסיעה ל 'גבעת שמן'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2722915284"/>
                  </a:ext>
                </a:extLst>
              </a:tr>
              <a:tr h="556871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10:30-12:00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סקירה וסיור במסוף הדלק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2731347339"/>
                  </a:ext>
                </a:extLst>
              </a:tr>
              <a:tr h="366936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12:15-13:00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ארוחת צהרים </a:t>
                      </a:r>
                      <a:r>
                        <a:rPr lang="he-IL" sz="22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בביסנ"מ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1815030160"/>
                  </a:ext>
                </a:extLst>
              </a:tr>
              <a:tr h="366936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13:00-14:30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נסיעה לאשדוד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2674571098"/>
                  </a:ext>
                </a:extLst>
              </a:tr>
              <a:tr h="505873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14:30-17:00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סקירה + שיט לאסדה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2687045513"/>
                  </a:ext>
                </a:extLst>
              </a:tr>
              <a:tr h="381030"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17:00-19:00 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1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200" b="1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נסיעה חזרה </a:t>
                      </a:r>
                      <a:r>
                        <a:rPr lang="he-IL" sz="2200" b="1" kern="1200" dirty="0" err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למב"ל</a:t>
                      </a:r>
                      <a:endParaRPr lang="en-US" sz="2200" b="1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0233" marR="30233" marT="0" marB="0"/>
                </a:tc>
                <a:extLst>
                  <a:ext uri="{0D108BD9-81ED-4DB2-BD59-A6C34878D82A}">
                    <a16:rowId xmlns:a16="http://schemas.microsoft.com/office/drawing/2014/main" val="2732162907"/>
                  </a:ext>
                </a:extLst>
              </a:tr>
            </a:tbl>
          </a:graphicData>
        </a:graphic>
      </p:graphicFrame>
      <p:sp>
        <p:nvSpPr>
          <p:cNvPr id="21" name="מלבן 20">
            <a:extLst>
              <a:ext uri="{FF2B5EF4-FFF2-40B4-BE49-F238E27FC236}">
                <a16:creationId xmlns:a16="http://schemas.microsoft.com/office/drawing/2014/main" id="{13978190-521E-4E19-A12A-DF3504AABFD9}"/>
              </a:ext>
            </a:extLst>
          </p:cNvPr>
          <p:cNvSpPr/>
          <p:nvPr/>
        </p:nvSpPr>
        <p:spPr>
          <a:xfrm>
            <a:off x="368787" y="870346"/>
            <a:ext cx="5490943" cy="5307731"/>
          </a:xfrm>
          <a:prstGeom prst="rect">
            <a:avLst/>
          </a:prstGeom>
          <a:solidFill>
            <a:srgbClr val="FFFF00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457200" indent="-457200" algn="r" rtl="1">
              <a:lnSpc>
                <a:spcPct val="150000"/>
              </a:lnSpc>
              <a:buFont typeface="+mj-lt"/>
              <a:buAutoNum type="arabicParenR"/>
            </a:pPr>
            <a:r>
              <a:rPr lang="he-IL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נסיעה</a:t>
            </a: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יציאה מרוכזת באוטובוס </a:t>
            </a:r>
            <a:r>
              <a:rPr lang="he-IL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ממב"ל</a:t>
            </a: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אופציה לאיסוף מתחנת הרכבת בלהבים</a:t>
            </a:r>
            <a: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בשעה 07:30.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חזרה באוטובוס מאשדוד </a:t>
            </a:r>
            <a:r>
              <a:rPr lang="he-IL" sz="22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למב"ל</a:t>
            </a: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00100" lvl="1" indent="-342900" algn="r" rt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אוטובוס נוסף ייסע ללהבים ויעצור </a:t>
            </a:r>
            <a: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בתחנת הרכבת בקרית גת / </a:t>
            </a:r>
            <a: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2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באשדוד (עד הלום).</a:t>
            </a:r>
          </a:p>
          <a:p>
            <a:pPr marL="457200" indent="-457200" algn="r" rtl="1">
              <a:lnSpc>
                <a:spcPct val="150000"/>
              </a:lnSpc>
              <a:buAutoNum type="arabicParenR" startAt="2"/>
            </a:pPr>
            <a:r>
              <a:rPr lang="he-IL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איסור נשיאת נשקים.</a:t>
            </a:r>
          </a:p>
          <a:p>
            <a:pPr marL="457200" indent="-457200" algn="r" rtl="1">
              <a:lnSpc>
                <a:spcPct val="150000"/>
              </a:lnSpc>
              <a:buAutoNum type="arabicParenR" startAt="2"/>
            </a:pPr>
            <a:r>
              <a:rPr lang="he-IL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שיט בחלוקה ל - 3 </a:t>
            </a:r>
            <a:r>
              <a:rPr lang="he-IL" sz="2200" b="1" u="sng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דבורות</a:t>
            </a:r>
            <a:r>
              <a:rPr lang="he-IL" sz="2200" b="1" u="sng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1">
              <a:lnSpc>
                <a:spcPct val="150000"/>
              </a:lnSpc>
            </a:pPr>
            <a:endParaRPr lang="he-IL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877143"/>
      </p:ext>
    </p:extLst>
  </p:cSld>
  <p:clrMapOvr>
    <a:masterClrMapping/>
  </p:clrMapOvr>
</p:sld>
</file>

<file path=ppt/theme/theme1.xml><?xml version="1.0" encoding="utf-8"?>
<a:theme xmlns:a="http://schemas.openxmlformats.org/drawingml/2006/main" name="פרוסה">
  <a:themeElements>
    <a:clrScheme name="פרוסה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פרוסה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פרוסה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106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Century Gothic</vt:lpstr>
      <vt:lpstr>Gisha</vt:lpstr>
      <vt:lpstr>Wingdings</vt:lpstr>
      <vt:lpstr>Wingdings 3</vt:lpstr>
      <vt:lpstr>פרוסה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 </dc:creator>
  <cp:lastModifiedBy>u26696</cp:lastModifiedBy>
  <cp:revision>74</cp:revision>
  <dcterms:created xsi:type="dcterms:W3CDTF">2019-05-22T17:09:49Z</dcterms:created>
  <dcterms:modified xsi:type="dcterms:W3CDTF">2019-06-02T10:24:18Z</dcterms:modified>
</cp:coreProperties>
</file>