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341" r:id="rId2"/>
    <p:sldId id="340" r:id="rId3"/>
    <p:sldId id="336" r:id="rId4"/>
    <p:sldId id="346" r:id="rId5"/>
    <p:sldId id="347" r:id="rId6"/>
    <p:sldId id="334" r:id="rId7"/>
    <p:sldId id="353" r:id="rId8"/>
    <p:sldId id="352" r:id="rId9"/>
    <p:sldId id="348" r:id="rId10"/>
    <p:sldId id="354" r:id="rId11"/>
    <p:sldId id="349" r:id="rId12"/>
    <p:sldId id="351" r:id="rId13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353" autoAdjust="0"/>
  </p:normalViewPr>
  <p:slideViewPr>
    <p:cSldViewPr>
      <p:cViewPr varScale="1">
        <p:scale>
          <a:sx n="73" d="100"/>
          <a:sy n="73" d="100"/>
        </p:scale>
        <p:origin x="618" y="72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17 מרץ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17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79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3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03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17 מרץ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17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×¦××ª ×ª××× × ×¢×××¨ ××× ×¨××¡× ×ª××× ××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77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8800" b="1" dirty="0" err="1" smtClean="0">
                <a:solidFill>
                  <a:srgbClr val="FF0000"/>
                </a:solidFill>
              </a:rPr>
              <a:t>הדב</a:t>
            </a:r>
            <a:r>
              <a:rPr lang="he-IL" sz="8800" b="1" dirty="0" smtClean="0">
                <a:solidFill>
                  <a:srgbClr val="FF0000"/>
                </a:solidFill>
              </a:rPr>
              <a:t> הרוסי</a:t>
            </a:r>
            <a:endParaRPr lang="he-IL" sz="8800" b="1" dirty="0">
              <a:solidFill>
                <a:srgbClr val="FF0000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881414" y="56354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8800" b="1" dirty="0" smtClean="0">
                <a:solidFill>
                  <a:srgbClr val="002060"/>
                </a:solidFill>
              </a:rPr>
              <a:t>הבריון השכונתי וחמומי המוח – </a:t>
            </a:r>
          </a:p>
          <a:p>
            <a:pPr algn="ctr"/>
            <a:r>
              <a:rPr lang="he-IL" sz="8800" b="1" dirty="0" smtClean="0">
                <a:solidFill>
                  <a:srgbClr val="002060"/>
                </a:solidFill>
              </a:rPr>
              <a:t>סיפור אהבה בהמשכים....</a:t>
            </a:r>
            <a:endParaRPr lang="he-IL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57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pPr lvl="2"/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התרבות האסטרטגית, הגישה האסטרטגית וכיצד באה לידי ביטוי ה"אחרות". </a:t>
            </a:r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הצגת מבנה השלטון כלפי חוץ ופנים וכיצד מתקבלות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החלטות (שקף 1). </a:t>
            </a:r>
          </a:p>
          <a:p>
            <a:pPr marL="914400" lvl="2" indent="0" algn="l">
              <a:buNone/>
            </a:pPr>
            <a:r>
              <a:rPr lang="he-IL" sz="2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מאיה, שי חנונה, </a:t>
            </a:r>
            <a:r>
              <a:rPr lang="he-IL" sz="28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נתנס</a:t>
            </a:r>
            <a:r>
              <a:rPr lang="he-IL" sz="2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תוצרי למידה - אחוד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34434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היבט מדיני –  </a:t>
            </a:r>
            <a:r>
              <a:rPr lang="he-IL" sz="28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יחס"ג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רוסיה – ארה"ב, רוסיה – נאט"ו – משמעויות והשפעה על מדיניות החוץ של ישראל.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איציק כהן, </a:t>
            </a:r>
            <a:r>
              <a:rPr lang="en-US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Eros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היבט ביטחוני – מהם האינטרסים הרוסים במזה"ת ובישראל, והשפעתם על תפיסת הביטחון של ישראל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טישלר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ואך)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היבט כלכלי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משמעות ופוטנציאל הכלכלי לסחר ישראל – רוסיה. 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אייל ארגוב, </a:t>
            </a:r>
            <a:r>
              <a:rPr lang="en-US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Shin </a:t>
            </a:r>
            <a:r>
              <a:rPr lang="en-US" sz="24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Fong,Raju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היבט חברתי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אתגרים ומגמות עומק חברתיים ברוסיה והפוטנציאל וסיכונים הגלומים בהם מנקודת מבט ישראלית.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אחריות – שפשק, ענת חן)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14400" lvl="2" indent="0">
              <a:buNone/>
            </a:pPr>
            <a:endParaRPr lang="en-US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שאלות מחקר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27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33600" y="1423317"/>
            <a:ext cx="8229600" cy="4525963"/>
          </a:xfrm>
          <a:noFill/>
        </p:spPr>
        <p:txBody>
          <a:bodyPr>
            <a:noAutofit/>
          </a:bodyPr>
          <a:lstStyle/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תכנון ימי הכנה – חן אלמוג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בניית תיק סיור – חן אלמוג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תיעוד מצולם – אייל כליף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תיעוד בכתב הרצאות – מאיה 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 לבוש</a:t>
            </a:r>
          </a:p>
          <a:p>
            <a:pPr algn="just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קודי התנהגות ושיח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דגשים ביטחוניים</a:t>
            </a:r>
          </a:p>
          <a:p>
            <a:pPr algn="just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טלפונים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שאלות מחקר וחומרי קריאה – הכנה לפני, דיוק וטיוב אחרי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תחקיר לאחר הנסיעה וסיכום קבוצתי להגשה</a:t>
            </a:r>
          </a:p>
          <a:p>
            <a:pPr marL="0" indent="0" algn="just">
              <a:buNone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2592925" y="260648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90000"/>
          </a:bodyPr>
          <a:lstStyle/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דגשים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4074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e-IL" b="1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89" y="-27384"/>
            <a:ext cx="12196784" cy="6858000"/>
          </a:xfrm>
          <a:prstGeom prst="rect">
            <a:avLst/>
          </a:prstGeom>
        </p:spPr>
      </p:pic>
      <p:sp>
        <p:nvSpPr>
          <p:cNvPr id="4" name="מלבן מעוגל 3"/>
          <p:cNvSpPr/>
          <p:nvPr/>
        </p:nvSpPr>
        <p:spPr>
          <a:xfrm>
            <a:off x="1775520" y="836712"/>
            <a:ext cx="1728192" cy="352839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35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1881" y="-343829"/>
            <a:ext cx="13515762" cy="754565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63125" y="1568479"/>
            <a:ext cx="4508217" cy="5549530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-240704" y="2132856"/>
            <a:ext cx="5472608" cy="36724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What ever you want….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146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solidFill>
            <a:srgbClr val="C00000"/>
          </a:soli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בתאריכים 12-16 במאי 2019 יתקיים סיור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מזרח – רוסיה</a:t>
              </a:r>
            </a:p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מחזור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מ"ו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הסיור הוא חלק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מציר האסטרטגיה בתכנית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הלימודים של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ומובל על ידי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חן אלמוג,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בהנחיית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מדריך צוות רפי </a:t>
              </a:r>
              <a:r>
                <a:rPr lang="he-IL" sz="24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שוץ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יקדמו לסיור זה כ- 5 ימי הכנה שיתבצעו במכון למחקר ביטחון לאומי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(INSS)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,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וסיורים חיצוניים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קורס אקדמי 3 שש"ס – מטלת סיום קבוצתית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4" y="4832045"/>
            <a:ext cx="2933381" cy="201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22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המטרה: הכרת רוסיה כשחקן מרכזי במערכת הבינ"ל המתאפיינת בחשיבה אסטרטגית "אחרת"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התרבות, המורשת והשורשים, ה "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DNA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תפיסת הביטחון הלאומי והתרבות האסטרטגית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למידה חווייתית משמעותית (לא אמרתי כייף...)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3403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e-IL" sz="1000" b="1" dirty="0"/>
          </a:p>
        </p:txBody>
      </p:sp>
      <p:sp>
        <p:nvSpPr>
          <p:cNvPr id="8" name="מלבן מעוגל 7"/>
          <p:cNvSpPr/>
          <p:nvPr/>
        </p:nvSpPr>
        <p:spPr>
          <a:xfrm>
            <a:off x="2927648" y="44624"/>
            <a:ext cx="66247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משתתפים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03183"/>
              </p:ext>
            </p:extLst>
          </p:nvPr>
        </p:nvGraphicFramePr>
        <p:xfrm>
          <a:off x="2423592" y="548680"/>
          <a:ext cx="7376368" cy="63042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167450">
                  <a:extLst>
                    <a:ext uri="{9D8B030D-6E8A-4147-A177-3AD203B41FA5}">
                      <a16:colId xmlns:a16="http://schemas.microsoft.com/office/drawing/2014/main" val="1313405153"/>
                    </a:ext>
                  </a:extLst>
                </a:gridCol>
                <a:gridCol w="3411798">
                  <a:extLst>
                    <a:ext uri="{9D8B030D-6E8A-4147-A177-3AD203B41FA5}">
                      <a16:colId xmlns:a16="http://schemas.microsoft.com/office/drawing/2014/main" val="1913407435"/>
                    </a:ext>
                  </a:extLst>
                </a:gridCol>
                <a:gridCol w="2797120">
                  <a:extLst>
                    <a:ext uri="{9D8B030D-6E8A-4147-A177-3AD203B41FA5}">
                      <a16:colId xmlns:a16="http://schemas.microsoft.com/office/drawing/2014/main" val="3944812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רפי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שוץ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מדריך מוביל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22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חן אלמוג (4) – משתתף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מוביל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34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5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Baijal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80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Zaniboni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49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Shin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Fong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5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עומר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5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איציק כהן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177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מיכאל שפשק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59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חנונה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45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85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מאיה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330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יהודה ואך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95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 (4)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ענת חן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כשר/צמחוני,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90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אתי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קטלר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כשר/צמחוני,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57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סיידה מרום– מד"ר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99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449924"/>
              </p:ext>
            </p:extLst>
          </p:nvPr>
        </p:nvGraphicFramePr>
        <p:xfrm>
          <a:off x="191345" y="116629"/>
          <a:ext cx="12006119" cy="7331814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:a16="http://schemas.microsoft.com/office/drawing/2014/main" val="1064955416"/>
                    </a:ext>
                  </a:extLst>
                </a:gridCol>
              </a:tblGrid>
              <a:tr h="19319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39503"/>
                  </a:ext>
                </a:extLst>
              </a:tr>
              <a:tr h="19458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2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25261"/>
                  </a:ext>
                </a:extLst>
              </a:tr>
              <a:tr h="20718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מדים ייצוג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r>
                        <a:rPr lang="he-IL" sz="12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2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94671"/>
                  </a:ext>
                </a:extLst>
              </a:tr>
              <a:tr h="193566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פארק הניצחון 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מוזיאון המלחמה הפטריוטית הגדולה (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מלחה"ע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ה-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II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המצב כלכלי והשפעתו על מדיניות הפנים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73729"/>
                  </a:ext>
                </a:extLst>
              </a:tr>
              <a:tr h="20820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87330"/>
                  </a:ext>
                </a:extLst>
              </a:tr>
              <a:tr h="19356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באקדמיה הצבאית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ובטחון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פוליטי פנימי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681064"/>
                  </a:ext>
                </a:extLst>
              </a:tr>
              <a:tr h="62155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נחיתה ב-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 </a:t>
                      </a:r>
                      <a:r>
                        <a:rPr lang="ru-RU" sz="1200" b="1" dirty="0">
                          <a:effectLst/>
                          <a:cs typeface="David" panose="020E0502060401010101" pitchFamily="34" charset="-79"/>
                        </a:rPr>
                        <a:t>611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89965"/>
                  </a:ext>
                </a:extLst>
              </a:tr>
              <a:tr h="40177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רוסיה במזה"ת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087769"/>
                  </a:ext>
                </a:extLst>
              </a:tr>
              <a:tr h="19356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למסעדת ירושלים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 למשרד החוץ + 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708"/>
                  </a:ext>
                </a:extLst>
              </a:tr>
              <a:tr h="14246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671067"/>
                  </a:ext>
                </a:extLst>
              </a:tr>
              <a:tr h="5212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 מסכמת 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 מסעדת ירושלים)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תנועה למרכז העיר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- 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שר החוץ לענייני מזה"ת ואפריקה ושליח הנשיא  לאזור,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מיכאל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בוגדנוב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  <a:p>
                      <a:pPr marL="2286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909213"/>
                  </a:ext>
                </a:extLst>
              </a:tr>
              <a:tr h="2758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נספח ההגנה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42014"/>
                  </a:ext>
                </a:extLst>
              </a:tr>
              <a:tr h="32206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מודרך בקרמלין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84649"/>
                  </a:ext>
                </a:extLst>
              </a:tr>
              <a:tr h="41335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מטרו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ורחוב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ארבט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הישן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8069"/>
                  </a:ext>
                </a:extLst>
              </a:tr>
              <a:tr h="52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6837"/>
                  </a:ext>
                </a:extLst>
              </a:tr>
              <a:tr h="396704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12749"/>
                  </a:ext>
                </a:extLst>
              </a:tr>
              <a:tr h="18151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קוד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56240"/>
                  </a:ext>
                </a:extLst>
              </a:tr>
              <a:tr h="26790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חופשי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הכרות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356571"/>
                  </a:ext>
                </a:extLst>
              </a:tr>
              <a:tr h="2758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ובטחון לאומי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:a16="http://schemas.microsoft.com/office/drawing/2014/main" val="326190532"/>
                  </a:ext>
                </a:extLst>
              </a:tr>
              <a:tr h="37418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ׁ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626074"/>
                  </a:ext>
                </a:extLst>
              </a:tr>
              <a:tr h="40075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ייצוג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13807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281330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למופע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קבלת פנים עצמאות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שגרירות ישראל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לילה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12693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– מופע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54665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(ארוחת ערב עצמאית)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3823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המראה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03106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466744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31935"/>
                  </a:ext>
                </a:extLst>
              </a:tr>
              <a:tr h="4017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אוטובוס: איסוף למלון למעוניינים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60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00573"/>
              </p:ext>
            </p:extLst>
          </p:nvPr>
        </p:nvGraphicFramePr>
        <p:xfrm>
          <a:off x="6095999" y="-19691"/>
          <a:ext cx="6096001" cy="6877690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237073">
                  <a:extLst>
                    <a:ext uri="{9D8B030D-6E8A-4147-A177-3AD203B41FA5}">
                      <a16:colId xmlns:a16="http://schemas.microsoft.com/office/drawing/2014/main" val="1352583094"/>
                    </a:ext>
                  </a:extLst>
                </a:gridCol>
                <a:gridCol w="1237073">
                  <a:extLst>
                    <a:ext uri="{9D8B030D-6E8A-4147-A177-3AD203B41FA5}">
                      <a16:colId xmlns:a16="http://schemas.microsoft.com/office/drawing/2014/main" val="3070234587"/>
                    </a:ext>
                  </a:extLst>
                </a:gridCol>
                <a:gridCol w="1209038">
                  <a:extLst>
                    <a:ext uri="{9D8B030D-6E8A-4147-A177-3AD203B41FA5}">
                      <a16:colId xmlns:a16="http://schemas.microsoft.com/office/drawing/2014/main" val="3287144528"/>
                    </a:ext>
                  </a:extLst>
                </a:gridCol>
                <a:gridCol w="1205533">
                  <a:extLst>
                    <a:ext uri="{9D8B030D-6E8A-4147-A177-3AD203B41FA5}">
                      <a16:colId xmlns:a16="http://schemas.microsoft.com/office/drawing/2014/main" val="1689295721"/>
                    </a:ext>
                  </a:extLst>
                </a:gridCol>
                <a:gridCol w="1207284">
                  <a:extLst>
                    <a:ext uri="{9D8B030D-6E8A-4147-A177-3AD203B41FA5}">
                      <a16:colId xmlns:a16="http://schemas.microsoft.com/office/drawing/2014/main" val="2236075125"/>
                    </a:ext>
                  </a:extLst>
                </a:gridCol>
              </a:tblGrid>
              <a:tr h="26580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28/4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29/4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30/4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1/5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2/5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238130889"/>
                  </a:ext>
                </a:extLst>
              </a:tr>
              <a:tr h="54463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פתיח והכרות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דימה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לו"ז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ב"מ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4166430731"/>
                  </a:ext>
                </a:extLst>
              </a:tr>
              <a:tr h="1444583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ל.ע.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הסיור ושאלות המחקר (חן)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הרצאת רקע "רוסיה בשלושת התקופות המעצבות"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לשואה ולגבורה (לו"ז מב"ל)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1958030008"/>
                  </a:ext>
                </a:extLst>
              </a:tr>
              <a:tr h="115566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מבנה השלטון וק"ה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ב"מ – שב"כ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399527930"/>
                  </a:ext>
                </a:extLst>
              </a:tr>
              <a:tr h="28891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9611905"/>
                  </a:ext>
                </a:extLst>
              </a:tr>
              <a:tr h="1733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אמ"ן מחקר "תפיסת הביטחון הרוסית והמזה"ת"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סרט "האח 2"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איומים פנימיים (שב"כ – שי)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641940144"/>
                  </a:ext>
                </a:extLst>
              </a:tr>
              <a:tr h="144458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אנה – מרכז דדו "האסטרטגיה הרוסית החדשה"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דיון וסיכום היום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331961962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88147"/>
              </p:ext>
            </p:extLst>
          </p:nvPr>
        </p:nvGraphicFramePr>
        <p:xfrm>
          <a:off x="47328" y="-19690"/>
          <a:ext cx="5716100" cy="6917012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968568">
                  <a:extLst>
                    <a:ext uri="{9D8B030D-6E8A-4147-A177-3AD203B41FA5}">
                      <a16:colId xmlns:a16="http://schemas.microsoft.com/office/drawing/2014/main" val="2891160473"/>
                    </a:ext>
                  </a:extLst>
                </a:gridCol>
                <a:gridCol w="965366">
                  <a:extLst>
                    <a:ext uri="{9D8B030D-6E8A-4147-A177-3AD203B41FA5}">
                      <a16:colId xmlns:a16="http://schemas.microsoft.com/office/drawing/2014/main" val="941659081"/>
                    </a:ext>
                  </a:extLst>
                </a:gridCol>
                <a:gridCol w="926940">
                  <a:extLst>
                    <a:ext uri="{9D8B030D-6E8A-4147-A177-3AD203B41FA5}">
                      <a16:colId xmlns:a16="http://schemas.microsoft.com/office/drawing/2014/main" val="1199965806"/>
                    </a:ext>
                  </a:extLst>
                </a:gridCol>
                <a:gridCol w="926265">
                  <a:extLst>
                    <a:ext uri="{9D8B030D-6E8A-4147-A177-3AD203B41FA5}">
                      <a16:colId xmlns:a16="http://schemas.microsoft.com/office/drawing/2014/main" val="715556533"/>
                    </a:ext>
                  </a:extLst>
                </a:gridCol>
                <a:gridCol w="928961">
                  <a:extLst>
                    <a:ext uri="{9D8B030D-6E8A-4147-A177-3AD203B41FA5}">
                      <a16:colId xmlns:a16="http://schemas.microsoft.com/office/drawing/2014/main" val="775611788"/>
                    </a:ext>
                  </a:extLst>
                </a:gridCol>
              </a:tblGrid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5/5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6/5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7/5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8/5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9/5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extLst>
                  <a:ext uri="{0D108BD9-81ED-4DB2-BD59-A6C34878D82A}">
                    <a16:rowId xmlns:a16="http://schemas.microsoft.com/office/drawing/2014/main" val="3582773318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INSS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הזיכרון לחללי מערכות ישראל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63844"/>
                  </a:ext>
                </a:extLst>
              </a:tr>
              <a:tr h="211665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מיכלין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שפיר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 – אנשים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וזהות"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קאשי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–"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מעורבות רוסיה במזה"ת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היפכא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מסתברא"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מפקד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043584"/>
                  </a:ext>
                </a:extLst>
              </a:tr>
              <a:tr h="240518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מגן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</a:t>
                      </a: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אינטרסים,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כלכלה"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יעקב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ליבנה משרד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החוץ "היחסים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הבילטראלי 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ישראל ורוסיה"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ויום 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36853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83431"/>
                  </a:ext>
                </a:extLst>
              </a:tr>
              <a:tr h="84666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צהריים במסעדה רוסית – פ"ת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– סיכום הכנה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91242"/>
                  </a:ext>
                </a:extLst>
              </a:tr>
              <a:tr h="7587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מסמכי סימולציה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82697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1026" y="-298134"/>
            <a:ext cx="229333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לו"ז הכנה רוסיה</a:t>
            </a: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779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99456" y="764704"/>
            <a:ext cx="102971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טרם הנסיעה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endParaRPr lang="he-IL" sz="24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הבניית למידה ולמידה ישראל מול מדינת היעד בהקשרי הביטחון הלאומי (מודל "הפנתאון")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חוברת נתונים בסיסית – רוסיה - אייל כליף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ניסוח שאלות חקר   ואשרור </a:t>
            </a:r>
          </a:p>
          <a:p>
            <a:pPr marL="0" indent="0">
              <a:buNone/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לאחר הנסיעה –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להצגה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(יום אחרי הנחיתה...)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תובנות - מה צפינו, מה למדנו, מה הפתיע אותנו, איך השתנינו, איך אנו רואים את עצמנו בעקבות הביקור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מענה לשאלות החקר – מצגת עד 15 שקפים</a:t>
            </a:r>
          </a:p>
          <a:p>
            <a:pPr marL="57150" indent="0">
              <a:buNone/>
            </a:pP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לאחר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הנסיעה –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להגשה -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סיכום קבוצתי  קצר של הלמידה כולל מענה על שאלות.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מצגת להצגה – אייל כליף + חן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דו"ח סיור מסכם – מאיה + אייל כליף +חן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תיק סיור – חן 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תוצרי למידה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01316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2729</TotalTime>
  <Words>892</Words>
  <Application>Microsoft Office PowerPoint</Application>
  <PresentationFormat>מסך רחב</PresentationFormat>
  <Paragraphs>298</Paragraphs>
  <Slides>12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David</vt:lpstr>
      <vt:lpstr>Gisha</vt:lpstr>
      <vt:lpstr>Tahoma</vt:lpstr>
      <vt:lpstr>Wingdings 3</vt:lpstr>
      <vt:lpstr>עשן מתפתל</vt:lpstr>
      <vt:lpstr>הדב הרוסי</vt:lpstr>
      <vt:lpstr>מצגת של PowerPoint‏</vt:lpstr>
      <vt:lpstr>מצגת של PowerPoint‏</vt:lpstr>
      <vt:lpstr>כללי</vt:lpstr>
      <vt:lpstr>כללי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u26633</cp:lastModifiedBy>
  <cp:revision>261</cp:revision>
  <cp:lastPrinted>2017-10-15T04:06:39Z</cp:lastPrinted>
  <dcterms:created xsi:type="dcterms:W3CDTF">2017-09-23T04:50:33Z</dcterms:created>
  <dcterms:modified xsi:type="dcterms:W3CDTF">2019-03-17T20:15:26Z</dcterms:modified>
</cp:coreProperties>
</file>