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7" r:id="rId2"/>
    <p:sldId id="266" r:id="rId3"/>
    <p:sldId id="269" r:id="rId4"/>
    <p:sldId id="259" r:id="rId5"/>
    <p:sldId id="288" r:id="rId6"/>
    <p:sldId id="260" r:id="rId7"/>
    <p:sldId id="295" r:id="rId8"/>
    <p:sldId id="289" r:id="rId9"/>
    <p:sldId id="262" r:id="rId10"/>
    <p:sldId id="263" r:id="rId11"/>
    <p:sldId id="290" r:id="rId12"/>
    <p:sldId id="270" r:id="rId13"/>
    <p:sldId id="297" r:id="rId14"/>
    <p:sldId id="306" r:id="rId15"/>
    <p:sldId id="292" r:id="rId16"/>
    <p:sldId id="307" r:id="rId17"/>
    <p:sldId id="299" r:id="rId18"/>
    <p:sldId id="305" r:id="rId19"/>
    <p:sldId id="274" r:id="rId20"/>
    <p:sldId id="271" r:id="rId21"/>
    <p:sldId id="272" r:id="rId22"/>
    <p:sldId id="273" r:id="rId23"/>
    <p:sldId id="296" r:id="rId24"/>
    <p:sldId id="294" r:id="rId25"/>
    <p:sldId id="277" r:id="rId26"/>
    <p:sldId id="298" r:id="rId27"/>
    <p:sldId id="291" r:id="rId28"/>
    <p:sldId id="284" r:id="rId29"/>
    <p:sldId id="293" r:id="rId30"/>
    <p:sldId id="278" r:id="rId31"/>
    <p:sldId id="279" r:id="rId32"/>
    <p:sldId id="261" r:id="rId33"/>
    <p:sldId id="301" r:id="rId34"/>
    <p:sldId id="302" r:id="rId35"/>
    <p:sldId id="304" r:id="rId36"/>
    <p:sldId id="303" r:id="rId37"/>
    <p:sldId id="285" r:id="rId38"/>
  </p:sldIdLst>
  <p:sldSz cx="9906000" cy="6858000" type="A4"/>
  <p:notesSz cx="6858000" cy="9144000"/>
  <p:defaultTextStyle>
    <a:defPPr>
      <a:defRPr lang="en-US"/>
    </a:defPPr>
    <a:lvl1pPr marL="0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36433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72866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09298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45731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82164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18597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755029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291462" algn="l" defTabSz="107286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3584" autoAdjust="0"/>
    <p:restoredTop sz="94660"/>
  </p:normalViewPr>
  <p:slideViewPr>
    <p:cSldViewPr>
      <p:cViewPr varScale="1">
        <p:scale>
          <a:sx n="125" d="100"/>
          <a:sy n="125" d="100"/>
        </p:scale>
        <p:origin x="1014" y="90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Misc\INSS\&#1502;&#1510;&#1490;&#1514;%20&#1495;&#1496;&#1502;\&#1497;&#1495;&#1505;&#1497;%20&#1505;&#1495;&#1512;%20&#1513;&#1500;%20&#1505;&#1497;&#1503;%20&#1506;&#1501;%20&#1502;&#1491;&#1497;&#1504;&#1493;&#1514;%20&#1492;&#1502;&#1494;&#1492;-&#1514;%20(1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tx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e-IL"/>
              </a:p>
            </c:tx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</c15:spPr>
              </c:ext>
            </c:extLst>
          </c:dLbls>
          <c:cat>
            <c:strRef>
              <c:f>Sheet2!$B$1:$F$1</c:f>
              <c:strCache>
                <c:ptCount val="5"/>
                <c:pt idx="0">
                  <c:v>ישראל</c:v>
                </c:pt>
                <c:pt idx="1">
                  <c:v>איראן</c:v>
                </c:pt>
                <c:pt idx="2">
                  <c:v>ערב הסעודית</c:v>
                </c:pt>
                <c:pt idx="3">
                  <c:v>מצרים</c:v>
                </c:pt>
                <c:pt idx="4">
                  <c:v>תורכיה</c:v>
                </c:pt>
              </c:strCache>
            </c:strRef>
          </c:cat>
          <c:val>
            <c:numRef>
              <c:f>Sheet2!$B$12:$F$12</c:f>
              <c:numCache>
                <c:formatCode>General</c:formatCode>
                <c:ptCount val="5"/>
                <c:pt idx="0">
                  <c:v>9.11</c:v>
                </c:pt>
                <c:pt idx="1">
                  <c:v>32.299999999999997</c:v>
                </c:pt>
                <c:pt idx="2">
                  <c:v>50.099999999999994</c:v>
                </c:pt>
                <c:pt idx="3">
                  <c:v>11.327999999999999</c:v>
                </c:pt>
                <c:pt idx="4">
                  <c:v>26.959999999999997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e-IL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F267C3-49FB-492A-9661-8937CA1188B5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284B04-E4AE-4E7E-8C11-E2C97BDAF9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333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36433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72866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09298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45731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82164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18597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755029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291462" algn="l" defTabSz="10728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84B04-E4AE-4E7E-8C11-E2C97BDAF96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075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2DB03-D0B2-42A0-B43C-EEFAC9ED0B95}" type="slidenum">
              <a:rPr lang="he-IL" smtClean="0"/>
              <a:pPr/>
              <a:t>22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78434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364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72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09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45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82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18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55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91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en-US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FB58E-F2BB-4B0F-BC59-CF9B7E8F9514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FACC-E869-41A6-B4EC-BFAFDA0BC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529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FB58E-F2BB-4B0F-BC59-CF9B7E8F9514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FACC-E869-41A6-B4EC-BFAFDA0BC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539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FB58E-F2BB-4B0F-BC59-CF9B7E8F9514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FACC-E869-41A6-B4EC-BFAFDA0BC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0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FB58E-F2BB-4B0F-BC59-CF9B7E8F9514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FACC-E869-41A6-B4EC-BFAFDA0BC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50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7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3643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7286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092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1457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821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2185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755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2914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FB58E-F2BB-4B0F-BC59-CF9B7E8F9514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FACC-E869-41A6-B4EC-BFAFDA0BC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99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FB58E-F2BB-4B0F-BC59-CF9B7E8F9514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FACC-E869-41A6-B4EC-BFAFDA0BC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54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3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6433" indent="0">
              <a:buNone/>
              <a:defRPr sz="2300" b="1"/>
            </a:lvl2pPr>
            <a:lvl3pPr marL="1072866" indent="0">
              <a:buNone/>
              <a:defRPr sz="2100" b="1"/>
            </a:lvl3pPr>
            <a:lvl4pPr marL="1609298" indent="0">
              <a:buNone/>
              <a:defRPr sz="1900" b="1"/>
            </a:lvl4pPr>
            <a:lvl5pPr marL="2145731" indent="0">
              <a:buNone/>
              <a:defRPr sz="1900" b="1"/>
            </a:lvl5pPr>
            <a:lvl6pPr marL="2682164" indent="0">
              <a:buNone/>
              <a:defRPr sz="1900" b="1"/>
            </a:lvl6pPr>
            <a:lvl7pPr marL="3218597" indent="0">
              <a:buNone/>
              <a:defRPr sz="1900" b="1"/>
            </a:lvl7pPr>
            <a:lvl8pPr marL="3755029" indent="0">
              <a:buNone/>
              <a:defRPr sz="1900" b="1"/>
            </a:lvl8pPr>
            <a:lvl9pPr marL="4291462" indent="0">
              <a:buNone/>
              <a:defRPr sz="19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5032112" y="1535113"/>
            <a:ext cx="4378590" cy="639763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6433" indent="0">
              <a:buNone/>
              <a:defRPr sz="2300" b="1"/>
            </a:lvl2pPr>
            <a:lvl3pPr marL="1072866" indent="0">
              <a:buNone/>
              <a:defRPr sz="2100" b="1"/>
            </a:lvl3pPr>
            <a:lvl4pPr marL="1609298" indent="0">
              <a:buNone/>
              <a:defRPr sz="1900" b="1"/>
            </a:lvl4pPr>
            <a:lvl5pPr marL="2145731" indent="0">
              <a:buNone/>
              <a:defRPr sz="1900" b="1"/>
            </a:lvl5pPr>
            <a:lvl6pPr marL="2682164" indent="0">
              <a:buNone/>
              <a:defRPr sz="1900" b="1"/>
            </a:lvl6pPr>
            <a:lvl7pPr marL="3218597" indent="0">
              <a:buNone/>
              <a:defRPr sz="1900" b="1"/>
            </a:lvl7pPr>
            <a:lvl8pPr marL="3755029" indent="0">
              <a:buNone/>
              <a:defRPr sz="1900" b="1"/>
            </a:lvl8pPr>
            <a:lvl9pPr marL="4291462" indent="0">
              <a:buNone/>
              <a:defRPr sz="19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5032112" y="2174875"/>
            <a:ext cx="4378590" cy="3951288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FB58E-F2BB-4B0F-BC59-CF9B7E8F9514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FACC-E869-41A6-B4EC-BFAFDA0BC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239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FB58E-F2BB-4B0F-BC59-CF9B7E8F9514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FACC-E869-41A6-B4EC-BFAFDA0BC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561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FB58E-F2BB-4B0F-BC59-CF9B7E8F9514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FACC-E869-41A6-B4EC-BFAFDA0BC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463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95302" y="273049"/>
            <a:ext cx="3259006" cy="1162051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872971" y="273052"/>
            <a:ext cx="5537729" cy="5853113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8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95302" y="1435102"/>
            <a:ext cx="3259006" cy="4691063"/>
          </a:xfrm>
        </p:spPr>
        <p:txBody>
          <a:bodyPr/>
          <a:lstStyle>
            <a:lvl1pPr marL="0" indent="0">
              <a:buNone/>
              <a:defRPr sz="1600"/>
            </a:lvl1pPr>
            <a:lvl2pPr marL="536433" indent="0">
              <a:buNone/>
              <a:defRPr sz="1400"/>
            </a:lvl2pPr>
            <a:lvl3pPr marL="1072866" indent="0">
              <a:buNone/>
              <a:defRPr sz="1200"/>
            </a:lvl3pPr>
            <a:lvl4pPr marL="1609298" indent="0">
              <a:buNone/>
              <a:defRPr sz="1100"/>
            </a:lvl4pPr>
            <a:lvl5pPr marL="2145731" indent="0">
              <a:buNone/>
              <a:defRPr sz="1100"/>
            </a:lvl5pPr>
            <a:lvl6pPr marL="2682164" indent="0">
              <a:buNone/>
              <a:defRPr sz="1100"/>
            </a:lvl6pPr>
            <a:lvl7pPr marL="3218597" indent="0">
              <a:buNone/>
              <a:defRPr sz="1100"/>
            </a:lvl7pPr>
            <a:lvl8pPr marL="3755029" indent="0">
              <a:buNone/>
              <a:defRPr sz="1100"/>
            </a:lvl8pPr>
            <a:lvl9pPr marL="4291462" indent="0">
              <a:buNone/>
              <a:defRPr sz="11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FB58E-F2BB-4B0F-BC59-CF9B7E8F9514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FACC-E869-41A6-B4EC-BFAFDA0BC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041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9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800"/>
            </a:lvl1pPr>
            <a:lvl2pPr marL="536433" indent="0">
              <a:buNone/>
              <a:defRPr sz="3300"/>
            </a:lvl2pPr>
            <a:lvl3pPr marL="1072866" indent="0">
              <a:buNone/>
              <a:defRPr sz="2800"/>
            </a:lvl3pPr>
            <a:lvl4pPr marL="1609298" indent="0">
              <a:buNone/>
              <a:defRPr sz="2300"/>
            </a:lvl4pPr>
            <a:lvl5pPr marL="2145731" indent="0">
              <a:buNone/>
              <a:defRPr sz="2300"/>
            </a:lvl5pPr>
            <a:lvl6pPr marL="2682164" indent="0">
              <a:buNone/>
              <a:defRPr sz="2300"/>
            </a:lvl6pPr>
            <a:lvl7pPr marL="3218597" indent="0">
              <a:buNone/>
              <a:defRPr sz="2300"/>
            </a:lvl7pPr>
            <a:lvl8pPr marL="3755029" indent="0">
              <a:buNone/>
              <a:defRPr sz="2300"/>
            </a:lvl8pPr>
            <a:lvl9pPr marL="4291462" indent="0">
              <a:buNone/>
              <a:defRPr sz="2300"/>
            </a:lvl9pPr>
          </a:lstStyle>
          <a:p>
            <a:endParaRPr lang="en-US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3"/>
          </a:xfrm>
        </p:spPr>
        <p:txBody>
          <a:bodyPr/>
          <a:lstStyle>
            <a:lvl1pPr marL="0" indent="0">
              <a:buNone/>
              <a:defRPr sz="1600"/>
            </a:lvl1pPr>
            <a:lvl2pPr marL="536433" indent="0">
              <a:buNone/>
              <a:defRPr sz="1400"/>
            </a:lvl2pPr>
            <a:lvl3pPr marL="1072866" indent="0">
              <a:buNone/>
              <a:defRPr sz="1200"/>
            </a:lvl3pPr>
            <a:lvl4pPr marL="1609298" indent="0">
              <a:buNone/>
              <a:defRPr sz="1100"/>
            </a:lvl4pPr>
            <a:lvl5pPr marL="2145731" indent="0">
              <a:buNone/>
              <a:defRPr sz="1100"/>
            </a:lvl5pPr>
            <a:lvl6pPr marL="2682164" indent="0">
              <a:buNone/>
              <a:defRPr sz="1100"/>
            </a:lvl6pPr>
            <a:lvl7pPr marL="3218597" indent="0">
              <a:buNone/>
              <a:defRPr sz="1100"/>
            </a:lvl7pPr>
            <a:lvl8pPr marL="3755029" indent="0">
              <a:buNone/>
              <a:defRPr sz="1100"/>
            </a:lvl8pPr>
            <a:lvl9pPr marL="4291462" indent="0">
              <a:buNone/>
              <a:defRPr sz="11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FB58E-F2BB-4B0F-BC59-CF9B7E8F9514}" type="datetimeFigureOut">
              <a:rPr lang="en-US" smtClean="0"/>
              <a:t>6/7/2017</a:t>
            </a:fld>
            <a:endParaRPr lang="en-US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2FACC-E869-41A6-B4EC-BFAFDA0BC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092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hyperlink" Target="http://www.google.co.il/url?sa=i&amp;rct=j&amp;q=&amp;esrc=s&amp;source=images&amp;cd=&amp;ved=0ahUKEwiWvsSGxLHPAhUD1RQKHZyiBEYQjRwIBw&amp;url=http://www.symbols.com/symbols/B&amp;bvm=bv.134052249,d.d24&amp;psig=AFQjCNFg4Z3KlDx7CmMqi1dkMKU1z_M4JA&amp;ust=1475133795761322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://www.google.co.il/url?sa=i&amp;rct=j&amp;q=&amp;esrc=s&amp;source=images&amp;cd=&amp;cad=rja&amp;uact=8&amp;ved=0ahUKEwjq34_D-9jMAhWRyRoKHcgADGYQjRwIBw&amp;url=http://www.chinasage.info/chinaname.htm&amp;bvm=bv.122129774,d.d2s&amp;psig=AFQjCNFkgx-EvG3fRJzHTWpLbgj5H3Ya2Q&amp;ust=1463294641115491" TargetMode="External"/><Relationship Id="rId10" Type="http://schemas.openxmlformats.org/officeDocument/2006/relationships/slideLayout" Target="../slideLayouts/slideLayout10.xml"/><Relationship Id="rId19" Type="http://schemas.microsoft.com/office/2007/relationships/hdphoto" Target="../media/hdphoto1.wdp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1981200" y="274637"/>
            <a:ext cx="7429500" cy="1143000"/>
          </a:xfrm>
          <a:prstGeom prst="rect">
            <a:avLst/>
          </a:prstGeom>
        </p:spPr>
        <p:txBody>
          <a:bodyPr vert="horz" lIns="107287" tIns="53643" rIns="107287" bIns="53643" rtlCol="0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107287" tIns="53643" rIns="107287" bIns="53643" rtlCol="0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r" rtl="1">
              <a:defRPr sz="1400">
                <a:solidFill>
                  <a:schemeClr val="tx1">
                    <a:tint val="75000"/>
                  </a:schemeClr>
                </a:solidFill>
                <a:latin typeface="Guttman-Aharoni" panose="02010701010101010101" pitchFamily="2" charset="-79"/>
                <a:cs typeface="Guttman-Aharoni" panose="02010701010101010101" pitchFamily="2" charset="-79"/>
              </a:defRPr>
            </a:lvl1pPr>
          </a:lstStyle>
          <a:p>
            <a:fld id="{3CAFB58E-F2BB-4B0F-BC59-CF9B7E8F9514}" type="datetimeFigureOut">
              <a:rPr lang="en-US" smtClean="0"/>
              <a:pPr/>
              <a:t>6/7/2017</a:t>
            </a:fld>
            <a:endParaRPr lang="en-US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ctr" rtl="1">
              <a:defRPr sz="1400">
                <a:solidFill>
                  <a:schemeClr val="tx1">
                    <a:tint val="75000"/>
                  </a:schemeClr>
                </a:solidFill>
                <a:latin typeface="Guttman-Aharoni" panose="02010701010101010101" pitchFamily="2" charset="-79"/>
                <a:cs typeface="Guttman-Aharoni" panose="02010701010101010101" pitchFamily="2" charset="-79"/>
              </a:defRPr>
            </a:lvl1pPr>
          </a:lstStyle>
          <a:p>
            <a:endParaRPr lang="en-US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l" rtl="1">
              <a:defRPr sz="1400">
                <a:solidFill>
                  <a:schemeClr val="tx1">
                    <a:tint val="75000"/>
                  </a:schemeClr>
                </a:solidFill>
                <a:latin typeface="Guttman-Aharoni" panose="02010701010101010101" pitchFamily="2" charset="-79"/>
                <a:cs typeface="Guttman-Aharoni" panose="02010701010101010101" pitchFamily="2" charset="-79"/>
              </a:defRPr>
            </a:lvl1pPr>
          </a:lstStyle>
          <a:p>
            <a:fld id="{CCC2FACC-E869-41A6-B4EC-BFAFDA0BCFC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34" y="941654"/>
            <a:ext cx="1364366" cy="810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קבוצה 7"/>
          <p:cNvGrpSpPr/>
          <p:nvPr userDrawn="1"/>
        </p:nvGrpSpPr>
        <p:grpSpPr>
          <a:xfrm>
            <a:off x="0" y="0"/>
            <a:ext cx="1905000" cy="1034486"/>
            <a:chOff x="1676400" y="533400"/>
            <a:chExt cx="6553200" cy="3117504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4988" y="2209800"/>
              <a:ext cx="1164412" cy="144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 descr="http://www.chinasage.info/chars/ZhongGuo.png">
              <a:hlinkClick r:id="rId15"/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5293" y="2133600"/>
              <a:ext cx="2381250" cy="1485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Image result for chinese house character">
              <a:hlinkClick r:id="rId17"/>
            </p:cNvPr>
            <p:cNvPicPr>
              <a:picLocks noChangeAspect="1" noChangeArrowheads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64069" l="51800" r="100000">
                          <a14:foregroundMark x1="89600" y1="48918" x2="89600" y2="48918"/>
                          <a14:foregroundMark x1="88200" y1="42424" x2="88200" y2="42424"/>
                          <a14:foregroundMark x1="82600" y1="34632" x2="82600" y2="34632"/>
                          <a14:foregroundMark x1="74000" y1="10390" x2="74000" y2="10390"/>
                          <a14:foregroundMark x1="74000" y1="10390" x2="74000" y2="10390"/>
                          <a14:foregroundMark x1="68000" y1="32035" x2="68000" y2="32035"/>
                          <a14:foregroundMark x1="63400" y1="44589" x2="63200" y2="45887"/>
                          <a14:backgroundMark x1="77800" y1="45887" x2="77800" y2="45887"/>
                          <a14:backgroundMark x1="73200" y1="49351" x2="73200" y2="49351"/>
                          <a14:backgroundMark x1="68800" y1="51515" x2="68800" y2="51515"/>
                          <a14:backgroundMark x1="74600" y1="46753" x2="74600" y2="46753"/>
                          <a14:backgroundMark x1="71200" y1="48485" x2="71200" y2="48485"/>
                          <a14:backgroundMark x1="71200" y1="48485" x2="71200" y2="48485"/>
                          <a14:backgroundMark x1="72400" y1="48485" x2="72400" y2="48485"/>
                          <a14:backgroundMark x1="76600" y1="47186" x2="76600" y2="471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12" r="-2443" b="33784"/>
            <a:stretch/>
          </p:blipFill>
          <p:spPr bwMode="auto">
            <a:xfrm>
              <a:off x="1676400" y="533400"/>
              <a:ext cx="6553200" cy="1579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73174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72866" rtl="1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Guttman-Aharoni" panose="02010701010101010101" pitchFamily="2" charset="-79"/>
          <a:ea typeface="+mj-ea"/>
          <a:cs typeface="Guttman-Aharoni" panose="02010701010101010101" pitchFamily="2" charset="-79"/>
        </a:defRPr>
      </a:lvl1pPr>
    </p:titleStyle>
    <p:bodyStyle>
      <a:lvl1pPr marL="402325" indent="-402325" algn="r" defTabSz="1072866" rtl="1" eaLnBrk="1" latinLnBrk="0" hangingPunct="1">
        <a:spcBef>
          <a:spcPct val="20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Guttman-Aharoni" panose="02010701010101010101" pitchFamily="2" charset="-79"/>
          <a:ea typeface="+mn-ea"/>
          <a:cs typeface="Guttman-Aharoni" panose="02010701010101010101" pitchFamily="2" charset="-79"/>
        </a:defRPr>
      </a:lvl1pPr>
      <a:lvl2pPr marL="871703" indent="-335270" algn="r" defTabSz="1072866" rtl="1" eaLnBrk="1" latinLnBrk="0" hangingPunct="1">
        <a:spcBef>
          <a:spcPct val="20000"/>
        </a:spcBef>
        <a:buFont typeface="Arial" panose="020B0604020202020204" pitchFamily="34" charset="0"/>
        <a:buChar char="–"/>
        <a:defRPr sz="3300" kern="1200">
          <a:solidFill>
            <a:schemeClr val="tx1"/>
          </a:solidFill>
          <a:latin typeface="Guttman-Aharoni" panose="02010701010101010101" pitchFamily="2" charset="-79"/>
          <a:ea typeface="+mn-ea"/>
          <a:cs typeface="Guttman-Aharoni" panose="02010701010101010101" pitchFamily="2" charset="-79"/>
        </a:defRPr>
      </a:lvl2pPr>
      <a:lvl3pPr marL="1341082" indent="-268216" algn="r" defTabSz="1072866" rtl="1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uttman-Aharoni" panose="02010701010101010101" pitchFamily="2" charset="-79"/>
          <a:ea typeface="+mn-ea"/>
          <a:cs typeface="Guttman-Aharoni" panose="02010701010101010101" pitchFamily="2" charset="-79"/>
        </a:defRPr>
      </a:lvl3pPr>
      <a:lvl4pPr marL="1877515" indent="-268216" algn="r" defTabSz="1072866" rtl="1" eaLnBrk="1" latinLnBrk="0" hangingPunct="1">
        <a:spcBef>
          <a:spcPct val="20000"/>
        </a:spcBef>
        <a:buFont typeface="Arial" panose="020B0604020202020204" pitchFamily="34" charset="0"/>
        <a:buChar char="–"/>
        <a:defRPr sz="2300" kern="1200">
          <a:solidFill>
            <a:schemeClr val="tx1"/>
          </a:solidFill>
          <a:latin typeface="Guttman-Aharoni" panose="02010701010101010101" pitchFamily="2" charset="-79"/>
          <a:ea typeface="+mn-ea"/>
          <a:cs typeface="Guttman-Aharoni" panose="02010701010101010101" pitchFamily="2" charset="-79"/>
        </a:defRPr>
      </a:lvl4pPr>
      <a:lvl5pPr marL="2413947" indent="-268216" algn="r" defTabSz="1072866" rtl="1" eaLnBrk="1" latinLnBrk="0" hangingPunct="1">
        <a:spcBef>
          <a:spcPct val="20000"/>
        </a:spcBef>
        <a:buFont typeface="Arial" panose="020B0604020202020204" pitchFamily="34" charset="0"/>
        <a:buChar char="»"/>
        <a:defRPr sz="2300" kern="1200">
          <a:solidFill>
            <a:schemeClr val="tx1"/>
          </a:solidFill>
          <a:latin typeface="Guttman-Aharoni" panose="02010701010101010101" pitchFamily="2" charset="-79"/>
          <a:ea typeface="+mn-ea"/>
          <a:cs typeface="Guttman-Aharoni" panose="02010701010101010101" pitchFamily="2" charset="-79"/>
        </a:defRPr>
      </a:lvl5pPr>
      <a:lvl6pPr marL="2950380" indent="-268216" algn="l" defTabSz="107286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86813" indent="-268216" algn="l" defTabSz="107286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23246" indent="-268216" algn="l" defTabSz="107286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59678" indent="-268216" algn="l" defTabSz="107286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433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866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298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731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164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597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5029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1462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il/url?sa=i&amp;rct=j&amp;q=&amp;esrc=s&amp;source=images&amp;cd=&amp;cad=rja&amp;uact=8&amp;ved=0ahUKEwjq34_D-9jMAhWRyRoKHcgADGYQjRwIBw&amp;url=http://www.chinasage.info/chinaname.htm&amp;bvm=bv.122129774,d.d2s&amp;psig=AFQjCNFkgx-EvG3fRJzHTWpLbgj5H3Ya2Q&amp;ust=1463294641115491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www.google.co.il/url?sa=i&amp;rct=j&amp;q=&amp;esrc=s&amp;source=images&amp;cd=&amp;cad=rja&amp;uact=8&amp;ved=0ahUKEwj9j9butd3TAhWDXRoKHRZnAOoQjRwIBw&amp;url=http://www.mideasti.org/content/map/%E2%80%9Cone-belt-one-road%E2%80%9D-strategy-and-china%E2%80%99s-energy-policy-middle-east?page%3D1&amp;psig=AFQjCNHOnH2WoEEX39ZLhXJOAc3nkKpqXA&amp;ust=1494233980796964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20.jpeg"/><Relationship Id="rId7" Type="http://schemas.openxmlformats.org/officeDocument/2006/relationships/hyperlink" Target="http://www.google.co.il/url?sa=i&amp;rct=j&amp;q=&amp;esrc=s&amp;source=images&amp;cd=&amp;cad=rja&amp;uact=8&amp;ved=0ahUKEwiCtPKWw6vUAhWJvxQKHc_pDoMQjRwIBw&amp;url=http://www.cio.com/article/2388189/cybercrime/chinese-government-s-link-to-cyber-espionage-clearer-than-ever.html&amp;psig=AFQjCNGLV0_AMPVYAvYtZEBQ-B-PcfKGKQ&amp;ust=1496916157845047" TargetMode="External"/><Relationship Id="rId2" Type="http://schemas.openxmlformats.org/officeDocument/2006/relationships/hyperlink" Target="https://www.google.co.il/url?sa=i&amp;rct=j&amp;q=&amp;esrc=s&amp;source=images&amp;cd=&amp;cad=rja&amp;uact=8&amp;ved=0ahUKEwjewM7QwqvUAhUCRhQKHYFzATIQjRwIBw&amp;url=https://www.thecipherbrief.com/article/tech/russia-china-and-cyber-espionage-1092&amp;psig=AFQjCNGLV0_AMPVYAvYtZEBQ-B-PcfKGKQ&amp;ust=1496916157845047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hyperlink" Target="http://www.nbcnews.com/news/us-news/exclusive-secret-nsa-map-shows-china-cyber-attacks-us-targets-n401211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s://www.google.co.il/url?sa=i&amp;rct=j&amp;q=&amp;esrc=s&amp;source=images&amp;cd=&amp;cad=rja&amp;uact=8&amp;ved=0ahUKEwie5fKtxqvUAhWBmhQKHWYwC7QQjRwIBw&amp;url=https://www.reddit.com/r/dataisbeautiful/comments/5wvj6d/countries_with_the_largest_defense_budgets_oc/&amp;psig=AFQjCNHDT2Aibbfx9KeZzRlS0DorQMu9qA&amp;ust=1496918293167195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il/url?sa=i&amp;rct=j&amp;q=&amp;esrc=s&amp;source=images&amp;cd=&amp;cad=rja&amp;uact=8&amp;ved=0ahUKEwiu6uHQx6vUAhXBUhQKHXT_B2AQjRwIBw&amp;url=http://slide.mil.news.sina.com.cn/l/slide_8_400_34485.html&amp;psig=AFQjCNENYARZTNoCSc0Y132sczYIyVJWlA&amp;ust=1496918828385473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hyperlink" Target="http://www.google.co.il/url?sa=i&amp;rct=j&amp;q=&amp;esrc=s&amp;source=images&amp;cd=&amp;cad=rja&amp;uact=8&amp;ved=0ahUKEwiu6uHQx6vUAhXBUhQKHXT_B2AQjRwIBw&amp;url=http://www.chinadaily.com.cn/china/2015twosession/2015-03/08/content_19750956.htm&amp;psig=AFQjCNENYARZTNoCSc0Y132sczYIyVJWlA&amp;ust=1496918828385473" TargetMode="Externa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.il/url?sa=i&amp;rct=j&amp;q=&amp;esrc=s&amp;source=images&amp;cd=&amp;cad=rja&amp;uact=8&amp;ved=0ahUKEwjl7vXq-93TAhXDcBoKHWLYDO4QjRwIBw&amp;url=http://eng.mod.gov.cn/Photos/2014-12/23/content_4560064_9.htm&amp;psig=AFQjCNHC3RdWmm73io85XcVzWbT3oBimWQ&amp;ust=1494252828876185" TargetMode="External"/><Relationship Id="rId3" Type="http://schemas.openxmlformats.org/officeDocument/2006/relationships/image" Target="../media/image29.jpeg"/><Relationship Id="rId7" Type="http://schemas.openxmlformats.org/officeDocument/2006/relationships/image" Target="../media/image32.jpeg"/><Relationship Id="rId2" Type="http://schemas.openxmlformats.org/officeDocument/2006/relationships/hyperlink" Target="https://www.google.co.il/url?sa=i&amp;rct=j&amp;q=&amp;esrc=s&amp;source=images&amp;cd=&amp;cad=rja&amp;uact=8&amp;ved=0ahUKEwj97ejB-t3TAhUFcBoKHYDuAvMQjRwIBw&amp;url=https://www.youtube.com/watch?v%3D-UnAPyRU9tk&amp;psig=AFQjCNEqeZeaKGOFdLHZCyljbnjZCdwJdQ&amp;ust=1494252439176597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.il/url?sa=i&amp;rct=j&amp;q=&amp;esrc=s&amp;source=images&amp;cd=&amp;cad=rja&amp;uact=8&amp;ved=0ahUKEwj6m7nJ-N3TAhVE2RoKHcfcA-kQjRwIBw&amp;url=http://economictimes.indiatimes.com/news/defence/china-begins-building-military-logistics-base-in-djibouti/articleshow/51143966.cms&amp;psig=AFQjCNE3zvdUCSIIIz49tcw9rHZlWtYjXA&amp;ust=1494251889930174" TargetMode="External"/><Relationship Id="rId5" Type="http://schemas.openxmlformats.org/officeDocument/2006/relationships/image" Target="../media/image31.jpeg"/><Relationship Id="rId4" Type="http://schemas.openxmlformats.org/officeDocument/2006/relationships/image" Target="../media/image30.png"/><Relationship Id="rId9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openxmlformats.org/officeDocument/2006/relationships/hyperlink" Target="http://www.google.com/url?sa=i&amp;rct=j&amp;q=&amp;esrc=s&amp;source=images&amp;cd=&amp;cad=rja&amp;uact=8&amp;ved=0ahUKEwiDi7CDi8_LAhWFQJoKHVFrD6UQjRwIBw&amp;url=http://www.zazzle.com/red_blue_yin_yang_classic_round_sticker-217003140586299344&amp;psig=AFQjCNHGakzboVbb-AWtR5ZDdg9AnSP4kg&amp;ust=1458557112021535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7.jpeg"/><Relationship Id="rId2" Type="http://schemas.openxmlformats.org/officeDocument/2006/relationships/hyperlink" Target="https://www.google.co.il/url?sa=i&amp;rct=j&amp;q=&amp;esrc=s&amp;source=images&amp;cd=&amp;cad=rja&amp;uact=8&amp;ved=0ahUKEwi7-ujWtt3TAhUBthoKHbI6Au4QjRwIBw&amp;url=https://www.usnews.com/news/world/articles/2017-03-21/chinas-xi-tells-israel-that-peaceful-middle-east-good-for-all&amp;psig=AFQjCNHOnH2WoEEX39ZLhXJOAc3nkKpqXA&amp;ust=149423398079696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.il/url?sa=i&amp;rct=j&amp;q=&amp;esrc=s&amp;source=images&amp;cd=&amp;cad=rja&amp;uact=8&amp;ved=0ahUKEwiijpvnuN3TAhWBzRQKHfjKD2sQjRwIBw&amp;url=http://news.xinhuanet.com/english/2016-09/03/c_135657067.htm&amp;psig=AFQjCNF5rOhRhctkjyG6WHXFDgcOLQ6qXg&amp;ust=1494234836228440" TargetMode="Externa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microsoft.com/office/2007/relationships/hdphoto" Target="../media/hdphoto7.wdp"/><Relationship Id="rId2" Type="http://schemas.openxmlformats.org/officeDocument/2006/relationships/hyperlink" Target="https://www.google.co.il/url?sa=i&amp;rct=j&amp;q=&amp;esrc=s&amp;source=images&amp;cd=&amp;cad=rja&amp;uact=8&amp;ved=0ahUKEwjalf6Vy6vUAhXEQBQKHciZAogQjRwIBw&amp;url=https://www.linkedin.com/pulse/printing-usa-vs-china-myths-perceptions-future-scott-shuey&amp;psig=AFQjCNG5SbVZ8SCtglJsBZvav-lv5Q7Ihw&amp;ust=1496919749380392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hyperlink" Target="https://www.google.co.il/url?sa=i&amp;rct=j&amp;q=&amp;esrc=s&amp;source=images&amp;cd=&amp;cad=rja&amp;uact=8&amp;ved=0ahUKEwion_Sdy6vUAhWD7RQKHdKcC98QjRwIBw&amp;url=https://www.chinatechnews.com/category/electronics&amp;psig=AFQjCNG5SbVZ8SCtglJsBZvav-lv5Q7Ihw&amp;ust=1496919749380392" TargetMode="External"/><Relationship Id="rId4" Type="http://schemas.microsoft.com/office/2007/relationships/hdphoto" Target="../media/hdphoto6.wdp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uact=8&amp;ved=0ahUKEwjnuP7fk-bLAhWHWxoKHZKkBPAQjRwIBw&amp;url=http://creditunionstrategy.com/tag/action-plan/&amp;psig=AFQjCNFiRwSRblUTh0PWkC5z00LalMUWQQ&amp;ust=1459349761866048" TargetMode="External"/><Relationship Id="rId7" Type="http://schemas.openxmlformats.org/officeDocument/2006/relationships/image" Target="../media/image47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il/url?sa=i&amp;rct=j&amp;q=&amp;esrc=s&amp;source=images&amp;cd=&amp;cad=rja&amp;uact=8&amp;ved=0ahUKEwjq34_D-9jMAhWRyRoKHcgADGYQjRwIBw&amp;url=http://www.chinasage.info/chinaname.htm&amp;bvm=bv.122129774,d.d2s&amp;psig=AFQjCNFkgx-EvG3fRJzHTWpLbgj5H3Ya2Q&amp;ust=1463294641115491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1.jpeg"/><Relationship Id="rId7" Type="http://schemas.openxmlformats.org/officeDocument/2006/relationships/image" Target="../media/image14.png"/><Relationship Id="rId2" Type="http://schemas.openxmlformats.org/officeDocument/2006/relationships/hyperlink" Target="http://www.google.co.il/url?sa=i&amp;rct=j&amp;q=&amp;esrc=s&amp;source=images&amp;cd=&amp;cad=rja&amp;uact=8&amp;ved=0ahUKEwjV8rXU47vPAhUBLhQKHboLBLwQjRwIBw&amp;url=http://www.gettyimages.ca/detail/illustration/outline-and-flag-of-sweden-3d-royalty-free-illustration/130890132&amp;bvm=bv.134495766,d.d24&amp;psig=AFQjCNFVQWdvIY9VHW9RMm0kxkNaItMDKg&amp;ust=1475485937350775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hyperlink" Target="https://upload.wikimedia.org/wikipedia/commons/6/6c/Israel_Wikivoyage_map.png" TargetMode="Externa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://www.google.co.il/url?sa=i&amp;rct=j&amp;q=&amp;esrc=s&amp;source=images&amp;cd=&amp;cad=rja&amp;uact=8&amp;ved=0ahUKEwiKn7zfnqbUAhXE1RQKHfgcCqsQjRwIBw&amp;url=http://www.theevilgm.com/2014/09/the-evil-gm-how-much-gold-is-too-much.html&amp;psig=AFQjCNE-FP77OA9I8dv_9s31PNG_eLuhaA&amp;ust=1496736031982234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hyperlink" Target="http://www.google.co.il/url?sa=i&amp;rct=j&amp;q=&amp;esrc=s&amp;source=images&amp;cd=&amp;cad=rja&amp;uact=8&amp;ved=0ahUKEwibk6m7oKbUAhVI6RQKHeygDcwQjRwIBw&amp;url=http://swuniverse.mforos.com/1061291/5938189-trilogia-el-hobbit-noticias-y-spoilers/?pag%3D4&amp;psig=AFQjCNGMyE3Uy42U6TfsUYBXBJDc28seHA&amp;ust=1496736590609551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742950" y="2644775"/>
            <a:ext cx="8420100" cy="1470025"/>
          </a:xfrm>
        </p:spPr>
        <p:txBody>
          <a:bodyPr>
            <a:normAutofit fontScale="90000"/>
          </a:bodyPr>
          <a:lstStyle/>
          <a:p>
            <a:pPr rtl="1"/>
            <a:r>
              <a:rPr lang="he-IL" sz="7700" dirty="0"/>
              <a:t>אתגרים למדיניות </a:t>
            </a:r>
            <a:r>
              <a:rPr lang="en-US" sz="7700" dirty="0"/>
              <a:t/>
            </a:r>
            <a:br>
              <a:rPr lang="en-US" sz="7700" dirty="0"/>
            </a:br>
            <a:r>
              <a:rPr lang="he-IL" sz="7700" dirty="0"/>
              <a:t>ישראל מול סין</a:t>
            </a:r>
            <a:endParaRPr lang="en-US" sz="7700" dirty="0"/>
          </a:p>
        </p:txBody>
      </p:sp>
      <p:sp>
        <p:nvSpPr>
          <p:cNvPr id="4" name="כותרת משנה 2"/>
          <p:cNvSpPr txBox="1">
            <a:spLocks/>
          </p:cNvSpPr>
          <p:nvPr/>
        </p:nvSpPr>
        <p:spPr>
          <a:xfrm>
            <a:off x="577850" y="6248400"/>
            <a:ext cx="8915400" cy="533400"/>
          </a:xfrm>
          <a:prstGeom prst="rect">
            <a:avLst/>
          </a:prstGeom>
        </p:spPr>
        <p:txBody>
          <a:bodyPr vert="horz" lIns="107287" tIns="53643" rIns="107287" bIns="53643" rtlCol="0">
            <a:normAutofit fontScale="92500" lnSpcReduction="10000"/>
          </a:bodyPr>
          <a:lstStyle>
            <a:lvl1pPr marL="0" indent="0" algn="ct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Narkisim" panose="020E0502050101010101" pitchFamily="34" charset="-79"/>
                <a:ea typeface="+mn-ea"/>
                <a:cs typeface="Narkisim" panose="020E0502050101010101" pitchFamily="34" charset="-79"/>
              </a:defRPr>
            </a:lvl1pPr>
            <a:lvl2pPr marL="457200" indent="0" algn="ct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Narkisim" panose="020E0502050101010101" pitchFamily="34" charset="-79"/>
                <a:ea typeface="+mn-ea"/>
                <a:cs typeface="Narkisim" panose="020E0502050101010101" pitchFamily="34" charset="-79"/>
              </a:defRPr>
            </a:lvl2pPr>
            <a:lvl3pPr marL="914400" indent="0" algn="ct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Narkisim" panose="020E0502050101010101" pitchFamily="34" charset="-79"/>
                <a:ea typeface="+mn-ea"/>
                <a:cs typeface="Narkisim" panose="020E0502050101010101" pitchFamily="34" charset="-79"/>
              </a:defRPr>
            </a:lvl3pPr>
            <a:lvl4pPr marL="1371600" indent="0" algn="ct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Narkisim" panose="020E0502050101010101" pitchFamily="34" charset="-79"/>
                <a:ea typeface="+mn-ea"/>
                <a:cs typeface="Narkisim" panose="020E0502050101010101" pitchFamily="34" charset="-79"/>
              </a:defRPr>
            </a:lvl4pPr>
            <a:lvl5pPr marL="1828800" indent="0" algn="ct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Narkisim" panose="020E0502050101010101" pitchFamily="34" charset="-79"/>
                <a:ea typeface="+mn-ea"/>
                <a:cs typeface="Narkisim" panose="020E0502050101010101" pitchFamily="34" charset="-79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dirty="0" smtClean="0">
                <a:latin typeface="Guttman-Aharoni" panose="02010701010101010101" pitchFamily="2" charset="-79"/>
                <a:cs typeface="Guttman-Aharoni" panose="02010701010101010101" pitchFamily="2" charset="-79"/>
              </a:rPr>
              <a:t>תא"ל (מיל') אסף אוריון, יוני 2017</a:t>
            </a:r>
            <a:endParaRPr lang="en-US" dirty="0">
              <a:cs typeface="Guttman-Aharoni" panose="02010701010101010101" pitchFamily="2" charset="-79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304" y="4578696"/>
            <a:ext cx="1261446" cy="1441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http://www.chinasage.info/chars/ZhongGuo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134" y="4502497"/>
            <a:ext cx="2579688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32034"/>
            <a:ext cx="3199266" cy="1901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713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האתגר האסטרטגי</a:t>
            </a:r>
            <a:endParaRPr lang="en-US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-152400" y="1905000"/>
            <a:ext cx="9982200" cy="4876800"/>
          </a:xfrm>
        </p:spPr>
        <p:txBody>
          <a:bodyPr>
            <a:normAutofit/>
          </a:bodyPr>
          <a:lstStyle/>
          <a:p>
            <a:r>
              <a:rPr lang="he-IL" sz="4200" dirty="0"/>
              <a:t>בסיסית: נחיתות </a:t>
            </a:r>
            <a:r>
              <a:rPr lang="he-IL" sz="4200" dirty="0" smtClean="0"/>
              <a:t>אסטרטגית: "לא כוחות"</a:t>
            </a:r>
            <a:endParaRPr lang="he-IL" sz="4200" dirty="0"/>
          </a:p>
          <a:p>
            <a:r>
              <a:rPr lang="he-IL" sz="4200" dirty="0" smtClean="0"/>
              <a:t>אחרות עמוקה: מחוץ למערכת הידע</a:t>
            </a:r>
          </a:p>
          <a:p>
            <a:r>
              <a:rPr lang="he-IL" sz="4200" dirty="0" smtClean="0"/>
              <a:t>אתגרים </a:t>
            </a:r>
            <a:r>
              <a:rPr lang="he-IL" sz="4200" dirty="0"/>
              <a:t>במימוש כל מרכיבי </a:t>
            </a:r>
            <a:r>
              <a:rPr lang="he-IL" sz="4200" dirty="0" smtClean="0"/>
              <a:t>התכלית: הפקה, השפעה, השלכות</a:t>
            </a:r>
            <a:endParaRPr lang="he-IL" sz="3700" dirty="0"/>
          </a:p>
          <a:p>
            <a:r>
              <a:rPr lang="he-IL" sz="4200" dirty="0"/>
              <a:t>קצב הפעולה משיג את עומק הידע </a:t>
            </a:r>
            <a:r>
              <a:rPr lang="en-US" sz="4200" dirty="0"/>
              <a:t/>
            </a:r>
            <a:br>
              <a:rPr lang="en-US" sz="4200" dirty="0"/>
            </a:br>
            <a:r>
              <a:rPr lang="he-IL" sz="4200" dirty="0"/>
              <a:t>ואת קצב </a:t>
            </a:r>
            <a:r>
              <a:rPr lang="he-IL" sz="4200" dirty="0" smtClean="0"/>
              <a:t>הלמידה</a:t>
            </a:r>
            <a:endParaRPr lang="he-IL" sz="4200" dirty="0"/>
          </a:p>
          <a:p>
            <a:endParaRPr lang="en-US" sz="4200" dirty="0"/>
          </a:p>
        </p:txBody>
      </p:sp>
    </p:spTree>
    <p:extLst>
      <p:ext uri="{BB962C8B-B14F-4D97-AF65-F5344CB8AC3E}">
        <p14:creationId xmlns:p14="http://schemas.microsoft.com/office/powerpoint/2010/main" val="145712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e-IL" dirty="0" smtClean="0"/>
              <a:t>כמה נקודות למחשבה:</a:t>
            </a:r>
            <a:endParaRPr lang="en-US" dirty="0"/>
          </a:p>
        </p:txBody>
      </p:sp>
      <p:sp>
        <p:nvSpPr>
          <p:cNvPr id="4" name="כותרת משנה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865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סין: אינטרסים ומדיניות</a:t>
            </a:r>
            <a:endParaRPr lang="en-US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371600" y="1491344"/>
            <a:ext cx="8543925" cy="5127171"/>
          </a:xfrm>
        </p:spPr>
        <p:txBody>
          <a:bodyPr>
            <a:noAutofit/>
          </a:bodyPr>
          <a:lstStyle/>
          <a:p>
            <a:r>
              <a:rPr lang="he-IL" sz="2400" dirty="0"/>
              <a:t>בטחון המשטר והמפלגה</a:t>
            </a:r>
          </a:p>
          <a:p>
            <a:r>
              <a:rPr lang="he-IL" sz="2400" dirty="0"/>
              <a:t>יציבות פוליטית, חברתית</a:t>
            </a:r>
          </a:p>
          <a:p>
            <a:r>
              <a:rPr lang="he-IL" sz="2400" dirty="0"/>
              <a:t>צמיחה כלכלית (והמאפשרים אותה)</a:t>
            </a:r>
          </a:p>
          <a:p>
            <a:r>
              <a:rPr lang="he-IL" sz="2400" dirty="0"/>
              <a:t>ריבונות ואחדות טריטוריאלית</a:t>
            </a:r>
          </a:p>
          <a:p>
            <a:r>
              <a:rPr lang="he-IL" sz="2400" dirty="0"/>
              <a:t>הסביבה הקרובה (מזרח אסיה)</a:t>
            </a:r>
          </a:p>
          <a:p>
            <a:r>
              <a:rPr lang="he-IL" sz="2400" dirty="0"/>
              <a:t>המעצמות: ארה"ב, רוסיה</a:t>
            </a:r>
          </a:p>
          <a:p>
            <a:r>
              <a:rPr lang="he-IL" sz="2400" dirty="0"/>
              <a:t>המעגלים הסמוכים (מרכז אסיה)</a:t>
            </a:r>
          </a:p>
          <a:p>
            <a:r>
              <a:rPr lang="he-IL" sz="2400" dirty="0"/>
              <a:t>...</a:t>
            </a:r>
          </a:p>
          <a:p>
            <a:r>
              <a:rPr lang="he-IL" sz="2400" dirty="0"/>
              <a:t>המזרח התיכון</a:t>
            </a:r>
          </a:p>
          <a:p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-76200" y="1884296"/>
            <a:ext cx="4983808" cy="2078104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pPr marL="670541" indent="-670541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“China’s Peaceful Rise”</a:t>
            </a:r>
          </a:p>
          <a:p>
            <a:pPr marL="670541" indent="-670541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“The Chinese Dream”</a:t>
            </a:r>
          </a:p>
          <a:p>
            <a:pPr marL="670541" indent="-670541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“New Kind of </a:t>
            </a:r>
            <a:br>
              <a:rPr lang="en-US" sz="3200" dirty="0">
                <a:solidFill>
                  <a:srgbClr val="FF0000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</a:br>
            <a:r>
              <a:rPr lang="en-US" sz="3200" dirty="0">
                <a:solidFill>
                  <a:srgbClr val="FF0000"/>
                </a:solidFill>
                <a:latin typeface="Narkisim" panose="020E0502050101010101" pitchFamily="34" charset="-79"/>
                <a:cs typeface="Narkisim" panose="020E0502050101010101" pitchFamily="34" charset="-79"/>
              </a:rPr>
              <a:t>Great Power relations”</a:t>
            </a:r>
          </a:p>
        </p:txBody>
      </p:sp>
    </p:spTree>
    <p:extLst>
      <p:ext uri="{BB962C8B-B14F-4D97-AF65-F5344CB8AC3E}">
        <p14:creationId xmlns:p14="http://schemas.microsoft.com/office/powerpoint/2010/main" val="103714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סין: כלכלה כמנוף מדיני</a:t>
            </a:r>
            <a:endParaRPr lang="en-US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e-IL" dirty="0" smtClean="0"/>
              <a:t>פקיסטאן</a:t>
            </a:r>
          </a:p>
          <a:p>
            <a:r>
              <a:rPr lang="he-IL" dirty="0" smtClean="0"/>
              <a:t>פיליפינים</a:t>
            </a:r>
          </a:p>
          <a:p>
            <a:r>
              <a:rPr lang="he-IL" dirty="0" smtClean="0"/>
              <a:t>אוסטרליה</a:t>
            </a:r>
          </a:p>
          <a:p>
            <a:r>
              <a:rPr lang="he-IL" dirty="0" smtClean="0"/>
              <a:t>סרילנקה</a:t>
            </a:r>
          </a:p>
          <a:p>
            <a:r>
              <a:rPr lang="he-IL" dirty="0" smtClean="0"/>
              <a:t>אפריקה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12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china middle east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86" y="914400"/>
            <a:ext cx="99060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981200" y="-76200"/>
            <a:ext cx="7429500" cy="1143000"/>
          </a:xfrm>
        </p:spPr>
        <p:txBody>
          <a:bodyPr>
            <a:noAutofit/>
          </a:bodyPr>
          <a:lstStyle/>
          <a:p>
            <a:r>
              <a:rPr lang="en-US" sz="4400" dirty="0" smtClean="0">
                <a:latin typeface="Footlight MT Light" panose="0204060206030A020304" pitchFamily="18" charset="0"/>
              </a:rPr>
              <a:t>The Belt and Road Initiative</a:t>
            </a:r>
            <a:endParaRPr lang="en-US" sz="4400" dirty="0"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0136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Image result for chinese cyber espionag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-35379"/>
            <a:ext cx="36576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237514" y="304800"/>
            <a:ext cx="3657600" cy="1143000"/>
          </a:xfrm>
        </p:spPr>
        <p:txBody>
          <a:bodyPr>
            <a:normAutofit fontScale="90000"/>
          </a:bodyPr>
          <a:lstStyle/>
          <a:p>
            <a:r>
              <a:rPr lang="he-IL" dirty="0" smtClean="0">
                <a:solidFill>
                  <a:srgbClr val="FFFF00"/>
                </a:solidFill>
              </a:rPr>
              <a:t>סייבר וריגול תעשייתי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026" name="Picture 2" descr="Image result for chinese cyber espionage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962400"/>
            <a:ext cx="3837476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itan Rain - the biggest cyber espionage campaign in history - allowed China to plunder priceless military and commercial secrets from the Wes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603885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chinese cyber espionage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975" y="1905000"/>
            <a:ext cx="283845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275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סין: התעצמות</a:t>
            </a:r>
            <a:endParaRPr lang="en-US" dirty="0"/>
          </a:p>
        </p:txBody>
      </p:sp>
      <p:pic>
        <p:nvPicPr>
          <p:cNvPr id="4" name="Picture 4" descr="Image result for chinese military budget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1600200"/>
            <a:ext cx="7810500" cy="512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82130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-2057400" y="381000"/>
            <a:ext cx="74295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he-IL" dirty="0" smtClean="0"/>
              <a:t>סין: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he-IL" dirty="0" smtClean="0"/>
              <a:t>התעצמות</a:t>
            </a:r>
            <a:endParaRPr lang="en-US" dirty="0"/>
          </a:p>
        </p:txBody>
      </p:sp>
      <p:pic>
        <p:nvPicPr>
          <p:cNvPr id="2050" name="Picture 2" descr="http://asia.nikkei.com/var/site_cache/storage/images/node_43/node_51/2017/201703/20170304t/20170304_china-military-spending-graph/6304271-5-eng-GB/20170304_china-military-spending-graph_large_58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11680"/>
            <a:ext cx="8839200" cy="492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lated imag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273" y="609600"/>
            <a:ext cx="3557727" cy="2386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elated image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703" y="2401118"/>
            <a:ext cx="3603171" cy="2396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159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A2AD</a:t>
            </a:r>
            <a:endParaRPr lang="en-US" dirty="0"/>
          </a:p>
        </p:txBody>
      </p:sp>
      <p:pic>
        <p:nvPicPr>
          <p:cNvPr id="4098" name="Picture 2" descr="CSBA graph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9906000" cy="683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895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e-IL" dirty="0" smtClean="0"/>
              <a:t>סין: נוכחות ופעילות צבאית</a:t>
            </a:r>
            <a:endParaRPr lang="en-US" dirty="0"/>
          </a:p>
        </p:txBody>
      </p:sp>
      <p:pic>
        <p:nvPicPr>
          <p:cNvPr id="5124" name="Picture 4" descr="Image result for china peacekeeping operations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413" y="1503362"/>
            <a:ext cx="5306417" cy="3675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18" y="4726033"/>
            <a:ext cx="2004417" cy="1847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 descr="https://www.hiiraan.com/images/2015/Sept/2015920635783114998362915navy449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16" y="1503363"/>
            <a:ext cx="3482579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Image result for china counter piracy operations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631" y="4410077"/>
            <a:ext cx="2339095" cy="2163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 descr="Image result for china peacekeepin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120" y="4011657"/>
            <a:ext cx="1586508" cy="2562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49463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353" y="152401"/>
            <a:ext cx="2321719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5100" y="2971800"/>
            <a:ext cx="9595840" cy="3339988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r>
              <a:rPr lang="en-US" sz="4200" b="1" dirty="0">
                <a:latin typeface="Footlight MT Light" panose="0204060206030A020304" pitchFamily="18" charset="0"/>
              </a:rPr>
              <a:t>Know your </a:t>
            </a:r>
            <a:r>
              <a:rPr lang="en-US" sz="4200" b="1" dirty="0">
                <a:solidFill>
                  <a:srgbClr val="FF0000"/>
                </a:solidFill>
                <a:latin typeface="Footlight MT Light" panose="0204060206030A020304" pitchFamily="18" charset="0"/>
              </a:rPr>
              <a:t>enemies</a:t>
            </a:r>
            <a:r>
              <a:rPr lang="en-US" sz="4200" b="1" dirty="0">
                <a:latin typeface="Footlight MT Light" panose="0204060206030A020304" pitchFamily="18" charset="0"/>
              </a:rPr>
              <a:t> and know </a:t>
            </a:r>
            <a:r>
              <a:rPr lang="en-US" sz="4200" b="1" dirty="0">
                <a:solidFill>
                  <a:srgbClr val="0000FF"/>
                </a:solidFill>
                <a:latin typeface="Footlight MT Light" panose="0204060206030A020304" pitchFamily="18" charset="0"/>
              </a:rPr>
              <a:t>yourself</a:t>
            </a:r>
            <a:r>
              <a:rPr lang="en-US" sz="4200" b="1" dirty="0">
                <a:latin typeface="Footlight MT Light" panose="0204060206030A020304" pitchFamily="18" charset="0"/>
              </a:rPr>
              <a:t>, </a:t>
            </a:r>
            <a:br>
              <a:rPr lang="en-US" sz="4200" b="1" dirty="0">
                <a:latin typeface="Footlight MT Light" panose="0204060206030A020304" pitchFamily="18" charset="0"/>
              </a:rPr>
            </a:br>
            <a:r>
              <a:rPr lang="en-US" sz="4200" b="1" dirty="0">
                <a:latin typeface="Footlight MT Light" panose="0204060206030A020304" pitchFamily="18" charset="0"/>
              </a:rPr>
              <a:t>and you will not be imperiled </a:t>
            </a:r>
            <a:br>
              <a:rPr lang="en-US" sz="4200" b="1" dirty="0">
                <a:latin typeface="Footlight MT Light" panose="0204060206030A020304" pitchFamily="18" charset="0"/>
              </a:rPr>
            </a:br>
            <a:r>
              <a:rPr lang="en-US" sz="4200" b="1" dirty="0">
                <a:latin typeface="Footlight MT Light" panose="0204060206030A020304" pitchFamily="18" charset="0"/>
              </a:rPr>
              <a:t>in a hundred battles </a:t>
            </a:r>
          </a:p>
          <a:p>
            <a:r>
              <a:rPr lang="en-US" sz="4200" b="1" dirty="0">
                <a:latin typeface="Footlight MT Light" panose="0204060206030A020304" pitchFamily="18" charset="0"/>
              </a:rPr>
              <a:t>							      </a:t>
            </a:r>
          </a:p>
          <a:p>
            <a:r>
              <a:rPr lang="en-US" sz="4200" b="1" dirty="0">
                <a:latin typeface="Footlight MT Light" panose="0204060206030A020304" pitchFamily="18" charset="0"/>
              </a:rPr>
              <a:t>							Sun Tzu</a:t>
            </a:r>
          </a:p>
        </p:txBody>
      </p:sp>
      <p:pic>
        <p:nvPicPr>
          <p:cNvPr id="6" name="Picture 10" descr="http://rlv.zcache.com/red_blue_yin_yang_classic_round_sticker-r58d29f50b3fc4065ba52607e6e91a984_v9waf_8byvr_630.jpg?view_padding=%5B285%2C0%2C285%2C0%5D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3671938" y="5714319"/>
            <a:ext cx="2519313" cy="122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חץ ימינה 6"/>
          <p:cNvSpPr/>
          <p:nvPr/>
        </p:nvSpPr>
        <p:spPr>
          <a:xfrm>
            <a:off x="82550" y="5981700"/>
            <a:ext cx="4292600" cy="685800"/>
          </a:xfrm>
          <a:prstGeom prst="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2300" b="1" dirty="0"/>
          </a:p>
        </p:txBody>
      </p:sp>
      <p:sp>
        <p:nvSpPr>
          <p:cNvPr id="8" name="חץ שמאלה 7"/>
          <p:cNvSpPr/>
          <p:nvPr/>
        </p:nvSpPr>
        <p:spPr>
          <a:xfrm>
            <a:off x="5542643" y="5943600"/>
            <a:ext cx="4280807" cy="762000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2300" b="1" dirty="0"/>
          </a:p>
        </p:txBody>
      </p:sp>
    </p:spTree>
    <p:extLst>
      <p:ext uri="{BB962C8B-B14F-4D97-AF65-F5344CB8AC3E}">
        <p14:creationId xmlns:p14="http://schemas.microsoft.com/office/powerpoint/2010/main" val="161772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306047" y="219985"/>
            <a:ext cx="8543925" cy="1325563"/>
          </a:xfrm>
        </p:spPr>
        <p:txBody>
          <a:bodyPr>
            <a:normAutofit fontScale="90000"/>
          </a:bodyPr>
          <a:lstStyle/>
          <a:p>
            <a:r>
              <a:rPr lang="he-IL" sz="5600" dirty="0"/>
              <a:t>סין</a:t>
            </a:r>
            <a:r>
              <a:rPr lang="en-US" sz="5600" dirty="0"/>
              <a:t> </a:t>
            </a:r>
            <a:r>
              <a:rPr lang="he-IL" sz="5600" dirty="0"/>
              <a:t>במזרח התיכון: "בסדר עם כולם"</a:t>
            </a:r>
            <a:endParaRPr lang="en-US" sz="5600" dirty="0"/>
          </a:p>
        </p:txBody>
      </p:sp>
      <p:pic>
        <p:nvPicPr>
          <p:cNvPr id="3074" name="Picture 2" descr="Image result for china middle east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7717" y="2056575"/>
            <a:ext cx="1765344" cy="3394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Xi Jinping and King Salman bin Abdulaziz Al-Sau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87500" y="2021867"/>
            <a:ext cx="2865666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40381" y="2042062"/>
            <a:ext cx="2711870" cy="3394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 descr="Image result for china turkey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92879" y="2056576"/>
            <a:ext cx="2512248" cy="337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42178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61683" y="565609"/>
            <a:ext cx="3194943" cy="1600200"/>
          </a:xfrm>
        </p:spPr>
        <p:txBody>
          <a:bodyPr>
            <a:normAutofit/>
          </a:bodyPr>
          <a:lstStyle/>
          <a:p>
            <a:pPr algn="ctr" rtl="1"/>
            <a:r>
              <a:rPr lang="he-IL" sz="2800" dirty="0" smtClean="0"/>
              <a:t>היקפי הסחר של סין עם מדינות המזה"ת</a:t>
            </a:r>
            <a:r>
              <a:rPr lang="he-IL" sz="2800" baseline="0" dirty="0" smtClean="0"/>
              <a:t> (2015)</a:t>
            </a:r>
            <a:endParaRPr lang="en-US" sz="28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0715537"/>
              </p:ext>
            </p:extLst>
          </p:nvPr>
        </p:nvGraphicFramePr>
        <p:xfrm>
          <a:off x="616573" y="565611"/>
          <a:ext cx="5805733" cy="56583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0875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1"/>
          <p:cNvSpPr>
            <a:spLocks noGrp="1"/>
          </p:cNvSpPr>
          <p:nvPr>
            <p:ph type="title"/>
          </p:nvPr>
        </p:nvSpPr>
        <p:spPr>
          <a:xfrm>
            <a:off x="1609725" y="-90264"/>
            <a:ext cx="6686550" cy="1143000"/>
          </a:xfrm>
        </p:spPr>
        <p:txBody>
          <a:bodyPr>
            <a:normAutofit/>
          </a:bodyPr>
          <a:lstStyle/>
          <a:p>
            <a:r>
              <a:rPr lang="he-IL" sz="3300" b="1" u="sng" dirty="0"/>
              <a:t>אמצעי לחימה סיניים שנמכרו לאיראן</a:t>
            </a:r>
          </a:p>
        </p:txBody>
      </p:sp>
      <p:pic>
        <p:nvPicPr>
          <p:cNvPr id="1026" name="Picture 2" descr="Image result for c-7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623" y="1124744"/>
            <a:ext cx="3039298" cy="2304256"/>
          </a:xfrm>
          <a:prstGeom prst="rect">
            <a:avLst/>
          </a:prstGeom>
          <a:noFill/>
        </p:spPr>
      </p:pic>
      <p:sp>
        <p:nvSpPr>
          <p:cNvPr id="6" name="מלבן 5"/>
          <p:cNvSpPr/>
          <p:nvPr/>
        </p:nvSpPr>
        <p:spPr>
          <a:xfrm>
            <a:off x="1822956" y="3429004"/>
            <a:ext cx="3219094" cy="539221"/>
          </a:xfrm>
          <a:prstGeom prst="rect">
            <a:avLst/>
          </a:prstGeom>
        </p:spPr>
        <p:txBody>
          <a:bodyPr wrap="none" lIns="107287" tIns="53643" rIns="107287" bIns="53643">
            <a:spAutoFit/>
          </a:bodyPr>
          <a:lstStyle/>
          <a:p>
            <a:r>
              <a:rPr lang="he-IL" sz="2800" dirty="0"/>
              <a:t>טיל נגד ספינות </a:t>
            </a:r>
            <a:r>
              <a:rPr lang="en-US" sz="2800" dirty="0"/>
              <a:t>C-704</a:t>
            </a:r>
            <a:endParaRPr lang="he-IL" sz="2800" dirty="0"/>
          </a:p>
        </p:txBody>
      </p:sp>
      <p:pic>
        <p:nvPicPr>
          <p:cNvPr id="1028" name="Picture 4" descr="Image result for c-8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026" y="1124745"/>
            <a:ext cx="2954166" cy="2376265"/>
          </a:xfrm>
          <a:prstGeom prst="rect">
            <a:avLst/>
          </a:prstGeom>
          <a:noFill/>
        </p:spPr>
      </p:pic>
      <p:sp>
        <p:nvSpPr>
          <p:cNvPr id="8" name="מלבן 7"/>
          <p:cNvSpPr/>
          <p:nvPr/>
        </p:nvSpPr>
        <p:spPr>
          <a:xfrm>
            <a:off x="5488527" y="3534353"/>
            <a:ext cx="3219094" cy="539221"/>
          </a:xfrm>
          <a:prstGeom prst="rect">
            <a:avLst/>
          </a:prstGeom>
        </p:spPr>
        <p:txBody>
          <a:bodyPr wrap="none" lIns="107287" tIns="53643" rIns="107287" bIns="53643">
            <a:spAutoFit/>
          </a:bodyPr>
          <a:lstStyle/>
          <a:p>
            <a:r>
              <a:rPr lang="he-IL" sz="2800" dirty="0"/>
              <a:t>טיל נגד ספינות </a:t>
            </a:r>
            <a:r>
              <a:rPr lang="en-US" sz="2800" dirty="0"/>
              <a:t>C-801</a:t>
            </a:r>
            <a:endParaRPr lang="he-IL" sz="2800" dirty="0"/>
          </a:p>
        </p:txBody>
      </p:sp>
      <p:pic>
        <p:nvPicPr>
          <p:cNvPr id="1030" name="Picture 6" descr="Image result for Qw-1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18132" y="4005066"/>
            <a:ext cx="2909295" cy="2189857"/>
          </a:xfrm>
          <a:prstGeom prst="rect">
            <a:avLst/>
          </a:prstGeom>
          <a:noFill/>
        </p:spPr>
      </p:pic>
      <p:sp>
        <p:nvSpPr>
          <p:cNvPr id="10" name="מלבן 9"/>
          <p:cNvSpPr/>
          <p:nvPr/>
        </p:nvSpPr>
        <p:spPr>
          <a:xfrm>
            <a:off x="1823686" y="6288117"/>
            <a:ext cx="3593684" cy="539221"/>
          </a:xfrm>
          <a:prstGeom prst="rect">
            <a:avLst/>
          </a:prstGeom>
        </p:spPr>
        <p:txBody>
          <a:bodyPr wrap="none" lIns="107287" tIns="53643" rIns="107287" bIns="53643">
            <a:spAutoFit/>
          </a:bodyPr>
          <a:lstStyle/>
          <a:p>
            <a:r>
              <a:rPr lang="he-IL" sz="2800" dirty="0"/>
              <a:t>טיל נגד מטוסים  </a:t>
            </a:r>
            <a:r>
              <a:rPr lang="en-US" sz="2800" dirty="0"/>
              <a:t>QW-11</a:t>
            </a:r>
            <a:endParaRPr lang="he-IL" sz="2800" dirty="0"/>
          </a:p>
        </p:txBody>
      </p:sp>
      <p:pic>
        <p:nvPicPr>
          <p:cNvPr id="1032" name="Picture 8" descr="Image result for TL-10 missil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296" y="4077072"/>
            <a:ext cx="3095625" cy="2232248"/>
          </a:xfrm>
          <a:prstGeom prst="rect">
            <a:avLst/>
          </a:prstGeom>
          <a:noFill/>
        </p:spPr>
      </p:pic>
      <p:sp>
        <p:nvSpPr>
          <p:cNvPr id="12" name="מלבן 11"/>
          <p:cNvSpPr/>
          <p:nvPr/>
        </p:nvSpPr>
        <p:spPr>
          <a:xfrm>
            <a:off x="5488528" y="6309324"/>
            <a:ext cx="3379395" cy="539221"/>
          </a:xfrm>
          <a:prstGeom prst="rect">
            <a:avLst/>
          </a:prstGeom>
        </p:spPr>
        <p:txBody>
          <a:bodyPr wrap="none" lIns="107287" tIns="53643" rIns="107287" bIns="53643">
            <a:spAutoFit/>
          </a:bodyPr>
          <a:lstStyle/>
          <a:p>
            <a:r>
              <a:rPr lang="he-IL" sz="2800" dirty="0"/>
              <a:t>טיל נגד ספינות </a:t>
            </a:r>
            <a:r>
              <a:rPr lang="en-US" sz="2800" dirty="0"/>
              <a:t>TL-10A</a:t>
            </a:r>
            <a:endParaRPr lang="he-IL" sz="2800" dirty="0"/>
          </a:p>
        </p:txBody>
      </p:sp>
    </p:spTree>
    <p:extLst>
      <p:ext uri="{BB962C8B-B14F-4D97-AF65-F5344CB8AC3E}">
        <p14:creationId xmlns:p14="http://schemas.microsoft.com/office/powerpoint/2010/main" val="43720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ארה"ב וסין</a:t>
            </a:r>
            <a:endParaRPr lang="en-US" dirty="0"/>
          </a:p>
        </p:txBody>
      </p:sp>
      <p:pic>
        <p:nvPicPr>
          <p:cNvPr id="5122" name="Picture 2" descr="Image result for usa china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433" r="98854">
                        <a14:foregroundMark x1="33811" y1="66000" x2="33811" y2="66000"/>
                        <a14:foregroundMark x1="58453" y1="55500" x2="58453" y2="55500"/>
                        <a14:foregroundMark x1="63897" y1="47000" x2="63897" y2="47000"/>
                        <a14:foregroundMark x1="11461" y1="66500" x2="11461" y2="66500"/>
                        <a14:foregroundMark x1="57880" y1="39500" x2="57880" y2="39500"/>
                        <a14:foregroundMark x1="59312" y1="42000" x2="59312" y2="42000"/>
                        <a14:foregroundMark x1="43983" y1="68250" x2="43983" y2="68250"/>
                        <a14:foregroundMark x1="46562" y1="64000" x2="46562" y2="64000"/>
                        <a14:foregroundMark x1="76934" y1="40000" x2="76934" y2="40000"/>
                        <a14:foregroundMark x1="73066" y1="36750" x2="73066" y2="36750"/>
                        <a14:foregroundMark x1="73496" y1="45250" x2="73496" y2="45250"/>
                        <a14:foregroundMark x1="74499" y1="54750" x2="74499" y2="54750"/>
                        <a14:foregroundMark x1="87966" y1="46250" x2="87966" y2="46250"/>
                        <a14:foregroundMark x1="76074" y1="61750" x2="76074" y2="61750"/>
                        <a14:foregroundMark x1="62894" y1="65000" x2="62894" y2="65000"/>
                        <a14:foregroundMark x1="54298" y1="60500" x2="54298" y2="60500"/>
                        <a14:foregroundMark x1="52865" y1="56000" x2="52865" y2="56000"/>
                        <a14:foregroundMark x1="53725" y1="54750" x2="53725" y2="54750"/>
                        <a14:foregroundMark x1="54585" y1="54500" x2="54585" y2="54500"/>
                        <a14:foregroundMark x1="54585" y1="51750" x2="54585" y2="51750"/>
                        <a14:foregroundMark x1="52436" y1="39750" x2="52436" y2="39750"/>
                        <a14:foregroundMark x1="55587" y1="49500" x2="55587" y2="49500"/>
                        <a14:foregroundMark x1="55158" y1="45250" x2="55158" y2="45250"/>
                        <a14:foregroundMark x1="65330" y1="30500" x2="65330" y2="30500"/>
                        <a14:foregroundMark x1="70630" y1="29500" x2="70630" y2="29500"/>
                        <a14:foregroundMark x1="71633" y1="27500" x2="71633" y2="27500"/>
                        <a14:foregroundMark x1="71347" y1="26000" x2="71347" y2="26000"/>
                        <a14:foregroundMark x1="71060" y1="23500" x2="71060" y2="23500"/>
                        <a14:foregroundMark x1="72923" y1="24250" x2="72923" y2="24250"/>
                        <a14:foregroundMark x1="74499" y1="27250" x2="74499" y2="27250"/>
                        <a14:foregroundMark x1="76361" y1="30000" x2="76361" y2="30000"/>
                        <a14:foregroundMark x1="93266" y1="48250" x2="93266" y2="48250"/>
                        <a14:foregroundMark x1="95989" y1="40500" x2="95989" y2="40500"/>
                        <a14:foregroundMark x1="57593" y1="65750" x2="57593" y2="65750"/>
                        <a14:foregroundMark x1="55874" y1="65250" x2="55874" y2="65250"/>
                        <a14:foregroundMark x1="59026" y1="68250" x2="59026" y2="68250"/>
                        <a14:foregroundMark x1="61032" y1="68500" x2="61032" y2="68500"/>
                        <a14:foregroundMark x1="63181" y1="68500" x2="63181" y2="68500"/>
                        <a14:foregroundMark x1="66476" y1="65750" x2="66476" y2="65750"/>
                        <a14:foregroundMark x1="63324" y1="57500" x2="63324" y2="57500"/>
                        <a14:foregroundMark x1="63897" y1="53000" x2="63897" y2="53000"/>
                        <a14:foregroundMark x1="64183" y1="48750" x2="64183" y2="48750"/>
                        <a14:foregroundMark x1="64183" y1="43750" x2="64183" y2="43750"/>
                        <a14:foregroundMark x1="68195" y1="51000" x2="68195" y2="51000"/>
                        <a14:foregroundMark x1="67622" y1="56500" x2="67622" y2="56500"/>
                        <a14:foregroundMark x1="69628" y1="50750" x2="69628" y2="50750"/>
                        <a14:foregroundMark x1="74642" y1="44500" x2="74642" y2="44500"/>
                        <a14:foregroundMark x1="68195" y1="41000" x2="68195" y2="41000"/>
                        <a14:foregroundMark x1="77507" y1="35250" x2="77507" y2="35250"/>
                        <a14:foregroundMark x1="80229" y1="41000" x2="80229" y2="41000"/>
                        <a14:foregroundMark x1="68911" y1="65250" x2="68911" y2="65250"/>
                        <a14:foregroundMark x1="71777" y1="60500" x2="71777" y2="60500"/>
                        <a14:foregroundMark x1="70917" y1="59750" x2="70917" y2="59750"/>
                        <a14:foregroundMark x1="71203" y1="56750" x2="71203" y2="56750"/>
                        <a14:foregroundMark x1="75788" y1="51250" x2="75788" y2="51250"/>
                        <a14:foregroundMark x1="87679" y1="55250" x2="87679" y2="55250"/>
                        <a14:foregroundMark x1="84670" y1="50000" x2="84670" y2="50000"/>
                        <a14:foregroundMark x1="84097" y1="40750" x2="84097" y2="40750"/>
                        <a14:foregroundMark x1="90831" y1="44000" x2="90831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" y="2743200"/>
            <a:ext cx="9839706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elated image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02" b="8993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813697"/>
            <a:ext cx="7388225" cy="5919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143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en-US" dirty="0">
                <a:latin typeface="Footlight MT Light" panose="0204060206030A020304" pitchFamily="18" charset="0"/>
                <a:sym typeface="Wingdings"/>
              </a:rPr>
              <a:t>State  </a:t>
            </a:r>
            <a:r>
              <a:rPr lang="en-US" dirty="0" err="1">
                <a:latin typeface="Footlight MT Light" panose="0204060206030A020304" pitchFamily="18" charset="0"/>
                <a:sym typeface="Wingdings"/>
              </a:rPr>
              <a:t>Statle</a:t>
            </a:r>
            <a:r>
              <a:rPr lang="en-US" dirty="0">
                <a:latin typeface="Footlight MT Light" panose="0204060206030A020304" pitchFamily="18" charset="0"/>
                <a:sym typeface="Wingdings"/>
              </a:rPr>
              <a:t> </a:t>
            </a:r>
            <a:r>
              <a:rPr lang="he-IL" dirty="0" err="1" smtClean="0">
                <a:sym typeface="Wingdings"/>
              </a:rPr>
              <a:t>שטעטל</a:t>
            </a:r>
            <a:endParaRPr lang="en-US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495300" y="1600201"/>
            <a:ext cx="8915400" cy="4952999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he-IL" dirty="0" smtClean="0">
                <a:sym typeface="Wingdings"/>
              </a:rPr>
              <a:t>ממשלתי, "פרטי" </a:t>
            </a:r>
            <a:r>
              <a:rPr lang="en-US" dirty="0" smtClean="0">
                <a:sym typeface="Wingdings"/>
              </a:rPr>
              <a:t></a:t>
            </a:r>
            <a:r>
              <a:rPr lang="he-IL" dirty="0" smtClean="0">
                <a:sym typeface="Wingdings"/>
              </a:rPr>
              <a:t> פרטי</a:t>
            </a:r>
            <a:endParaRPr lang="en-US" dirty="0" smtClean="0">
              <a:sym typeface="Wingdings"/>
            </a:endParaRPr>
          </a:p>
          <a:p>
            <a:pPr algn="r"/>
            <a:r>
              <a:rPr lang="he-IL" dirty="0" smtClean="0">
                <a:sym typeface="Wingdings"/>
              </a:rPr>
              <a:t>מאמצים </a:t>
            </a:r>
            <a:r>
              <a:rPr lang="he-IL" dirty="0" err="1" smtClean="0">
                <a:sym typeface="Wingdings"/>
              </a:rPr>
              <a:t>מתוכללים</a:t>
            </a:r>
            <a:r>
              <a:rPr lang="he-IL" dirty="0" smtClean="0">
                <a:sym typeface="Wingdings"/>
              </a:rPr>
              <a:t>?</a:t>
            </a:r>
            <a:endParaRPr lang="en-US" dirty="0" smtClean="0">
              <a:sym typeface="Wingdings"/>
            </a:endParaRPr>
          </a:p>
          <a:p>
            <a:pPr algn="r"/>
            <a:r>
              <a:rPr lang="he-IL" dirty="0" smtClean="0">
                <a:sym typeface="Wingdings"/>
              </a:rPr>
              <a:t>מאזן הסחר: היקף, מגמה, מרכיבים</a:t>
            </a:r>
            <a:endParaRPr lang="en-US" dirty="0" smtClean="0">
              <a:sym typeface="Wingdings"/>
            </a:endParaRPr>
          </a:p>
          <a:p>
            <a:pPr algn="r"/>
            <a:r>
              <a:rPr lang="he-IL" dirty="0" smtClean="0"/>
              <a:t>כלים שלובים (</a:t>
            </a:r>
            <a:r>
              <a:rPr lang="he-IL" dirty="0" err="1" smtClean="0"/>
              <a:t>גיאו</a:t>
            </a:r>
            <a:r>
              <a:rPr lang="he-IL" dirty="0" smtClean="0"/>
              <a:t>-כלכלה)</a:t>
            </a:r>
            <a:endParaRPr lang="en-US" dirty="0" smtClean="0"/>
          </a:p>
          <a:p>
            <a:pPr algn="r"/>
            <a:r>
              <a:rPr lang="he-IL" dirty="0" smtClean="0">
                <a:sym typeface="Wingdings"/>
              </a:rPr>
              <a:t>קשב, מיקוד, הסחות</a:t>
            </a:r>
            <a:endParaRPr lang="en-US" dirty="0" smtClean="0">
              <a:sym typeface="Wingdings"/>
            </a:endParaRPr>
          </a:p>
          <a:p>
            <a:pPr algn="r"/>
            <a:r>
              <a:rPr lang="he-IL" dirty="0" smtClean="0">
                <a:sym typeface="Wingdings"/>
              </a:rPr>
              <a:t>שחיתות</a:t>
            </a:r>
            <a:endParaRPr lang="en-US" dirty="0" smtClean="0">
              <a:sym typeface="Wingdings"/>
            </a:endParaRPr>
          </a:p>
          <a:p>
            <a:pPr algn="r"/>
            <a:r>
              <a:rPr lang="he-IL" dirty="0" smtClean="0">
                <a:sym typeface="Wingdings"/>
              </a:rPr>
              <a:t>זכויות</a:t>
            </a:r>
          </a:p>
          <a:p>
            <a:pPr algn="r"/>
            <a:r>
              <a:rPr lang="he-IL" dirty="0" smtClean="0">
                <a:sym typeface="Wingdings"/>
              </a:rPr>
              <a:t>למי פונים?</a:t>
            </a:r>
            <a:endParaRPr lang="en-US" dirty="0" smtClean="0"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237449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en-US" dirty="0">
                <a:latin typeface="Footlight MT Light" panose="0204060206030A020304" pitchFamily="18" charset="0"/>
                <a:sym typeface="Wingdings"/>
              </a:rPr>
              <a:t>State  </a:t>
            </a:r>
            <a:r>
              <a:rPr lang="en-US" dirty="0" err="1">
                <a:latin typeface="Footlight MT Light" panose="0204060206030A020304" pitchFamily="18" charset="0"/>
                <a:sym typeface="Wingdings"/>
              </a:rPr>
              <a:t>Statle</a:t>
            </a:r>
            <a:r>
              <a:rPr lang="en-US" dirty="0">
                <a:latin typeface="Footlight MT Light" panose="0204060206030A020304" pitchFamily="18" charset="0"/>
                <a:sym typeface="Wingdings"/>
              </a:rPr>
              <a:t> </a:t>
            </a:r>
            <a:r>
              <a:rPr lang="he-IL" dirty="0" err="1" smtClean="0">
                <a:sym typeface="Wingdings"/>
              </a:rPr>
              <a:t>שטעטל</a:t>
            </a:r>
            <a:endParaRPr lang="en-US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495300" y="2027237"/>
            <a:ext cx="8915400" cy="4525963"/>
          </a:xfrm>
        </p:spPr>
        <p:txBody>
          <a:bodyPr>
            <a:normAutofit fontScale="92500" lnSpcReduction="20000"/>
          </a:bodyPr>
          <a:lstStyle/>
          <a:p>
            <a:pPr algn="l" rtl="0"/>
            <a:r>
              <a:rPr lang="en-US" dirty="0" smtClean="0">
                <a:latin typeface="Footlight MT Light" panose="0204060206030A020304" pitchFamily="18" charset="0"/>
                <a:sym typeface="Wingdings"/>
              </a:rPr>
              <a:t>Centralized decentralized</a:t>
            </a:r>
          </a:p>
          <a:p>
            <a:pPr algn="l" rtl="0"/>
            <a:r>
              <a:rPr lang="en-US" dirty="0" err="1" smtClean="0">
                <a:latin typeface="Footlight MT Light" panose="0204060206030A020304" pitchFamily="18" charset="0"/>
                <a:sym typeface="Wingdings"/>
              </a:rPr>
              <a:t>Govt</a:t>
            </a:r>
            <a:r>
              <a:rPr lang="en-US" dirty="0" smtClean="0">
                <a:latin typeface="Footlight MT Light" panose="0204060206030A020304" pitchFamily="18" charset="0"/>
                <a:sym typeface="Wingdings"/>
              </a:rPr>
              <a:t> efforts integration: hi-lo</a:t>
            </a:r>
          </a:p>
          <a:p>
            <a:pPr algn="l" rtl="0"/>
            <a:r>
              <a:rPr lang="en-US" dirty="0" smtClean="0">
                <a:latin typeface="Footlight MT Light" panose="0204060206030A020304" pitchFamily="18" charset="0"/>
                <a:sym typeface="Wingdings"/>
              </a:rPr>
              <a:t>Trade balance: hardware, software, Chinaware </a:t>
            </a:r>
          </a:p>
          <a:p>
            <a:pPr algn="l" rtl="0"/>
            <a:r>
              <a:rPr lang="en-US" dirty="0" smtClean="0">
                <a:latin typeface="Footlight MT Light" panose="0204060206030A020304" pitchFamily="18" charset="0"/>
              </a:rPr>
              <a:t>Combined tools, Connected vessels</a:t>
            </a:r>
          </a:p>
          <a:p>
            <a:pPr algn="l" rtl="0"/>
            <a:r>
              <a:rPr lang="en-US" dirty="0" smtClean="0">
                <a:latin typeface="Footlight MT Light" panose="0204060206030A020304" pitchFamily="18" charset="0"/>
                <a:sym typeface="Wingdings"/>
              </a:rPr>
              <a:t>Attention, Focus, Diversion</a:t>
            </a:r>
          </a:p>
          <a:p>
            <a:pPr algn="l" rtl="0"/>
            <a:r>
              <a:rPr lang="en-US" dirty="0" smtClean="0">
                <a:latin typeface="Footlight MT Light" panose="0204060206030A020304" pitchFamily="18" charset="0"/>
                <a:sym typeface="Wingdings"/>
              </a:rPr>
              <a:t>Corruption</a:t>
            </a:r>
          </a:p>
          <a:p>
            <a:pPr algn="l" rtl="0"/>
            <a:r>
              <a:rPr lang="en-US" dirty="0" smtClean="0">
                <a:latin typeface="Footlight MT Light" panose="0204060206030A020304" pitchFamily="18" charset="0"/>
                <a:sym typeface="Wingdings"/>
              </a:rPr>
              <a:t>Rights </a:t>
            </a:r>
          </a:p>
        </p:txBody>
      </p:sp>
    </p:spTree>
    <p:extLst>
      <p:ext uri="{BB962C8B-B14F-4D97-AF65-F5344CB8AC3E}">
        <p14:creationId xmlns:p14="http://schemas.microsoft.com/office/powerpoint/2010/main" val="186390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מדיניות ישראל</a:t>
            </a:r>
            <a:endParaRPr lang="en-US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e-IL" dirty="0" smtClean="0"/>
              <a:t>מגובשת?</a:t>
            </a:r>
          </a:p>
          <a:p>
            <a:r>
              <a:rPr lang="he-IL" dirty="0" err="1" smtClean="0"/>
              <a:t>מתכללת</a:t>
            </a:r>
            <a:r>
              <a:rPr lang="he-IL" dirty="0" smtClean="0"/>
              <a:t>?</a:t>
            </a:r>
          </a:p>
          <a:p>
            <a:r>
              <a:rPr lang="he-IL" dirty="0" smtClean="0"/>
              <a:t>מיושמת?</a:t>
            </a:r>
          </a:p>
          <a:p>
            <a:r>
              <a:rPr lang="he-IL" dirty="0" smtClean="0"/>
              <a:t>מבוססת ידע?</a:t>
            </a:r>
            <a:endParaRPr lang="en-US" dirty="0" smtClean="0"/>
          </a:p>
          <a:p>
            <a:r>
              <a:rPr lang="he-IL" dirty="0" smtClean="0"/>
              <a:t>מצליחה?</a:t>
            </a:r>
          </a:p>
          <a:p>
            <a:r>
              <a:rPr lang="he-IL" dirty="0" smtClean="0"/>
              <a:t>מנהלת סיכונים?</a:t>
            </a:r>
          </a:p>
        </p:txBody>
      </p:sp>
    </p:spTree>
    <p:extLst>
      <p:ext uri="{BB962C8B-B14F-4D97-AF65-F5344CB8AC3E}">
        <p14:creationId xmlns:p14="http://schemas.microsoft.com/office/powerpoint/2010/main" val="398431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e-IL" dirty="0" smtClean="0"/>
              <a:t>וכמה היבטי עומק:</a:t>
            </a:r>
            <a:endParaRPr lang="en-US" dirty="0"/>
          </a:p>
        </p:txBody>
      </p:sp>
      <p:sp>
        <p:nvSpPr>
          <p:cNvPr id="4" name="כותרת משנה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34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e-IL" dirty="0" smtClean="0"/>
              <a:t>זמן</a:t>
            </a:r>
            <a:endParaRPr lang="en-US" dirty="0"/>
          </a:p>
        </p:txBody>
      </p:sp>
      <p:pic>
        <p:nvPicPr>
          <p:cNvPr id="1030" name="Picture 6" descr="نتيجة بحث الصور عن ‪chinese time‬‏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91"/>
          <a:stretch/>
        </p:blipFill>
        <p:spPr bwMode="auto">
          <a:xfrm>
            <a:off x="0" y="-7434"/>
            <a:ext cx="6642852" cy="459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creditunionstrategy.com/wp-content/uploads/2010/08/time-for-action-Dollarphotoclub_53612782-1024x731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121" y="4588424"/>
            <a:ext cx="3320122" cy="2269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نتيجة بحث الصور عن ‪chinese time‬‏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887" y="3611133"/>
            <a:ext cx="3694113" cy="3246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نتيجة بحث الصور عن ‪time‬‏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50" y="4588425"/>
            <a:ext cx="2390213" cy="220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316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he-IL" dirty="0" smtClean="0"/>
              <a:t>תרבות וסגנון</a:t>
            </a:r>
            <a:endParaRPr lang="en-US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e-IL" dirty="0" smtClean="0">
                <a:sym typeface="Wingdings"/>
              </a:rPr>
              <a:t>אינדיבידואלי</a:t>
            </a:r>
            <a:r>
              <a:rPr lang="en-US" dirty="0" smtClean="0">
                <a:sym typeface="Wingdings"/>
              </a:rPr>
              <a:t></a:t>
            </a:r>
            <a:r>
              <a:rPr lang="he-IL" dirty="0" smtClean="0">
                <a:sym typeface="Wingdings"/>
              </a:rPr>
              <a:t>קולקטיבי </a:t>
            </a:r>
            <a:endParaRPr lang="en-US" dirty="0" smtClean="0">
              <a:sym typeface="Wingdings"/>
            </a:endParaRPr>
          </a:p>
          <a:p>
            <a:pPr algn="r"/>
            <a:r>
              <a:rPr lang="he-IL" dirty="0" smtClean="0">
                <a:sym typeface="Wingdings"/>
              </a:rPr>
              <a:t>יזמי</a:t>
            </a:r>
            <a:r>
              <a:rPr lang="en-US" dirty="0" smtClean="0">
                <a:sym typeface="Wingdings"/>
              </a:rPr>
              <a:t> </a:t>
            </a:r>
            <a:r>
              <a:rPr lang="he-IL" dirty="0" smtClean="0">
                <a:sym typeface="Wingdings"/>
              </a:rPr>
              <a:t> סמכותני</a:t>
            </a:r>
          </a:p>
          <a:p>
            <a:r>
              <a:rPr lang="he-IL" dirty="0" smtClean="0">
                <a:sym typeface="Wingdings"/>
              </a:rPr>
              <a:t>חתרנות וערעור</a:t>
            </a:r>
            <a:r>
              <a:rPr lang="en-US" dirty="0" smtClean="0">
                <a:sym typeface="Wingdings"/>
              </a:rPr>
              <a:t> </a:t>
            </a:r>
            <a:r>
              <a:rPr lang="he-IL" dirty="0" smtClean="0">
                <a:sym typeface="Wingdings"/>
              </a:rPr>
              <a:t> משמעת</a:t>
            </a:r>
            <a:endParaRPr lang="en-US" dirty="0" smtClean="0">
              <a:sym typeface="Wingdings"/>
            </a:endParaRPr>
          </a:p>
          <a:p>
            <a:r>
              <a:rPr lang="he-IL" dirty="0" smtClean="0">
                <a:sym typeface="Wingdings"/>
              </a:rPr>
              <a:t>מפורש, מוחצן </a:t>
            </a:r>
            <a:r>
              <a:rPr lang="en-US" dirty="0" smtClean="0">
                <a:sym typeface="Wingdings"/>
              </a:rPr>
              <a:t></a:t>
            </a:r>
            <a:r>
              <a:rPr lang="he-IL" dirty="0" smtClean="0">
                <a:sym typeface="Wingdings"/>
              </a:rPr>
              <a:t> מרומז, משתמע, מופנם </a:t>
            </a:r>
            <a:endParaRPr lang="en-US" dirty="0" smtClean="0"/>
          </a:p>
          <a:p>
            <a:pPr algn="r"/>
            <a:r>
              <a:rPr lang="he-IL" dirty="0" smtClean="0">
                <a:sym typeface="Wingdings"/>
              </a:rPr>
              <a:t>טקסט </a:t>
            </a:r>
            <a:r>
              <a:rPr lang="en-US" dirty="0" smtClean="0">
                <a:sym typeface="Wingdings"/>
              </a:rPr>
              <a:t> </a:t>
            </a:r>
            <a:r>
              <a:rPr lang="he-IL" dirty="0" smtClean="0">
                <a:sym typeface="Wingdings"/>
              </a:rPr>
              <a:t>סאב-טקסט, נון-טקסט</a:t>
            </a:r>
          </a:p>
          <a:p>
            <a:pPr algn="r"/>
            <a:r>
              <a:rPr lang="he-IL" dirty="0" smtClean="0">
                <a:sym typeface="Wingdings"/>
              </a:rPr>
              <a:t>שיחה: להשמיע, לשמוע, לחשוף</a:t>
            </a:r>
            <a:endParaRPr lang="en-US" dirty="0" smtClean="0"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72538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D17EB8EE-EB33-41BF-8D28-5547E8B2F15F" descr="image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"/>
            <a:ext cx="9906000" cy="707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914400" y="-152400"/>
            <a:ext cx="8543925" cy="1325563"/>
          </a:xfrm>
        </p:spPr>
        <p:txBody>
          <a:bodyPr/>
          <a:lstStyle/>
          <a:p>
            <a:r>
              <a:rPr lang="he-IL" dirty="0" smtClean="0">
                <a:solidFill>
                  <a:schemeClr val="bg1"/>
                </a:solidFill>
              </a:rPr>
              <a:t>מבט מסין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2" descr="http://www.chinasage.info/chars/ZhongGuo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552700"/>
            <a:ext cx="2579688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297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en-US" dirty="0">
                <a:latin typeface="Footlight MT Light" panose="0204060206030A020304" pitchFamily="18" charset="0"/>
              </a:rPr>
              <a:t>Culture &amp; </a:t>
            </a:r>
            <a:r>
              <a:rPr lang="en-US" dirty="0" smtClean="0">
                <a:latin typeface="Footlight MT Light" panose="0204060206030A020304" pitchFamily="18" charset="0"/>
              </a:rPr>
              <a:t>Style</a:t>
            </a:r>
            <a:endParaRPr lang="en-US" dirty="0">
              <a:latin typeface="Footlight MT Light" panose="0204060206030A020304" pitchFamily="18" charset="0"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dirty="0" smtClean="0">
                <a:latin typeface="Footlight MT Light" panose="0204060206030A020304" pitchFamily="18" charset="0"/>
                <a:sym typeface="Wingdings"/>
              </a:rPr>
              <a:t>Collective  Individualistic</a:t>
            </a:r>
          </a:p>
          <a:p>
            <a:pPr algn="l" rtl="0"/>
            <a:r>
              <a:rPr lang="en-US" dirty="0" smtClean="0">
                <a:latin typeface="Footlight MT Light" panose="0204060206030A020304" pitchFamily="18" charset="0"/>
                <a:sym typeface="Wingdings"/>
              </a:rPr>
              <a:t>Authority  </a:t>
            </a:r>
            <a:r>
              <a:rPr lang="en-US" dirty="0" smtClean="0">
                <a:latin typeface="Footlight MT Light" panose="0204060206030A020304" pitchFamily="18" charset="0"/>
              </a:rPr>
              <a:t>Entrepreneurship</a:t>
            </a:r>
            <a:endParaRPr lang="he-IL" dirty="0" smtClean="0">
              <a:latin typeface="Footlight MT Light" panose="0204060206030A020304" pitchFamily="18" charset="0"/>
              <a:sym typeface="Wingdings"/>
            </a:endParaRPr>
          </a:p>
          <a:p>
            <a:pPr algn="l" rtl="0"/>
            <a:r>
              <a:rPr lang="en-US" dirty="0" smtClean="0">
                <a:latin typeface="Footlight MT Light" panose="0204060206030A020304" pitchFamily="18" charset="0"/>
                <a:sym typeface="Wingdings"/>
              </a:rPr>
              <a:t>Discipline</a:t>
            </a:r>
            <a:r>
              <a:rPr lang="en-US" dirty="0" smtClean="0">
                <a:latin typeface="Footlight MT Light" panose="0204060206030A020304" pitchFamily="18" charset="0"/>
              </a:rPr>
              <a:t> </a:t>
            </a:r>
            <a:r>
              <a:rPr lang="en-US" dirty="0" smtClean="0">
                <a:latin typeface="Footlight MT Light" panose="0204060206030A020304" pitchFamily="18" charset="0"/>
                <a:sym typeface="Wingdings"/>
              </a:rPr>
              <a:t> subversion</a:t>
            </a:r>
          </a:p>
          <a:p>
            <a:pPr algn="l" rtl="0"/>
            <a:r>
              <a:rPr lang="en-US" dirty="0" smtClean="0">
                <a:latin typeface="Footlight MT Light" panose="0204060206030A020304" pitchFamily="18" charset="0"/>
                <a:sym typeface="Wingdings"/>
              </a:rPr>
              <a:t>Implicit  explicit (</a:t>
            </a:r>
            <a:r>
              <a:rPr lang="en-US" dirty="0" err="1" smtClean="0">
                <a:latin typeface="Footlight MT Light" panose="0204060206030A020304" pitchFamily="18" charset="0"/>
                <a:sym typeface="Wingdings"/>
              </a:rPr>
              <a:t>Dugri</a:t>
            </a:r>
            <a:r>
              <a:rPr lang="en-US" dirty="0" smtClean="0">
                <a:latin typeface="Footlight MT Light" panose="0204060206030A020304" pitchFamily="18" charset="0"/>
                <a:sym typeface="Wingdings"/>
              </a:rPr>
              <a:t>)</a:t>
            </a:r>
            <a:endParaRPr lang="en-US" dirty="0" smtClean="0">
              <a:latin typeface="Footlight MT Light" panose="0204060206030A020304" pitchFamily="18" charset="0"/>
            </a:endParaRPr>
          </a:p>
          <a:p>
            <a:pPr algn="l" rtl="0"/>
            <a:r>
              <a:rPr lang="en-US" dirty="0" smtClean="0">
                <a:latin typeface="Footlight MT Light" panose="0204060206030A020304" pitchFamily="18" charset="0"/>
                <a:sym typeface="Wingdings"/>
              </a:rPr>
              <a:t>Text  Subtext, Non-text</a:t>
            </a:r>
          </a:p>
        </p:txBody>
      </p:sp>
    </p:spTree>
    <p:extLst>
      <p:ext uri="{BB962C8B-B14F-4D97-AF65-F5344CB8AC3E}">
        <p14:creationId xmlns:p14="http://schemas.microsoft.com/office/powerpoint/2010/main" val="11598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 smtClean="0">
                <a:latin typeface="Footlight MT Light" panose="0204060206030A020304" pitchFamily="18" charset="0"/>
              </a:rPr>
              <a:t>Strategic Culture</a:t>
            </a:r>
            <a:endParaRPr lang="en-US" dirty="0">
              <a:latin typeface="Footlight MT Light" panose="0204060206030A020304" pitchFamily="18" charset="0"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495300" y="1828800"/>
            <a:ext cx="8915400" cy="5029200"/>
          </a:xfrm>
        </p:spPr>
        <p:txBody>
          <a:bodyPr>
            <a:normAutofit fontScale="77500" lnSpcReduction="20000"/>
          </a:bodyPr>
          <a:lstStyle/>
          <a:p>
            <a:pPr algn="l" rtl="0"/>
            <a:r>
              <a:rPr lang="en-US" dirty="0" smtClean="0">
                <a:latin typeface="Footlight MT Light" panose="0204060206030A020304" pitchFamily="18" charset="0"/>
                <a:sym typeface="Wingdings"/>
              </a:rPr>
              <a:t>Situation (Xing)  potential (Shi)</a:t>
            </a:r>
          </a:p>
          <a:p>
            <a:pPr algn="l" rtl="0"/>
            <a:r>
              <a:rPr lang="en-US" dirty="0" smtClean="0">
                <a:latin typeface="Footlight MT Light" panose="0204060206030A020304" pitchFamily="18" charset="0"/>
                <a:sym typeface="Wingdings"/>
              </a:rPr>
              <a:t>Full  Empty</a:t>
            </a:r>
          </a:p>
          <a:p>
            <a:pPr algn="l" rtl="0"/>
            <a:r>
              <a:rPr lang="en-US" dirty="0" smtClean="0">
                <a:latin typeface="Footlight MT Light" panose="0204060206030A020304" pitchFamily="18" charset="0"/>
                <a:sym typeface="Wingdings"/>
              </a:rPr>
              <a:t>Make  Transform</a:t>
            </a:r>
          </a:p>
          <a:p>
            <a:pPr algn="l" rtl="0"/>
            <a:r>
              <a:rPr lang="en-US" dirty="0" smtClean="0">
                <a:latin typeface="Footlight MT Light" panose="0204060206030A020304" pitchFamily="18" charset="0"/>
                <a:sym typeface="Wingdings"/>
              </a:rPr>
              <a:t>Result  Process</a:t>
            </a:r>
          </a:p>
          <a:p>
            <a:pPr algn="l" rtl="0"/>
            <a:r>
              <a:rPr lang="en-US" dirty="0" smtClean="0">
                <a:latin typeface="Footlight MT Light" panose="0204060206030A020304" pitchFamily="18" charset="0"/>
                <a:sym typeface="Wingdings"/>
              </a:rPr>
              <a:t>Time, Term, horizons</a:t>
            </a:r>
          </a:p>
          <a:p>
            <a:pPr algn="l" rtl="0"/>
            <a:r>
              <a:rPr lang="en-US" dirty="0" smtClean="0">
                <a:latin typeface="Footlight MT Light" panose="0204060206030A020304" pitchFamily="18" charset="0"/>
              </a:rPr>
              <a:t>Military-Strategic </a:t>
            </a:r>
            <a:r>
              <a:rPr lang="en-US" dirty="0" smtClean="0">
                <a:latin typeface="Footlight MT Light" panose="0204060206030A020304" pitchFamily="18" charset="0"/>
                <a:sym typeface="Wingdings"/>
              </a:rPr>
              <a:t> Economic-Strategic</a:t>
            </a:r>
          </a:p>
          <a:p>
            <a:pPr algn="l" rtl="0"/>
            <a:r>
              <a:rPr lang="en-US" dirty="0" smtClean="0">
                <a:latin typeface="Footlight MT Light" panose="0204060206030A020304" pitchFamily="18" charset="0"/>
                <a:sym typeface="Wingdings"/>
              </a:rPr>
              <a:t>Direct  Indirect</a:t>
            </a:r>
            <a:endParaRPr lang="en-US" dirty="0" smtClean="0">
              <a:latin typeface="Footlight MT Light" panose="0204060206030A020304" pitchFamily="18" charset="0"/>
            </a:endParaRPr>
          </a:p>
          <a:p>
            <a:pPr algn="l" rtl="0"/>
            <a:r>
              <a:rPr lang="en-US" dirty="0" smtClean="0">
                <a:latin typeface="Footlight MT Light" panose="0204060206030A020304" pitchFamily="18" charset="0"/>
                <a:sym typeface="Wingdings"/>
              </a:rPr>
              <a:t>Strategic terrain  Operational-tactical features</a:t>
            </a:r>
          </a:p>
          <a:p>
            <a:pPr algn="l" rtl="0"/>
            <a:r>
              <a:rPr lang="en-US" dirty="0" smtClean="0">
                <a:latin typeface="Footlight MT Light" panose="0204060206030A020304" pitchFamily="18" charset="0"/>
              </a:rPr>
              <a:t>Heroic action </a:t>
            </a:r>
            <a:r>
              <a:rPr lang="en-US" dirty="0" smtClean="0">
                <a:latin typeface="Footlight MT Light" panose="0204060206030A020304" pitchFamily="18" charset="0"/>
                <a:sym typeface="Wingdings"/>
              </a:rPr>
              <a:t> non-action, leaving nothing undone</a:t>
            </a:r>
          </a:p>
          <a:p>
            <a:pPr algn="l" rtl="0"/>
            <a:r>
              <a:rPr lang="en-US" dirty="0" smtClean="0">
                <a:latin typeface="Footlight MT Light" panose="0204060206030A020304" pitchFamily="18" charset="0"/>
                <a:sym typeface="Wingdings"/>
              </a:rPr>
              <a:t>Knowledge &amp; information</a:t>
            </a:r>
          </a:p>
          <a:p>
            <a:pPr algn="l" rtl="0"/>
            <a:r>
              <a:rPr lang="en-US" dirty="0" smtClean="0">
                <a:latin typeface="Footlight MT Light" panose="0204060206030A020304" pitchFamily="18" charset="0"/>
                <a:sym typeface="Wingdings"/>
              </a:rPr>
              <a:t>Transparency  Opacity</a:t>
            </a:r>
          </a:p>
        </p:txBody>
      </p:sp>
    </p:spTree>
    <p:extLst>
      <p:ext uri="{BB962C8B-B14F-4D97-AF65-F5344CB8AC3E}">
        <p14:creationId xmlns:p14="http://schemas.microsoft.com/office/powerpoint/2010/main" val="420264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95300" y="76200"/>
            <a:ext cx="8915400" cy="1143000"/>
          </a:xfrm>
        </p:spPr>
        <p:txBody>
          <a:bodyPr/>
          <a:lstStyle/>
          <a:p>
            <a:r>
              <a:rPr lang="he-IL" dirty="0" smtClean="0"/>
              <a:t>מה פתאום סין?</a:t>
            </a:r>
            <a:endParaRPr lang="en-US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0" y="1143000"/>
            <a:ext cx="9906000" cy="5715000"/>
          </a:xfrm>
        </p:spPr>
        <p:txBody>
          <a:bodyPr>
            <a:normAutofit fontScale="85000" lnSpcReduction="20000"/>
          </a:bodyPr>
          <a:lstStyle/>
          <a:p>
            <a:r>
              <a:rPr lang="he-IL" sz="4200" dirty="0"/>
              <a:t>מעצמה עולה בזירה העולמית</a:t>
            </a:r>
            <a:r>
              <a:rPr lang="he-IL" sz="4200" dirty="0">
                <a:latin typeface="Footlight MT Light" panose="0204060206030A020304" pitchFamily="18" charset="0"/>
              </a:rPr>
              <a:t>, </a:t>
            </a:r>
            <a:r>
              <a:rPr lang="en-US" sz="4200" dirty="0" smtClean="0">
                <a:latin typeface="Footlight MT Light" panose="0204060206030A020304" pitchFamily="18" charset="0"/>
              </a:rPr>
              <a:t/>
            </a:r>
            <a:br>
              <a:rPr lang="en-US" sz="4200" dirty="0" smtClean="0">
                <a:latin typeface="Footlight MT Light" panose="0204060206030A020304" pitchFamily="18" charset="0"/>
              </a:rPr>
            </a:br>
            <a:r>
              <a:rPr lang="en-US" sz="4200" dirty="0" smtClean="0">
                <a:latin typeface="Footlight MT Light" panose="0204060206030A020304" pitchFamily="18" charset="0"/>
              </a:rPr>
              <a:t>going </a:t>
            </a:r>
            <a:r>
              <a:rPr lang="en-US" sz="4200" dirty="0">
                <a:latin typeface="Footlight MT Light" panose="0204060206030A020304" pitchFamily="18" charset="0"/>
              </a:rPr>
              <a:t>global</a:t>
            </a:r>
          </a:p>
          <a:p>
            <a:r>
              <a:rPr lang="he-IL" sz="4200" dirty="0" err="1"/>
              <a:t>גיאו</a:t>
            </a:r>
            <a:r>
              <a:rPr lang="he-IL" sz="4200" dirty="0"/>
              <a:t>-כלכלה! </a:t>
            </a:r>
            <a:r>
              <a:rPr lang="he-IL" sz="4200" dirty="0" err="1"/>
              <a:t>גיאו</a:t>
            </a:r>
            <a:r>
              <a:rPr lang="he-IL" sz="4200" dirty="0"/>
              <a:t>-אסטרטגיה?</a:t>
            </a:r>
          </a:p>
          <a:p>
            <a:r>
              <a:rPr lang="he-IL" sz="4200" dirty="0"/>
              <a:t>רפורמות ומודרניזציה צבאית</a:t>
            </a:r>
            <a:r>
              <a:rPr lang="en-US" sz="4200" dirty="0"/>
              <a:t> </a:t>
            </a:r>
            <a:r>
              <a:rPr lang="en-US" sz="4200" dirty="0">
                <a:latin typeface="Footlight MT Light" panose="0204060206030A020304" pitchFamily="18" charset="0"/>
              </a:rPr>
              <a:t>maritime power </a:t>
            </a:r>
            <a:r>
              <a:rPr lang="en-US" sz="4200" dirty="0">
                <a:latin typeface="Footlight MT Light" panose="0204060206030A020304" pitchFamily="18" charset="0"/>
                <a:sym typeface="Wingdings"/>
              </a:rPr>
              <a:t></a:t>
            </a:r>
            <a:r>
              <a:rPr lang="en-US" sz="4200" dirty="0">
                <a:latin typeface="Footlight MT Light" panose="0204060206030A020304" pitchFamily="18" charset="0"/>
              </a:rPr>
              <a:t> </a:t>
            </a:r>
            <a:endParaRPr lang="he-IL" sz="4200" dirty="0">
              <a:latin typeface="Footlight MT Light" panose="0204060206030A020304" pitchFamily="18" charset="0"/>
            </a:endParaRPr>
          </a:p>
          <a:p>
            <a:r>
              <a:rPr lang="he-IL" sz="4200" dirty="0"/>
              <a:t>סייבר, אמל"ח</a:t>
            </a:r>
            <a:endParaRPr lang="en-US" sz="4200" dirty="0"/>
          </a:p>
          <a:p>
            <a:r>
              <a:rPr lang="he-IL" sz="4200" dirty="0"/>
              <a:t>יריבות מתחדדת עם ארה"ב; מזרח אסיה מתחממת</a:t>
            </a:r>
          </a:p>
          <a:p>
            <a:r>
              <a:rPr lang="he-IL" sz="4200" dirty="0"/>
              <a:t>פעילות גוברת במזרח התיכון, בישראל ($$$$)</a:t>
            </a:r>
          </a:p>
          <a:p>
            <a:r>
              <a:rPr lang="he-IL" sz="4200" dirty="0"/>
              <a:t>תרבות (אסטרטגית): משהו שונה לגמרי</a:t>
            </a:r>
          </a:p>
          <a:p>
            <a:r>
              <a:rPr lang="he-IL" sz="4200" dirty="0">
                <a:solidFill>
                  <a:srgbClr val="3333CC"/>
                </a:solidFill>
              </a:rPr>
              <a:t>מחוץ למסגרת התפישתית של בטחון לאומי בישראל</a:t>
            </a:r>
            <a:endParaRPr lang="en-US" sz="4200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97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לאו טסה (71):</a:t>
            </a:r>
            <a:endParaRPr lang="en-US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495300" y="1600201"/>
            <a:ext cx="8915400" cy="487679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err="1"/>
              <a:t>לדעת</a:t>
            </a:r>
            <a:r>
              <a:rPr lang="en-US" dirty="0"/>
              <a:t> </a:t>
            </a:r>
            <a:r>
              <a:rPr lang="en-US" dirty="0" err="1"/>
              <a:t>את</a:t>
            </a:r>
            <a:r>
              <a:rPr lang="en-US" dirty="0"/>
              <a:t> </a:t>
            </a:r>
            <a:r>
              <a:rPr lang="en-US" dirty="0" err="1"/>
              <a:t>אפס</a:t>
            </a:r>
            <a:r>
              <a:rPr lang="en-US" dirty="0"/>
              <a:t> </a:t>
            </a:r>
            <a:r>
              <a:rPr lang="en-US" dirty="0" err="1"/>
              <a:t>הידיעה</a:t>
            </a:r>
            <a:r>
              <a:rPr lang="en-US" dirty="0"/>
              <a:t> </a:t>
            </a:r>
            <a:endParaRPr lang="he-IL" dirty="0" smtClean="0"/>
          </a:p>
          <a:p>
            <a:pPr marL="0" indent="0">
              <a:buNone/>
            </a:pPr>
            <a:r>
              <a:rPr lang="en-US" dirty="0" err="1" smtClean="0"/>
              <a:t>זו</a:t>
            </a:r>
            <a:r>
              <a:rPr lang="en-US" dirty="0" smtClean="0"/>
              <a:t> </a:t>
            </a:r>
            <a:r>
              <a:rPr lang="en-US" dirty="0" err="1"/>
              <a:t>היא</a:t>
            </a:r>
            <a:r>
              <a:rPr lang="en-US" dirty="0"/>
              <a:t> </a:t>
            </a:r>
            <a:r>
              <a:rPr lang="en-US" dirty="0" err="1"/>
              <a:t>החכמה</a:t>
            </a:r>
            <a:r>
              <a:rPr lang="en-US" dirty="0"/>
              <a:t> </a:t>
            </a:r>
            <a:r>
              <a:rPr lang="en-US" dirty="0" err="1" smtClean="0"/>
              <a:t>הנעלה</a:t>
            </a:r>
            <a:endParaRPr lang="he-IL" dirty="0" smtClean="0"/>
          </a:p>
          <a:p>
            <a:pPr marL="0" indent="0">
              <a:buNone/>
            </a:pPr>
            <a:r>
              <a:rPr lang="en-US" dirty="0" err="1" smtClean="0"/>
              <a:t>אבל</a:t>
            </a:r>
            <a:r>
              <a:rPr lang="en-US" dirty="0" smtClean="0"/>
              <a:t> ה</a:t>
            </a:r>
            <a:r>
              <a:rPr lang="he-IL" dirty="0" smtClean="0"/>
              <a:t>מחלה</a:t>
            </a:r>
            <a:r>
              <a:rPr lang="en-US" dirty="0" smtClean="0"/>
              <a:t> </a:t>
            </a:r>
            <a:r>
              <a:rPr lang="en-US" dirty="0" err="1"/>
              <a:t>הגדולה</a:t>
            </a:r>
            <a:r>
              <a:rPr lang="en-US" dirty="0"/>
              <a:t> </a:t>
            </a:r>
            <a:r>
              <a:rPr lang="en-US" dirty="0" err="1"/>
              <a:t>היא</a:t>
            </a:r>
            <a:r>
              <a:rPr lang="en-US" dirty="0"/>
              <a:t> </a:t>
            </a:r>
            <a:endParaRPr lang="he-IL" dirty="0" smtClean="0"/>
          </a:p>
          <a:p>
            <a:pPr marL="0" indent="0">
              <a:buNone/>
            </a:pPr>
            <a:r>
              <a:rPr lang="en-US" dirty="0" err="1" smtClean="0"/>
              <a:t>לחיות</a:t>
            </a:r>
            <a:r>
              <a:rPr lang="en-US" dirty="0" smtClean="0"/>
              <a:t> </a:t>
            </a:r>
            <a:r>
              <a:rPr lang="en-US" dirty="0" err="1"/>
              <a:t>בעיוורון</a:t>
            </a:r>
            <a:r>
              <a:rPr lang="en-US" dirty="0"/>
              <a:t> </a:t>
            </a:r>
            <a:endParaRPr lang="he-IL" dirty="0" smtClean="0"/>
          </a:p>
          <a:p>
            <a:pPr marL="0" indent="0">
              <a:buNone/>
            </a:pPr>
            <a:r>
              <a:rPr lang="en-US" dirty="0" err="1" smtClean="0"/>
              <a:t>ולחשוב</a:t>
            </a:r>
            <a:r>
              <a:rPr lang="en-US" dirty="0" smtClean="0"/>
              <a:t> </a:t>
            </a:r>
            <a:r>
              <a:rPr lang="en-US" dirty="0" err="1"/>
              <a:t>שרואים</a:t>
            </a:r>
            <a:r>
              <a:rPr lang="en-US" dirty="0" smtClean="0"/>
              <a:t>,</a:t>
            </a:r>
            <a:endParaRPr lang="he-IL" dirty="0" smtClean="0"/>
          </a:p>
          <a:p>
            <a:pPr marL="0" indent="0">
              <a:buNone/>
            </a:pPr>
            <a:r>
              <a:rPr lang="en-US" dirty="0" err="1" smtClean="0"/>
              <a:t>לא</a:t>
            </a:r>
            <a:r>
              <a:rPr lang="en-US" dirty="0" smtClean="0"/>
              <a:t> </a:t>
            </a:r>
            <a:r>
              <a:rPr lang="en-US" dirty="0" err="1"/>
              <a:t>לדעת</a:t>
            </a:r>
            <a:r>
              <a:rPr lang="en-US" dirty="0"/>
              <a:t> </a:t>
            </a:r>
            <a:endParaRPr lang="he-IL" dirty="0" smtClean="0"/>
          </a:p>
          <a:p>
            <a:pPr marL="0" indent="0">
              <a:buNone/>
            </a:pPr>
            <a:r>
              <a:rPr lang="en-US" dirty="0" err="1" smtClean="0"/>
              <a:t>ולחשוב</a:t>
            </a:r>
            <a:r>
              <a:rPr lang="en-US" dirty="0" smtClean="0"/>
              <a:t> </a:t>
            </a:r>
            <a:r>
              <a:rPr lang="en-US" dirty="0" err="1" smtClean="0"/>
              <a:t>שיודעים</a:t>
            </a:r>
            <a:endParaRPr lang="en-US" dirty="0"/>
          </a:p>
          <a:p>
            <a:pPr marL="0" indent="0">
              <a:buNone/>
            </a:pPr>
            <a:r>
              <a:rPr lang="he-IL" dirty="0" smtClean="0"/>
              <a:t>מי שיודע שהוא עוור אולי לא רואה</a:t>
            </a:r>
          </a:p>
          <a:p>
            <a:pPr marL="0" indent="0">
              <a:buNone/>
            </a:pPr>
            <a:r>
              <a:rPr lang="he-IL" dirty="0" smtClean="0"/>
              <a:t>אבל לפחות אין לו המחלה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95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063750" y="609600"/>
            <a:ext cx="734695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Footlight MT Light" panose="0204060206030A020304" pitchFamily="18" charset="0"/>
              </a:rPr>
              <a:t>Tao </a:t>
            </a:r>
            <a:r>
              <a:rPr lang="en-US" b="1" dirty="0" err="1">
                <a:latin typeface="Footlight MT Light" panose="0204060206030A020304" pitchFamily="18" charset="0"/>
              </a:rPr>
              <a:t>Te</a:t>
            </a:r>
            <a:r>
              <a:rPr lang="en-US" b="1" dirty="0">
                <a:latin typeface="Footlight MT Light" panose="0204060206030A020304" pitchFamily="18" charset="0"/>
              </a:rPr>
              <a:t> Ching - Chapter</a:t>
            </a:r>
            <a:r>
              <a:rPr lang="en-US" b="1" dirty="0"/>
              <a:t> 71</a:t>
            </a:r>
            <a:br>
              <a:rPr lang="en-US" b="1" dirty="0"/>
            </a:br>
            <a:endParaRPr lang="en-US" dirty="0"/>
          </a:p>
        </p:txBody>
      </p:sp>
      <p:graphicFrame>
        <p:nvGraphicFramePr>
          <p:cNvPr id="4" name="מציין מיקום תוכן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935579"/>
              </p:ext>
            </p:extLst>
          </p:nvPr>
        </p:nvGraphicFramePr>
        <p:xfrm>
          <a:off x="88441" y="1921686"/>
          <a:ext cx="9735009" cy="4742998"/>
        </p:xfrm>
        <a:graphic>
          <a:graphicData uri="http://schemas.openxmlformats.org/drawingml/2006/table">
            <a:tbl>
              <a:tblPr/>
              <a:tblGrid>
                <a:gridCol w="1990904"/>
                <a:gridCol w="7744105"/>
              </a:tblGrid>
              <a:tr h="1688257">
                <a:tc>
                  <a:txBody>
                    <a:bodyPr/>
                    <a:lstStyle/>
                    <a:p>
                      <a:r>
                        <a:rPr lang="ja-JP" altLang="en-US" sz="2000" dirty="0"/>
                        <a:t>知，不知，上矣</a:t>
                      </a:r>
                      <a:r>
                        <a:rPr lang="en-US" altLang="ja-JP" sz="2000" dirty="0"/>
                        <a:t>﹔</a:t>
                      </a:r>
                      <a:r>
                        <a:rPr lang="ja-JP" altLang="en-US" sz="2000" dirty="0"/>
                        <a:t>不知，知，病也。</a:t>
                      </a:r>
                    </a:p>
                  </a:txBody>
                  <a:tcPr marL="28696" marR="28696" marT="35319" marB="3531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0066FF"/>
                          </a:solidFill>
                          <a:latin typeface="Narkisim" panose="020E0502050101010101" pitchFamily="34" charset="-79"/>
                          <a:cs typeface="Narkisim" panose="020E0502050101010101" pitchFamily="34" charset="-79"/>
                        </a:rPr>
                        <a:t>To know and yet (think) we do not know </a:t>
                      </a:r>
                      <a:r>
                        <a:rPr lang="en-US" sz="2800" dirty="0" smtClean="0">
                          <a:solidFill>
                            <a:srgbClr val="0066FF"/>
                          </a:solidFill>
                          <a:latin typeface="Narkisim" panose="020E0502050101010101" pitchFamily="34" charset="-79"/>
                          <a:cs typeface="Narkisim" panose="020E0502050101010101" pitchFamily="34" charset="-79"/>
                        </a:rPr>
                        <a:t/>
                      </a:r>
                      <a:br>
                        <a:rPr lang="en-US" sz="2800" dirty="0" smtClean="0">
                          <a:solidFill>
                            <a:srgbClr val="0066FF"/>
                          </a:solidFill>
                          <a:latin typeface="Narkisim" panose="020E0502050101010101" pitchFamily="34" charset="-79"/>
                          <a:cs typeface="Narkisim" panose="020E0502050101010101" pitchFamily="34" charset="-79"/>
                        </a:rPr>
                      </a:br>
                      <a:r>
                        <a:rPr lang="en-US" sz="2800" dirty="0" smtClean="0">
                          <a:solidFill>
                            <a:srgbClr val="0066FF"/>
                          </a:solidFill>
                          <a:latin typeface="Narkisim" panose="020E0502050101010101" pitchFamily="34" charset="-79"/>
                          <a:cs typeface="Narkisim" panose="020E0502050101010101" pitchFamily="34" charset="-79"/>
                        </a:rPr>
                        <a:t>is </a:t>
                      </a:r>
                      <a:r>
                        <a:rPr lang="en-US" sz="2800" dirty="0">
                          <a:solidFill>
                            <a:srgbClr val="0066FF"/>
                          </a:solidFill>
                          <a:latin typeface="Narkisim" panose="020E0502050101010101" pitchFamily="34" charset="-79"/>
                          <a:cs typeface="Narkisim" panose="020E0502050101010101" pitchFamily="34" charset="-79"/>
                        </a:rPr>
                        <a:t>the highest (attainment</a:t>
                      </a:r>
                      <a:r>
                        <a:rPr lang="en-US" sz="2800" dirty="0">
                          <a:latin typeface="Narkisim" panose="020E0502050101010101" pitchFamily="34" charset="-79"/>
                          <a:cs typeface="Narkisim" panose="020E0502050101010101" pitchFamily="34" charset="-79"/>
                        </a:rPr>
                        <a:t>); </a:t>
                      </a:r>
                      <a:r>
                        <a:rPr lang="en-US" sz="2800" dirty="0" smtClean="0">
                          <a:latin typeface="Narkisim" panose="020E0502050101010101" pitchFamily="34" charset="-79"/>
                          <a:cs typeface="Narkisim" panose="020E0502050101010101" pitchFamily="34" charset="-79"/>
                        </a:rPr>
                        <a:t/>
                      </a:r>
                      <a:br>
                        <a:rPr lang="en-US" sz="2800" dirty="0" smtClean="0">
                          <a:latin typeface="Narkisim" panose="020E0502050101010101" pitchFamily="34" charset="-79"/>
                          <a:cs typeface="Narkisim" panose="020E0502050101010101" pitchFamily="34" charset="-79"/>
                        </a:rPr>
                      </a:br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Narkisim" panose="020E0502050101010101" pitchFamily="34" charset="-79"/>
                          <a:cs typeface="Narkisim" panose="020E0502050101010101" pitchFamily="34" charset="-79"/>
                        </a:rPr>
                        <a:t>not 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Narkisim" panose="020E0502050101010101" pitchFamily="34" charset="-79"/>
                          <a:cs typeface="Narkisim" panose="020E0502050101010101" pitchFamily="34" charset="-79"/>
                        </a:rPr>
                        <a:t>to know (and yet think) we do know </a:t>
                      </a:r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Narkisim" panose="020E0502050101010101" pitchFamily="34" charset="-79"/>
                          <a:cs typeface="Narkisim" panose="020E0502050101010101" pitchFamily="34" charset="-79"/>
                        </a:rPr>
                        <a:t/>
                      </a:r>
                      <a:br>
                        <a:rPr lang="en-US" sz="2800" dirty="0" smtClean="0">
                          <a:solidFill>
                            <a:srgbClr val="FF0000"/>
                          </a:solidFill>
                          <a:latin typeface="Narkisim" panose="020E0502050101010101" pitchFamily="34" charset="-79"/>
                          <a:cs typeface="Narkisim" panose="020E0502050101010101" pitchFamily="34" charset="-79"/>
                        </a:rPr>
                      </a:br>
                      <a:r>
                        <a:rPr lang="en-US" sz="2800" dirty="0" smtClean="0">
                          <a:solidFill>
                            <a:srgbClr val="FF0000"/>
                          </a:solidFill>
                          <a:latin typeface="Narkisim" panose="020E0502050101010101" pitchFamily="34" charset="-79"/>
                          <a:cs typeface="Narkisim" panose="020E0502050101010101" pitchFamily="34" charset="-79"/>
                        </a:rPr>
                        <a:t>is 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Narkisim" panose="020E0502050101010101" pitchFamily="34" charset="-79"/>
                          <a:cs typeface="Narkisim" panose="020E0502050101010101" pitchFamily="34" charset="-79"/>
                        </a:rPr>
                        <a:t>a disease.</a:t>
                      </a:r>
                      <a:r>
                        <a:rPr lang="en-US" sz="2800" dirty="0">
                          <a:latin typeface="Narkisim" panose="020E0502050101010101" pitchFamily="34" charset="-79"/>
                          <a:cs typeface="Narkisim" panose="020E0502050101010101" pitchFamily="34" charset="-79"/>
                        </a:rPr>
                        <a:t> </a:t>
                      </a:r>
                    </a:p>
                  </a:txBody>
                  <a:tcPr marL="28696" marR="28696" marT="35319" marB="3531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82740">
                <a:tc>
                  <a:txBody>
                    <a:bodyPr/>
                    <a:lstStyle/>
                    <a:p>
                      <a:r>
                        <a:rPr lang="zh-TW" altLang="en-US" sz="2000" dirty="0"/>
                        <a:t>聖人不病，以其病病。</a:t>
                      </a:r>
                    </a:p>
                  </a:txBody>
                  <a:tcPr marL="28696" marR="28696" marT="35319" marB="3531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Narkisim" panose="020E0502050101010101" pitchFamily="34" charset="-79"/>
                          <a:cs typeface="Narkisim" panose="020E0502050101010101" pitchFamily="34" charset="-79"/>
                        </a:rPr>
                        <a:t>It is simply by being pained </a:t>
                      </a:r>
                      <a:r>
                        <a:rPr lang="en-US" sz="2800" dirty="0" smtClean="0">
                          <a:latin typeface="Narkisim" panose="020E0502050101010101" pitchFamily="34" charset="-79"/>
                          <a:cs typeface="Narkisim" panose="020E0502050101010101" pitchFamily="34" charset="-79"/>
                        </a:rPr>
                        <a:t/>
                      </a:r>
                      <a:br>
                        <a:rPr lang="en-US" sz="2800" dirty="0" smtClean="0">
                          <a:latin typeface="Narkisim" panose="020E0502050101010101" pitchFamily="34" charset="-79"/>
                          <a:cs typeface="Narkisim" panose="020E0502050101010101" pitchFamily="34" charset="-79"/>
                        </a:rPr>
                      </a:br>
                      <a:r>
                        <a:rPr lang="en-US" sz="2800" dirty="0" smtClean="0">
                          <a:latin typeface="Narkisim" panose="020E0502050101010101" pitchFamily="34" charset="-79"/>
                          <a:cs typeface="Narkisim" panose="020E0502050101010101" pitchFamily="34" charset="-79"/>
                        </a:rPr>
                        <a:t>at </a:t>
                      </a:r>
                      <a:r>
                        <a:rPr lang="en-US" sz="2800" dirty="0">
                          <a:latin typeface="Narkisim" panose="020E0502050101010101" pitchFamily="34" charset="-79"/>
                          <a:cs typeface="Narkisim" panose="020E0502050101010101" pitchFamily="34" charset="-79"/>
                        </a:rPr>
                        <a:t>(the thought of) having this disease </a:t>
                      </a:r>
                      <a:r>
                        <a:rPr lang="en-US" sz="2800" dirty="0" smtClean="0">
                          <a:latin typeface="Narkisim" panose="020E0502050101010101" pitchFamily="34" charset="-79"/>
                          <a:cs typeface="Narkisim" panose="020E0502050101010101" pitchFamily="34" charset="-79"/>
                        </a:rPr>
                        <a:t/>
                      </a:r>
                      <a:br>
                        <a:rPr lang="en-US" sz="2800" dirty="0" smtClean="0">
                          <a:latin typeface="Narkisim" panose="020E0502050101010101" pitchFamily="34" charset="-79"/>
                          <a:cs typeface="Narkisim" panose="020E0502050101010101" pitchFamily="34" charset="-79"/>
                        </a:rPr>
                      </a:br>
                      <a:r>
                        <a:rPr lang="en-US" sz="2800" dirty="0" smtClean="0">
                          <a:latin typeface="Narkisim" panose="020E0502050101010101" pitchFamily="34" charset="-79"/>
                          <a:cs typeface="Narkisim" panose="020E0502050101010101" pitchFamily="34" charset="-79"/>
                        </a:rPr>
                        <a:t>that </a:t>
                      </a:r>
                      <a:r>
                        <a:rPr lang="en-US" sz="2800" dirty="0">
                          <a:latin typeface="Narkisim" panose="020E0502050101010101" pitchFamily="34" charset="-79"/>
                          <a:cs typeface="Narkisim" panose="020E0502050101010101" pitchFamily="34" charset="-79"/>
                        </a:rPr>
                        <a:t>we are preserved from it. </a:t>
                      </a:r>
                    </a:p>
                  </a:txBody>
                  <a:tcPr marL="28696" marR="28696" marT="35319" marB="3531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82740">
                <a:tc>
                  <a:txBody>
                    <a:bodyPr/>
                    <a:lstStyle/>
                    <a:p>
                      <a:r>
                        <a:rPr lang="ja-JP" altLang="en-US" sz="2000" dirty="0"/>
                        <a:t>夫唯病病，是</a:t>
                      </a:r>
                      <a:br>
                        <a:rPr lang="ja-JP" altLang="en-US" sz="2000" dirty="0"/>
                      </a:br>
                      <a:r>
                        <a:rPr lang="ja-JP" altLang="en-US" sz="2000" dirty="0"/>
                        <a:t>以不病。</a:t>
                      </a:r>
                    </a:p>
                  </a:txBody>
                  <a:tcPr marL="28696" marR="28696" marT="35319" marB="3531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0066FF"/>
                          </a:solidFill>
                          <a:latin typeface="Narkisim" panose="020E0502050101010101" pitchFamily="34" charset="-79"/>
                          <a:cs typeface="Narkisim" panose="020E0502050101010101" pitchFamily="34" charset="-79"/>
                        </a:rPr>
                        <a:t>The sage has not the disease. </a:t>
                      </a:r>
                      <a:r>
                        <a:rPr lang="en-US" sz="2800" dirty="0" smtClean="0">
                          <a:solidFill>
                            <a:srgbClr val="0066FF"/>
                          </a:solidFill>
                          <a:latin typeface="Narkisim" panose="020E0502050101010101" pitchFamily="34" charset="-79"/>
                          <a:cs typeface="Narkisim" panose="020E0502050101010101" pitchFamily="34" charset="-79"/>
                        </a:rPr>
                        <a:t/>
                      </a:r>
                      <a:br>
                        <a:rPr lang="en-US" sz="2800" dirty="0" smtClean="0">
                          <a:solidFill>
                            <a:srgbClr val="0066FF"/>
                          </a:solidFill>
                          <a:latin typeface="Narkisim" panose="020E0502050101010101" pitchFamily="34" charset="-79"/>
                          <a:cs typeface="Narkisim" panose="020E0502050101010101" pitchFamily="34" charset="-79"/>
                        </a:rPr>
                      </a:br>
                      <a:r>
                        <a:rPr lang="en-US" sz="2800" dirty="0" smtClean="0">
                          <a:solidFill>
                            <a:srgbClr val="0066FF"/>
                          </a:solidFill>
                          <a:latin typeface="Narkisim" panose="020E0502050101010101" pitchFamily="34" charset="-79"/>
                          <a:cs typeface="Narkisim" panose="020E0502050101010101" pitchFamily="34" charset="-79"/>
                        </a:rPr>
                        <a:t>He </a:t>
                      </a:r>
                      <a:r>
                        <a:rPr lang="en-US" sz="2800" dirty="0">
                          <a:solidFill>
                            <a:srgbClr val="0066FF"/>
                          </a:solidFill>
                          <a:latin typeface="Narkisim" panose="020E0502050101010101" pitchFamily="34" charset="-79"/>
                          <a:cs typeface="Narkisim" panose="020E0502050101010101" pitchFamily="34" charset="-79"/>
                        </a:rPr>
                        <a:t>knows the pain that would be inseparable from it, </a:t>
                      </a:r>
                      <a:r>
                        <a:rPr lang="en-US" sz="2800" dirty="0" smtClean="0">
                          <a:solidFill>
                            <a:srgbClr val="0066FF"/>
                          </a:solidFill>
                          <a:latin typeface="Narkisim" panose="020E0502050101010101" pitchFamily="34" charset="-79"/>
                          <a:cs typeface="Narkisim" panose="020E0502050101010101" pitchFamily="34" charset="-79"/>
                        </a:rPr>
                        <a:t>and </a:t>
                      </a:r>
                      <a:r>
                        <a:rPr lang="en-US" sz="2800" dirty="0">
                          <a:solidFill>
                            <a:srgbClr val="0066FF"/>
                          </a:solidFill>
                          <a:latin typeface="Narkisim" panose="020E0502050101010101" pitchFamily="34" charset="-79"/>
                          <a:cs typeface="Narkisim" panose="020E0502050101010101" pitchFamily="34" charset="-79"/>
                        </a:rPr>
                        <a:t>therefore he does not have it</a:t>
                      </a:r>
                      <a:r>
                        <a:rPr lang="en-US" sz="2800" dirty="0">
                          <a:latin typeface="Narkisim" panose="020E0502050101010101" pitchFamily="34" charset="-79"/>
                          <a:cs typeface="Narkisim" panose="020E0502050101010101" pitchFamily="34" charset="-79"/>
                        </a:rPr>
                        <a:t>.</a:t>
                      </a:r>
                    </a:p>
                  </a:txBody>
                  <a:tcPr marL="28696" marR="28696" marT="35319" marB="35319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270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כיוונים למענה</a:t>
            </a:r>
            <a:endParaRPr lang="en-US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e-IL" dirty="0" smtClean="0"/>
              <a:t>מודעות לאפס הידיעה</a:t>
            </a:r>
          </a:p>
          <a:p>
            <a:r>
              <a:rPr lang="he-IL" dirty="0" smtClean="0"/>
              <a:t>האצה אקדמית</a:t>
            </a:r>
          </a:p>
          <a:p>
            <a:r>
              <a:rPr lang="he-IL" dirty="0" smtClean="0"/>
              <a:t>כינון תהליכי למידה-פעולה</a:t>
            </a:r>
          </a:p>
          <a:p>
            <a:r>
              <a:rPr lang="he-IL" dirty="0" smtClean="0"/>
              <a:t>אינטגרציה (קוים פנימיים)</a:t>
            </a:r>
          </a:p>
          <a:p>
            <a:r>
              <a:rPr lang="he-IL" dirty="0" smtClean="0"/>
              <a:t>שותפויות למידה (קוים חיצוניים)</a:t>
            </a:r>
          </a:p>
          <a:p>
            <a:r>
              <a:rPr lang="he-IL" dirty="0" smtClean="0"/>
              <a:t>עיצוב מדיניות כוללת וניהולה</a:t>
            </a:r>
          </a:p>
          <a:p>
            <a:endParaRPr lang="he-IL" dirty="0" smtClean="0"/>
          </a:p>
          <a:p>
            <a:endParaRPr lang="he-IL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26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מן המקורות:</a:t>
            </a:r>
            <a:endParaRPr lang="en-US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-76199" y="1752600"/>
            <a:ext cx="9829800" cy="4351339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he-IL" sz="3600" dirty="0">
                <a:latin typeface="Guttman Drogolin" panose="02010401010101010101" pitchFamily="2" charset="-79"/>
                <a:cs typeface="Guttman Drogolin" panose="02010401010101010101" pitchFamily="2" charset="-79"/>
              </a:rPr>
              <a:t>"כִּי בְּרֹב חָכְמָה - רָב כָּעַס, וְיוֹסִיף דַּעַת - יוֹסִיף מַכְאוֹב"</a:t>
            </a:r>
            <a:r>
              <a:rPr lang="he-IL" sz="2800" dirty="0"/>
              <a:t>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he-IL" sz="2800" dirty="0" smtClean="0"/>
              <a:t>קהלת </a:t>
            </a:r>
            <a:r>
              <a:rPr lang="he-IL" sz="2800" dirty="0"/>
              <a:t>א 18 </a:t>
            </a:r>
          </a:p>
          <a:p>
            <a:pPr>
              <a:lnSpc>
                <a:spcPct val="150000"/>
              </a:lnSpc>
            </a:pPr>
            <a:r>
              <a:rPr lang="he-IL" sz="3600" dirty="0">
                <a:latin typeface="Guttman Drogolin" panose="02010401010101010101" pitchFamily="2" charset="-79"/>
                <a:cs typeface="Guttman Drogolin" panose="02010401010101010101" pitchFamily="2" charset="-79"/>
              </a:rPr>
              <a:t>"כָּל שֶׁמַּעֲשָׂיו מְרֻבִּין מֵחָכְמָתוֹ, חָכְמָתוֹ מִתְקַיֶּמֶת</a:t>
            </a:r>
            <a:br>
              <a:rPr lang="he-IL" sz="3600" dirty="0">
                <a:latin typeface="Guttman Drogolin" panose="02010401010101010101" pitchFamily="2" charset="-79"/>
                <a:cs typeface="Guttman Drogolin" panose="02010401010101010101" pitchFamily="2" charset="-79"/>
              </a:rPr>
            </a:br>
            <a:r>
              <a:rPr lang="he-IL" sz="3600" dirty="0">
                <a:latin typeface="Guttman Drogolin" panose="02010401010101010101" pitchFamily="2" charset="-79"/>
                <a:cs typeface="Guttman Drogolin" panose="02010401010101010101" pitchFamily="2" charset="-79"/>
              </a:rPr>
              <a:t>וְכָל שֶׁחָכְמָתוֹ מְרֻבָּה מִמַּעֲשָׂיו, </a:t>
            </a:r>
            <a:r>
              <a:rPr lang="en-US" sz="3600" dirty="0" smtClean="0">
                <a:latin typeface="Guttman Calligraphic" panose="02010401010101010101" pitchFamily="2" charset="-79"/>
                <a:cs typeface="Guttman Drogolin" panose="02010401010101010101" pitchFamily="2" charset="-79"/>
              </a:rPr>
              <a:t/>
            </a:r>
            <a:br>
              <a:rPr lang="en-US" sz="3600" dirty="0" smtClean="0">
                <a:latin typeface="Guttman Calligraphic" panose="02010401010101010101" pitchFamily="2" charset="-79"/>
                <a:cs typeface="Guttman Drogolin" panose="02010401010101010101" pitchFamily="2" charset="-79"/>
              </a:rPr>
            </a:br>
            <a:r>
              <a:rPr lang="he-IL" sz="3600" dirty="0" smtClean="0">
                <a:latin typeface="Guttman Drogolin" panose="02010401010101010101" pitchFamily="2" charset="-79"/>
                <a:cs typeface="Guttman Drogolin" panose="02010401010101010101" pitchFamily="2" charset="-79"/>
              </a:rPr>
              <a:t>אֵין </a:t>
            </a:r>
            <a:r>
              <a:rPr lang="he-IL" sz="3600" dirty="0">
                <a:latin typeface="Guttman Drogolin" panose="02010401010101010101" pitchFamily="2" charset="-79"/>
                <a:cs typeface="Guttman Drogolin" panose="02010401010101010101" pitchFamily="2" charset="-79"/>
              </a:rPr>
              <a:t>חָכְמָתוֹ מִתְקַיֶּמֶת"</a:t>
            </a:r>
            <a:r>
              <a:rPr lang="en-US" sz="3600" dirty="0">
                <a:latin typeface="Guttman Calligraphic" panose="02010401010101010101" pitchFamily="2" charset="-79"/>
                <a:cs typeface="Guttman Calligraphic" panose="02010401010101010101" pitchFamily="2" charset="-79"/>
              </a:rPr>
              <a:t/>
            </a:r>
            <a:br>
              <a:rPr lang="en-US" sz="3600" dirty="0">
                <a:latin typeface="Guttman Calligraphic" panose="02010401010101010101" pitchFamily="2" charset="-79"/>
                <a:cs typeface="Guttman Calligraphic" panose="02010401010101010101" pitchFamily="2" charset="-79"/>
              </a:rPr>
            </a:br>
            <a:r>
              <a:rPr lang="he-IL" sz="2800" dirty="0"/>
              <a:t>מסכת אבות ג משנה ט'</a:t>
            </a:r>
            <a:endParaRPr lang="en-US" sz="2800" dirty="0"/>
          </a:p>
        </p:txBody>
      </p:sp>
      <p:grpSp>
        <p:nvGrpSpPr>
          <p:cNvPr id="9" name="קבוצה 8"/>
          <p:cNvGrpSpPr/>
          <p:nvPr/>
        </p:nvGrpSpPr>
        <p:grpSpPr>
          <a:xfrm>
            <a:off x="-31750" y="3886200"/>
            <a:ext cx="3384550" cy="3124200"/>
            <a:chOff x="457200" y="3810000"/>
            <a:chExt cx="3124200" cy="3124200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3810000"/>
              <a:ext cx="3124200" cy="312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1614880" y="4306669"/>
              <a:ext cx="809689" cy="73866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he-IL" sz="4200" dirty="0">
                  <a:latin typeface="Narkisim" panose="020E0502050101010101" pitchFamily="34" charset="-79"/>
                  <a:cs typeface="Narkisim" panose="020E0502050101010101" pitchFamily="34" charset="-79"/>
                </a:rPr>
                <a:t>ידע</a:t>
              </a:r>
              <a:endParaRPr lang="en-US" sz="4200" dirty="0">
                <a:latin typeface="Narkisim" panose="020E0502050101010101" pitchFamily="34" charset="-79"/>
                <a:cs typeface="Narkisim" panose="020E0502050101010101" pitchFamily="34" charset="-79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614880" y="5715000"/>
              <a:ext cx="1358657" cy="73866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he-IL" sz="4200" dirty="0">
                  <a:solidFill>
                    <a:schemeClr val="bg1"/>
                  </a:solidFill>
                  <a:latin typeface="Narkisim" panose="020E0502050101010101" pitchFamily="34" charset="-79"/>
                  <a:cs typeface="Narkisim" panose="020E0502050101010101" pitchFamily="34" charset="-79"/>
                </a:rPr>
                <a:t>פעולה</a:t>
              </a:r>
              <a:endParaRPr lang="en-US" sz="4200" dirty="0">
                <a:solidFill>
                  <a:schemeClr val="bg1"/>
                </a:solidFill>
                <a:latin typeface="Narkisim" panose="020E0502050101010101" pitchFamily="34" charset="-79"/>
                <a:cs typeface="Narkisim" panose="020E0502050101010101" pitchFamily="34" charset="-79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544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77850" y="381000"/>
            <a:ext cx="8915400" cy="1143000"/>
          </a:xfrm>
        </p:spPr>
        <p:txBody>
          <a:bodyPr/>
          <a:lstStyle/>
          <a:p>
            <a:r>
              <a:rPr lang="en-US" dirty="0" smtClean="0">
                <a:latin typeface="Footlight MT Light" panose="0204060206030A020304" pitchFamily="18" charset="0"/>
              </a:rPr>
              <a:t>Potential: Full &amp; Empty</a:t>
            </a:r>
            <a:endParaRPr lang="en-US" dirty="0">
              <a:latin typeface="Footlight MT Light" panose="0204060206030A020304" pitchFamily="18" charset="0"/>
            </a:endParaRPr>
          </a:p>
        </p:txBody>
      </p:sp>
      <p:sp>
        <p:nvSpPr>
          <p:cNvPr id="4" name="מלבן 3"/>
          <p:cNvSpPr/>
          <p:nvPr/>
        </p:nvSpPr>
        <p:spPr>
          <a:xfrm>
            <a:off x="330200" y="3832877"/>
            <a:ext cx="916305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atin typeface="Footlight MT Light" panose="0204060206030A020304" pitchFamily="18" charset="0"/>
              </a:rPr>
              <a:t>We mold clay into a pot,</a:t>
            </a:r>
            <a:br>
              <a:rPr lang="en-US" sz="4000" b="1" dirty="0">
                <a:latin typeface="Footlight MT Light" panose="0204060206030A020304" pitchFamily="18" charset="0"/>
              </a:rPr>
            </a:br>
            <a:r>
              <a:rPr lang="en-US" sz="4000" b="1" dirty="0">
                <a:latin typeface="Footlight MT Light" panose="0204060206030A020304" pitchFamily="18" charset="0"/>
              </a:rPr>
              <a:t>but it is the emptiness inside</a:t>
            </a:r>
            <a:br>
              <a:rPr lang="en-US" sz="4000" b="1" dirty="0">
                <a:latin typeface="Footlight MT Light" panose="0204060206030A020304" pitchFamily="18" charset="0"/>
              </a:rPr>
            </a:br>
            <a:r>
              <a:rPr lang="en-US" sz="4000" b="1" dirty="0">
                <a:latin typeface="Footlight MT Light" panose="0204060206030A020304" pitchFamily="18" charset="0"/>
              </a:rPr>
              <a:t>that makes the vessel useful.</a:t>
            </a:r>
          </a:p>
          <a:p>
            <a:r>
              <a:rPr lang="en-US" sz="3600" b="1" dirty="0">
                <a:latin typeface="Footlight MT Light" panose="0204060206030A020304" pitchFamily="18" charset="0"/>
              </a:rPr>
              <a:t>— Laozi Tao </a:t>
            </a:r>
            <a:r>
              <a:rPr lang="en-US" sz="3600" b="1" dirty="0" err="1">
                <a:latin typeface="Footlight MT Light" panose="0204060206030A020304" pitchFamily="18" charset="0"/>
              </a:rPr>
              <a:t>Te</a:t>
            </a:r>
            <a:r>
              <a:rPr lang="en-US" sz="3600" b="1" dirty="0">
                <a:latin typeface="Footlight MT Light" panose="0204060206030A020304" pitchFamily="18" charset="0"/>
              </a:rPr>
              <a:t> Ching quotes 1</a:t>
            </a:r>
            <a:r>
              <a:rPr lang="en-US" dirty="0"/>
              <a:t>1</a:t>
            </a:r>
          </a:p>
        </p:txBody>
      </p:sp>
      <p:sp>
        <p:nvSpPr>
          <p:cNvPr id="7" name="כותרת 1"/>
          <p:cNvSpPr txBox="1">
            <a:spLocks/>
          </p:cNvSpPr>
          <p:nvPr/>
        </p:nvSpPr>
        <p:spPr>
          <a:xfrm>
            <a:off x="577850" y="4267200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Narkisim" panose="020E0502050101010101" pitchFamily="34" charset="-79"/>
                <a:ea typeface="+mj-ea"/>
                <a:cs typeface="Narkisim" panose="020E0502050101010101" pitchFamily="34" charset="-79"/>
              </a:defRPr>
            </a:lvl1pPr>
          </a:lstStyle>
          <a:p>
            <a:endParaRPr lang="en-US"/>
          </a:p>
        </p:txBody>
      </p:sp>
      <p:sp>
        <p:nvSpPr>
          <p:cNvPr id="8" name="כותרת 1"/>
          <p:cNvSpPr txBox="1">
            <a:spLocks/>
          </p:cNvSpPr>
          <p:nvPr/>
        </p:nvSpPr>
        <p:spPr>
          <a:xfrm>
            <a:off x="330200" y="1676400"/>
            <a:ext cx="9410700" cy="2057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Narkisim" panose="020E0502050101010101" pitchFamily="34" charset="-79"/>
                <a:ea typeface="+mj-ea"/>
                <a:cs typeface="Narkisim" panose="020E0502050101010101" pitchFamily="34" charset="-79"/>
              </a:defRPr>
            </a:lvl1pPr>
          </a:lstStyle>
          <a:p>
            <a:pPr algn="r"/>
            <a:r>
              <a:rPr lang="he-IL" dirty="0" smtClean="0"/>
              <a:t>"</a:t>
            </a:r>
            <a:r>
              <a:rPr lang="he-IL" dirty="0"/>
              <a:t> רַבִּי אוֹמֵר, אַל תִּסְתַּכֵּל בַּקַּנְקַן, אֶלָּא בַמֶּה שֶׁיֵּשׁ בּוֹ.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he-IL" dirty="0" smtClean="0"/>
              <a:t>יֵשׁ </a:t>
            </a:r>
            <a:r>
              <a:rPr lang="he-IL" dirty="0"/>
              <a:t>קַנְקַן חָדָשׁ מָלֵא יָשָׁן, וְיָשָׁן שֶׁאֲפִלּוּ חָדָשׁ אֵין בּוֹ." </a:t>
            </a:r>
            <a:endParaRPr lang="he-IL" dirty="0" smtClean="0"/>
          </a:p>
          <a:p>
            <a:pPr algn="r"/>
            <a:r>
              <a:rPr lang="he-IL" dirty="0" smtClean="0"/>
              <a:t>				 </a:t>
            </a:r>
            <a:r>
              <a:rPr lang="he-IL" sz="3800" dirty="0" smtClean="0"/>
              <a:t>(</a:t>
            </a:r>
            <a:r>
              <a:rPr lang="he-IL" sz="3800" dirty="0"/>
              <a:t>מסכת אבות, פרק ד', משנה כ').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6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-10884"/>
            <a:ext cx="9740900" cy="6893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1010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B6E72BB6-B06B-4F28-B716-59FF68BBF54B" descr="B6E72BB6-B06B-4F28-B716-59FF68BBF54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68625"/>
            <a:ext cx="9906000" cy="942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371600" y="-76200"/>
            <a:ext cx="7429500" cy="1143000"/>
          </a:xfrm>
        </p:spPr>
        <p:txBody>
          <a:bodyPr/>
          <a:lstStyle/>
          <a:p>
            <a:r>
              <a:rPr lang="he-IL" dirty="0" smtClean="0">
                <a:solidFill>
                  <a:schemeClr val="bg1"/>
                </a:solidFill>
              </a:rPr>
              <a:t>עין מציון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43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Image result for russia outline 3d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-685800"/>
            <a:ext cx="3297663" cy="3043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95300" y="-304800"/>
            <a:ext cx="8915400" cy="1143000"/>
          </a:xfrm>
        </p:spPr>
        <p:txBody>
          <a:bodyPr/>
          <a:lstStyle/>
          <a:p>
            <a:r>
              <a:rPr lang="he-IL" dirty="0" smtClean="0"/>
              <a:t>בעיני המתבונן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2" y="2895601"/>
            <a:ext cx="186075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File:Israel Wikivoyage map.pn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872" y="336575"/>
            <a:ext cx="3259828" cy="6369025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2" descr="Image result for us outline 3d"/>
          <p:cNvSpPr>
            <a:spLocks noChangeAspect="1" noChangeArrowheads="1"/>
          </p:cNvSpPr>
          <p:nvPr/>
        </p:nvSpPr>
        <p:spPr bwMode="auto">
          <a:xfrm>
            <a:off x="0" y="-144462"/>
            <a:ext cx="3302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7287" tIns="53643" rIns="107287" bIns="53643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8" b="89691" l="386" r="98456">
                        <a14:foregroundMark x1="52124" y1="46907" x2="52124" y2="46907"/>
                        <a14:foregroundMark x1="8880" y1="53608" x2="8880" y2="53608"/>
                        <a14:foregroundMark x1="15830" y1="60825" x2="15830" y2="60825"/>
                        <a14:foregroundMark x1="21236" y1="62887" x2="21236" y2="62887"/>
                        <a14:foregroundMark x1="28185" y1="61856" x2="28185" y2="61856"/>
                        <a14:foregroundMark x1="37452" y1="59278" x2="37452" y2="59278"/>
                        <a14:foregroundMark x1="51351" y1="60309" x2="51351" y2="60309"/>
                        <a14:foregroundMark x1="12355" y1="51031" x2="12355" y2="51031"/>
                        <a14:foregroundMark x1="89189" y1="44330" x2="89189" y2="44330"/>
                        <a14:foregroundMark x1="82239" y1="57732" x2="82239" y2="57732"/>
                        <a14:foregroundMark x1="86873" y1="69072" x2="86873" y2="69072"/>
                        <a14:foregroundMark x1="88417" y1="70619" x2="88417" y2="70619"/>
                        <a14:foregroundMark x1="84556" y1="74227" x2="84556" y2="74227"/>
                        <a14:foregroundMark x1="47490" y1="75258" x2="47490" y2="75258"/>
                        <a14:foregroundMark x1="52896" y1="72680" x2="52896" y2="72680"/>
                        <a14:foregroundMark x1="57143" y1="73196" x2="57143" y2="73196"/>
                        <a14:foregroundMark x1="61776" y1="34536" x2="61776" y2="34536"/>
                        <a14:foregroundMark x1="71815" y1="33505" x2="71815" y2="33505"/>
                        <a14:foregroundMark x1="89575" y1="30928" x2="89575" y2="30928"/>
                        <a14:foregroundMark x1="91120" y1="19588" x2="91120" y2="19588"/>
                        <a14:foregroundMark x1="85714" y1="18041" x2="85714" y2="18041"/>
                        <a14:foregroundMark x1="93050" y1="7216" x2="93050" y2="7216"/>
                        <a14:foregroundMark x1="94208" y1="7732" x2="94208" y2="7732"/>
                        <a14:foregroundMark x1="57143" y1="22680" x2="57143" y2="22680"/>
                        <a14:foregroundMark x1="71042" y1="21649" x2="71042" y2="21649"/>
                        <a14:foregroundMark x1="29344" y1="66495" x2="29344" y2="66495"/>
                        <a14:foregroundMark x1="36293" y1="15464" x2="36293" y2="15464"/>
                        <a14:foregroundMark x1="23938" y1="12371" x2="23938" y2="123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3550" y="557214"/>
            <a:ext cx="6764047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3861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29879FA0-C7DE-47D9-9226-4908892C7172" descr="29879FA0-C7DE-47D9-9226-4908892C717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124200" y="2286000"/>
            <a:ext cx="7429500" cy="1143000"/>
          </a:xfrm>
        </p:spPr>
        <p:txBody>
          <a:bodyPr/>
          <a:lstStyle/>
          <a:p>
            <a:r>
              <a:rPr lang="he-IL" dirty="0" smtClean="0">
                <a:solidFill>
                  <a:schemeClr val="bg1"/>
                </a:solidFill>
              </a:rPr>
              <a:t>ולפאתי מזרח, קדימה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-76200"/>
            <a:ext cx="876300" cy="538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010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זהב בעיניים</a:t>
            </a:r>
            <a:endParaRPr lang="en-US" dirty="0"/>
          </a:p>
        </p:txBody>
      </p:sp>
      <p:pic>
        <p:nvPicPr>
          <p:cNvPr id="1026" name="Picture 2" descr="Image result for gold heap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905000"/>
            <a:ext cx="9906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dragon on gold heap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1295400"/>
            <a:ext cx="5905500" cy="407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9275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התכלית לישראל</a:t>
            </a:r>
            <a:endParaRPr lang="en-US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-82550" y="1295401"/>
            <a:ext cx="10064750" cy="4830763"/>
          </a:xfrm>
        </p:spPr>
        <p:txBody>
          <a:bodyPr>
            <a:noAutofit/>
          </a:bodyPr>
          <a:lstStyle/>
          <a:p>
            <a:r>
              <a:rPr lang="he-IL" sz="4000" b="1" dirty="0">
                <a:solidFill>
                  <a:srgbClr val="3333CC"/>
                </a:solidFill>
              </a:rPr>
              <a:t>מיצוי הפוטנציאל הכלכלי של סין </a:t>
            </a:r>
            <a:r>
              <a:rPr lang="en-US" sz="4000" b="1" dirty="0">
                <a:solidFill>
                  <a:srgbClr val="3333CC"/>
                </a:solidFill>
              </a:rPr>
              <a:t/>
            </a:r>
            <a:br>
              <a:rPr lang="en-US" sz="4000" b="1" dirty="0">
                <a:solidFill>
                  <a:srgbClr val="3333CC"/>
                </a:solidFill>
              </a:rPr>
            </a:br>
            <a:r>
              <a:rPr lang="he-IL" sz="4000" dirty="0">
                <a:solidFill>
                  <a:srgbClr val="3333CC"/>
                </a:solidFill>
              </a:rPr>
              <a:t>(הון, שווקים, ייצור, תשתיות) </a:t>
            </a:r>
            <a:r>
              <a:rPr lang="en-US" sz="4000" dirty="0" smtClean="0">
                <a:solidFill>
                  <a:srgbClr val="3333CC"/>
                </a:solidFill>
              </a:rPr>
              <a:t/>
            </a:r>
            <a:br>
              <a:rPr lang="en-US" sz="4000" dirty="0" smtClean="0">
                <a:solidFill>
                  <a:srgbClr val="3333CC"/>
                </a:solidFill>
              </a:rPr>
            </a:br>
            <a:r>
              <a:rPr lang="he-IL" sz="4000" dirty="0" smtClean="0">
                <a:solidFill>
                  <a:srgbClr val="3333CC"/>
                </a:solidFill>
              </a:rPr>
              <a:t>לקידום כלכלת </a:t>
            </a:r>
            <a:r>
              <a:rPr lang="he-IL" sz="4000" b="1" dirty="0" smtClean="0">
                <a:solidFill>
                  <a:srgbClr val="3333CC"/>
                </a:solidFill>
              </a:rPr>
              <a:t>ישראל לאורך </a:t>
            </a:r>
            <a:r>
              <a:rPr lang="he-IL" sz="4000" b="1" dirty="0">
                <a:solidFill>
                  <a:srgbClr val="3333CC"/>
                </a:solidFill>
              </a:rPr>
              <a:t>זמן </a:t>
            </a:r>
          </a:p>
          <a:p>
            <a:r>
              <a:rPr lang="he-IL" sz="4000" b="1" dirty="0">
                <a:solidFill>
                  <a:srgbClr val="3333CC"/>
                </a:solidFill>
              </a:rPr>
              <a:t>וקידום יעדי ישראל המדיניים</a:t>
            </a:r>
          </a:p>
          <a:p>
            <a:pPr marL="0" indent="0" algn="ctr">
              <a:buNone/>
            </a:pPr>
            <a:r>
              <a:rPr lang="he-IL" sz="4000" dirty="0"/>
              <a:t>תוך </a:t>
            </a:r>
          </a:p>
          <a:p>
            <a:r>
              <a:rPr lang="he-IL" sz="4000" b="1" dirty="0">
                <a:solidFill>
                  <a:srgbClr val="FF0000"/>
                </a:solidFill>
              </a:rPr>
              <a:t>מניעת פגיעה ביחסי ישראל-ארה"ב</a:t>
            </a:r>
            <a:r>
              <a:rPr lang="he-IL" sz="4000" dirty="0">
                <a:solidFill>
                  <a:srgbClr val="FF0000"/>
                </a:solidFill>
              </a:rPr>
              <a:t> </a:t>
            </a:r>
          </a:p>
          <a:p>
            <a:r>
              <a:rPr lang="he-IL" sz="4000" b="1" dirty="0">
                <a:solidFill>
                  <a:srgbClr val="FF0000"/>
                </a:solidFill>
              </a:rPr>
              <a:t>שימור עצמאותה האסטרטגית של ישראל</a:t>
            </a:r>
          </a:p>
          <a:p>
            <a:r>
              <a:rPr lang="he-IL" sz="4000" b="1" dirty="0">
                <a:solidFill>
                  <a:srgbClr val="FF0000"/>
                </a:solidFill>
              </a:rPr>
              <a:t>ניהול הסיכונים הייחודיים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61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4024</TotalTime>
  <Words>577</Words>
  <Application>Microsoft Office PowerPoint</Application>
  <PresentationFormat>A4 Paper (210x297 mm)</PresentationFormat>
  <Paragraphs>153</Paragraphs>
  <Slides>37</Slides>
  <Notes>2</Notes>
  <HiddenSlides>5</HiddenSlides>
  <MMClips>0</MMClips>
  <ScaleCrop>false</ScaleCrop>
  <HeadingPairs>
    <vt:vector size="6" baseType="variant">
      <vt:variant>
        <vt:lpstr>גופנים בשימוש</vt:lpstr>
      </vt:variant>
      <vt:variant>
        <vt:i4>10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37</vt:i4>
      </vt:variant>
    </vt:vector>
  </HeadingPairs>
  <TitlesOfParts>
    <vt:vector size="48" baseType="lpstr">
      <vt:lpstr>ＭＳ Ｐゴシック</vt:lpstr>
      <vt:lpstr>新細明體</vt:lpstr>
      <vt:lpstr>Arial</vt:lpstr>
      <vt:lpstr>Calibri</vt:lpstr>
      <vt:lpstr>Footlight MT Light</vt:lpstr>
      <vt:lpstr>Guttman Calligraphic</vt:lpstr>
      <vt:lpstr>Guttman Drogolin</vt:lpstr>
      <vt:lpstr>Guttman-Aharoni</vt:lpstr>
      <vt:lpstr>Narkisim</vt:lpstr>
      <vt:lpstr>Wingdings</vt:lpstr>
      <vt:lpstr>ערכת נושא Office</vt:lpstr>
      <vt:lpstr>אתגרים למדיניות  ישראל מול סין</vt:lpstr>
      <vt:lpstr>מצגת של PowerPoint</vt:lpstr>
      <vt:lpstr>מבט מסין</vt:lpstr>
      <vt:lpstr>מצגת של PowerPoint</vt:lpstr>
      <vt:lpstr>עין מציון</vt:lpstr>
      <vt:lpstr>בעיני המתבונן</vt:lpstr>
      <vt:lpstr>ולפאתי מזרח, קדימה</vt:lpstr>
      <vt:lpstr>זהב בעיניים</vt:lpstr>
      <vt:lpstr>התכלית לישראל</vt:lpstr>
      <vt:lpstr>האתגר האסטרטגי</vt:lpstr>
      <vt:lpstr>כמה נקודות למחשבה:</vt:lpstr>
      <vt:lpstr>סין: אינטרסים ומדיניות</vt:lpstr>
      <vt:lpstr>סין: כלכלה כמנוף מדיני</vt:lpstr>
      <vt:lpstr>The Belt and Road Initiative</vt:lpstr>
      <vt:lpstr>סייבר וריגול תעשייתי</vt:lpstr>
      <vt:lpstr>סין: התעצמות</vt:lpstr>
      <vt:lpstr>סין:  התעצמות</vt:lpstr>
      <vt:lpstr>A2AD</vt:lpstr>
      <vt:lpstr>סין: נוכחות ופעילות צבאית</vt:lpstr>
      <vt:lpstr>סין במזרח התיכון: "בסדר עם כולם"</vt:lpstr>
      <vt:lpstr>היקפי הסחר של סין עם מדינות המזה"ת (2015)</vt:lpstr>
      <vt:lpstr>אמצעי לחימה סיניים שנמכרו לאיראן</vt:lpstr>
      <vt:lpstr>ארה"ב וסין</vt:lpstr>
      <vt:lpstr>State  Statle שטעטל</vt:lpstr>
      <vt:lpstr>State  Statle שטעטל</vt:lpstr>
      <vt:lpstr>מדיניות ישראל</vt:lpstr>
      <vt:lpstr>וכמה היבטי עומק:</vt:lpstr>
      <vt:lpstr>זמן</vt:lpstr>
      <vt:lpstr>תרבות וסגנון</vt:lpstr>
      <vt:lpstr>Culture &amp; Style</vt:lpstr>
      <vt:lpstr>Strategic Culture</vt:lpstr>
      <vt:lpstr>מה פתאום סין?</vt:lpstr>
      <vt:lpstr>לאו טסה (71):</vt:lpstr>
      <vt:lpstr>Tao Te Ching - Chapter 71 </vt:lpstr>
      <vt:lpstr>כיוונים למענה</vt:lpstr>
      <vt:lpstr>מן המקורות:</vt:lpstr>
      <vt:lpstr>Potential: Full &amp; Empty</vt:lpstr>
    </vt:vector>
  </TitlesOfParts>
  <Company>INSS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אתגרים  למדיניות ישראל  מול סין</dc:title>
  <dc:creator>Assaf Orion</dc:creator>
  <cp:lastModifiedBy>u45212</cp:lastModifiedBy>
  <cp:revision>24</cp:revision>
  <dcterms:created xsi:type="dcterms:W3CDTF">2017-06-05T07:25:13Z</dcterms:created>
  <dcterms:modified xsi:type="dcterms:W3CDTF">2017-06-08T07:55:03Z</dcterms:modified>
</cp:coreProperties>
</file>