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9" r:id="rId4"/>
    <p:sldId id="258" r:id="rId5"/>
    <p:sldId id="268" r:id="rId6"/>
    <p:sldId id="262" r:id="rId7"/>
    <p:sldId id="263" r:id="rId8"/>
    <p:sldId id="261" r:id="rId9"/>
    <p:sldId id="269" r:id="rId10"/>
    <p:sldId id="273" r:id="rId11"/>
    <p:sldId id="270" r:id="rId12"/>
    <p:sldId id="266" r:id="rId13"/>
    <p:sldId id="272" r:id="rId14"/>
    <p:sldId id="264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D39948F-1A3A-48E3-B958-8E309CD3B1B5}" type="datetimeFigureOut">
              <a:rPr lang="he-IL" smtClean="0"/>
              <a:t>י"ח/שבט/תשע"ח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EA25E76-4949-4D9C-AE00-EA6E154EE45A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62E23A-C371-49D6-8529-BD9884F2F21D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21C656-C4D2-4CC0-B889-FE5FF4A47807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1C656-C4D2-4CC0-B889-FE5FF4A47807}" type="slidenum">
              <a:rPr lang="he-IL" smtClean="0"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1C656-C4D2-4CC0-B889-FE5FF4A47807}" type="slidenum">
              <a:rPr lang="he-IL" smtClean="0"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he-IL" smtClean="0"/>
          </a:p>
        </p:txBody>
      </p:sp>
      <p:sp>
        <p:nvSpPr>
          <p:cNvPr id="1229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A111DD-8DAA-46BB-90EB-32012E8F1003}" type="slidenum">
              <a:rPr lang="he-IL" altLang="he-IL"/>
              <a:pPr/>
              <a:t>13</a:t>
            </a:fld>
            <a:endParaRPr lang="he-IL" alt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מלבן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מלבן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מלבן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שולש שווה שוקיים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5" name="מחבר ישר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8" name="מחבר ישר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מחבר ישר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שולש שווה שוקיים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2"/>
                </a:solidFill>
              </a:rPr>
              <a:t>סיור "מזרח"</a:t>
            </a:r>
            <a:br>
              <a:rPr lang="he-IL" b="1" dirty="0" smtClean="0">
                <a:solidFill>
                  <a:schemeClr val="accent2"/>
                </a:solidFill>
              </a:rPr>
            </a:br>
            <a:r>
              <a:rPr lang="he-IL" b="1" dirty="0" smtClean="0">
                <a:solidFill>
                  <a:schemeClr val="accent2"/>
                </a:solidFill>
              </a:rPr>
              <a:t>תהליך הלמידה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הכנת סגל מ"ה</a:t>
            </a:r>
          </a:p>
          <a:p>
            <a:r>
              <a:rPr lang="he-IL" dirty="0" smtClean="0"/>
              <a:t>7.2.18</a:t>
            </a:r>
            <a:endParaRPr lang="he-IL" dirty="0"/>
          </a:p>
        </p:txBody>
      </p:sp>
      <p:pic>
        <p:nvPicPr>
          <p:cNvPr id="4" name="תמונה 3" descr="far east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476672"/>
            <a:ext cx="7272808" cy="30362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סין - אלי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חניך מוביל: שי </a:t>
            </a:r>
            <a:r>
              <a:rPr lang="he-IL" dirty="0" err="1" smtClean="0"/>
              <a:t>פאייראיזן</a:t>
            </a:r>
            <a:endParaRPr lang="he-IL" dirty="0" smtClean="0"/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קשר עם </a:t>
            </a:r>
            <a:r>
              <a:rPr lang="he-IL" dirty="0" err="1" smtClean="0"/>
              <a:t>הנספ"צ</a:t>
            </a:r>
            <a:r>
              <a:rPr lang="he-IL" dirty="0" smtClean="0"/>
              <a:t> – מצוין. אלי נפגש עימו בסין. מודע ומחויב לביקור</a:t>
            </a:r>
          </a:p>
          <a:p>
            <a:pPr lvl="1"/>
            <a:r>
              <a:rPr lang="he-IL" dirty="0" smtClean="0"/>
              <a:t>הסינים אישרו את הביקור</a:t>
            </a:r>
          </a:p>
          <a:p>
            <a:pPr lvl="1"/>
            <a:r>
              <a:rPr lang="he-IL" dirty="0" smtClean="0"/>
              <a:t>אמור לשלוח שלד ביקור בהמשך</a:t>
            </a:r>
          </a:p>
          <a:p>
            <a:pPr lvl="1"/>
            <a:r>
              <a:rPr lang="he-IL" dirty="0" smtClean="0"/>
              <a:t>הביקור יתקיים רק </a:t>
            </a:r>
            <a:r>
              <a:rPr lang="he-IL" dirty="0" err="1" smtClean="0"/>
              <a:t>בביג'ינג</a:t>
            </a:r>
            <a:endParaRPr lang="he-IL" dirty="0" smtClean="0"/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עדיין לא ממש התחילו</a:t>
            </a:r>
          </a:p>
          <a:p>
            <a:r>
              <a:rPr lang="he-IL" dirty="0" smtClean="0"/>
              <a:t>סוגיות מיוחדות: הסינים ציפו לבואו של האלוף.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דרום-קוריאה - עודד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חניכה מובילה: איילת ירוחם</a:t>
            </a:r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נפגשנו עם </a:t>
            </a:r>
            <a:r>
              <a:rPr lang="he-IL" dirty="0" err="1" smtClean="0"/>
              <a:t>הנספ"צ</a:t>
            </a:r>
            <a:r>
              <a:rPr lang="he-IL" dirty="0" smtClean="0"/>
              <a:t> שמעון אדרי ואנחנו איתו בקשר</a:t>
            </a:r>
          </a:p>
          <a:p>
            <a:pPr lvl="1"/>
            <a:r>
              <a:rPr lang="he-IL" dirty="0" smtClean="0"/>
              <a:t>הייתה לו פגישה מצוינת עם מפקד </a:t>
            </a:r>
            <a:r>
              <a:rPr lang="he-IL" dirty="0" err="1" smtClean="0"/>
              <a:t>מב"ל</a:t>
            </a:r>
            <a:r>
              <a:rPr lang="he-IL" dirty="0" smtClean="0"/>
              <a:t> שהקצה שני אנשים לטפל בביקור. מתואם עם השגריר והנספח הכלכלי במקום</a:t>
            </a:r>
          </a:p>
          <a:p>
            <a:pPr lvl="1"/>
            <a:r>
              <a:rPr lang="he-IL" dirty="0" smtClean="0"/>
              <a:t>מקווים לקבל שלד ביקור בהקדם</a:t>
            </a:r>
          </a:p>
          <a:p>
            <a:pPr lvl="1"/>
            <a:r>
              <a:rPr lang="he-IL" dirty="0" smtClean="0"/>
              <a:t>טיסה ישירה מוצ"ש</a:t>
            </a:r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העברת חומרים מתבצעת כל הזמן (ציפי ארז)</a:t>
            </a:r>
          </a:p>
          <a:p>
            <a:pPr lvl="1"/>
            <a:r>
              <a:rPr lang="he-IL" dirty="0" smtClean="0"/>
              <a:t>עדיין לא זומנו גורמים להכנה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תפקיד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e-IL" dirty="0" smtClean="0"/>
          </a:p>
          <a:p>
            <a:r>
              <a:rPr lang="he-IL" dirty="0" smtClean="0"/>
              <a:t>גורם מרכזי בתכנון הביקור</a:t>
            </a:r>
          </a:p>
          <a:p>
            <a:r>
              <a:rPr lang="he-IL" dirty="0" smtClean="0"/>
              <a:t>ליווי המובילים בתהליך החקירה</a:t>
            </a:r>
          </a:p>
          <a:p>
            <a:r>
              <a:rPr lang="he-IL" dirty="0" smtClean="0"/>
              <a:t>סיוע בהכנת חומרי קריאה</a:t>
            </a:r>
          </a:p>
          <a:p>
            <a:r>
              <a:rPr lang="he-IL" dirty="0" smtClean="0"/>
              <a:t>סיוע בזימון מומחים</a:t>
            </a:r>
          </a:p>
          <a:p>
            <a:r>
              <a:rPr lang="he-IL" dirty="0" smtClean="0"/>
              <a:t>סיוע בחלוקת עבודה פנימית</a:t>
            </a:r>
          </a:p>
          <a:p>
            <a:r>
              <a:rPr lang="he-IL" dirty="0" smtClean="0"/>
              <a:t>ליווי הצגות תוצרים</a:t>
            </a:r>
          </a:p>
          <a:p>
            <a:r>
              <a:rPr lang="he-IL" dirty="0" smtClean="0"/>
              <a:t>סגל תומך מסייע ואחראי על מנהלות </a:t>
            </a:r>
            <a:r>
              <a:rPr lang="he-IL" dirty="0" err="1" smtClean="0"/>
              <a:t>ולוגיסיטיקה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altLang="he-IL" b="1" dirty="0" smtClean="0">
                <a:latin typeface="David" pitchFamily="34" charset="-79"/>
                <a:cs typeface="David" pitchFamily="34" charset="-79"/>
              </a:rPr>
              <a:t>שיבוץ סגל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27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 smtClean="0">
                          <a:solidFill>
                            <a:schemeClr val="tx1"/>
                          </a:solidFill>
                        </a:rPr>
                        <a:t>סין</a:t>
                      </a:r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 smtClean="0">
                          <a:solidFill>
                            <a:schemeClr val="tx1"/>
                          </a:solidFill>
                        </a:rPr>
                        <a:t>אלי בר-און</a:t>
                      </a:r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 smtClean="0">
                          <a:solidFill>
                            <a:schemeClr val="tx1"/>
                          </a:solidFill>
                        </a:rPr>
                        <a:t>אתי</a:t>
                      </a:r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הודו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מד"ר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משה יהלומי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עידו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דרום קוריאה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חיים וקסמן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עודד שמלא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רפי (?)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רוסיה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(אלוף) ענת </a:t>
                      </a:r>
                      <a:r>
                        <a:rPr lang="he-IL" sz="1800" dirty="0" smtClean="0"/>
                        <a:t>שטרן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שמוליק וייס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מתן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89" name="TextBox 4"/>
          <p:cNvSpPr txBox="1">
            <a:spLocks noChangeArrowheads="1"/>
          </p:cNvSpPr>
          <p:nvPr/>
        </p:nvSpPr>
        <p:spPr bwMode="auto">
          <a:xfrm>
            <a:off x="2483768" y="3933825"/>
            <a:ext cx="6203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endParaRPr lang="he-IL" altLang="he-IL" dirty="0" smtClean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פעולות נדרשות עיקריות בשלב זה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סגירה סופית של מועדים לצורך הזמנת טיסות ומלונות</a:t>
            </a:r>
          </a:p>
          <a:p>
            <a:r>
              <a:rPr lang="he-IL" dirty="0" smtClean="0"/>
              <a:t>הזמנת מומחי תוכן לימי ההכנה, כגון:</a:t>
            </a:r>
          </a:p>
          <a:p>
            <a:pPr lvl="1"/>
            <a:r>
              <a:rPr lang="he-IL" dirty="0" smtClean="0"/>
              <a:t>אקדמאי מומחה</a:t>
            </a:r>
          </a:p>
          <a:p>
            <a:pPr lvl="1"/>
            <a:r>
              <a:rPr lang="he-IL" dirty="0" smtClean="0"/>
              <a:t> נציג </a:t>
            </a:r>
            <a:r>
              <a:rPr lang="he-IL" dirty="0" err="1" smtClean="0"/>
              <a:t>משה"ח</a:t>
            </a:r>
            <a:endParaRPr lang="he-IL" dirty="0" smtClean="0"/>
          </a:p>
          <a:p>
            <a:pPr lvl="1"/>
            <a:r>
              <a:rPr lang="he-IL" dirty="0" smtClean="0"/>
              <a:t>שגריר המדינה</a:t>
            </a:r>
          </a:p>
          <a:p>
            <a:pPr lvl="1"/>
            <a:r>
              <a:rPr lang="he-IL" dirty="0" smtClean="0"/>
              <a:t> איש עסקים/מומחה לכלכלה או חברה</a:t>
            </a:r>
          </a:p>
          <a:p>
            <a:pPr lvl="1"/>
            <a:r>
              <a:rPr lang="he-IL" dirty="0" smtClean="0"/>
              <a:t> מומחה לביטחון צבא ואסטרטגיה של המדינה</a:t>
            </a:r>
          </a:p>
          <a:p>
            <a:r>
              <a:rPr lang="he-IL" dirty="0" smtClean="0"/>
              <a:t>חלוקת עבודה בצוות לפי הפנתיאון (השקפים לעיל)</a:t>
            </a:r>
          </a:p>
          <a:p>
            <a:r>
              <a:rPr lang="he-IL" dirty="0" smtClean="0"/>
              <a:t>הכנת בסיס מידע של חומרי רקע לשימוש הצוות</a:t>
            </a:r>
          </a:p>
          <a:p>
            <a:r>
              <a:rPr lang="he-IL" dirty="0" smtClean="0"/>
              <a:t>סגירת פורמט ההצגות והעבודה הצוותית</a:t>
            </a:r>
          </a:p>
          <a:p>
            <a:r>
              <a:rPr lang="he-IL" dirty="0" smtClean="0"/>
              <a:t>לוגיסטיקה – חיסונים, ויזות וכד'.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0" y="-242887"/>
            <a:ext cx="9144000" cy="7100887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3800" b="1" dirty="0" smtClean="0">
                <a:solidFill>
                  <a:schemeClr val="tx2"/>
                </a:solidFill>
              </a:rPr>
              <a:t>תפיסה כללית</a:t>
            </a:r>
            <a:endParaRPr lang="he-IL" altLang="he-IL" sz="3800" dirty="0" smtClean="0">
              <a:solidFill>
                <a:schemeClr val="tx2"/>
              </a:solidFill>
            </a:endParaRPr>
          </a:p>
          <a:p>
            <a:endParaRPr lang="he-IL" altLang="he-IL" sz="3400" dirty="0" smtClean="0"/>
          </a:p>
          <a:p>
            <a:r>
              <a:rPr lang="he-IL" altLang="he-IL" dirty="0" smtClean="0"/>
              <a:t>ארבעה צוותים יבקרו בסין, הודו, רוסיה ודרום קוריאה.</a:t>
            </a:r>
          </a:p>
          <a:p>
            <a:r>
              <a:rPr lang="he-IL" altLang="he-IL" dirty="0" smtClean="0"/>
              <a:t>טרם הסיור תתבצע עבודת הכנה מקיפה במסגרת </a:t>
            </a:r>
            <a:r>
              <a:rPr lang="he-IL" altLang="he-IL" dirty="0" smtClean="0"/>
              <a:t>קבוצתית. </a:t>
            </a:r>
          </a:p>
          <a:p>
            <a:r>
              <a:rPr lang="he-IL" altLang="he-IL" dirty="0" smtClean="0"/>
              <a:t>בעקבות הסיור </a:t>
            </a:r>
            <a:r>
              <a:rPr lang="he-IL" altLang="he-IL" dirty="0" smtClean="0"/>
              <a:t>יתבצע תהליך </a:t>
            </a:r>
            <a:r>
              <a:rPr lang="he-IL" altLang="he-IL" dirty="0" smtClean="0"/>
              <a:t>של </a:t>
            </a:r>
            <a:r>
              <a:rPr lang="he-IL" altLang="he-IL" dirty="0" smtClean="0"/>
              <a:t>שיתוף </a:t>
            </a:r>
            <a:r>
              <a:rPr lang="he-IL" altLang="he-IL" dirty="0" smtClean="0"/>
              <a:t>בידע.</a:t>
            </a:r>
            <a:endParaRPr lang="he-IL" altLang="he-IL" dirty="0" smtClean="0"/>
          </a:p>
          <a:p>
            <a:r>
              <a:rPr lang="he-IL" altLang="he-IL" dirty="0" smtClean="0"/>
              <a:t>המטרה: הכרת שחקנים מרכזיים במערכת הבינ"ל המתאפיינים בחשיבה אסטרטגית "אחרת":</a:t>
            </a:r>
            <a:endParaRPr lang="en-US" altLang="he-IL" dirty="0" smtClean="0"/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</a:t>
            </a:r>
            <a:r>
              <a:rPr lang="he-IL" altLang="he-IL" sz="2600" dirty="0" smtClean="0"/>
              <a:t>התרבות, המורשת והשורשים – ה-"</a:t>
            </a:r>
            <a:r>
              <a:rPr lang="en-US" altLang="he-IL" sz="2600" dirty="0" smtClean="0"/>
              <a:t>"DNA</a:t>
            </a:r>
            <a:r>
              <a:rPr lang="he-IL" altLang="he-IL" sz="2600" dirty="0" smtClean="0"/>
              <a:t>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תפיסת הביטחון הלאומי והתרבות האסטרטגית.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הבנת </a:t>
            </a:r>
            <a:r>
              <a:rPr lang="he-IL" altLang="he-IL" sz="2600" dirty="0" smtClean="0"/>
              <a:t>מארג יחסי החוץ </a:t>
            </a:r>
            <a:r>
              <a:rPr lang="he-IL" altLang="he-IL" sz="2600" dirty="0" smtClean="0"/>
              <a:t>בדגש על המזה"ת וישראל.</a:t>
            </a:r>
            <a:endParaRPr lang="he-IL" altLang="he-IL" sz="2600" dirty="0" smtClean="0"/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600" dirty="0" smtClean="0">
                <a:solidFill>
                  <a:schemeClr val="tx1"/>
                </a:solidFill>
              </a:rPr>
              <a:t>קורס </a:t>
            </a:r>
            <a:r>
              <a:rPr lang="he-IL" altLang="he-IL" sz="2600" dirty="0" smtClean="0">
                <a:solidFill>
                  <a:schemeClr val="tx1"/>
                </a:solidFill>
              </a:rPr>
              <a:t>אקדמי המקנה 3 שש"ס. </a:t>
            </a:r>
            <a:r>
              <a:rPr lang="he-IL" altLang="he-IL" sz="2600" dirty="0" smtClean="0">
                <a:solidFill>
                  <a:schemeClr val="tx1"/>
                </a:solidFill>
              </a:rPr>
              <a:t>מנחה </a:t>
            </a:r>
            <a:r>
              <a:rPr lang="he-IL" altLang="he-IL" sz="2600" dirty="0" smtClean="0">
                <a:solidFill>
                  <a:schemeClr val="tx1"/>
                </a:solidFill>
              </a:rPr>
              <a:t>אקדמי: ד"ר ערן לרמן. </a:t>
            </a:r>
            <a:endParaRPr lang="he-IL" altLang="he-IL" sz="2600" dirty="0" smtClean="0">
              <a:solidFill>
                <a:schemeClr val="tx1"/>
              </a:solidFill>
            </a:endParaRPr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600" dirty="0" smtClean="0">
                <a:solidFill>
                  <a:schemeClr val="tx1"/>
                </a:solidFill>
              </a:rPr>
              <a:t>מטלת </a:t>
            </a:r>
            <a:r>
              <a:rPr lang="he-IL" altLang="he-IL" sz="2600" dirty="0" smtClean="0">
                <a:solidFill>
                  <a:schemeClr val="tx1"/>
                </a:solidFill>
              </a:rPr>
              <a:t>סיום צוותית. </a:t>
            </a:r>
          </a:p>
          <a:p>
            <a:pPr marL="182880" lvl="1">
              <a:spcBef>
                <a:spcPts val="1200"/>
              </a:spcBef>
            </a:pPr>
            <a:endParaRPr lang="en-US" altLang="he-IL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לוחות זמנים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12 מרץ - הצגת </a:t>
            </a:r>
            <a:r>
              <a:rPr lang="he-IL" dirty="0"/>
              <a:t>הנסיעה המפוצלת במליאה  </a:t>
            </a:r>
            <a:endParaRPr lang="en-US" dirty="0"/>
          </a:p>
          <a:p>
            <a:pPr lvl="0"/>
            <a:r>
              <a:rPr lang="he-IL" dirty="0"/>
              <a:t>ימי הכנה לנסיעה – </a:t>
            </a:r>
            <a:r>
              <a:rPr lang="he-IL" dirty="0" smtClean="0"/>
              <a:t>10,11,12,16 </a:t>
            </a:r>
            <a:r>
              <a:rPr lang="he-IL" dirty="0"/>
              <a:t>אפריל </a:t>
            </a:r>
            <a:endParaRPr lang="he-IL" dirty="0" smtClean="0"/>
          </a:p>
          <a:p>
            <a:pPr lvl="0"/>
            <a:r>
              <a:rPr lang="he-IL" dirty="0" smtClean="0"/>
              <a:t>16 </a:t>
            </a:r>
            <a:r>
              <a:rPr lang="he-IL" dirty="0"/>
              <a:t>לאפריל: </a:t>
            </a:r>
            <a:endParaRPr lang="he-IL" dirty="0" smtClean="0"/>
          </a:p>
          <a:p>
            <a:pPr lvl="1"/>
            <a:r>
              <a:rPr lang="he-IL" dirty="0" smtClean="0"/>
              <a:t>בוקר </a:t>
            </a:r>
            <a:r>
              <a:rPr lang="he-IL" dirty="0"/>
              <a:t>עבודה בקבוצות </a:t>
            </a:r>
            <a:endParaRPr lang="he-IL" dirty="0" smtClean="0"/>
          </a:p>
          <a:p>
            <a:pPr lvl="1"/>
            <a:r>
              <a:rPr lang="he-IL" dirty="0" smtClean="0"/>
              <a:t> </a:t>
            </a:r>
            <a:r>
              <a:rPr lang="he-IL" dirty="0"/>
              <a:t>אחה"צ הצגה במליאה </a:t>
            </a:r>
            <a:r>
              <a:rPr lang="he-IL" dirty="0" smtClean="0"/>
              <a:t>של:</a:t>
            </a:r>
          </a:p>
          <a:p>
            <a:pPr lvl="2"/>
            <a:r>
              <a:rPr lang="he-IL" dirty="0" smtClean="0"/>
              <a:t>תובנות מהחקירה</a:t>
            </a:r>
          </a:p>
          <a:p>
            <a:pPr lvl="2"/>
            <a:r>
              <a:rPr lang="he-IL" dirty="0" smtClean="0"/>
              <a:t>לו"ז </a:t>
            </a:r>
            <a:r>
              <a:rPr lang="he-IL" dirty="0"/>
              <a:t>הביקור </a:t>
            </a:r>
            <a:endParaRPr lang="he-IL" dirty="0" smtClean="0"/>
          </a:p>
          <a:p>
            <a:pPr lvl="2"/>
            <a:r>
              <a:rPr lang="he-IL" dirty="0" smtClean="0"/>
              <a:t>שאלות החקר</a:t>
            </a:r>
            <a:endParaRPr lang="en-US" dirty="0"/>
          </a:p>
          <a:p>
            <a:pPr lvl="0"/>
            <a:r>
              <a:rPr lang="he-IL" dirty="0" smtClean="0"/>
              <a:t>1-2 מאי תחקיר </a:t>
            </a:r>
            <a:r>
              <a:rPr lang="he-IL" dirty="0"/>
              <a:t>והצגת </a:t>
            </a:r>
            <a:r>
              <a:rPr lang="he-IL" dirty="0" smtClean="0"/>
              <a:t>תובנות </a:t>
            </a:r>
            <a:r>
              <a:rPr lang="he-IL" dirty="0"/>
              <a:t>במליאה בעקבות </a:t>
            </a:r>
            <a:r>
              <a:rPr lang="he-IL" dirty="0" smtClean="0"/>
              <a:t>הנסיעה:</a:t>
            </a:r>
          </a:p>
          <a:p>
            <a:pPr lvl="1"/>
            <a:r>
              <a:rPr lang="he-IL" dirty="0" smtClean="0"/>
              <a:t>יום </a:t>
            </a:r>
            <a:r>
              <a:rPr lang="he-IL" dirty="0"/>
              <a:t>ראשון לעבודה בקבוצות לסיכום הביקור </a:t>
            </a:r>
            <a:endParaRPr lang="he-IL" dirty="0" smtClean="0"/>
          </a:p>
          <a:p>
            <a:pPr lvl="1"/>
            <a:r>
              <a:rPr lang="he-IL" dirty="0" smtClean="0"/>
              <a:t>יום </a:t>
            </a:r>
            <a:r>
              <a:rPr lang="he-IL" dirty="0"/>
              <a:t>שני להצגה במליאה לפי </a:t>
            </a:r>
            <a:r>
              <a:rPr lang="he-IL" dirty="0" smtClean="0"/>
              <a:t>פורמט שיסוכם בקרוב עם המרצה</a:t>
            </a:r>
            <a:endParaRPr lang="en-US" dirty="0"/>
          </a:p>
          <a:p>
            <a:endParaRPr lang="he-IL" dirty="0"/>
          </a:p>
        </p:txBody>
      </p:sp>
      <p:pic>
        <p:nvPicPr>
          <p:cNvPr id="4" name="תמונה 3" descr="far eas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564904"/>
            <a:ext cx="2838450" cy="1609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עקרונות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לחקירה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lvl="0"/>
            <a:endParaRPr lang="he-IL" sz="2400" b="1" u="sng" dirty="0" smtClean="0"/>
          </a:p>
          <a:p>
            <a:pPr lvl="0"/>
            <a:r>
              <a:rPr lang="he-IL" sz="2400" b="1" u="sng" dirty="0" smtClean="0"/>
              <a:t>הפנתיאון</a:t>
            </a:r>
            <a:r>
              <a:rPr lang="he-IL" sz="2400" b="1" dirty="0" smtClean="0"/>
              <a:t> </a:t>
            </a:r>
            <a:r>
              <a:rPr lang="he-IL" sz="2400" dirty="0"/>
              <a:t>כרעיון מארגן </a:t>
            </a:r>
            <a:r>
              <a:rPr lang="he-IL" sz="2400" dirty="0" smtClean="0"/>
              <a:t>- בסיס </a:t>
            </a:r>
            <a:r>
              <a:rPr lang="he-IL" sz="2400" dirty="0"/>
              <a:t>זהותי, ארבע הרגליים, גג של מנהיגות וקבלת החלטות ואסטרטגיה כציר </a:t>
            </a:r>
            <a:r>
              <a:rPr lang="he-IL" sz="2400" dirty="0" smtClean="0"/>
              <a:t>חוצה</a:t>
            </a:r>
            <a:endParaRPr lang="en-US" sz="2400" dirty="0"/>
          </a:p>
          <a:p>
            <a:pPr lvl="0"/>
            <a:r>
              <a:rPr lang="he-IL" sz="2400" b="1" u="sng" dirty="0"/>
              <a:t>דף תצפית</a:t>
            </a:r>
            <a:r>
              <a:rPr lang="he-IL" sz="2400" b="1" dirty="0"/>
              <a:t> </a:t>
            </a:r>
            <a:r>
              <a:rPr lang="he-IL" sz="2400" dirty="0"/>
              <a:t>– שאלות מובילות לברור, שיאפשרו אישוש או הפרכה במהלך </a:t>
            </a:r>
            <a:r>
              <a:rPr lang="he-IL" sz="2400" dirty="0" smtClean="0"/>
              <a:t>הביקור</a:t>
            </a:r>
          </a:p>
          <a:p>
            <a:pPr lvl="1"/>
            <a:endParaRPr lang="he-IL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תוצרים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sz="2400" u="sng" dirty="0" smtClean="0"/>
              <a:t>טרם הנסיעה - להצגה</a:t>
            </a:r>
          </a:p>
          <a:p>
            <a:pPr lvl="1"/>
            <a:r>
              <a:rPr lang="he-IL" sz="2400" dirty="0" smtClean="0"/>
              <a:t>ניתוח הבנות בנוגע לביטחון הלאומי בהתאם למבנה הפנתיאון</a:t>
            </a:r>
          </a:p>
          <a:p>
            <a:pPr lvl="1"/>
            <a:r>
              <a:rPr lang="he-IL" sz="2400" dirty="0" smtClean="0"/>
              <a:t>ניסוח שאלות חקר</a:t>
            </a:r>
          </a:p>
          <a:p>
            <a:r>
              <a:rPr lang="he-IL" sz="2400" u="sng" dirty="0" smtClean="0"/>
              <a:t>בעקבות הנסיעה – להצגה</a:t>
            </a:r>
          </a:p>
          <a:p>
            <a:pPr lvl="1"/>
            <a:r>
              <a:rPr lang="he-IL" sz="2400" dirty="0" smtClean="0"/>
              <a:t>תובנות - </a:t>
            </a:r>
            <a:r>
              <a:rPr lang="he-IL" sz="2400" dirty="0" smtClean="0"/>
              <a:t>מה צפינו, מה למדנו, מה הפתיע אותנו, איך השתנינו, איך אנו רואים את עצמנו בעקבות הביקור</a:t>
            </a:r>
          </a:p>
          <a:p>
            <a:pPr lvl="1"/>
            <a:r>
              <a:rPr lang="he-IL" sz="2400" dirty="0" smtClean="0"/>
              <a:t>מענה לשאלות החקר</a:t>
            </a:r>
            <a:endParaRPr lang="he-IL" sz="2400" dirty="0" smtClean="0"/>
          </a:p>
          <a:p>
            <a:r>
              <a:rPr lang="he-IL" sz="2400" u="sng" dirty="0" smtClean="0"/>
              <a:t>בעקבות הנסיעה – להגשה</a:t>
            </a:r>
          </a:p>
          <a:p>
            <a:pPr lvl="1"/>
            <a:r>
              <a:rPr lang="he-IL" sz="2400" dirty="0" smtClean="0"/>
              <a:t>סיכום קבוצתי  קצר של הלמידה כולל מענה על שאלות החקר  (פורמט יסוכם סופית עם ערן לרמן)</a:t>
            </a:r>
            <a:endParaRPr lang="en-US" sz="2400" dirty="0" smtClean="0"/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(1)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lvl="0"/>
            <a:r>
              <a:rPr lang="he-IL" sz="2400" b="1" dirty="0" smtClean="0">
                <a:solidFill>
                  <a:srgbClr val="C00000"/>
                </a:solidFill>
              </a:rPr>
              <a:t>הבסיס</a:t>
            </a:r>
            <a:r>
              <a:rPr lang="he-IL" sz="2400" dirty="0" smtClean="0"/>
              <a:t> של </a:t>
            </a:r>
            <a:r>
              <a:rPr lang="he-IL" sz="2400" dirty="0" err="1" smtClean="0"/>
              <a:t>הפנתאון</a:t>
            </a:r>
            <a:r>
              <a:rPr lang="he-IL" sz="2400" dirty="0" smtClean="0"/>
              <a:t>:</a:t>
            </a:r>
            <a:endParaRPr lang="en-US" sz="2400" dirty="0"/>
          </a:p>
          <a:p>
            <a:pPr lvl="1"/>
            <a:r>
              <a:rPr lang="he-IL" sz="2400" dirty="0">
                <a:solidFill>
                  <a:schemeClr val="tx1"/>
                </a:solidFill>
              </a:rPr>
              <a:t>זהות לאומית/מורשת/ערכים/היסטוריה/</a:t>
            </a:r>
            <a:r>
              <a:rPr lang="en-US" sz="2400" dirty="0" smtClean="0">
                <a:solidFill>
                  <a:schemeClr val="tx1"/>
                </a:solidFill>
              </a:rPr>
              <a:t>DNA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he-IL" sz="2400" dirty="0"/>
              <a:t>ניתוח לפי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b="1" dirty="0">
                <a:solidFill>
                  <a:srgbClr val="C00000"/>
                </a:solidFill>
              </a:rPr>
              <a:t>ארבע  </a:t>
            </a:r>
            <a:r>
              <a:rPr lang="he-IL" sz="2400" b="1" dirty="0" smtClean="0">
                <a:solidFill>
                  <a:srgbClr val="C00000"/>
                </a:solidFill>
              </a:rPr>
              <a:t>הרגליים</a:t>
            </a:r>
            <a:r>
              <a:rPr lang="he-IL" sz="2400" dirty="0">
                <a:solidFill>
                  <a:schemeClr val="accent2"/>
                </a:solidFill>
              </a:rPr>
              <a:t>:</a:t>
            </a:r>
            <a:endParaRPr lang="en-US" sz="2400" dirty="0">
              <a:solidFill>
                <a:schemeClr val="accent2"/>
              </a:solidFill>
            </a:endParaRPr>
          </a:p>
          <a:p>
            <a:pPr lvl="2"/>
            <a:r>
              <a:rPr lang="he-IL" sz="2400" b="1" dirty="0"/>
              <a:t>רגל מדינית</a:t>
            </a:r>
            <a:r>
              <a:rPr lang="he-IL" sz="2400" dirty="0"/>
              <a:t> (כולל מדיניות חוץ, אינטרסים בזירה הבינ"ל,  יחסים עם מעצמות, יחסים  עם מזה"ת, יחסים עם ישראל)</a:t>
            </a:r>
            <a:endParaRPr lang="en-US" sz="2400" dirty="0"/>
          </a:p>
          <a:p>
            <a:pPr lvl="2"/>
            <a:r>
              <a:rPr lang="he-IL" sz="2400" b="1" dirty="0"/>
              <a:t>רגל צבאית-ביטחונית</a:t>
            </a:r>
            <a:r>
              <a:rPr lang="he-IL" sz="2400" dirty="0"/>
              <a:t> (תפיסת הביטחון, איומים, יכולות, צבא, בריתות)</a:t>
            </a:r>
            <a:endParaRPr lang="en-US" sz="2400" dirty="0"/>
          </a:p>
          <a:p>
            <a:pPr lvl="2"/>
            <a:r>
              <a:rPr lang="he-IL" sz="2400" b="1" dirty="0"/>
              <a:t>רגל כלכלית</a:t>
            </a:r>
            <a:r>
              <a:rPr lang="he-IL" sz="2400" dirty="0"/>
              <a:t> (מצב כלכלי, ניתוח המשק ומגמות, סחר חוץ עם ישראל)</a:t>
            </a:r>
            <a:endParaRPr lang="en-US" sz="2400" dirty="0"/>
          </a:p>
          <a:p>
            <a:pPr lvl="2"/>
            <a:r>
              <a:rPr lang="he-IL" sz="2400" b="1" dirty="0"/>
              <a:t>רגל חברתית</a:t>
            </a:r>
            <a:r>
              <a:rPr lang="he-IL" sz="2400" dirty="0"/>
              <a:t> (אתגרים, מגמות עומק)</a:t>
            </a:r>
            <a:endParaRPr lang="en-US" sz="2400" dirty="0"/>
          </a:p>
          <a:p>
            <a:endParaRPr lang="en-US" sz="2800" dirty="0"/>
          </a:p>
          <a:p>
            <a:r>
              <a:rPr lang="en-US" sz="2800" dirty="0"/>
              <a:t> </a:t>
            </a:r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(2)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</a:rPr>
              <a:t>ה"גג</a:t>
            </a:r>
            <a:r>
              <a:rPr lang="he-IL" sz="2400" b="1" dirty="0">
                <a:solidFill>
                  <a:srgbClr val="C00000"/>
                </a:solidFill>
              </a:rPr>
              <a:t>"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dirty="0"/>
              <a:t>של </a:t>
            </a:r>
            <a:r>
              <a:rPr lang="he-IL" sz="2400" dirty="0" err="1"/>
              <a:t>הפנתאון</a:t>
            </a:r>
            <a:r>
              <a:rPr lang="he-IL" sz="2400" dirty="0"/>
              <a:t> – מנהיגות, שיטה פוליטית ומוקדי קבלת החלטות</a:t>
            </a:r>
            <a:endParaRPr lang="en-US" sz="2400" dirty="0"/>
          </a:p>
          <a:p>
            <a:r>
              <a:rPr lang="he-IL" sz="2400" b="1" dirty="0">
                <a:solidFill>
                  <a:srgbClr val="C00000"/>
                </a:solidFill>
              </a:rPr>
              <a:t>ציר חוצה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dirty="0"/>
              <a:t>- תרבות אסטרטגית והתנהלות מול אתגרים אסטרטגיים </a:t>
            </a:r>
            <a:r>
              <a:rPr lang="he-IL" sz="2400" dirty="0" smtClean="0"/>
              <a:t>עיקריים:</a:t>
            </a:r>
            <a:endParaRPr lang="en-US" sz="2400" dirty="0"/>
          </a:p>
          <a:p>
            <a:pPr lvl="2"/>
            <a:r>
              <a:rPr lang="he-IL" sz="2400" dirty="0"/>
              <a:t>גישה אסטרטגית </a:t>
            </a:r>
            <a:r>
              <a:rPr lang="he-IL" sz="2400" dirty="0" smtClean="0"/>
              <a:t>מובילה</a:t>
            </a:r>
            <a:endParaRPr lang="en-US" sz="2400" dirty="0"/>
          </a:p>
          <a:p>
            <a:pPr lvl="2"/>
            <a:r>
              <a:rPr lang="he-IL" sz="2400" dirty="0"/>
              <a:t>מורשת מעצבת – כוויות, "אירועים היסטוריים".</a:t>
            </a:r>
            <a:endParaRPr lang="en-US" sz="2400" dirty="0"/>
          </a:p>
          <a:p>
            <a:pPr lvl="2"/>
            <a:r>
              <a:rPr lang="he-IL" sz="2400" dirty="0"/>
              <a:t>היסט</a:t>
            </a:r>
            <a:endParaRPr lang="en-US" sz="2400" dirty="0"/>
          </a:p>
          <a:p>
            <a:endParaRPr lang="en-US" sz="2800" dirty="0"/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הודו - יהלומי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חניכה מובילה: תמי </a:t>
            </a:r>
            <a:r>
              <a:rPr lang="he-IL" dirty="0" err="1" smtClean="0"/>
              <a:t>רחמימוב</a:t>
            </a:r>
            <a:endParaRPr lang="he-IL" dirty="0" smtClean="0"/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נוצר קשר עם סגן </a:t>
            </a:r>
            <a:r>
              <a:rPr lang="he-IL" dirty="0" err="1" smtClean="0"/>
              <a:t>הנספ"צ</a:t>
            </a:r>
            <a:r>
              <a:rPr lang="he-IL" dirty="0" smtClean="0"/>
              <a:t> ששיתף את השגריר וצוות השגרירות</a:t>
            </a:r>
          </a:p>
          <a:p>
            <a:pPr lvl="1"/>
            <a:r>
              <a:rPr lang="he-IL" dirty="0" smtClean="0"/>
              <a:t>הרעיון הכללי יומיים וחצי ניו דלהי, יום בגבול פקיסטאן (</a:t>
            </a:r>
            <a:r>
              <a:rPr lang="he-IL" dirty="0" err="1" smtClean="0"/>
              <a:t>ארמיצאר</a:t>
            </a:r>
            <a:r>
              <a:rPr lang="he-IL" dirty="0" smtClean="0"/>
              <a:t>), יום וחצי מומבאי (כלכלה ותרבות)</a:t>
            </a:r>
          </a:p>
          <a:p>
            <a:r>
              <a:rPr lang="he-IL" dirty="0" smtClean="0"/>
              <a:t>החקירה:</a:t>
            </a:r>
          </a:p>
          <a:p>
            <a:r>
              <a:rPr lang="he-IL" dirty="0" smtClean="0"/>
              <a:t>נבדקים מרצים פוטנציאלים כולל נציגי </a:t>
            </a:r>
            <a:r>
              <a:rPr lang="he-IL" dirty="0" err="1" smtClean="0"/>
              <a:t>משה"ח</a:t>
            </a:r>
            <a:r>
              <a:rPr lang="he-IL" dirty="0" smtClean="0"/>
              <a:t>, גורמי ביטחון כאלה שהיו עם </a:t>
            </a:r>
            <a:r>
              <a:rPr lang="he-IL" dirty="0" err="1" smtClean="0"/>
              <a:t>ראה"מ</a:t>
            </a:r>
            <a:r>
              <a:rPr lang="he-IL" dirty="0" smtClean="0"/>
              <a:t> בהודו</a:t>
            </a:r>
          </a:p>
          <a:p>
            <a:r>
              <a:rPr lang="he-IL" dirty="0" smtClean="0"/>
              <a:t>סוגיות מיוחדות: מועד הטיסה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רוסיה - שמוליק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חניך מוביל: עמית סער</a:t>
            </a:r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קשר עם </a:t>
            </a:r>
            <a:r>
              <a:rPr lang="he-IL" dirty="0" err="1" smtClean="0"/>
              <a:t>הנספ"צ</a:t>
            </a:r>
            <a:r>
              <a:rPr lang="he-IL" dirty="0" smtClean="0"/>
              <a:t> גרמן מתקדם</a:t>
            </a:r>
          </a:p>
          <a:p>
            <a:pPr lvl="1"/>
            <a:r>
              <a:rPr lang="he-IL" dirty="0" smtClean="0"/>
              <a:t>אמור לשלוח שלד ביקור בימים הקרובים</a:t>
            </a:r>
          </a:p>
          <a:p>
            <a:pPr lvl="1"/>
            <a:r>
              <a:rPr lang="he-IL" dirty="0" smtClean="0"/>
              <a:t>קושי עיקרי: הביקור באקדמיה</a:t>
            </a:r>
          </a:p>
          <a:p>
            <a:pPr lvl="1"/>
            <a:r>
              <a:rPr lang="he-IL" dirty="0" smtClean="0"/>
              <a:t>הלוגיסטיקה כבר בטיפול</a:t>
            </a:r>
          </a:p>
          <a:p>
            <a:pPr lvl="1"/>
            <a:r>
              <a:rPr lang="he-IL" dirty="0" smtClean="0"/>
              <a:t>היציאה במוצאי שבת</a:t>
            </a:r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עמית כבר עובר על חומרים ומדבר עם מרצים</a:t>
            </a:r>
          </a:p>
          <a:p>
            <a:pPr lvl="1"/>
            <a:r>
              <a:rPr lang="he-IL" dirty="0" smtClean="0"/>
              <a:t>נסגר עם דימה שייתן יום הכנה</a:t>
            </a:r>
          </a:p>
          <a:p>
            <a:r>
              <a:rPr lang="he-IL" dirty="0" smtClean="0"/>
              <a:t>סוגיות מיוחדות: הצטרפות האלוף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קור">
  <a:themeElements>
    <a:clrScheme name="מקור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מקור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מקור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16047</TotalTime>
  <Words>752</Words>
  <Application>Microsoft Office PowerPoint</Application>
  <PresentationFormat>‫הצגה על המסך (4:3)</PresentationFormat>
  <Paragraphs>138</Paragraphs>
  <Slides>14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מקור</vt:lpstr>
      <vt:lpstr>סיור "מזרח" תהליך הלמידה</vt:lpstr>
      <vt:lpstr>שקופית 2</vt:lpstr>
      <vt:lpstr>לוחות זמנים</vt:lpstr>
      <vt:lpstr>עקרונות לחקירה</vt:lpstr>
      <vt:lpstr>תוצרים</vt:lpstr>
      <vt:lpstr>מודל החקירה עפ"י ה"פנתיאון" (1)</vt:lpstr>
      <vt:lpstr>מודל החקירה עפ"י ה"פנתיאון" (2)</vt:lpstr>
      <vt:lpstr>תמונת מצב צוותים – הודו - יהלומי</vt:lpstr>
      <vt:lpstr>תמונת מצב צוותים – רוסיה - שמוליק</vt:lpstr>
      <vt:lpstr>תמונת מצב צוותים – סין - אלי</vt:lpstr>
      <vt:lpstr>תמונת מצב צוותים – דרום-קוריאה - עודד</vt:lpstr>
      <vt:lpstr>תפקיד הסגל</vt:lpstr>
      <vt:lpstr>שיבוץ סגל</vt:lpstr>
      <vt:lpstr>פעולות נדרשות עיקריות בשלב זה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"מזרח"</dc:title>
  <dc:creator>haimwaxman</dc:creator>
  <cp:lastModifiedBy>haimwaxman</cp:lastModifiedBy>
  <cp:revision>15</cp:revision>
  <dcterms:created xsi:type="dcterms:W3CDTF">2018-02-01T12:35:03Z</dcterms:created>
  <dcterms:modified xsi:type="dcterms:W3CDTF">2018-02-12T16:02:50Z</dcterms:modified>
</cp:coreProperties>
</file>