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59" r:id="rId10"/>
    <p:sldId id="258" r:id="rId11"/>
    <p:sldId id="262" r:id="rId12"/>
    <p:sldId id="263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r>
              <a:rPr lang="en-US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ותוצרים</a:t>
            </a:r>
            <a:r>
              <a:rPr lang="en-US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e-IL" u="sng" dirty="0" smtClean="0"/>
              <a:t>הפנתיאון</a:t>
            </a:r>
            <a:r>
              <a:rPr lang="he-IL" dirty="0" smtClean="0"/>
              <a:t> </a:t>
            </a:r>
            <a:r>
              <a:rPr lang="he-IL" dirty="0"/>
              <a:t>כרעיון מארגן </a:t>
            </a:r>
            <a:r>
              <a:rPr lang="he-IL" dirty="0" smtClean="0"/>
              <a:t>- בסיס </a:t>
            </a:r>
            <a:r>
              <a:rPr lang="he-IL" dirty="0"/>
              <a:t>זהותי, ארבע הרגליים, גג של מנהיגות וקבלת החלטות ואסטרטגיה כציר </a:t>
            </a:r>
            <a:r>
              <a:rPr lang="he-IL" dirty="0" smtClean="0"/>
              <a:t>חוצה</a:t>
            </a:r>
            <a:endParaRPr lang="en-US" dirty="0"/>
          </a:p>
          <a:p>
            <a:pPr lvl="0"/>
            <a:r>
              <a:rPr lang="he-IL" u="sng" dirty="0"/>
              <a:t>דף תצפית</a:t>
            </a:r>
            <a:r>
              <a:rPr lang="he-IL" dirty="0"/>
              <a:t> – שאלות מובילות לברור, שיאפשרו אישוש או הפרכה במהלך </a:t>
            </a:r>
            <a:r>
              <a:rPr lang="he-IL" dirty="0" smtClean="0"/>
              <a:t>הביקור</a:t>
            </a:r>
          </a:p>
          <a:p>
            <a:pPr lvl="0"/>
            <a:r>
              <a:rPr lang="he-IL" u="sng" dirty="0" smtClean="0"/>
              <a:t>תוצרים טרם הנסיעה </a:t>
            </a:r>
            <a:r>
              <a:rPr lang="he-IL" dirty="0" smtClean="0"/>
              <a:t>-</a:t>
            </a:r>
          </a:p>
          <a:p>
            <a:pPr lvl="1"/>
            <a:r>
              <a:rPr lang="he-IL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dirty="0" smtClean="0"/>
              <a:t>ניסוח שאלות חקר</a:t>
            </a:r>
          </a:p>
          <a:p>
            <a:r>
              <a:rPr lang="he-IL" u="sng" dirty="0" smtClean="0"/>
              <a:t>תוצרים בעקבות הנסיעה </a:t>
            </a:r>
            <a:r>
              <a:rPr lang="he-IL" dirty="0" smtClean="0"/>
              <a:t>– </a:t>
            </a:r>
          </a:p>
          <a:p>
            <a:pPr lvl="1"/>
            <a:r>
              <a:rPr lang="he-IL" dirty="0"/>
              <a:t>מה צפינו, מה למדנו, מה הפתיע אותנו, איך השתנינו, איך אנו רואים את עצמנו בעקבות </a:t>
            </a:r>
            <a:r>
              <a:rPr lang="he-IL" dirty="0" smtClean="0"/>
              <a:t>הביקור</a:t>
            </a:r>
            <a:endParaRPr lang="en-US" dirty="0"/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800" dirty="0" smtClean="0">
                <a:solidFill>
                  <a:schemeClr val="accent2"/>
                </a:solidFill>
              </a:rPr>
              <a:t>הבסיס</a:t>
            </a:r>
            <a:r>
              <a:rPr lang="he-IL" sz="2800" dirty="0" smtClean="0">
                <a:solidFill>
                  <a:schemeClr val="tx2"/>
                </a:solidFill>
              </a:rPr>
              <a:t> </a:t>
            </a:r>
            <a:r>
              <a:rPr lang="he-IL" sz="2800" dirty="0" smtClean="0"/>
              <a:t>של </a:t>
            </a:r>
            <a:r>
              <a:rPr lang="he-IL" sz="2800" dirty="0" err="1" smtClean="0"/>
              <a:t>הפנתאון</a:t>
            </a:r>
            <a:r>
              <a:rPr lang="he-IL" sz="2800" dirty="0" smtClean="0"/>
              <a:t>:</a:t>
            </a:r>
            <a:endParaRPr lang="en-US" sz="2800" dirty="0"/>
          </a:p>
          <a:p>
            <a:pPr lvl="1"/>
            <a:r>
              <a:rPr lang="he-IL" dirty="0"/>
              <a:t>זהות לאומית/מורשת/ערכים/היסטוריה/</a:t>
            </a:r>
            <a:r>
              <a:rPr lang="en-US" dirty="0" smtClean="0"/>
              <a:t>DNA</a:t>
            </a:r>
            <a:endParaRPr lang="en-US" dirty="0"/>
          </a:p>
          <a:p>
            <a:r>
              <a:rPr lang="he-IL" sz="2800" dirty="0"/>
              <a:t>ניתוח לפי </a:t>
            </a:r>
            <a:r>
              <a:rPr lang="he-IL" sz="2800" dirty="0">
                <a:solidFill>
                  <a:schemeClr val="accent2"/>
                </a:solidFill>
              </a:rPr>
              <a:t>ארבע  הרגלים:</a:t>
            </a:r>
            <a:endParaRPr lang="en-US" sz="2800" dirty="0">
              <a:solidFill>
                <a:schemeClr val="accent2"/>
              </a:solidFill>
            </a:endParaRPr>
          </a:p>
          <a:p>
            <a:pPr lvl="2"/>
            <a:r>
              <a:rPr lang="he-IL" sz="2800" b="1" dirty="0"/>
              <a:t>רגל מדינית</a:t>
            </a:r>
            <a:r>
              <a:rPr lang="he-IL" sz="2800" dirty="0"/>
              <a:t> (כולל מדיניות חוץ, אינטרסים בזירה הבינ"ל,  יחסים עם מעצמות, יחסים  עם מזה"ת, </a:t>
            </a:r>
            <a:r>
              <a:rPr lang="he-IL" sz="2800" u="sng" dirty="0"/>
              <a:t>יחסים עם ישראל</a:t>
            </a:r>
            <a:r>
              <a:rPr lang="he-IL" sz="2800" dirty="0"/>
              <a:t>)</a:t>
            </a:r>
            <a:endParaRPr lang="en-US" sz="2800" dirty="0"/>
          </a:p>
          <a:p>
            <a:pPr lvl="2"/>
            <a:r>
              <a:rPr lang="he-IL" sz="2800" b="1" dirty="0"/>
              <a:t>רגל צבאית-ביטחונית</a:t>
            </a:r>
            <a:r>
              <a:rPr lang="he-IL" sz="2800" dirty="0"/>
              <a:t> (תפיסת הביטחון, איומים, יכולות, צבא, בריתות)</a:t>
            </a:r>
            <a:endParaRPr lang="en-US" sz="2800" dirty="0"/>
          </a:p>
          <a:p>
            <a:pPr lvl="2"/>
            <a:r>
              <a:rPr lang="he-IL" sz="2800" b="1" dirty="0"/>
              <a:t>רגל כלכלית</a:t>
            </a:r>
            <a:r>
              <a:rPr lang="he-IL" sz="2800" dirty="0"/>
              <a:t> (מצב כלכלי, ניתוח המשק ומגמות, סחר חוץ עם ישראל)</a:t>
            </a:r>
            <a:endParaRPr lang="en-US" sz="2800" dirty="0"/>
          </a:p>
          <a:p>
            <a:pPr lvl="2"/>
            <a:r>
              <a:rPr lang="he-IL" sz="2800" b="1" dirty="0"/>
              <a:t>רגל חברתית</a:t>
            </a:r>
            <a:r>
              <a:rPr lang="he-IL" sz="2800" dirty="0"/>
              <a:t> (אתגרים, מגמות עומק)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800" b="1" dirty="0" smtClean="0">
                <a:solidFill>
                  <a:schemeClr val="tx2"/>
                </a:solidFill>
              </a:rPr>
              <a:t>ה"גג</a:t>
            </a:r>
            <a:r>
              <a:rPr lang="he-IL" sz="2800" b="1" dirty="0">
                <a:solidFill>
                  <a:schemeClr val="tx2"/>
                </a:solidFill>
              </a:rPr>
              <a:t>"</a:t>
            </a:r>
            <a:r>
              <a:rPr lang="he-IL" sz="2800" dirty="0">
                <a:solidFill>
                  <a:schemeClr val="tx2"/>
                </a:solidFill>
              </a:rPr>
              <a:t> </a:t>
            </a:r>
            <a:r>
              <a:rPr lang="he-IL" sz="2800" dirty="0"/>
              <a:t>של </a:t>
            </a:r>
            <a:r>
              <a:rPr lang="he-IL" sz="2800" dirty="0" err="1"/>
              <a:t>הפנתאון</a:t>
            </a:r>
            <a:r>
              <a:rPr lang="he-IL" sz="2800" dirty="0"/>
              <a:t> – מנהיגות, שיטה פוליטית ומוקדי קבלת החלטות</a:t>
            </a:r>
            <a:endParaRPr lang="en-US" sz="2800" dirty="0"/>
          </a:p>
          <a:p>
            <a:r>
              <a:rPr lang="he-IL" sz="2800" b="1" dirty="0">
                <a:solidFill>
                  <a:schemeClr val="tx2"/>
                </a:solidFill>
              </a:rPr>
              <a:t>ציר חוצה</a:t>
            </a:r>
            <a:r>
              <a:rPr lang="he-IL" sz="2800" dirty="0">
                <a:solidFill>
                  <a:schemeClr val="tx2"/>
                </a:solidFill>
              </a:rPr>
              <a:t> </a:t>
            </a:r>
            <a:r>
              <a:rPr lang="he-IL" sz="2800" dirty="0"/>
              <a:t>- תרבות אסטרטגית והתנהלות מול אתגרים אסטרטגיים עיקריים</a:t>
            </a:r>
            <a:endParaRPr lang="en-US" sz="2800" dirty="0"/>
          </a:p>
          <a:p>
            <a:pPr lvl="2"/>
            <a:r>
              <a:rPr lang="he-IL" sz="2800" b="1" dirty="0"/>
              <a:t>גישה אסטרטגית מובילה </a:t>
            </a:r>
            <a:r>
              <a:rPr lang="he-IL" sz="2800" dirty="0"/>
              <a:t>– ריאליזם </a:t>
            </a:r>
            <a:r>
              <a:rPr lang="he-IL" sz="2800" dirty="0" err="1"/>
              <a:t>וכו</a:t>
            </a:r>
            <a:r>
              <a:rPr lang="he-IL" sz="2800" dirty="0"/>
              <a:t>'</a:t>
            </a:r>
            <a:endParaRPr lang="en-US" sz="2800" dirty="0"/>
          </a:p>
          <a:p>
            <a:pPr lvl="2"/>
            <a:r>
              <a:rPr lang="he-IL" sz="2800" b="1" dirty="0"/>
              <a:t>מורשת מעצבת </a:t>
            </a:r>
            <a:r>
              <a:rPr lang="he-IL" sz="2800" dirty="0"/>
              <a:t>– כוויות, "אירועים היסטוריים".</a:t>
            </a:r>
            <a:endParaRPr lang="en-US" sz="2800" dirty="0"/>
          </a:p>
          <a:p>
            <a:pPr lvl="2"/>
            <a:r>
              <a:rPr lang="he-IL" sz="2800" b="1" dirty="0"/>
              <a:t>היסט</a:t>
            </a:r>
            <a:endParaRPr lang="en-US" sz="2800" dirty="0"/>
          </a:p>
          <a:p>
            <a:pPr lvl="2"/>
            <a:r>
              <a:rPr lang="he-IL" sz="2800" b="1" dirty="0"/>
              <a:t>רעיון אסטרטגי ארוך טווח</a:t>
            </a:r>
            <a:endParaRPr lang="en-US" sz="28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סיור "מזרח" </a:t>
            </a:r>
            <a:r>
              <a:rPr lang="he-IL" altLang="he-IL" sz="3800" b="1" dirty="0" smtClean="0">
                <a:solidFill>
                  <a:schemeClr val="tx2"/>
                </a:solidFill>
              </a:rPr>
              <a:t> - 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sz="3300" dirty="0" smtClean="0"/>
              <a:t>ארבעה צוותים יבקרו </a:t>
            </a:r>
            <a:r>
              <a:rPr lang="he-IL" altLang="he-IL" sz="3300" b="1" dirty="0" smtClean="0">
                <a:solidFill>
                  <a:schemeClr val="accent2"/>
                </a:solidFill>
              </a:rPr>
              <a:t>בסין, הודו, רוסיה ודרום קוריאה</a:t>
            </a:r>
            <a:r>
              <a:rPr lang="he-IL" altLang="he-IL" sz="3300" b="1" dirty="0" smtClean="0"/>
              <a:t>.</a:t>
            </a:r>
          </a:p>
          <a:p>
            <a:r>
              <a:rPr lang="he-IL" altLang="he-IL" sz="3300" dirty="0" smtClean="0"/>
              <a:t>טרם הסיור </a:t>
            </a:r>
            <a:r>
              <a:rPr lang="he-IL" altLang="he-IL" sz="3300" b="1" dirty="0" smtClean="0">
                <a:solidFill>
                  <a:schemeClr val="accent2"/>
                </a:solidFill>
              </a:rPr>
              <a:t>תתבצע עבודת הכנה מקיפה </a:t>
            </a:r>
            <a:r>
              <a:rPr lang="he-IL" altLang="he-IL" sz="3300" dirty="0" smtClean="0"/>
              <a:t>במסגרת קבוצתית ובעקבותיו יתבצע תהליך </a:t>
            </a:r>
            <a:r>
              <a:rPr lang="he-IL" altLang="he-IL" sz="3300" dirty="0" smtClean="0"/>
              <a:t>של </a:t>
            </a:r>
            <a:r>
              <a:rPr lang="he-IL" altLang="he-IL" sz="3300" b="1" dirty="0" smtClean="0">
                <a:solidFill>
                  <a:schemeClr val="accent2"/>
                </a:solidFill>
              </a:rPr>
              <a:t>שיתוף בידע</a:t>
            </a:r>
          </a:p>
          <a:p>
            <a:r>
              <a:rPr lang="he-IL" altLang="he-IL" sz="3300" dirty="0" smtClean="0"/>
              <a:t>המטרה: הכרת שחקנים מרכזיים במערכת הבינ"ל המתאפיינים </a:t>
            </a:r>
            <a:r>
              <a:rPr lang="he-IL" altLang="he-IL" sz="3300" b="1" dirty="0" smtClean="0">
                <a:solidFill>
                  <a:schemeClr val="accent2"/>
                </a:solidFill>
              </a:rPr>
              <a:t>בחשיבה אסטרטגית "אחרת":</a:t>
            </a:r>
            <a:endParaRPr lang="en-US" altLang="he-IL" sz="3300" b="1" dirty="0" smtClean="0">
              <a:solidFill>
                <a:schemeClr val="accent2"/>
              </a:solidFill>
            </a:endParaRPr>
          </a:p>
          <a:p>
            <a:pPr marL="525780" lvl="2">
              <a:spcBef>
                <a:spcPts val="1200"/>
              </a:spcBef>
            </a:pPr>
            <a:r>
              <a:rPr lang="he-IL" altLang="he-IL" dirty="0" smtClean="0"/>
              <a:t>הכרת </a:t>
            </a:r>
            <a:r>
              <a:rPr lang="he-IL" altLang="he-IL" b="1" dirty="0" smtClean="0"/>
              <a:t>תפיסת הביטחון הלאומי והתרבות האסטרטגית</a:t>
            </a:r>
            <a:r>
              <a:rPr lang="he-IL" altLang="he-IL" dirty="0" smtClean="0"/>
              <a:t>.</a:t>
            </a:r>
            <a:endParaRPr lang="he-IL" altLang="he-IL" dirty="0" smtClean="0">
              <a:solidFill>
                <a:srgbClr val="FF0000"/>
              </a:solidFill>
            </a:endParaRPr>
          </a:p>
          <a:p>
            <a:pPr marL="525780" lvl="2">
              <a:spcBef>
                <a:spcPts val="1200"/>
              </a:spcBef>
            </a:pPr>
            <a:r>
              <a:rPr lang="he-IL" altLang="he-IL" dirty="0" smtClean="0"/>
              <a:t>הכרת </a:t>
            </a:r>
            <a:r>
              <a:rPr lang="he-IL" altLang="he-IL" b="1" dirty="0" smtClean="0"/>
              <a:t>התרבות, המורשת והשורשים</a:t>
            </a:r>
            <a:r>
              <a:rPr lang="he-IL" altLang="he-IL" dirty="0" smtClean="0"/>
              <a:t> – ה-"</a:t>
            </a:r>
            <a:r>
              <a:rPr lang="en-US" altLang="he-IL" dirty="0" smtClean="0"/>
              <a:t>"DNA</a:t>
            </a:r>
            <a:r>
              <a:rPr lang="he-IL" altLang="he-IL" dirty="0" smtClean="0"/>
              <a:t>.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dirty="0" smtClean="0"/>
              <a:t>הבנת מארג </a:t>
            </a:r>
            <a:r>
              <a:rPr lang="he-IL" altLang="he-IL" b="1" dirty="0" smtClean="0"/>
              <a:t>יחסי החוץ </a:t>
            </a:r>
            <a:r>
              <a:rPr lang="he-IL" altLang="he-IL" dirty="0" smtClean="0"/>
              <a:t>והאינטרסים כלפי המזה"ת.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dirty="0" smtClean="0"/>
              <a:t>הכרת </a:t>
            </a:r>
            <a:r>
              <a:rPr lang="he-IL" altLang="he-IL" b="1" dirty="0" smtClean="0"/>
              <a:t>היחסים הבילטראליים </a:t>
            </a:r>
            <a:r>
              <a:rPr lang="he-IL" altLang="he-IL" dirty="0" smtClean="0"/>
              <a:t>עם ישראל.</a:t>
            </a:r>
            <a:endParaRPr lang="en-US" altLang="he-IL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3300" dirty="0" smtClean="0"/>
              <a:t>קורס אקדמי המקנה 3 שש"ס. </a:t>
            </a:r>
            <a:endParaRPr lang="he-IL" altLang="he-IL" sz="33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3300" dirty="0" smtClean="0"/>
              <a:t>מנחה </a:t>
            </a:r>
            <a:r>
              <a:rPr lang="he-IL" altLang="he-IL" sz="3300" dirty="0" smtClean="0"/>
              <a:t>אקדמי: ד"ר ערן לרמן. </a:t>
            </a:r>
            <a:endParaRPr lang="he-IL" altLang="he-IL" sz="33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3300" dirty="0" smtClean="0"/>
              <a:t>מטלת </a:t>
            </a:r>
            <a:r>
              <a:rPr lang="he-IL" altLang="he-IL" sz="3300" dirty="0" smtClean="0"/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תובנות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האתגר המרכזי: זמן ההכנה...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צוותים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מונו מובילים שהתחילו לעבוד (עמית סער, תמי </a:t>
            </a:r>
            <a:r>
              <a:rPr lang="he-IL" dirty="0" err="1" smtClean="0"/>
              <a:t>רחמימוב</a:t>
            </a:r>
            <a:r>
              <a:rPr lang="he-IL" dirty="0" smtClean="0"/>
              <a:t>, איילת ירוחם, שי </a:t>
            </a:r>
            <a:r>
              <a:rPr lang="he-IL" dirty="0" err="1" smtClean="0"/>
              <a:t>פאירריזן</a:t>
            </a:r>
            <a:r>
              <a:rPr lang="he-IL" dirty="0" smtClean="0"/>
              <a:t>)</a:t>
            </a:r>
          </a:p>
          <a:p>
            <a:r>
              <a:rPr lang="he-IL" dirty="0" smtClean="0"/>
              <a:t>נוצר קשר עם </a:t>
            </a:r>
            <a:r>
              <a:rPr lang="he-IL" dirty="0" err="1" smtClean="0"/>
              <a:t>הנספ"צים</a:t>
            </a:r>
            <a:endParaRPr lang="he-IL" dirty="0" smtClean="0"/>
          </a:p>
          <a:p>
            <a:r>
              <a:rPr lang="he-IL" dirty="0" smtClean="0"/>
              <a:t>לו"ז ראשוני – סקיצה צפוי ב- 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 (אופציות עיקריות: אקדמאי מומחה, נציג </a:t>
            </a:r>
            <a:r>
              <a:rPr lang="he-IL" dirty="0" err="1" smtClean="0"/>
              <a:t>משה"ח</a:t>
            </a:r>
            <a:r>
              <a:rPr lang="he-IL" dirty="0" smtClean="0"/>
              <a:t>, שגריר המדינה, איש עסקים/מומחה לכלכלה או חברה,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</a:t>
            </a:r>
          </a:p>
          <a:p>
            <a:r>
              <a:rPr lang="he-IL" dirty="0" smtClean="0"/>
              <a:t>הכנת בסיס מידע של חומרי רקע לשימוש הצוות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ליווי מנהלתי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תפקיד הסגל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ליווי המובילים</a:t>
            </a:r>
          </a:p>
          <a:p>
            <a:r>
              <a:rPr lang="he-IL" dirty="0" smtClean="0"/>
              <a:t>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חלוקת עבודה פנימית</a:t>
            </a:r>
          </a:p>
          <a:p>
            <a:r>
              <a:rPr lang="he-IL" dirty="0" smtClean="0"/>
              <a:t>ליווי הצגות תוצרים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מטלות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השתתפות בימי ההכנה</a:t>
            </a:r>
          </a:p>
          <a:p>
            <a:r>
              <a:rPr lang="he-IL" dirty="0" smtClean="0"/>
              <a:t>קריאת חומרי הרקע</a:t>
            </a:r>
          </a:p>
          <a:p>
            <a:r>
              <a:rPr lang="he-IL" dirty="0" smtClean="0"/>
              <a:t>עבודה על נושא </a:t>
            </a:r>
            <a:r>
              <a:rPr lang="he-IL" dirty="0" err="1" smtClean="0"/>
              <a:t>בטל"מי</a:t>
            </a:r>
            <a:endParaRPr lang="he-IL" dirty="0" smtClean="0"/>
          </a:p>
          <a:p>
            <a:r>
              <a:rPr lang="he-IL" dirty="0" smtClean="0"/>
              <a:t>הכנת שאלות לחקירה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27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9,11,12,16 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של תובנות </a:t>
            </a:r>
            <a:r>
              <a:rPr lang="he-IL" dirty="0" smtClean="0"/>
              <a:t>מהחקירה , </a:t>
            </a:r>
            <a:r>
              <a:rPr lang="he-IL" dirty="0"/>
              <a:t>מבנה הביקור ושאלות </a:t>
            </a:r>
            <a:r>
              <a:rPr lang="he-IL" dirty="0" smtClean="0"/>
              <a:t>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 תובנות 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485</Words>
  <Application>Microsoft Office PowerPoint</Application>
  <PresentationFormat>‫הצגה על המסך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סיור "מזרח"</vt:lpstr>
      <vt:lpstr>שקופית 2</vt:lpstr>
      <vt:lpstr>תובנות</vt:lpstr>
      <vt:lpstr>תמונת מצב צוותים</vt:lpstr>
      <vt:lpstr>פעולות נדרשות</vt:lpstr>
      <vt:lpstr>מנהלות</vt:lpstr>
      <vt:lpstr>תפקיד הסגל</vt:lpstr>
      <vt:lpstr>מטלות הקורס</vt:lpstr>
      <vt:lpstr>לוחות זמנים</vt:lpstr>
      <vt:lpstr>עקרונות לחקירה ותוצרים </vt:lpstr>
      <vt:lpstr>מודל החקירה עפ"י ה"פנתיאון" (1)</vt:lpstr>
      <vt:lpstr>מודל החקירה עפ"י ה"פנתיאון" (2)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5</cp:revision>
  <dcterms:created xsi:type="dcterms:W3CDTF">2018-02-01T12:35:03Z</dcterms:created>
  <dcterms:modified xsi:type="dcterms:W3CDTF">2018-02-01T13:10:57Z</dcterms:modified>
</cp:coreProperties>
</file>