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7" r:id="rId2"/>
    <p:sldId id="297" r:id="rId3"/>
    <p:sldId id="299" r:id="rId4"/>
    <p:sldId id="276" r:id="rId5"/>
    <p:sldId id="332" r:id="rId6"/>
    <p:sldId id="333" r:id="rId7"/>
    <p:sldId id="334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CCE58AA-3C26-45D4-8156-D2A06E32DA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7612DF64-F803-43FE-968E-4E4A69F7B9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7C965C3-64FC-4DFC-9634-0D2581EA5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E3D5-4334-40EA-A1A2-0FBB0C57C784}" type="datetimeFigureOut">
              <a:rPr lang="he-IL" smtClean="0"/>
              <a:t>י"א/סיון/תש"ף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6B06D9F-A0CC-4E43-BCBE-D88DE76A4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973AD81-0363-477D-86A8-32BF2FA5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14F3-2C0C-4B64-ABCC-88E602BD7C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2394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CB332D3-F1F7-4173-BAE5-BBD1156F8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9D735465-B99A-427E-86BE-5BD617747E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FF18085-FF2D-4160-B9AB-7CC1257A2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E3D5-4334-40EA-A1A2-0FBB0C57C784}" type="datetimeFigureOut">
              <a:rPr lang="he-IL" smtClean="0"/>
              <a:t>י"א/סיון/תש"ף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D94F075-2D6B-4286-8AEC-DB9316340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3B81C4F-E8DB-4C0B-A2C3-4F07F923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14F3-2C0C-4B64-ABCC-88E602BD7C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098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CCEF5641-697E-40C0-A65C-6711544487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E0B46922-0180-4591-BDD0-914A920E6E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24DB900-C82D-4F3A-8A48-FE30A9A3F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E3D5-4334-40EA-A1A2-0FBB0C57C784}" type="datetimeFigureOut">
              <a:rPr lang="he-IL" smtClean="0"/>
              <a:t>י"א/סיון/תש"ף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9F23D6F-87EF-4169-9F2F-552D623D8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EEF7E2F-04DC-43D5-936C-99D7587B0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14F3-2C0C-4B64-ABCC-88E602BD7C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583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689C76E-3743-4F74-A3C2-4625CFC65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FFFA580-3594-42E4-BAD6-CC83A56C2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6F9E64A-9D0B-4702-86C3-CFFD0F8BA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E3D5-4334-40EA-A1A2-0FBB0C57C784}" type="datetimeFigureOut">
              <a:rPr lang="he-IL" smtClean="0"/>
              <a:t>י"א/סיון/תש"ף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8780AAD-359F-4F5F-8B55-F50B69630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D32D26C-710F-41E4-A311-133AF4FD9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14F3-2C0C-4B64-ABCC-88E602BD7C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7519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C6EFBB0-39C5-4A2A-A70F-4234D3885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EF78DF7-7B24-460E-8456-2B437E350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742FEEF-8B67-4818-B15F-3CFE87C37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E3D5-4334-40EA-A1A2-0FBB0C57C784}" type="datetimeFigureOut">
              <a:rPr lang="he-IL" smtClean="0"/>
              <a:t>י"א/סיון/תש"ף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DA0FE23-5C32-4E47-9D73-BBCB8AA2B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42C67DE-C47D-4005-A06D-6088039EE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14F3-2C0C-4B64-ABCC-88E602BD7C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592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AF23DDB-A495-4927-A5D9-2C74F1904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E3A6238-4918-4A8F-B792-7D778F7405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5C55282-B108-4E4C-A05D-1B29BDF04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86BF2C8-591F-46B0-B2E0-E588B8AEB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E3D5-4334-40EA-A1A2-0FBB0C57C784}" type="datetimeFigureOut">
              <a:rPr lang="he-IL" smtClean="0"/>
              <a:t>י"א/סיון/תש"ף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F1C628C-0EF5-417C-9AC3-6DC8B918F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F7E28AA-ABD7-4FEE-8637-14D94AF84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14F3-2C0C-4B64-ABCC-88E602BD7C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410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547990F-FF82-4EAE-8A8B-D07982721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72FCA6A-368E-44D3-B8A6-3268AD0C6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0BF4545-CC21-4F39-BC64-D5A74B35B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B543635A-272F-4065-AF7C-1A9DC73C17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5EB2B93F-4DB7-453F-BBCD-57571FDD7F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282C143-F1F9-4990-94CB-EA12670E8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E3D5-4334-40EA-A1A2-0FBB0C57C784}" type="datetimeFigureOut">
              <a:rPr lang="he-IL" smtClean="0"/>
              <a:t>י"א/סיון/תש"ף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A2735DFB-83F0-4AA8-A580-A4298C152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F7A4C579-F220-4AF4-A04D-0FA108427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14F3-2C0C-4B64-ABCC-88E602BD7C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8934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DF9A0A6-102A-4DA2-9576-8BBF1F188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C503B572-57E2-47AD-87DE-E8338FCA3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E3D5-4334-40EA-A1A2-0FBB0C57C784}" type="datetimeFigureOut">
              <a:rPr lang="he-IL" smtClean="0"/>
              <a:t>י"א/סיון/תש"ף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C165D724-F12B-4776-971B-9F02E43C8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92889985-5F4A-44B7-9839-03172D8FA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14F3-2C0C-4B64-ABCC-88E602BD7C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4686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E4E3DCC8-9250-4362-BCC7-E0FE68CF8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E3D5-4334-40EA-A1A2-0FBB0C57C784}" type="datetimeFigureOut">
              <a:rPr lang="he-IL" smtClean="0"/>
              <a:t>י"א/סיון/תש"ף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89DC6FE1-6D51-4F85-8750-A24E869BD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B3721ADC-CE90-4CD8-9ECF-A4F17D040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14F3-2C0C-4B64-ABCC-88E602BD7C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1636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6EFE2C4-A452-4B7D-ADA7-0145C3384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BCB0EF3-960C-4A79-926F-F7E472C94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99DA602-202D-413D-AFC4-21E7AD8BD8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C9874315-68D9-46B1-8871-4572C6EFF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E3D5-4334-40EA-A1A2-0FBB0C57C784}" type="datetimeFigureOut">
              <a:rPr lang="he-IL" smtClean="0"/>
              <a:t>י"א/סיון/תש"ף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6EADA35-73A7-42A9-9D3D-ABDA84FF1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A6B01CF-E1A8-4874-AF01-2EA9ADD11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14F3-2C0C-4B64-ABCC-88E602BD7C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5130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13C5405-1A30-448C-ADCF-C097431B2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DAC27408-87BA-44D4-843F-A0FD1456A6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9AD4AE6C-FB81-430A-B649-3106DAEED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959DFAC-4C74-475B-91C8-96646B9CD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E3D5-4334-40EA-A1A2-0FBB0C57C784}" type="datetimeFigureOut">
              <a:rPr lang="he-IL" smtClean="0"/>
              <a:t>י"א/סיון/תש"ף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415EA1C-BF18-4E65-ADF7-19D40B807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11F4DFE-E879-4513-8598-5AE376628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14F3-2C0C-4B64-ABCC-88E602BD7C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465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96FA455C-1F0F-4A93-B80C-AE9FD23B5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AAC480D-09DA-48C0-8FA4-C3370FA41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20AF41A-663B-4554-AAA0-C4773B3734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6E3D5-4334-40EA-A1A2-0FBB0C57C784}" type="datetimeFigureOut">
              <a:rPr lang="he-IL" smtClean="0"/>
              <a:t>י"א/סיון/תש"ף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49B910A-D778-4571-81D3-9582FFBDB0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0B1B688-C619-408F-BE1D-A972087667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914F3-2C0C-4B64-ABCC-88E602BD7CC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430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 118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405E3B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8EF814DD-763A-49D4-8AA0-A7828A5159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40" r="2" b="5596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121" name="Rectangle 120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מציין מיקום תוכן 2">
            <a:extLst>
              <a:ext uri="{FF2B5EF4-FFF2-40B4-BE49-F238E27FC236}">
                <a16:creationId xmlns:a16="http://schemas.microsoft.com/office/drawing/2014/main" id="{6F36EE3F-0400-400B-9F8B-0671B4A3E85A}"/>
              </a:ext>
            </a:extLst>
          </p:cNvPr>
          <p:cNvSpPr txBox="1">
            <a:spLocks/>
          </p:cNvSpPr>
          <p:nvPr/>
        </p:nvSpPr>
        <p:spPr>
          <a:xfrm>
            <a:off x="7534655" y="917725"/>
            <a:ext cx="3919403" cy="4852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he-IL" sz="4800" b="1" dirty="0">
                <a:solidFill>
                  <a:srgbClr val="FFFFFF"/>
                </a:solidFill>
              </a:rPr>
              <a:t>סיור </a:t>
            </a:r>
            <a:r>
              <a:rPr lang="he-IL" sz="4800" b="1" dirty="0" err="1">
                <a:solidFill>
                  <a:srgbClr val="FFFFFF"/>
                </a:solidFill>
              </a:rPr>
              <a:t>מב"ל</a:t>
            </a:r>
            <a:r>
              <a:rPr lang="he-IL" sz="4800" b="1" dirty="0">
                <a:solidFill>
                  <a:srgbClr val="FFFFFF"/>
                </a:solidFill>
              </a:rPr>
              <a:t> מ"ז</a:t>
            </a:r>
          </a:p>
          <a:p>
            <a:pPr marL="0" indent="0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he-IL" sz="4800" b="1" dirty="0">
                <a:solidFill>
                  <a:srgbClr val="FFFFFF"/>
                </a:solidFill>
              </a:rPr>
              <a:t>בקעת הירדן</a:t>
            </a:r>
          </a:p>
          <a:p>
            <a:pPr marL="0" indent="0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he-IL" sz="4800" b="1" dirty="0">
                <a:solidFill>
                  <a:srgbClr val="FFFFFF"/>
                </a:solidFill>
              </a:rPr>
              <a:t>15-06-20</a:t>
            </a:r>
            <a:endParaRPr lang="en-US" sz="4800" b="1" dirty="0">
              <a:solidFill>
                <a:srgbClr val="FFFFFF"/>
              </a:solidFill>
            </a:endParaRPr>
          </a:p>
          <a:p>
            <a:pPr marL="0" algn="l" rtl="0">
              <a:spcBef>
                <a:spcPct val="0"/>
              </a:spcBef>
              <a:spcAft>
                <a:spcPts val="600"/>
              </a:spcAft>
            </a:pPr>
            <a:endParaRPr lang="en-US" sz="2000" b="1" dirty="0">
              <a:solidFill>
                <a:srgbClr val="FFFFFF"/>
              </a:solidFill>
            </a:endParaRPr>
          </a:p>
          <a:p>
            <a:pPr marL="0" algn="l" rtl="0">
              <a:spcBef>
                <a:spcPct val="0"/>
              </a:spcBef>
              <a:spcAft>
                <a:spcPts val="600"/>
              </a:spcAft>
            </a:pPr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10" name="מציין מיקום תוכן 2">
            <a:extLst>
              <a:ext uri="{FF2B5EF4-FFF2-40B4-BE49-F238E27FC236}">
                <a16:creationId xmlns:a16="http://schemas.microsoft.com/office/drawing/2014/main" id="{F2CCE393-DACE-4144-9E22-BDA0A0D456E3}"/>
              </a:ext>
            </a:extLst>
          </p:cNvPr>
          <p:cNvSpPr txBox="1">
            <a:spLocks/>
          </p:cNvSpPr>
          <p:nvPr/>
        </p:nvSpPr>
        <p:spPr>
          <a:xfrm>
            <a:off x="-209563" y="3374371"/>
            <a:ext cx="7624971" cy="4852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he-IL" sz="4400" b="1" dirty="0">
                <a:solidFill>
                  <a:srgbClr val="FFFFFF"/>
                </a:solidFill>
              </a:rPr>
              <a:t>סיפוח, ריבונות, תוכנית המאה ומה שביניהם</a:t>
            </a:r>
            <a:endParaRPr lang="en-US" sz="4400" b="1" dirty="0">
              <a:solidFill>
                <a:srgbClr val="FFFFFF"/>
              </a:solidFill>
            </a:endParaRPr>
          </a:p>
          <a:p>
            <a:pPr marL="0" algn="l" rtl="0">
              <a:spcBef>
                <a:spcPct val="0"/>
              </a:spcBef>
              <a:spcAft>
                <a:spcPts val="600"/>
              </a:spcAft>
            </a:pPr>
            <a:endParaRPr lang="en-US" sz="2000" b="1" dirty="0">
              <a:solidFill>
                <a:srgbClr val="FFFFFF"/>
              </a:solidFill>
            </a:endParaRPr>
          </a:p>
          <a:p>
            <a:pPr marL="0" algn="l" rtl="0">
              <a:spcBef>
                <a:spcPct val="0"/>
              </a:spcBef>
              <a:spcAft>
                <a:spcPts val="600"/>
              </a:spcAft>
            </a:pPr>
            <a:endParaRPr 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1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90063ED4-4000-40B6-8FDB-6FB62BE5C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617"/>
            <a:ext cx="3494362" cy="4930246"/>
          </a:xfrm>
        </p:spPr>
        <p:txBody>
          <a:bodyPr>
            <a:normAutofit/>
          </a:bodyPr>
          <a:lstStyle/>
          <a:p>
            <a:pPr lvl="0" algn="ctr">
              <a:lnSpc>
                <a:spcPct val="150000"/>
              </a:lnSpc>
              <a:spcBef>
                <a:spcPts val="0"/>
              </a:spcBef>
            </a:pPr>
            <a:r>
              <a:rPr lang="he-IL" sz="60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מטרת הסיור</a:t>
            </a:r>
            <a:endParaRPr lang="he-IL" sz="8000" b="1" dirty="0">
              <a:solidFill>
                <a:schemeClr val="accent1"/>
              </a:solidFill>
              <a:cs typeface="+mn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985AAC6-D3A9-4F67-A947-46E625D24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1135480"/>
            <a:ext cx="7270316" cy="4930246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3600" dirty="0"/>
              <a:t>משתתפי </a:t>
            </a:r>
            <a:r>
              <a:rPr lang="he-IL" sz="3600" dirty="0" err="1"/>
              <a:t>מב"ל</a:t>
            </a:r>
            <a:r>
              <a:rPr lang="he-IL" sz="3600" dirty="0"/>
              <a:t> </a:t>
            </a:r>
            <a:r>
              <a:rPr lang="he-IL" sz="3600" b="1" dirty="0"/>
              <a:t>יכירו</a:t>
            </a:r>
            <a:r>
              <a:rPr lang="he-IL" sz="3600" dirty="0"/>
              <a:t> </a:t>
            </a:r>
            <a:r>
              <a:rPr lang="he-IL" sz="3600" b="1" dirty="0"/>
              <a:t>את מרחב בקעת הירדן ואת משמעותו הלאומית והגיאופוליטית על רקע 'עסקת המאה' וההשלכות הצפויות מסיפוח אפשרי של הבקעה על ידי ממשלת ישראל.</a:t>
            </a:r>
            <a:endParaRPr lang="en-US" sz="36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sz="3200" b="1" dirty="0"/>
          </a:p>
        </p:txBody>
      </p:sp>
    </p:spTree>
    <p:extLst>
      <p:ext uri="{BB962C8B-B14F-4D97-AF65-F5344CB8AC3E}">
        <p14:creationId xmlns:p14="http://schemas.microsoft.com/office/powerpoint/2010/main" val="296465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90063ED4-4000-40B6-8FDB-6FB62BE5C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lvl="0" algn="ctr">
              <a:lnSpc>
                <a:spcPct val="150000"/>
              </a:lnSpc>
              <a:spcBef>
                <a:spcPts val="0"/>
              </a:spcBef>
            </a:pPr>
            <a:r>
              <a:rPr lang="he-IL" sz="66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הישגים נדרשים</a:t>
            </a:r>
            <a:endParaRPr lang="he-IL" sz="8800" b="1" dirty="0">
              <a:solidFill>
                <a:schemeClr val="accent1"/>
              </a:solidFill>
              <a:cs typeface="+mn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985AAC6-D3A9-4F67-A947-46E625D24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638827"/>
            <a:ext cx="7270316" cy="6217920"/>
          </a:xfrm>
        </p:spPr>
        <p:txBody>
          <a:bodyPr anchor="ctr">
            <a:normAutofit/>
          </a:bodyPr>
          <a:lstStyle/>
          <a:p>
            <a:pPr lvl="1"/>
            <a:r>
              <a:rPr lang="he-IL" sz="2800" dirty="0"/>
              <a:t>הכרות עם </a:t>
            </a:r>
            <a:r>
              <a:rPr lang="he-IL" sz="2800" b="1" dirty="0"/>
              <a:t>המרחב הגיאוגרפי והיבטים היסטוריים.</a:t>
            </a:r>
            <a:endParaRPr lang="en-US" sz="2000" dirty="0"/>
          </a:p>
          <a:p>
            <a:pPr lvl="1"/>
            <a:r>
              <a:rPr lang="he-IL" sz="2800" dirty="0"/>
              <a:t>בחינת </a:t>
            </a:r>
            <a:r>
              <a:rPr lang="he-IL" sz="2800" b="1" dirty="0"/>
              <a:t>משמעויות סיפוח הבקעה</a:t>
            </a:r>
            <a:r>
              <a:rPr lang="he-IL" sz="2800" dirty="0"/>
              <a:t> וההשלכות האפשריות בהיבטי </a:t>
            </a:r>
            <a:r>
              <a:rPr lang="he-IL" sz="2800" dirty="0" err="1"/>
              <a:t>הבטל"מ</a:t>
            </a:r>
            <a:r>
              <a:rPr lang="he-IL" sz="2800" dirty="0"/>
              <a:t>.</a:t>
            </a:r>
            <a:endParaRPr lang="en-US" sz="2000" dirty="0"/>
          </a:p>
          <a:p>
            <a:pPr lvl="1"/>
            <a:r>
              <a:rPr lang="he-IL" sz="2800" dirty="0"/>
              <a:t>הכרות </a:t>
            </a:r>
            <a:r>
              <a:rPr lang="he-IL" sz="2800" b="1" dirty="0"/>
              <a:t>הסוגיות הייחודיות לבקעה</a:t>
            </a:r>
            <a:r>
              <a:rPr lang="he-IL" sz="2800" dirty="0"/>
              <a:t> ובתוך כך –</a:t>
            </a:r>
            <a:endParaRPr lang="en-US" sz="2000" dirty="0"/>
          </a:p>
          <a:p>
            <a:pPr lvl="2"/>
            <a:r>
              <a:rPr lang="he-IL" sz="2400" dirty="0"/>
              <a:t>שטחי </a:t>
            </a:r>
            <a:r>
              <a:rPr lang="en-US" sz="2400" dirty="0"/>
              <a:t>C </a:t>
            </a:r>
            <a:r>
              <a:rPr lang="he-IL" sz="2400" dirty="0"/>
              <a:t>  ושטחי האש.</a:t>
            </a:r>
            <a:endParaRPr lang="en-US" sz="1800" dirty="0"/>
          </a:p>
          <a:p>
            <a:pPr lvl="2"/>
            <a:r>
              <a:rPr lang="he-IL" sz="2400" dirty="0"/>
              <a:t>שטחי המחלוקת ממזרח למכשול.</a:t>
            </a:r>
            <a:endParaRPr lang="en-US" sz="1800" dirty="0"/>
          </a:p>
          <a:p>
            <a:pPr lvl="2"/>
            <a:r>
              <a:rPr lang="he-IL" sz="2400" dirty="0"/>
              <a:t>החקלאות.</a:t>
            </a:r>
            <a:endParaRPr lang="en-US" sz="1800" dirty="0"/>
          </a:p>
          <a:p>
            <a:pPr lvl="2"/>
            <a:r>
              <a:rPr lang="he-IL" sz="2400" dirty="0"/>
              <a:t>תיירות דתית.</a:t>
            </a:r>
            <a:endParaRPr lang="en-US" sz="1800" dirty="0"/>
          </a:p>
          <a:p>
            <a:pPr lvl="2"/>
            <a:r>
              <a:rPr lang="he-IL" sz="2400" dirty="0"/>
              <a:t>המים.</a:t>
            </a:r>
            <a:endParaRPr lang="en-US" sz="1800" dirty="0"/>
          </a:p>
          <a:p>
            <a:pPr lvl="1"/>
            <a:r>
              <a:rPr lang="he-IL" sz="2800" dirty="0"/>
              <a:t>היכרות </a:t>
            </a:r>
            <a:r>
              <a:rPr lang="he-IL" sz="2800" b="1" dirty="0" err="1"/>
              <a:t>השת"פ</a:t>
            </a:r>
            <a:r>
              <a:rPr lang="he-IL" sz="2800" b="1" dirty="0"/>
              <a:t> הביטחוני</a:t>
            </a:r>
            <a:r>
              <a:rPr lang="he-IL" sz="2800" dirty="0"/>
              <a:t> הבילטראלי עם ירדן.</a:t>
            </a:r>
            <a:endParaRPr lang="en-US" sz="20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859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90063ED4-4000-40B6-8FDB-6FB62BE5C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4813"/>
            <a:ext cx="3494362" cy="4930246"/>
          </a:xfrm>
        </p:spPr>
        <p:txBody>
          <a:bodyPr>
            <a:normAutofit/>
          </a:bodyPr>
          <a:lstStyle/>
          <a:p>
            <a:pPr lvl="0" algn="ctr">
              <a:lnSpc>
                <a:spcPct val="150000"/>
              </a:lnSpc>
              <a:spcBef>
                <a:spcPts val="0"/>
              </a:spcBef>
            </a:pPr>
            <a:r>
              <a:rPr lang="he-IL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שאלת המחקר</a:t>
            </a:r>
            <a:r>
              <a:rPr lang="he-IL" sz="40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/>
            </a:r>
            <a:br>
              <a:rPr lang="he-IL" sz="40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endParaRPr lang="he-IL" sz="7200" b="1" dirty="0">
              <a:solidFill>
                <a:schemeClr val="accent1"/>
              </a:solidFill>
              <a:cs typeface="+mn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985AAC6-D3A9-4F67-A947-46E625D24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1348422"/>
            <a:ext cx="7270316" cy="4930246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e-IL" sz="3600" dirty="0"/>
              <a:t>מהן המשמעויות וההשלכות של </a:t>
            </a:r>
            <a:r>
              <a:rPr lang="he-IL" sz="3600" b="1" dirty="0"/>
              <a:t>'עסקת המאה' ושל אפשרות סיפוח הבקעה על יציבות המרחב ועל </a:t>
            </a:r>
            <a:r>
              <a:rPr lang="he-IL" sz="3600" b="1" dirty="0" err="1"/>
              <a:t>השת"פ</a:t>
            </a:r>
            <a:r>
              <a:rPr lang="he-IL" sz="3600" b="1" dirty="0"/>
              <a:t> הבילטראלי עם ירדן</a:t>
            </a:r>
            <a:r>
              <a:rPr lang="he-IL" sz="3600" dirty="0"/>
              <a:t> ?</a:t>
            </a:r>
            <a:endParaRPr lang="en-US" sz="36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sz="3200" b="1" dirty="0"/>
          </a:p>
        </p:txBody>
      </p:sp>
    </p:spTree>
    <p:extLst>
      <p:ext uri="{BB962C8B-B14F-4D97-AF65-F5344CB8AC3E}">
        <p14:creationId xmlns:p14="http://schemas.microsoft.com/office/powerpoint/2010/main" val="823587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90063ED4-4000-40B6-8FDB-6FB62BE5C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4813"/>
            <a:ext cx="3494362" cy="4930246"/>
          </a:xfrm>
        </p:spPr>
        <p:txBody>
          <a:bodyPr>
            <a:normAutofit/>
          </a:bodyPr>
          <a:lstStyle/>
          <a:p>
            <a:pPr lvl="0" algn="ctr">
              <a:lnSpc>
                <a:spcPct val="150000"/>
              </a:lnSpc>
              <a:spcBef>
                <a:spcPts val="0"/>
              </a:spcBef>
            </a:pPr>
            <a:r>
              <a:rPr lang="he-IL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לו"ז הסיור</a:t>
            </a:r>
            <a:br>
              <a:rPr lang="he-IL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lang="he-IL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1/2</a:t>
            </a:r>
            <a:r>
              <a:rPr lang="he-IL" sz="40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/>
            </a:r>
            <a:br>
              <a:rPr lang="he-IL" sz="40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endParaRPr lang="he-IL" sz="7200" b="1" dirty="0">
              <a:solidFill>
                <a:schemeClr val="accent1"/>
              </a:solidFill>
              <a:cs typeface="+mn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985AAC6-D3A9-4F67-A947-46E625D24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320039"/>
            <a:ext cx="7270316" cy="6418964"/>
          </a:xfrm>
        </p:spPr>
        <p:txBody>
          <a:bodyPr anchor="ctr"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he-IL" dirty="0"/>
              <a:t>07:00 יציאה </a:t>
            </a:r>
            <a:r>
              <a:rPr lang="he-IL" b="1" dirty="0" err="1"/>
              <a:t>ממב"ל</a:t>
            </a:r>
            <a:r>
              <a:rPr lang="he-IL" b="1" dirty="0"/>
              <a:t>.</a:t>
            </a:r>
            <a:endParaRPr lang="en-US" dirty="0"/>
          </a:p>
          <a:p>
            <a:pPr>
              <a:lnSpc>
                <a:spcPct val="170000"/>
              </a:lnSpc>
            </a:pPr>
            <a:r>
              <a:rPr lang="he-IL" dirty="0"/>
              <a:t>08:15 תצפית מגדרון – </a:t>
            </a:r>
            <a:r>
              <a:rPr lang="he-IL" b="1" dirty="0"/>
              <a:t>ארוחת בוקר קלה ופתיחה מח"ט 417 – סקירות על סוגיות הסיפוח (מבצעי, משפטי, שת"פ) – מח"ט, יועמ"ש </a:t>
            </a:r>
            <a:r>
              <a:rPr lang="he-IL" b="1" dirty="0" err="1"/>
              <a:t>איו"ש</a:t>
            </a:r>
            <a:r>
              <a:rPr lang="he-IL" b="1" dirty="0"/>
              <a:t> ומק"י.</a:t>
            </a:r>
            <a:endParaRPr lang="en-US" dirty="0"/>
          </a:p>
          <a:p>
            <a:pPr>
              <a:lnSpc>
                <a:spcPct val="170000"/>
              </a:lnSpc>
            </a:pPr>
            <a:r>
              <a:rPr lang="he-IL" dirty="0"/>
              <a:t>09:15  נסיעה למועצת האזורית בקעת הירדן.</a:t>
            </a:r>
            <a:endParaRPr lang="en-US" dirty="0"/>
          </a:p>
          <a:p>
            <a:pPr>
              <a:lnSpc>
                <a:spcPct val="170000"/>
              </a:lnSpc>
            </a:pPr>
            <a:r>
              <a:rPr lang="he-IL" dirty="0"/>
              <a:t>09:30 שיחה עם ר' המועצה ויו"ר מועצת יש"ע מר דוד </a:t>
            </a:r>
            <a:r>
              <a:rPr lang="he-IL" dirty="0" err="1"/>
              <a:t>לחיאני</a:t>
            </a:r>
            <a:r>
              <a:rPr lang="he-IL" dirty="0"/>
              <a:t> – </a:t>
            </a:r>
            <a:r>
              <a:rPr lang="he-IL" b="1" dirty="0"/>
              <a:t>הריבונות והסיפוח מנקודת מבט של ההתיישבות.</a:t>
            </a:r>
            <a:endParaRPr lang="en-US" dirty="0"/>
          </a:p>
          <a:p>
            <a:pPr>
              <a:lnSpc>
                <a:spcPct val="170000"/>
              </a:lnSpc>
            </a:pPr>
            <a:r>
              <a:rPr lang="he-IL" dirty="0"/>
              <a:t>10:30 </a:t>
            </a:r>
            <a:r>
              <a:rPr lang="he-IL" b="1" dirty="0"/>
              <a:t>נסיעה על בסיס סוואנות</a:t>
            </a:r>
            <a:r>
              <a:rPr lang="he-IL" dirty="0"/>
              <a:t> לבית הערבה ההיסטורי וגשר עבדאללה.</a:t>
            </a:r>
            <a:endParaRPr lang="en-US" dirty="0"/>
          </a:p>
          <a:p>
            <a:pPr>
              <a:lnSpc>
                <a:spcPct val="170000"/>
              </a:lnSpc>
            </a:pPr>
            <a:r>
              <a:rPr lang="he-IL" dirty="0"/>
              <a:t>11:15 סקירה </a:t>
            </a:r>
            <a:r>
              <a:rPr lang="he-IL" b="1" dirty="0"/>
              <a:t>היסטורית בית הערבה – </a:t>
            </a:r>
            <a:r>
              <a:rPr lang="he-IL" dirty="0"/>
              <a:t>פרופסור יוסי בן ארצי.</a:t>
            </a:r>
            <a:endParaRPr lang="en-US" dirty="0"/>
          </a:p>
          <a:p>
            <a:pPr>
              <a:lnSpc>
                <a:spcPct val="170000"/>
              </a:lnSpc>
            </a:pPr>
            <a:r>
              <a:rPr lang="he-IL" dirty="0"/>
              <a:t>11:45 נסיעה על ציר 'דנקנר' וביקור </a:t>
            </a:r>
            <a:r>
              <a:rPr lang="he-IL" b="1" dirty="0"/>
              <a:t>בארץ המנזרים</a:t>
            </a:r>
            <a:r>
              <a:rPr lang="he-IL" dirty="0"/>
              <a:t> (עצירה וסקירה במנזר האתיופי).</a:t>
            </a:r>
            <a:endParaRPr lang="en-US" dirty="0"/>
          </a:p>
          <a:p>
            <a:pPr>
              <a:lnSpc>
                <a:spcPct val="170000"/>
              </a:lnSpc>
            </a:pPr>
            <a:r>
              <a:rPr lang="he-IL" dirty="0"/>
              <a:t>12:15 סקירה </a:t>
            </a:r>
            <a:r>
              <a:rPr lang="he-IL" b="1" dirty="0"/>
              <a:t>אתר הטבילה</a:t>
            </a:r>
            <a:r>
              <a:rPr lang="he-IL" dirty="0"/>
              <a:t> – </a:t>
            </a:r>
            <a:r>
              <a:rPr lang="he-IL" b="1" dirty="0"/>
              <a:t>תיירות דתית ומשמעויות הסיפוח</a:t>
            </a:r>
            <a:r>
              <a:rPr lang="he-IL" dirty="0"/>
              <a:t> – ר' מרחב צפון ים המלח </a:t>
            </a:r>
            <a:r>
              <a:rPr lang="he-IL" dirty="0" err="1"/>
              <a:t>הרט"ג</a:t>
            </a:r>
            <a:r>
              <a:rPr lang="he-IL" dirty="0"/>
              <a:t> - אבים </a:t>
            </a: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sz="3200" b="1" dirty="0"/>
          </a:p>
        </p:txBody>
      </p:sp>
    </p:spTree>
    <p:extLst>
      <p:ext uri="{BB962C8B-B14F-4D97-AF65-F5344CB8AC3E}">
        <p14:creationId xmlns:p14="http://schemas.microsoft.com/office/powerpoint/2010/main" val="2662171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90063ED4-4000-40B6-8FDB-6FB62BE5C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4813"/>
            <a:ext cx="3494362" cy="4930246"/>
          </a:xfrm>
        </p:spPr>
        <p:txBody>
          <a:bodyPr>
            <a:normAutofit/>
          </a:bodyPr>
          <a:lstStyle/>
          <a:p>
            <a:pPr lvl="0" algn="ctr">
              <a:lnSpc>
                <a:spcPct val="150000"/>
              </a:lnSpc>
              <a:spcBef>
                <a:spcPts val="0"/>
              </a:spcBef>
            </a:pPr>
            <a:r>
              <a:rPr lang="he-IL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לו"ז הסיור</a:t>
            </a:r>
            <a:br>
              <a:rPr lang="he-IL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lang="he-IL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2/2</a:t>
            </a:r>
            <a:r>
              <a:rPr lang="he-IL" sz="40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/>
            </a:r>
            <a:br>
              <a:rPr lang="he-IL" sz="40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endParaRPr lang="he-IL" sz="7200" b="1" dirty="0">
              <a:solidFill>
                <a:schemeClr val="accent1"/>
              </a:solidFill>
              <a:cs typeface="+mn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985AAC6-D3A9-4F67-A947-46E625D24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407721"/>
            <a:ext cx="7270316" cy="6418964"/>
          </a:xfrm>
        </p:spPr>
        <p:txBody>
          <a:bodyPr anchor="ctr"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he-IL" dirty="0"/>
              <a:t>12:45 נסיעה למול נבו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13:00א"צ במול נבו.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13:45 שיחה עם </a:t>
            </a:r>
            <a:r>
              <a:rPr lang="he-IL" b="1" dirty="0"/>
              <a:t>אישיות פלסטינית</a:t>
            </a:r>
            <a:r>
              <a:rPr lang="he-IL" dirty="0"/>
              <a:t> (טרם נקבע) על </a:t>
            </a:r>
            <a:r>
              <a:rPr lang="he-IL" b="1" dirty="0"/>
              <a:t>היבטי הסיפוח בהקשר הפלסטיני והמערכה על השטח.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14:45 נסיעה לעינות </a:t>
            </a:r>
            <a:r>
              <a:rPr lang="he-IL" dirty="0" err="1"/>
              <a:t>עוג'ה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15:00 סקירה </a:t>
            </a:r>
            <a:r>
              <a:rPr lang="he-IL" b="1" dirty="0"/>
              <a:t>המערכה על שטחי </a:t>
            </a:r>
            <a:r>
              <a:rPr lang="en-US" b="1" dirty="0"/>
              <a:t>C</a:t>
            </a:r>
            <a:r>
              <a:rPr lang="he-IL" b="1" dirty="0"/>
              <a:t> והשלכות הסיפוח בהקשרים סטטוטוריים</a:t>
            </a:r>
            <a:r>
              <a:rPr lang="he-IL" dirty="0"/>
              <a:t> – מרקו מנהל יחידת הפיקוח </a:t>
            </a:r>
            <a:r>
              <a:rPr lang="he-IL" dirty="0" err="1"/>
              <a:t>ורמת"ק</a:t>
            </a:r>
            <a:r>
              <a:rPr lang="he-IL" dirty="0"/>
              <a:t> יריחו.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15:30 נסיעה </a:t>
            </a:r>
            <a:r>
              <a:rPr lang="he-IL" b="1" dirty="0"/>
              <a:t>למעבר אלנבי.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16:00 </a:t>
            </a:r>
            <a:r>
              <a:rPr lang="he-IL" b="1" dirty="0"/>
              <a:t>סיור וסקירה במעבר אלנבי</a:t>
            </a:r>
            <a:r>
              <a:rPr lang="he-IL" dirty="0"/>
              <a:t> – מנהל המעבר.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16:45 סיום משוער של ביקור וחזרה לפיזור </a:t>
            </a:r>
            <a:r>
              <a:rPr lang="he-IL" dirty="0" err="1"/>
              <a:t>במב"ל</a:t>
            </a:r>
            <a:r>
              <a:rPr lang="he-IL" dirty="0"/>
              <a:t>.</a:t>
            </a: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sz="3200" b="1" dirty="0"/>
          </a:p>
        </p:txBody>
      </p:sp>
    </p:spTree>
    <p:extLst>
      <p:ext uri="{BB962C8B-B14F-4D97-AF65-F5344CB8AC3E}">
        <p14:creationId xmlns:p14="http://schemas.microsoft.com/office/powerpoint/2010/main" val="390198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90063ED4-4000-40B6-8FDB-6FB62BE5C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lvl="0" algn="ctr">
              <a:lnSpc>
                <a:spcPct val="150000"/>
              </a:lnSpc>
              <a:spcBef>
                <a:spcPts val="0"/>
              </a:spcBef>
            </a:pPr>
            <a:r>
              <a:rPr lang="he-IL" sz="54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שונות</a:t>
            </a:r>
            <a:endParaRPr lang="he-IL" sz="7200" b="1" dirty="0">
              <a:solidFill>
                <a:schemeClr val="accent1"/>
              </a:solidFill>
              <a:cs typeface="+mn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985AAC6-D3A9-4F67-A947-46E625D24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407721"/>
            <a:ext cx="7270316" cy="6418964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he-IL" dirty="0"/>
              <a:t>שבוע בכירים – רקע מדיני פוליטי (הישג נילווה)</a:t>
            </a:r>
          </a:p>
          <a:p>
            <a:pPr>
              <a:lnSpc>
                <a:spcPct val="150000"/>
              </a:lnSpc>
            </a:pPr>
            <a:r>
              <a:rPr lang="he-IL" dirty="0"/>
              <a:t>לוגיסטיקה – אחריות 417</a:t>
            </a:r>
          </a:p>
          <a:p>
            <a:pPr>
              <a:lnSpc>
                <a:spcPct val="150000"/>
              </a:lnSpc>
            </a:pPr>
            <a:r>
              <a:rPr lang="he-IL" dirty="0"/>
              <a:t>הובלות – מכללות; בשטח על בסיס סוואנות</a:t>
            </a:r>
          </a:p>
          <a:p>
            <a:pPr>
              <a:lnSpc>
                <a:spcPct val="150000"/>
              </a:lnSpc>
            </a:pPr>
            <a:r>
              <a:rPr lang="he-IL" dirty="0"/>
              <a:t>תיק סיור ומעטפת ביטחונית – יושלם</a:t>
            </a:r>
          </a:p>
          <a:p>
            <a:pPr>
              <a:lnSpc>
                <a:spcPct val="150000"/>
              </a:lnSpc>
            </a:pPr>
            <a:r>
              <a:rPr lang="he-IL" dirty="0"/>
              <a:t>השלמה של דובר פלסטיני בכיר – מותאם להקשר</a:t>
            </a: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sz="3200" b="1" dirty="0"/>
          </a:p>
        </p:txBody>
      </p:sp>
    </p:spTree>
    <p:extLst>
      <p:ext uri="{BB962C8B-B14F-4D97-AF65-F5344CB8AC3E}">
        <p14:creationId xmlns:p14="http://schemas.microsoft.com/office/powerpoint/2010/main" val="296194728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349</Words>
  <Application>Microsoft Office PowerPoint</Application>
  <PresentationFormat>מסך רחב</PresentationFormat>
  <Paragraphs>42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מטרת הסיור</vt:lpstr>
      <vt:lpstr>הישגים נדרשים</vt:lpstr>
      <vt:lpstr>שאלת המחקר </vt:lpstr>
      <vt:lpstr>לו"ז הסיור 1/2 </vt:lpstr>
      <vt:lpstr>לו"ז הסיור 2/2 </vt:lpstr>
      <vt:lpstr>שונות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אופיר לויוס</dc:creator>
  <cp:lastModifiedBy>u23920</cp:lastModifiedBy>
  <cp:revision>4</cp:revision>
  <dcterms:created xsi:type="dcterms:W3CDTF">2020-06-02T18:05:54Z</dcterms:created>
  <dcterms:modified xsi:type="dcterms:W3CDTF">2020-06-03T04:23:34Z</dcterms:modified>
</cp:coreProperties>
</file>