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7" r:id="rId2"/>
    <p:sldId id="297" r:id="rId3"/>
    <p:sldId id="299" r:id="rId4"/>
    <p:sldId id="276" r:id="rId5"/>
    <p:sldId id="311" r:id="rId6"/>
    <p:sldId id="300" r:id="rId7"/>
    <p:sldId id="318" r:id="rId8"/>
    <p:sldId id="313" r:id="rId9"/>
    <p:sldId id="319" r:id="rId10"/>
    <p:sldId id="325" r:id="rId11"/>
    <p:sldId id="320" r:id="rId12"/>
    <p:sldId id="327" r:id="rId13"/>
    <p:sldId id="328" r:id="rId14"/>
    <p:sldId id="329" r:id="rId15"/>
    <p:sldId id="330" r:id="rId16"/>
    <p:sldId id="331" r:id="rId17"/>
    <p:sldId id="310" r:id="rId18"/>
    <p:sldId id="314" r:id="rId19"/>
    <p:sldId id="305" r:id="rId20"/>
    <p:sldId id="306" r:id="rId21"/>
    <p:sldId id="308" r:id="rId22"/>
    <p:sldId id="307" r:id="rId23"/>
    <p:sldId id="332" r:id="rId24"/>
    <p:sldId id="333" r:id="rId25"/>
    <p:sldId id="334" r:id="rId26"/>
    <p:sldId id="335" r:id="rId27"/>
    <p:sldId id="336" r:id="rId2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CE58AA-3C26-45D4-8156-D2A06E32D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612DF64-F803-43FE-968E-4E4A69F7B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7C965C3-64FC-4DFC-9634-0D2581EA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B06D9F-A0CC-4E43-BCBE-D88DE76A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73AD81-0363-477D-86A8-32BF2FA5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239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B332D3-F1F7-4173-BAE5-BBD1156F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D735465-B99A-427E-86BE-5BD617747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F18085-FF2D-4160-B9AB-7CC1257A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D94F075-2D6B-4286-8AEC-DB931634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3B81C4F-E8DB-4C0B-A2C3-4F07F923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098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CEF5641-697E-40C0-A65C-671154448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0B46922-0180-4591-BDD0-914A920E6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24DB900-C82D-4F3A-8A48-FE30A9A3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F23D6F-87EF-4169-9F2F-552D623D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EEF7E2F-04DC-43D5-936C-99D7587B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583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89C76E-3743-4F74-A3C2-4625CFC6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FFA580-3594-42E4-BAD6-CC83A56C2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6F9E64A-9D0B-4702-86C3-CFFD0F8B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780AAD-359F-4F5F-8B55-F50B6963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D32D26C-710F-41E4-A311-133AF4FD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751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6EFBB0-39C5-4A2A-A70F-4234D388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F78DF7-7B24-460E-8456-2B437E35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42FEEF-8B67-4818-B15F-3CFE87C3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DA0FE23-5C32-4E47-9D73-BBCB8AA2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2C67DE-C47D-4005-A06D-6088039E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59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F23DDB-A495-4927-A5D9-2C74F190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E3A6238-4918-4A8F-B792-7D778F74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5C55282-B108-4E4C-A05D-1B29BDF04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86BF2C8-591F-46B0-B2E0-E588B8A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F1C628C-0EF5-417C-9AC3-6DC8B918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F7E28AA-ABD7-4FEE-8637-14D94AF8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410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47990F-FF82-4EAE-8A8B-D0798272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72FCA6A-368E-44D3-B8A6-3268AD0C6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0BF4545-CC21-4F39-BC64-D5A74B35B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543635A-272F-4065-AF7C-1A9DC73C1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EB2B93F-4DB7-453F-BBCD-57571FDD7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282C143-F1F9-4990-94CB-EA12670E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2735DFB-83F0-4AA8-A580-A4298C15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7A4C579-F220-4AF4-A04D-0FA10842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9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F9A0A6-102A-4DA2-9576-8BBF1F18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03B572-57E2-47AD-87DE-E8338FCA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165D724-F12B-4776-971B-9F02E43C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2889985-5F4A-44B7-9839-03172D8F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468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4E3DCC8-9250-4362-BCC7-E0FE68CF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9DC6FE1-6D51-4F85-8750-A24E869B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3721ADC-CE90-4CD8-9ECF-A4F17D04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163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EFE2C4-A452-4B7D-ADA7-0145C338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BCB0EF3-960C-4A79-926F-F7E472C9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99DA602-202D-413D-AFC4-21E7AD8BD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9874315-68D9-46B1-8871-4572C6EF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6EADA35-73A7-42A9-9D3D-ABDA84FF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A6B01CF-E1A8-4874-AF01-2EA9ADD1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513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3C5405-1A30-448C-ADCF-C097431B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AC27408-87BA-44D4-843F-A0FD1456A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AD4AE6C-FB81-430A-B649-3106DAEED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959DFAC-4C74-475B-91C8-96646B9C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15EA1C-BF18-4E65-ADF7-19D40B80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11F4DFE-E879-4513-8598-5AE37662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465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6FA455C-1F0F-4A93-B80C-AE9FD23B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AAC480D-09DA-48C0-8FA4-C3370FA41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20AF41A-663B-4554-AAA0-C4773B373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E3D5-4334-40EA-A1A2-0FBB0C57C784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49B910A-D778-4571-81D3-9582FFBDB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B1B688-C619-408F-BE1D-A97208766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14F3-2C0C-4B64-ABCC-88E602BD7C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430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png"/><Relationship Id="rId21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2.pn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9A5E1E1-EF78-48E2-87D8-9D09029AE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4413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46E3014-4639-4A8D-83FC-D0798553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732" r="11435" b="1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29F0E19-F70C-4D52-BADC-F9B22F675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35" y="278861"/>
            <a:ext cx="5815641" cy="6300278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6F36EE3F-0400-400B-9F8B-0671B4A3E85A}"/>
              </a:ext>
            </a:extLst>
          </p:cNvPr>
          <p:cNvSpPr txBox="1">
            <a:spLocks/>
          </p:cNvSpPr>
          <p:nvPr/>
        </p:nvSpPr>
        <p:spPr>
          <a:xfrm>
            <a:off x="6814658" y="-172131"/>
            <a:ext cx="5072542" cy="6857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40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9600" b="1" dirty="0" smtClean="0">
                <a:solidFill>
                  <a:srgbClr val="000000"/>
                </a:solidFill>
                <a:latin typeface="+mj-lt"/>
                <a:ea typeface="+mj-ea"/>
              </a:rPr>
              <a:t>INDC Tour to Jordan </a:t>
            </a:r>
            <a:endParaRPr lang="he-IL" sz="9600" b="1" dirty="0">
              <a:solidFill>
                <a:srgbClr val="000000"/>
              </a:solidFill>
              <a:latin typeface="+mj-lt"/>
              <a:ea typeface="+mj-ea"/>
            </a:endParaRPr>
          </a:p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+mj-lt"/>
                <a:ea typeface="+mj-ea"/>
              </a:rPr>
              <a:t>Leading </a:t>
            </a:r>
            <a:r>
              <a:rPr lang="en-US" b="1" dirty="0" smtClean="0">
                <a:solidFill>
                  <a:srgbClr val="000000"/>
                </a:solidFill>
                <a:latin typeface="+mj-lt"/>
                <a:ea typeface="+mj-ea"/>
              </a:rPr>
              <a:t>Team </a:t>
            </a:r>
            <a:r>
              <a:rPr lang="en-US" b="1" dirty="0">
                <a:solidFill>
                  <a:srgbClr val="000000"/>
                </a:solidFill>
                <a:latin typeface="+mj-lt"/>
                <a:ea typeface="+mj-ea"/>
              </a:rPr>
              <a:t>- Michal,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+mj-ea"/>
              </a:rPr>
              <a:t>Avi</a:t>
            </a:r>
            <a:r>
              <a:rPr lang="en-US" b="1" dirty="0">
                <a:solidFill>
                  <a:srgbClr val="000000"/>
                </a:solidFill>
                <a:latin typeface="+mj-lt"/>
                <a:ea typeface="+mj-ea"/>
              </a:rPr>
              <a:t> and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+mj-ea"/>
              </a:rPr>
              <a:t>Levius</a:t>
            </a:r>
            <a:endParaRPr lang="en-US" b="1" dirty="0">
              <a:solidFill>
                <a:srgbClr val="000000"/>
              </a:solidFill>
              <a:latin typeface="+mj-lt"/>
              <a:ea typeface="+mj-ea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he-IL" sz="6000" b="1" dirty="0">
                <a:solidFill>
                  <a:srgbClr val="000000"/>
                </a:solidFill>
                <a:latin typeface="+mj-lt"/>
                <a:ea typeface="+mj-ea"/>
              </a:rPr>
              <a:t>22-23/03/20</a:t>
            </a:r>
            <a:endParaRPr lang="en-US" sz="6000" b="1" kern="12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33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8" y="963877"/>
            <a:ext cx="4053043" cy="4930246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Sunday Night Alternatives and </a:t>
            </a:r>
            <a:r>
              <a:rPr lang="en-US" sz="48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moving to </a:t>
            </a:r>
            <a:r>
              <a:rPr lang="en-US" sz="4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Petra (by Priority)</a:t>
            </a:r>
            <a:endParaRPr lang="he-IL" b="1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61" y="457200"/>
            <a:ext cx="7161276" cy="6400800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+mj-lt"/>
              </a:rPr>
              <a:t>Alternative A - Accommodation in Amman and early </a:t>
            </a:r>
            <a:r>
              <a:rPr lang="en-US" sz="2400" b="1" dirty="0" smtClean="0">
                <a:latin typeface="+mj-lt"/>
              </a:rPr>
              <a:t>departure.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Flying to Petra with the IAF</a:t>
            </a:r>
            <a:r>
              <a:rPr lang="en-US" sz="2400" b="1" dirty="0" smtClean="0">
                <a:latin typeface="+mj-lt"/>
              </a:rPr>
              <a:t>.</a:t>
            </a:r>
            <a:endParaRPr lang="en-US" sz="24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+mj-lt"/>
              </a:rPr>
              <a:t>Alternative B </a:t>
            </a:r>
            <a:r>
              <a:rPr lang="en-US" sz="2400" b="1" dirty="0" smtClean="0">
                <a:latin typeface="+mj-lt"/>
              </a:rPr>
              <a:t>– Finishing the tour at the Amman landing strip.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Night flight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by the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IAF</a:t>
            </a:r>
            <a:r>
              <a:rPr lang="en-US" sz="2400" b="1" dirty="0" smtClean="0">
                <a:latin typeface="+mj-lt"/>
              </a:rPr>
              <a:t>. </a:t>
            </a:r>
            <a:r>
              <a:rPr lang="en-US" sz="2400" b="1" dirty="0">
                <a:latin typeface="+mj-lt"/>
              </a:rPr>
              <a:t>Accommodation in Petra.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+mj-lt"/>
              </a:rPr>
              <a:t>Alternative C -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Night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ride </a:t>
            </a:r>
            <a:r>
              <a:rPr lang="en-US" sz="2400" b="1" dirty="0">
                <a:latin typeface="+mj-lt"/>
              </a:rPr>
              <a:t>after </a:t>
            </a:r>
            <a:r>
              <a:rPr lang="en-US" sz="2400" b="1" dirty="0" smtClean="0">
                <a:latin typeface="+mj-lt"/>
              </a:rPr>
              <a:t>dinner at Petra. </a:t>
            </a:r>
            <a:r>
              <a:rPr lang="en-US" sz="2400" b="1" dirty="0">
                <a:latin typeface="+mj-lt"/>
              </a:rPr>
              <a:t>Accommodation in Petra.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+mj-lt"/>
              </a:rPr>
              <a:t>Alternative D - Accommodation in Amman.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Day trip to Petra</a:t>
            </a:r>
            <a:r>
              <a:rPr lang="en-US" sz="2400" b="1" dirty="0">
                <a:latin typeface="+mj-lt"/>
              </a:rPr>
              <a:t> (early departure).</a:t>
            </a:r>
            <a:endParaRPr lang="he-IL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6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3877"/>
            <a:ext cx="3875362" cy="4930246"/>
          </a:xfrm>
        </p:spPr>
        <p:txBody>
          <a:bodyPr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cs typeface="+mn-cs"/>
              </a:rPr>
              <a:t>Schedule for Monday </a:t>
            </a:r>
            <a:r>
              <a:rPr lang="en-US" sz="3200" b="1" dirty="0" smtClean="0">
                <a:cs typeface="+mn-cs"/>
              </a:rPr>
              <a:t/>
            </a:r>
            <a:br>
              <a:rPr lang="en-US" sz="3200" b="1" dirty="0" smtClean="0">
                <a:cs typeface="+mn-cs"/>
              </a:rPr>
            </a:br>
            <a:r>
              <a:rPr lang="en-US" sz="3200" b="1" dirty="0" smtClean="0">
                <a:cs typeface="+mn-cs"/>
              </a:rPr>
              <a:t>(</a:t>
            </a:r>
            <a:r>
              <a:rPr lang="en-US" sz="3200" b="1" dirty="0">
                <a:cs typeface="+mn-cs"/>
              </a:rPr>
              <a:t>except for </a:t>
            </a:r>
            <a:r>
              <a:rPr lang="en-US" sz="3200" b="1" dirty="0" smtClean="0">
                <a:cs typeface="+mn-cs"/>
              </a:rPr>
              <a:t>Wednesday alternate where </a:t>
            </a:r>
            <a:r>
              <a:rPr lang="en-US" sz="3200" b="1" dirty="0">
                <a:cs typeface="+mn-cs"/>
              </a:rPr>
              <a:t>the tour will start at 10:30 and will be shortened)</a:t>
            </a:r>
            <a:endParaRPr lang="he-IL" sz="3200" b="1" dirty="0"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638827"/>
            <a:ext cx="7270316" cy="5639841"/>
          </a:xfrm>
        </p:spPr>
        <p:txBody>
          <a:bodyPr anchor="ctr">
            <a:normAutofit fontScale="92500"/>
          </a:bodyPr>
          <a:lstStyle/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Morning schedule - according to alternatives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08:00 </a:t>
            </a:r>
            <a:r>
              <a:rPr lang="en-US" sz="3200" b="1" dirty="0" smtClean="0">
                <a:latin typeface="+mj-lt"/>
              </a:rPr>
              <a:t>Starting </a:t>
            </a:r>
            <a:r>
              <a:rPr lang="en-US" sz="3200" b="1" dirty="0" smtClean="0">
                <a:latin typeface="+mj-lt"/>
              </a:rPr>
              <a:t>the tour in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Petra</a:t>
            </a:r>
            <a:endParaRPr lang="en-US" sz="32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14:30 End of tour and </a:t>
            </a:r>
            <a:r>
              <a:rPr lang="en-US" sz="3200" b="1" dirty="0" smtClean="0">
                <a:latin typeface="+mj-lt"/>
              </a:rPr>
              <a:t>starting </a:t>
            </a:r>
            <a:r>
              <a:rPr lang="en-US" sz="3200" b="1" dirty="0">
                <a:latin typeface="+mj-lt"/>
              </a:rPr>
              <a:t>traveling south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16:00 Observation of Aqaba and the bay and </a:t>
            </a:r>
            <a:r>
              <a:rPr lang="en-US" sz="3200" b="1" dirty="0" smtClean="0">
                <a:latin typeface="+mj-lt"/>
              </a:rPr>
              <a:t>a briefing</a:t>
            </a:r>
            <a:endParaRPr lang="en-US" sz="32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17:30 </a:t>
            </a:r>
            <a:r>
              <a:rPr lang="en-US" sz="3200" b="1" dirty="0" err="1" smtClean="0">
                <a:latin typeface="+mj-lt"/>
              </a:rPr>
              <a:t>En</a:t>
            </a:r>
            <a:r>
              <a:rPr lang="en-US" sz="3200" b="1" dirty="0" smtClean="0">
                <a:latin typeface="+mj-lt"/>
              </a:rPr>
              <a:t> route to the airport</a:t>
            </a:r>
            <a:endParaRPr lang="en-US" sz="32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18:45 Return flight and dispersal</a:t>
            </a:r>
            <a:endParaRPr lang="he-IL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00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127849-A96B-493A-B08F-A5335AB9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122251"/>
            <a:ext cx="11134578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cs typeface="+mn-cs"/>
              </a:rPr>
              <a:t>First </a:t>
            </a:r>
            <a:r>
              <a:rPr lang="en-US" sz="3600" b="1" dirty="0" smtClean="0">
                <a:cs typeface="+mn-cs"/>
              </a:rPr>
              <a:t>Segment </a:t>
            </a:r>
            <a:r>
              <a:rPr lang="en-US" sz="3600" b="1" dirty="0">
                <a:cs typeface="+mn-cs"/>
              </a:rPr>
              <a:t>(Allenby - Mount Nebo) - 8:30 am - 9:30 am</a:t>
            </a:r>
            <a:endParaRPr lang="he-IL" sz="3600" b="1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A0D57A3-11EB-4710-8813-03F72A114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83" r="31231" b="5302"/>
          <a:stretch/>
        </p:blipFill>
        <p:spPr>
          <a:xfrm>
            <a:off x="562708" y="1437139"/>
            <a:ext cx="8384345" cy="512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FAC4DD8-DE05-4220-B410-4B5838B1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508" y="4754881"/>
            <a:ext cx="3090287" cy="200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4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127849-A96B-493A-B08F-A5335AB9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6" y="166440"/>
            <a:ext cx="11972778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cs typeface="+mn-cs"/>
              </a:rPr>
              <a:t>Second </a:t>
            </a:r>
            <a:r>
              <a:rPr lang="en-US" sz="3600" b="1" dirty="0" smtClean="0">
                <a:cs typeface="+mn-cs"/>
              </a:rPr>
              <a:t>Segment </a:t>
            </a:r>
            <a:r>
              <a:rPr lang="en-US" sz="3600" b="1" dirty="0">
                <a:cs typeface="+mn-cs"/>
              </a:rPr>
              <a:t>(Mount Nebo - </a:t>
            </a:r>
            <a:r>
              <a:rPr lang="en-US" sz="3600" b="1" dirty="0" err="1" smtClean="0"/>
              <a:t>Madaba</a:t>
            </a:r>
            <a:r>
              <a:rPr lang="en-US" sz="3600" b="1" dirty="0" smtClean="0">
                <a:cs typeface="+mn-cs"/>
              </a:rPr>
              <a:t>) </a:t>
            </a:r>
            <a:r>
              <a:rPr lang="en-US" sz="3600" b="1" dirty="0">
                <a:cs typeface="+mn-cs"/>
              </a:rPr>
              <a:t>- 10:00 - 10:30</a:t>
            </a:r>
            <a:endParaRPr lang="he-IL" sz="36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B9F9402-F46B-4B27-BD41-3E1B3733A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" t="15162" r="31001" b="6850"/>
          <a:stretch/>
        </p:blipFill>
        <p:spPr>
          <a:xfrm>
            <a:off x="500576" y="1328432"/>
            <a:ext cx="7990449" cy="534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A1C83D4-8A3F-43E6-949F-26DB6BA7C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507" y="4518667"/>
            <a:ext cx="3334966" cy="222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127849-A96B-493A-B08F-A5335AB9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0" y="0"/>
            <a:ext cx="121920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cs typeface="+mn-cs"/>
              </a:rPr>
              <a:t>Third </a:t>
            </a:r>
            <a:r>
              <a:rPr lang="en-US" sz="3600" b="1" dirty="0" smtClean="0">
                <a:cs typeface="+mn-cs"/>
              </a:rPr>
              <a:t>Section </a:t>
            </a:r>
            <a:r>
              <a:rPr lang="en-US" sz="3600" b="1" dirty="0">
                <a:cs typeface="+mn-cs"/>
              </a:rPr>
              <a:t>(</a:t>
            </a:r>
            <a:r>
              <a:rPr lang="en-US" sz="3600" b="1" dirty="0" err="1">
                <a:cs typeface="+mn-cs"/>
              </a:rPr>
              <a:t>Madaba</a:t>
            </a:r>
            <a:r>
              <a:rPr lang="en-US" sz="3600" b="1" dirty="0">
                <a:cs typeface="+mn-cs"/>
              </a:rPr>
              <a:t> - War Museum) - 12: 00-13: 00</a:t>
            </a:r>
            <a:endParaRPr lang="he-IL" sz="3600" b="1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CD1677-DD3A-45AF-B71C-721547C1C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21" r="30654" b="7466"/>
          <a:stretch/>
        </p:blipFill>
        <p:spPr>
          <a:xfrm>
            <a:off x="422030" y="1293263"/>
            <a:ext cx="8454683" cy="541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370F9EA-7A5C-4521-9FBE-A73205347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84" y="4283442"/>
            <a:ext cx="3412796" cy="255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4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127849-A96B-493A-B08F-A5335AB9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3038"/>
            <a:ext cx="121920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 err="1" smtClean="0">
                <a:cs typeface="+mn-cs"/>
              </a:rPr>
              <a:t>En</a:t>
            </a:r>
            <a:r>
              <a:rPr lang="en-US" sz="4000" b="1" dirty="0" smtClean="0">
                <a:cs typeface="+mn-cs"/>
              </a:rPr>
              <a:t> Route to </a:t>
            </a:r>
            <a:r>
              <a:rPr lang="en-US" sz="4000" b="1" dirty="0">
                <a:cs typeface="+mn-cs"/>
              </a:rPr>
              <a:t>Petra </a:t>
            </a:r>
            <a:r>
              <a:rPr lang="en-US" sz="3200" b="1" dirty="0">
                <a:cs typeface="+mn-cs"/>
              </a:rPr>
              <a:t>(Alternatives </a:t>
            </a:r>
            <a:r>
              <a:rPr lang="en-US" sz="3200" b="1" dirty="0" smtClean="0">
                <a:cs typeface="+mn-cs"/>
              </a:rPr>
              <a:t>C and D</a:t>
            </a:r>
            <a:r>
              <a:rPr lang="en-US" sz="3200" b="1" dirty="0">
                <a:cs typeface="+mn-cs"/>
              </a:rPr>
              <a:t>) </a:t>
            </a:r>
            <a:r>
              <a:rPr lang="en-US" sz="4000" b="1" dirty="0" smtClean="0">
                <a:cs typeface="+mn-cs"/>
              </a:rPr>
              <a:t>– Via Road 15, </a:t>
            </a:r>
            <a:r>
              <a:rPr lang="en-US" sz="4000" b="1" dirty="0">
                <a:cs typeface="+mn-cs"/>
              </a:rPr>
              <a:t>about 3.5 hours</a:t>
            </a:r>
            <a:endParaRPr lang="he-IL" sz="4000" b="1" dirty="0">
              <a:cs typeface="+mn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288F993-7DA8-4290-87A3-63199BD5E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9" t="23577" r="54193" b="15265"/>
          <a:stretch/>
        </p:blipFill>
        <p:spPr>
          <a:xfrm>
            <a:off x="3896081" y="569743"/>
            <a:ext cx="3207434" cy="628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5F3D746-7F54-4FEB-B1F2-50198586E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45" y="2950613"/>
            <a:ext cx="5871755" cy="390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127849-A96B-493A-B08F-A5335AB9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870"/>
            <a:ext cx="12192000" cy="1325563"/>
          </a:xfrm>
        </p:spPr>
        <p:txBody>
          <a:bodyPr/>
          <a:lstStyle/>
          <a:p>
            <a:pPr algn="l" rtl="0"/>
            <a:r>
              <a:rPr lang="en-US" b="1" dirty="0">
                <a:cs typeface="+mn-cs"/>
              </a:rPr>
              <a:t>From Petra to </a:t>
            </a:r>
            <a:r>
              <a:rPr lang="en-US" b="1" dirty="0" err="1">
                <a:cs typeface="+mn-cs"/>
              </a:rPr>
              <a:t>Wadi</a:t>
            </a:r>
            <a:r>
              <a:rPr lang="en-US" b="1" dirty="0">
                <a:cs typeface="+mn-cs"/>
              </a:rPr>
              <a:t> Araba Border </a:t>
            </a:r>
            <a:r>
              <a:rPr lang="en-US" b="1" dirty="0" smtClean="0">
                <a:cs typeface="+mn-cs"/>
              </a:rPr>
              <a:t>Road </a:t>
            </a:r>
            <a:r>
              <a:rPr lang="en-US" b="1" dirty="0" smtClean="0">
                <a:cs typeface="+mn-cs"/>
              </a:rPr>
              <a:t>– Via Road 47, about </a:t>
            </a:r>
            <a:r>
              <a:rPr lang="en-US" b="1" dirty="0">
                <a:cs typeface="+mn-cs"/>
              </a:rPr>
              <a:t>2 hours</a:t>
            </a:r>
            <a:endParaRPr lang="he-IL" b="1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949C5DA-5036-4249-8EF8-B4BD6BF32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4" y="1786827"/>
            <a:ext cx="6645726" cy="3877203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/>
              <a:t>Lookout on the way </a:t>
            </a:r>
            <a:r>
              <a:rPr lang="en-US" b="1" dirty="0" smtClean="0"/>
              <a:t>to</a:t>
            </a:r>
          </a:p>
          <a:p>
            <a:pPr marL="0" indent="0" algn="ctr" rtl="0">
              <a:buNone/>
            </a:pPr>
            <a:r>
              <a:rPr lang="en-US" b="1" dirty="0"/>
              <a:t> Aqaba / </a:t>
            </a:r>
            <a:r>
              <a:rPr lang="en-US" b="1" dirty="0" err="1"/>
              <a:t>Eilat</a:t>
            </a:r>
            <a:r>
              <a:rPr lang="en-US" b="1" dirty="0"/>
              <a:t> and the Gulf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3F94D18-87F7-4851-93C1-F89F78AD0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5" t="12905" r="43922"/>
          <a:stretch/>
        </p:blipFill>
        <p:spPr>
          <a:xfrm>
            <a:off x="1390390" y="1793095"/>
            <a:ext cx="4419720" cy="489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5046781-A439-4A37-8C88-1A556E506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2" t="16239" r="31474" b="7195"/>
          <a:stretch/>
        </p:blipFill>
        <p:spPr>
          <a:xfrm>
            <a:off x="5820989" y="2702437"/>
            <a:ext cx="6106759" cy="39486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6FDDC22-0017-4732-B063-8F39C6B1D7DC}"/>
              </a:ext>
            </a:extLst>
          </p:cNvPr>
          <p:cNvSpPr/>
          <p:nvPr/>
        </p:nvSpPr>
        <p:spPr>
          <a:xfrm>
            <a:off x="1390389" y="6114333"/>
            <a:ext cx="1215025" cy="4741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1D08068B-0B8A-4EFA-83EC-3FB55E115616}"/>
              </a:ext>
            </a:extLst>
          </p:cNvPr>
          <p:cNvCxnSpPr/>
          <p:nvPr/>
        </p:nvCxnSpPr>
        <p:spPr>
          <a:xfrm flipV="1">
            <a:off x="2605414" y="2702437"/>
            <a:ext cx="3215575" cy="3411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18030AB5-2428-489A-8158-7B9319C0F0FF}"/>
              </a:ext>
            </a:extLst>
          </p:cNvPr>
          <p:cNvCxnSpPr/>
          <p:nvPr/>
        </p:nvCxnSpPr>
        <p:spPr>
          <a:xfrm>
            <a:off x="2605414" y="6588468"/>
            <a:ext cx="3215575" cy="62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2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9A5E1E1-EF78-48E2-87D8-9D09029AE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4413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46E3014-4639-4A8D-83FC-D0798553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732" r="11435" b="1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29F0E19-F70C-4D52-BADC-F9B22F675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35" y="278861"/>
            <a:ext cx="5815641" cy="6300278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6F36EE3F-0400-400B-9F8B-0671B4A3E85A}"/>
              </a:ext>
            </a:extLst>
          </p:cNvPr>
          <p:cNvSpPr txBox="1">
            <a:spLocks/>
          </p:cNvSpPr>
          <p:nvPr/>
        </p:nvSpPr>
        <p:spPr>
          <a:xfrm>
            <a:off x="5856514" y="-172130"/>
            <a:ext cx="5778278" cy="4367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9400" b="1" dirty="0" smtClean="0">
                <a:solidFill>
                  <a:srgbClr val="000000"/>
                </a:solidFill>
                <a:latin typeface="+mj-lt"/>
                <a:ea typeface="+mj-ea"/>
              </a:rPr>
              <a:t>Background</a:t>
            </a:r>
            <a:endParaRPr lang="en-US" sz="9400" b="1" kern="12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33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542FDB-CA78-4BE7-9E06-3D2392AB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17" y="-175246"/>
            <a:ext cx="10515600" cy="1325563"/>
          </a:xfrm>
        </p:spPr>
        <p:txBody>
          <a:bodyPr/>
          <a:lstStyle/>
          <a:p>
            <a:pPr algn="l" rtl="0"/>
            <a:r>
              <a:rPr lang="en-US" b="1" dirty="0" smtClean="0">
                <a:cs typeface="+mn-cs"/>
              </a:rPr>
              <a:t>Numbers Telling a Story</a:t>
            </a:r>
            <a:endParaRPr lang="he-IL" b="1" dirty="0">
              <a:cs typeface="+mn-cs"/>
            </a:endParaRP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CD9F9AE9-BA0A-4F94-AEF1-555755DFF42C}"/>
              </a:ext>
            </a:extLst>
          </p:cNvPr>
          <p:cNvSpPr/>
          <p:nvPr/>
        </p:nvSpPr>
        <p:spPr>
          <a:xfrm>
            <a:off x="9154140" y="1230220"/>
            <a:ext cx="2585134" cy="16367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/>
              <a:t>97,000 square kilometers</a:t>
            </a:r>
          </a:p>
          <a:p>
            <a:pPr algn="ctr" rtl="0"/>
            <a:r>
              <a:rPr lang="en-US" b="1" dirty="0"/>
              <a:t>Most of the population is concentrated between</a:t>
            </a:r>
          </a:p>
          <a:p>
            <a:pPr algn="ctr" rtl="0"/>
            <a:r>
              <a:rPr lang="en-US" b="1" dirty="0"/>
              <a:t>Amman - Irbid</a:t>
            </a:r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65594AD-7129-4FBF-A1E5-5205D30BE160}"/>
              </a:ext>
            </a:extLst>
          </p:cNvPr>
          <p:cNvSpPr/>
          <p:nvPr/>
        </p:nvSpPr>
        <p:spPr>
          <a:xfrm>
            <a:off x="6471779" y="1213192"/>
            <a:ext cx="2129425" cy="1653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/>
              <a:t>74 Years of Independence (1946)</a:t>
            </a:r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C115E0CA-7FB1-4A2E-AB2E-627FBE5F2312}"/>
              </a:ext>
            </a:extLst>
          </p:cNvPr>
          <p:cNvSpPr/>
          <p:nvPr/>
        </p:nvSpPr>
        <p:spPr>
          <a:xfrm>
            <a:off x="3584533" y="1202172"/>
            <a:ext cx="2129425" cy="1653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he-IL" b="1" dirty="0" smtClean="0"/>
              <a:t>10 </a:t>
            </a:r>
            <a:r>
              <a:rPr lang="en-US" b="1" dirty="0"/>
              <a:t> million residents </a:t>
            </a:r>
            <a:r>
              <a:rPr lang="en-US" b="1" dirty="0" smtClean="0"/>
              <a:t>minorities </a:t>
            </a:r>
            <a:r>
              <a:rPr lang="en-US" b="1" dirty="0"/>
              <a:t>and </a:t>
            </a:r>
            <a:r>
              <a:rPr lang="en-US" b="1" dirty="0" smtClean="0"/>
              <a:t>tribes</a:t>
            </a:r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99D6816E-29EF-486A-9528-5BEE111D2F22}"/>
              </a:ext>
            </a:extLst>
          </p:cNvPr>
          <p:cNvSpPr/>
          <p:nvPr/>
        </p:nvSpPr>
        <p:spPr>
          <a:xfrm>
            <a:off x="674317" y="1213192"/>
            <a:ext cx="2129425" cy="1653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/>
              <a:t>3-4 million Palestinians</a:t>
            </a:r>
          </a:p>
          <a:p>
            <a:pPr algn="ctr" rtl="0"/>
            <a:r>
              <a:rPr lang="en-US" b="1" dirty="0"/>
              <a:t>3 million other refugees</a:t>
            </a:r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358C672-774E-40F0-9431-FD69C7058EF1}"/>
              </a:ext>
            </a:extLst>
          </p:cNvPr>
          <p:cNvSpPr/>
          <p:nvPr/>
        </p:nvSpPr>
        <p:spPr>
          <a:xfrm>
            <a:off x="9381995" y="3592610"/>
            <a:ext cx="2129425" cy="1653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/>
              <a:t>18-19 percent unemployment</a:t>
            </a:r>
            <a:endParaRPr lang="he-IL" b="1" dirty="0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1DD7679B-9604-406F-B43E-43BC7AFD5E6F}"/>
              </a:ext>
            </a:extLst>
          </p:cNvPr>
          <p:cNvSpPr/>
          <p:nvPr/>
        </p:nvSpPr>
        <p:spPr>
          <a:xfrm>
            <a:off x="6471778" y="3602005"/>
            <a:ext cx="2129425" cy="1653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/>
              <a:t>1-2 percent annual growth</a:t>
            </a:r>
            <a:endParaRPr lang="he-IL" b="1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55EFEB18-DA65-438B-ADEA-A32BE3235FA9}"/>
              </a:ext>
            </a:extLst>
          </p:cNvPr>
          <p:cNvSpPr/>
          <p:nvPr/>
        </p:nvSpPr>
        <p:spPr>
          <a:xfrm>
            <a:off x="3584532" y="3592610"/>
            <a:ext cx="2129425" cy="1653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/>
              <a:t>Gross domestic product</a:t>
            </a:r>
            <a:endParaRPr lang="he-IL" b="1" dirty="0"/>
          </a:p>
          <a:p>
            <a:pPr algn="ctr" rtl="0"/>
            <a:r>
              <a:rPr lang="en-US" b="1" dirty="0" smtClean="0"/>
              <a:t> </a:t>
            </a:r>
            <a:r>
              <a:rPr lang="en-US" b="1" dirty="0"/>
              <a:t>per </a:t>
            </a:r>
            <a:r>
              <a:rPr lang="en-US" b="1" dirty="0" smtClean="0"/>
              <a:t>person</a:t>
            </a:r>
            <a:endParaRPr lang="en-US" b="1" dirty="0"/>
          </a:p>
          <a:p>
            <a:pPr algn="ctr" rtl="0"/>
            <a:r>
              <a:rPr lang="en-US" b="1" dirty="0"/>
              <a:t>  $ 3236</a:t>
            </a:r>
            <a:endParaRPr lang="he-IL" b="1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16C5E966-D972-46AC-9569-7C4E47181D97}"/>
              </a:ext>
            </a:extLst>
          </p:cNvPr>
          <p:cNvSpPr/>
          <p:nvPr/>
        </p:nvSpPr>
        <p:spPr>
          <a:xfrm>
            <a:off x="674317" y="3592610"/>
            <a:ext cx="2129425" cy="1653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 smtClean="0"/>
              <a:t>Gross domestic product</a:t>
            </a:r>
            <a:endParaRPr lang="he-IL" b="1" dirty="0" smtClean="0"/>
          </a:p>
          <a:p>
            <a:pPr algn="ctr" rtl="0"/>
            <a:r>
              <a:rPr lang="en-US" b="1" dirty="0"/>
              <a:t>$ 43 billion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7221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אליפסה 63">
            <a:extLst>
              <a:ext uri="{FF2B5EF4-FFF2-40B4-BE49-F238E27FC236}">
                <a16:creationId xmlns:a16="http://schemas.microsoft.com/office/drawing/2014/main" id="{C1B2F2EA-13D6-44DA-BCAE-8CB78A2DA59E}"/>
              </a:ext>
            </a:extLst>
          </p:cNvPr>
          <p:cNvSpPr/>
          <p:nvPr/>
        </p:nvSpPr>
        <p:spPr>
          <a:xfrm>
            <a:off x="-485166" y="626302"/>
            <a:ext cx="2974923" cy="5697528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Economic Complex</a:t>
            </a:r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l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F847397B-27E6-4701-93F1-74892B1CD7B0}"/>
              </a:ext>
            </a:extLst>
          </p:cNvPr>
          <p:cNvSpPr/>
          <p:nvPr/>
        </p:nvSpPr>
        <p:spPr>
          <a:xfrm>
            <a:off x="5529374" y="3399625"/>
            <a:ext cx="5075931" cy="3494754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chemeClr val="tx1"/>
              </a:solidFill>
            </a:endParaRPr>
          </a:p>
          <a:p>
            <a:pPr algn="ctr" rtl="0"/>
            <a:r>
              <a:rPr lang="en-US" sz="2400" b="1" dirty="0">
                <a:solidFill>
                  <a:schemeClr val="tx1"/>
                </a:solidFill>
              </a:rPr>
              <a:t>The International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Complex</a:t>
            </a:r>
            <a:endParaRPr lang="he-IL" sz="2400" b="1" dirty="0">
              <a:solidFill>
                <a:schemeClr val="tx1"/>
              </a:solidFill>
            </a:endParaRPr>
          </a:p>
          <a:p>
            <a:pPr algn="ctr"/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8BDF8E4F-79D6-4FE0-9087-BE7D1A2192BA}"/>
              </a:ext>
            </a:extLst>
          </p:cNvPr>
          <p:cNvSpPr/>
          <p:nvPr/>
        </p:nvSpPr>
        <p:spPr>
          <a:xfrm>
            <a:off x="1433456" y="164839"/>
            <a:ext cx="5340263" cy="5144068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 rtl="0"/>
            <a:r>
              <a:rPr lang="en-US" sz="2800" b="1" dirty="0">
                <a:solidFill>
                  <a:schemeClr val="tx1"/>
                </a:solidFill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</a:rPr>
              <a:t>Inner Complex</a:t>
            </a:r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3200" b="1" dirty="0">
              <a:solidFill>
                <a:schemeClr val="tx1"/>
              </a:solidFill>
            </a:endParaRPr>
          </a:p>
          <a:p>
            <a:pPr algn="ctr"/>
            <a:endParaRPr lang="he-IL" sz="3200" b="1" dirty="0">
              <a:solidFill>
                <a:schemeClr val="tx1"/>
              </a:solidFill>
            </a:endParaRPr>
          </a:p>
          <a:p>
            <a:pPr algn="ctr"/>
            <a:endParaRPr lang="he-IL" sz="3200" b="1" dirty="0">
              <a:solidFill>
                <a:schemeClr val="tx1"/>
              </a:solidFill>
            </a:endParaRPr>
          </a:p>
          <a:p>
            <a:pPr algn="ctr"/>
            <a:endParaRPr lang="he-IL" sz="3200" b="1" dirty="0">
              <a:solidFill>
                <a:schemeClr val="tx1"/>
              </a:solidFill>
            </a:endParaRP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88841AB4-4ED6-4C52-9D4C-95BD80FD55B9}"/>
              </a:ext>
            </a:extLst>
          </p:cNvPr>
          <p:cNvSpPr/>
          <p:nvPr/>
        </p:nvSpPr>
        <p:spPr>
          <a:xfrm>
            <a:off x="6933309" y="309580"/>
            <a:ext cx="5316870" cy="4828114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</a:rPr>
              <a:t>Regional </a:t>
            </a:r>
          </a:p>
          <a:p>
            <a:pPr algn="ctr" rtl="0"/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omplex</a:t>
            </a:r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  <a:p>
            <a:pPr algn="ctr"/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80F920B2-DE32-4D91-A985-C23E49C2572C}"/>
              </a:ext>
            </a:extLst>
          </p:cNvPr>
          <p:cNvSpPr/>
          <p:nvPr/>
        </p:nvSpPr>
        <p:spPr>
          <a:xfrm>
            <a:off x="1730765" y="4294430"/>
            <a:ext cx="4267905" cy="2736455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Physical Complex</a:t>
            </a:r>
            <a:endParaRPr lang="he-IL" b="1" dirty="0" smtClean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6B470D3B-63AA-409D-BD96-1C71037CF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83" y="177366"/>
            <a:ext cx="1008000" cy="67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5E1B4F2-0DDF-4521-8F31-A80D0F77F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38" y="5457355"/>
            <a:ext cx="1360438" cy="90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0A8DCEF-616C-480A-B850-4C7436332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12" y="4072288"/>
            <a:ext cx="802271" cy="53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52608BF9-A655-4313-B1DC-58CB606DC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12" y="3335756"/>
            <a:ext cx="1008000" cy="67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תמונה 17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D048988-6205-41CC-A12E-F97AB5B443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25" y="3132236"/>
            <a:ext cx="1350644" cy="980868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5691AEFC-F39F-4707-BE4A-5014869CE2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26" y="4738211"/>
            <a:ext cx="1360438" cy="90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3564D2F0-EE8F-4051-AF0D-55C49DE50C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28" y="77499"/>
            <a:ext cx="1008000" cy="670796"/>
          </a:xfrm>
          <a:prstGeom prst="rect">
            <a:avLst/>
          </a:prstGeom>
        </p:spPr>
      </p:pic>
      <p:pic>
        <p:nvPicPr>
          <p:cNvPr id="21" name="תמונה 20" descr="תמונה שמכילה אוסף תמונות, טקסט&#10;&#10;התיאור נוצר באופן אוטומטי">
            <a:extLst>
              <a:ext uri="{FF2B5EF4-FFF2-40B4-BE49-F238E27FC236}">
                <a16:creationId xmlns:a16="http://schemas.microsoft.com/office/drawing/2014/main" id="{ADA9C914-1853-4335-97BD-5BC9B59D70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53" y="5809054"/>
            <a:ext cx="1008000" cy="479693"/>
          </a:xfrm>
          <a:prstGeom prst="rect">
            <a:avLst/>
          </a:prstGeom>
        </p:spPr>
      </p:pic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8CD3AD1F-738B-4790-82FE-4C2E4A1F1376}"/>
              </a:ext>
            </a:extLst>
          </p:cNvPr>
          <p:cNvSpPr txBox="1"/>
          <p:nvPr/>
        </p:nvSpPr>
        <p:spPr>
          <a:xfrm>
            <a:off x="2107268" y="2023296"/>
            <a:ext cx="149546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Opposition</a:t>
            </a:r>
            <a:endParaRPr lang="he-IL" b="1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B75BDECA-8E3B-4FAE-A870-DF7A0D65F0A4}"/>
              </a:ext>
            </a:extLst>
          </p:cNvPr>
          <p:cNvSpPr txBox="1"/>
          <p:nvPr/>
        </p:nvSpPr>
        <p:spPr>
          <a:xfrm>
            <a:off x="2327913" y="1434004"/>
            <a:ext cx="14672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Palestinians</a:t>
            </a:r>
            <a:endParaRPr lang="he-IL" b="1" dirty="0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67CE37C3-51E0-4DF9-9019-45DC6FA0DA89}"/>
              </a:ext>
            </a:extLst>
          </p:cNvPr>
          <p:cNvSpPr txBox="1"/>
          <p:nvPr/>
        </p:nvSpPr>
        <p:spPr>
          <a:xfrm>
            <a:off x="2361438" y="3498720"/>
            <a:ext cx="144252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Salafi </a:t>
            </a:r>
            <a:r>
              <a:rPr lang="en-US" b="1" dirty="0"/>
              <a:t>M</a:t>
            </a:r>
            <a:r>
              <a:rPr lang="en-US" b="1" dirty="0" smtClean="0"/>
              <a:t>ovement</a:t>
            </a:r>
            <a:endParaRPr lang="he-IL" b="1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C3A5EAF9-A59B-4433-9C0D-13132D9D6A5F}"/>
              </a:ext>
            </a:extLst>
          </p:cNvPr>
          <p:cNvSpPr txBox="1"/>
          <p:nvPr/>
        </p:nvSpPr>
        <p:spPr>
          <a:xfrm>
            <a:off x="4952513" y="2137351"/>
            <a:ext cx="153552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Tribes</a:t>
            </a:r>
            <a:endParaRPr lang="he-IL" b="1" dirty="0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8072AC41-12FE-4B1F-A871-59C2DC08B780}"/>
              </a:ext>
            </a:extLst>
          </p:cNvPr>
          <p:cNvSpPr txBox="1"/>
          <p:nvPr/>
        </p:nvSpPr>
        <p:spPr>
          <a:xfrm>
            <a:off x="4679606" y="1344045"/>
            <a:ext cx="131906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Hashemite </a:t>
            </a:r>
            <a:endParaRPr lang="he-IL" b="1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E7186072-21F1-4570-948C-92C6928DD4A5}"/>
              </a:ext>
            </a:extLst>
          </p:cNvPr>
          <p:cNvSpPr txBox="1"/>
          <p:nvPr/>
        </p:nvSpPr>
        <p:spPr>
          <a:xfrm>
            <a:off x="1732941" y="2668722"/>
            <a:ext cx="11615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Refugees</a:t>
            </a:r>
            <a:endParaRPr lang="he-IL" b="1" dirty="0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856D9D2B-8B77-442F-ADBC-3DAC898EF50E}"/>
              </a:ext>
            </a:extLst>
          </p:cNvPr>
          <p:cNvSpPr txBox="1"/>
          <p:nvPr/>
        </p:nvSpPr>
        <p:spPr>
          <a:xfrm>
            <a:off x="579742" y="4209100"/>
            <a:ext cx="143437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Agriculture</a:t>
            </a:r>
            <a:endParaRPr lang="he-IL" b="1" dirty="0"/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DF637402-4EC5-4DF7-992B-39E51F7D7016}"/>
              </a:ext>
            </a:extLst>
          </p:cNvPr>
          <p:cNvSpPr txBox="1"/>
          <p:nvPr/>
        </p:nvSpPr>
        <p:spPr>
          <a:xfrm>
            <a:off x="4727628" y="6277790"/>
            <a:ext cx="11745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Desert</a:t>
            </a:r>
            <a:endParaRPr lang="he-IL" b="1" dirty="0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EA08F864-742E-49C3-A553-FC0CE768457A}"/>
              </a:ext>
            </a:extLst>
          </p:cNvPr>
          <p:cNvSpPr txBox="1"/>
          <p:nvPr/>
        </p:nvSpPr>
        <p:spPr>
          <a:xfrm>
            <a:off x="1665584" y="6440912"/>
            <a:ext cx="2088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Natural Resources</a:t>
            </a:r>
            <a:endParaRPr lang="he-IL" b="1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0439A781-8020-4025-8E7A-BE0099DBD468}"/>
              </a:ext>
            </a:extLst>
          </p:cNvPr>
          <p:cNvSpPr txBox="1"/>
          <p:nvPr/>
        </p:nvSpPr>
        <p:spPr>
          <a:xfrm>
            <a:off x="3475022" y="2645236"/>
            <a:ext cx="1705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Monarchy</a:t>
            </a:r>
            <a:endParaRPr lang="he-IL" b="1" dirty="0"/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192F3F01-2381-48DB-85E6-BBFD534D0063}"/>
              </a:ext>
            </a:extLst>
          </p:cNvPr>
          <p:cNvSpPr txBox="1"/>
          <p:nvPr/>
        </p:nvSpPr>
        <p:spPr>
          <a:xfrm>
            <a:off x="4834203" y="5758002"/>
            <a:ext cx="11745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Energy</a:t>
            </a:r>
            <a:endParaRPr lang="he-IL" b="1" dirty="0"/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41A5B6F2-5B2A-40D2-A44C-056FDC059147}"/>
              </a:ext>
            </a:extLst>
          </p:cNvPr>
          <p:cNvSpPr txBox="1"/>
          <p:nvPr/>
        </p:nvSpPr>
        <p:spPr>
          <a:xfrm>
            <a:off x="9902902" y="2611576"/>
            <a:ext cx="14048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Shi'ite axis</a:t>
            </a:r>
            <a:endParaRPr lang="he-IL" b="1" dirty="0"/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A8AD386A-0D24-4122-B294-34D798645B8E}"/>
              </a:ext>
            </a:extLst>
          </p:cNvPr>
          <p:cNvSpPr txBox="1"/>
          <p:nvPr/>
        </p:nvSpPr>
        <p:spPr>
          <a:xfrm>
            <a:off x="7061656" y="2894932"/>
            <a:ext cx="14048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Israel</a:t>
            </a:r>
            <a:endParaRPr lang="he-IL" b="1" dirty="0"/>
          </a:p>
        </p:txBody>
      </p:sp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DB20B91D-1959-44BB-82BA-8C3338541B21}"/>
              </a:ext>
            </a:extLst>
          </p:cNvPr>
          <p:cNvSpPr txBox="1"/>
          <p:nvPr/>
        </p:nvSpPr>
        <p:spPr>
          <a:xfrm>
            <a:off x="1973348" y="5544054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Water</a:t>
            </a:r>
            <a:endParaRPr lang="he-IL" b="1" dirty="0"/>
          </a:p>
        </p:txBody>
      </p: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95CA9C0F-F673-410C-BC82-AB3ECE656FD0}"/>
              </a:ext>
            </a:extLst>
          </p:cNvPr>
          <p:cNvSpPr txBox="1"/>
          <p:nvPr/>
        </p:nvSpPr>
        <p:spPr>
          <a:xfrm>
            <a:off x="4134753" y="3637220"/>
            <a:ext cx="170594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Parliament</a:t>
            </a:r>
            <a:endParaRPr lang="he-IL" b="1" dirty="0"/>
          </a:p>
        </p:txBody>
      </p:sp>
      <p:sp>
        <p:nvSpPr>
          <p:cNvPr id="60" name="תיבת טקסט 59">
            <a:extLst>
              <a:ext uri="{FF2B5EF4-FFF2-40B4-BE49-F238E27FC236}">
                <a16:creationId xmlns:a16="http://schemas.microsoft.com/office/drawing/2014/main" id="{6D8C4E0F-FDF1-4767-9268-F72FB9C28ABD}"/>
              </a:ext>
            </a:extLst>
          </p:cNvPr>
          <p:cNvSpPr txBox="1"/>
          <p:nvPr/>
        </p:nvSpPr>
        <p:spPr>
          <a:xfrm>
            <a:off x="3519055" y="3120190"/>
            <a:ext cx="192141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Security officials</a:t>
            </a:r>
            <a:endParaRPr lang="he-IL" b="1" dirty="0"/>
          </a:p>
        </p:txBody>
      </p:sp>
      <p:pic>
        <p:nvPicPr>
          <p:cNvPr id="1026" name="Picture 2" descr="תוצאת תמונה עבור איראן דגל">
            <a:extLst>
              <a:ext uri="{FF2B5EF4-FFF2-40B4-BE49-F238E27FC236}">
                <a16:creationId xmlns:a16="http://schemas.microsoft.com/office/drawing/2014/main" id="{9B9562A6-A43A-4082-A37A-8C5A7ACE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079" y="1675300"/>
            <a:ext cx="1551881" cy="8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דגל עיראק">
            <a:extLst>
              <a:ext uri="{FF2B5EF4-FFF2-40B4-BE49-F238E27FC236}">
                <a16:creationId xmlns:a16="http://schemas.microsoft.com/office/drawing/2014/main" id="{AE6E7538-1154-49B5-B0A4-2DD4EDEB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865" y="2577797"/>
            <a:ext cx="1026990" cy="68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7552319E-814F-455B-A760-27530A136719}"/>
              </a:ext>
            </a:extLst>
          </p:cNvPr>
          <p:cNvSpPr txBox="1"/>
          <p:nvPr/>
        </p:nvSpPr>
        <p:spPr>
          <a:xfrm>
            <a:off x="7388327" y="1647144"/>
            <a:ext cx="14048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The Sunnis</a:t>
            </a:r>
            <a:endParaRPr lang="he-IL" b="1" dirty="0"/>
          </a:p>
        </p:txBody>
      </p:sp>
      <p:pic>
        <p:nvPicPr>
          <p:cNvPr id="1030" name="Picture 6" descr="תוצאת תמונה עבור דגל ערב הסעודית">
            <a:extLst>
              <a:ext uri="{FF2B5EF4-FFF2-40B4-BE49-F238E27FC236}">
                <a16:creationId xmlns:a16="http://schemas.microsoft.com/office/drawing/2014/main" id="{28D7CFB0-80E6-4911-9AE9-E7E18CFD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21" y="729350"/>
            <a:ext cx="1404413" cy="9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דגל מדינות המפרץ">
            <a:extLst>
              <a:ext uri="{FF2B5EF4-FFF2-40B4-BE49-F238E27FC236}">
                <a16:creationId xmlns:a16="http://schemas.microsoft.com/office/drawing/2014/main" id="{58A7C380-AB41-4638-B7F5-F050CE240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09" y="2031972"/>
            <a:ext cx="1359569" cy="6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דגל הרשות הפלסטינית">
            <a:extLst>
              <a:ext uri="{FF2B5EF4-FFF2-40B4-BE49-F238E27FC236}">
                <a16:creationId xmlns:a16="http://schemas.microsoft.com/office/drawing/2014/main" id="{CDA92C2B-DE15-433E-988F-02BDF8CA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23" y="3704969"/>
            <a:ext cx="1650338" cy="8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BB4AAA25-FD8B-48E7-AEA3-EFD9E8D266FB}"/>
              </a:ext>
            </a:extLst>
          </p:cNvPr>
          <p:cNvSpPr txBox="1"/>
          <p:nvPr/>
        </p:nvSpPr>
        <p:spPr>
          <a:xfrm>
            <a:off x="8363635" y="3094591"/>
            <a:ext cx="18959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The </a:t>
            </a:r>
            <a:r>
              <a:rPr lang="en-US" b="1" dirty="0"/>
              <a:t>Palestinian Authority</a:t>
            </a:r>
            <a:endParaRPr lang="he-IL" b="1" dirty="0"/>
          </a:p>
        </p:txBody>
      </p:sp>
      <p:sp>
        <p:nvSpPr>
          <p:cNvPr id="70" name="תיבת טקסט 69">
            <a:extLst>
              <a:ext uri="{FF2B5EF4-FFF2-40B4-BE49-F238E27FC236}">
                <a16:creationId xmlns:a16="http://schemas.microsoft.com/office/drawing/2014/main" id="{AF8054C3-5043-42DF-B204-BFAE6A306203}"/>
              </a:ext>
            </a:extLst>
          </p:cNvPr>
          <p:cNvSpPr txBox="1"/>
          <p:nvPr/>
        </p:nvSpPr>
        <p:spPr>
          <a:xfrm>
            <a:off x="5574917" y="2888738"/>
            <a:ext cx="1230301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The holy places</a:t>
            </a:r>
            <a:endParaRPr lang="he-IL" b="1" dirty="0"/>
          </a:p>
        </p:txBody>
      </p:sp>
      <p:pic>
        <p:nvPicPr>
          <p:cNvPr id="2" name="Picture 2" descr="תוצאת תמונה עבור דגל צרפת">
            <a:extLst>
              <a:ext uri="{FF2B5EF4-FFF2-40B4-BE49-F238E27FC236}">
                <a16:creationId xmlns:a16="http://schemas.microsoft.com/office/drawing/2014/main" id="{57AB1976-C6D2-453B-BA52-A4864F4C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40" y="6355453"/>
            <a:ext cx="925914" cy="6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תוצאת תמונה עבור מים">
            <a:extLst>
              <a:ext uri="{FF2B5EF4-FFF2-40B4-BE49-F238E27FC236}">
                <a16:creationId xmlns:a16="http://schemas.microsoft.com/office/drawing/2014/main" id="{9C6AA5FC-4D1D-422C-A310-CC628F93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68" y="4988876"/>
            <a:ext cx="904904" cy="6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תוצאת תמונה עבור אנרגיה">
            <a:extLst>
              <a:ext uri="{FF2B5EF4-FFF2-40B4-BE49-F238E27FC236}">
                <a16:creationId xmlns:a16="http://schemas.microsoft.com/office/drawing/2014/main" id="{D26226F1-17BB-4037-A779-448F6DF2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80" y="5057121"/>
            <a:ext cx="1274362" cy="7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תוצאת תמונה עבור מדבר">
            <a:extLst>
              <a:ext uri="{FF2B5EF4-FFF2-40B4-BE49-F238E27FC236}">
                <a16:creationId xmlns:a16="http://schemas.microsoft.com/office/drawing/2014/main" id="{57AB45F7-4924-4523-89A3-8F611CD5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5" y="6048900"/>
            <a:ext cx="1196409" cy="7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תוצאת תמונה עבור משאבי טבע">
            <a:extLst>
              <a:ext uri="{FF2B5EF4-FFF2-40B4-BE49-F238E27FC236}">
                <a16:creationId xmlns:a16="http://schemas.microsoft.com/office/drawing/2014/main" id="{E42726A9-EDF3-4693-B4B5-0AE7480B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38" y="5571113"/>
            <a:ext cx="849596" cy="9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6C01B5E7-4C23-4460-9DD4-B6B446F15765}"/>
              </a:ext>
            </a:extLst>
          </p:cNvPr>
          <p:cNvSpPr txBox="1"/>
          <p:nvPr/>
        </p:nvSpPr>
        <p:spPr>
          <a:xfrm>
            <a:off x="94910" y="3454686"/>
            <a:ext cx="187843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Gross National Product</a:t>
            </a:r>
            <a:endParaRPr lang="he-IL" b="1" dirty="0"/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D7D744E7-3791-43AE-A8FD-DA6A3DA25BFA}"/>
              </a:ext>
            </a:extLst>
          </p:cNvPr>
          <p:cNvSpPr txBox="1"/>
          <p:nvPr/>
        </p:nvSpPr>
        <p:spPr>
          <a:xfrm>
            <a:off x="406774" y="4953028"/>
            <a:ext cx="14595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Aggregates</a:t>
            </a:r>
            <a:endParaRPr lang="he-IL" b="1" dirty="0"/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B6B7A980-4798-4C41-B850-5797A2D03C2B}"/>
              </a:ext>
            </a:extLst>
          </p:cNvPr>
          <p:cNvSpPr txBox="1"/>
          <p:nvPr/>
        </p:nvSpPr>
        <p:spPr>
          <a:xfrm>
            <a:off x="6096" y="2490783"/>
            <a:ext cx="17420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U</a:t>
            </a:r>
            <a:r>
              <a:rPr lang="en-US" b="1" dirty="0" smtClean="0"/>
              <a:t>nemployment</a:t>
            </a:r>
            <a:endParaRPr lang="he-IL" b="1" dirty="0"/>
          </a:p>
        </p:txBody>
      </p:sp>
      <p:sp>
        <p:nvSpPr>
          <p:cNvPr id="71" name="תיבת טקסט 70">
            <a:extLst>
              <a:ext uri="{FF2B5EF4-FFF2-40B4-BE49-F238E27FC236}">
                <a16:creationId xmlns:a16="http://schemas.microsoft.com/office/drawing/2014/main" id="{5C80D3B6-3A7C-4A33-9B90-851E7D575C40}"/>
              </a:ext>
            </a:extLst>
          </p:cNvPr>
          <p:cNvSpPr txBox="1"/>
          <p:nvPr/>
        </p:nvSpPr>
        <p:spPr>
          <a:xfrm>
            <a:off x="16841" y="2943156"/>
            <a:ext cx="14595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Education</a:t>
            </a:r>
            <a:endParaRPr lang="he-IL" b="1" dirty="0"/>
          </a:p>
        </p:txBody>
      </p:sp>
      <p:pic>
        <p:nvPicPr>
          <p:cNvPr id="15" name="Picture 12" descr="תוצאת תמונה עבור עבדאללה">
            <a:extLst>
              <a:ext uri="{FF2B5EF4-FFF2-40B4-BE49-F238E27FC236}">
                <a16:creationId xmlns:a16="http://schemas.microsoft.com/office/drawing/2014/main" id="{9957C5E7-74AE-40C5-87F3-0B26DBEE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95" y="1872565"/>
            <a:ext cx="1070235" cy="8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תוצאת תמונה עבור דגל דאעש">
            <a:extLst>
              <a:ext uri="{FF2B5EF4-FFF2-40B4-BE49-F238E27FC236}">
                <a16:creationId xmlns:a16="http://schemas.microsoft.com/office/drawing/2014/main" id="{8BD554F9-7444-49F8-BEF2-02EDCE31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844" y="800117"/>
            <a:ext cx="1013501" cy="75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6F36EE3F-0400-400B-9F8B-0671B4A3E85A}"/>
              </a:ext>
            </a:extLst>
          </p:cNvPr>
          <p:cNvSpPr txBox="1">
            <a:spLocks/>
          </p:cNvSpPr>
          <p:nvPr/>
        </p:nvSpPr>
        <p:spPr>
          <a:xfrm>
            <a:off x="4127125" y="-26237"/>
            <a:ext cx="4820134" cy="8976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9400" b="1" dirty="0">
                <a:solidFill>
                  <a:srgbClr val="000000"/>
                </a:solidFill>
                <a:latin typeface="+mj-lt"/>
                <a:ea typeface="+mj-ea"/>
              </a:rPr>
              <a:t>The </a:t>
            </a:r>
            <a:r>
              <a:rPr lang="en-US" sz="9400" b="1" dirty="0" smtClean="0">
                <a:solidFill>
                  <a:srgbClr val="000000"/>
                </a:solidFill>
                <a:latin typeface="+mj-lt"/>
                <a:ea typeface="+mj-ea"/>
              </a:rPr>
              <a:t>Strategic Environment</a:t>
            </a:r>
            <a:endParaRPr lang="en-US" sz="9400" b="1" kern="12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sp>
        <p:nvSpPr>
          <p:cNvPr id="72" name="תיבת טקסט 71">
            <a:extLst>
              <a:ext uri="{FF2B5EF4-FFF2-40B4-BE49-F238E27FC236}">
                <a16:creationId xmlns:a16="http://schemas.microsoft.com/office/drawing/2014/main" id="{DA4B8C81-98AC-4F92-9FA7-EA0F3DA90254}"/>
              </a:ext>
            </a:extLst>
          </p:cNvPr>
          <p:cNvSpPr txBox="1"/>
          <p:nvPr/>
        </p:nvSpPr>
        <p:spPr>
          <a:xfrm>
            <a:off x="206071" y="2016476"/>
            <a:ext cx="14595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Foreign aid</a:t>
            </a:r>
            <a:endParaRPr lang="he-IL" b="1" dirty="0"/>
          </a:p>
        </p:txBody>
      </p:sp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CEADBE71-1017-461F-A544-9A66EA734EE3}"/>
              </a:ext>
            </a:extLst>
          </p:cNvPr>
          <p:cNvSpPr txBox="1"/>
          <p:nvPr/>
        </p:nvSpPr>
        <p:spPr>
          <a:xfrm>
            <a:off x="431464" y="5550486"/>
            <a:ext cx="117451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Tourism</a:t>
            </a:r>
            <a:endParaRPr lang="he-IL" b="1" dirty="0"/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1552B876-D2FC-47F0-9ACB-ED6C2D0CBC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12293" y="1976578"/>
            <a:ext cx="2015158" cy="10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045" y="710601"/>
            <a:ext cx="2691384" cy="4930246"/>
          </a:xfrm>
        </p:spPr>
        <p:txBody>
          <a:bodyPr>
            <a:norm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Tour Objective</a:t>
            </a:r>
            <a:endParaRPr lang="he-IL" sz="48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987" y="970888"/>
            <a:ext cx="6815317" cy="4930246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The INDC students will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get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acquainted with Jordanian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kingdom </a:t>
            </a:r>
            <a:r>
              <a:rPr lang="en-US" sz="3200" b="1" dirty="0" smtClean="0">
                <a:latin typeface="+mj-lt"/>
              </a:rPr>
              <a:t>and the main strategic processes that </a:t>
            </a:r>
            <a:r>
              <a:rPr lang="en-US" sz="3200" b="1" dirty="0" smtClean="0">
                <a:latin typeface="+mj-lt"/>
              </a:rPr>
              <a:t>occurred and are occurring </a:t>
            </a:r>
            <a:r>
              <a:rPr lang="en-US" sz="3200" b="1" dirty="0" smtClean="0">
                <a:latin typeface="+mj-lt"/>
              </a:rPr>
              <a:t>in Jordan in the context of national security   </a:t>
            </a:r>
            <a:endParaRPr lang="he-IL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46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03" y="643837"/>
            <a:ext cx="3494362" cy="4930246"/>
          </a:xfrm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  <a:t>Key </a:t>
            </a:r>
            <a:r>
              <a:rPr lang="en-US" b="1" dirty="0" smtClean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  <a:t>Challenges</a:t>
            </a:r>
            <a:endParaRPr lang="he-IL" b="1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028" y="643837"/>
            <a:ext cx="7128985" cy="5894123"/>
          </a:xfrm>
        </p:spPr>
        <p:txBody>
          <a:bodyPr anchor="ctr">
            <a:normAutofit fontScale="77500" lnSpcReduction="20000"/>
          </a:bodyPr>
          <a:lstStyle/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Economic - </a:t>
            </a:r>
            <a:r>
              <a:rPr lang="en-US" sz="3600" b="1" dirty="0"/>
              <a:t>Unemployment, low GDP, desert, low growth potential, natural resources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Interior - </a:t>
            </a:r>
            <a:r>
              <a:rPr lang="en-US" sz="3600" b="1" dirty="0"/>
              <a:t>refugees, opposition, Palestinians, relations with Israel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Security - </a:t>
            </a:r>
            <a:r>
              <a:rPr lang="en-US" sz="3600" b="1" dirty="0"/>
              <a:t>Iran, Syria, Iraq</a:t>
            </a:r>
            <a:r>
              <a:rPr lang="en-US" sz="3600" b="1" dirty="0" smtClean="0"/>
              <a:t>, ISIL</a:t>
            </a:r>
            <a:endParaRPr lang="en-US" sz="3600" b="1" dirty="0"/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International - </a:t>
            </a:r>
            <a:r>
              <a:rPr lang="en-US" sz="3600" b="1" dirty="0"/>
              <a:t>US involvement in </a:t>
            </a:r>
            <a:r>
              <a:rPr lang="en-US" sz="3600" b="1" dirty="0" smtClean="0"/>
              <a:t>the area</a:t>
            </a:r>
            <a:endParaRPr lang="en-US" sz="3600" b="1" dirty="0"/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Deal of the Century- </a:t>
            </a:r>
            <a:r>
              <a:rPr lang="en-US" sz="3600" b="1" dirty="0"/>
              <a:t>Resistance </a:t>
            </a:r>
            <a:endParaRPr lang="en-US" sz="3600" b="1" dirty="0" smtClean="0"/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</a:t>
            </a:r>
            <a:r>
              <a:rPr lang="en-US" sz="3600" b="1" dirty="0" smtClean="0"/>
              <a:t>(</a:t>
            </a:r>
            <a:r>
              <a:rPr lang="en-US" sz="3600" b="1" dirty="0"/>
              <a:t>cautious)</a:t>
            </a:r>
            <a:endParaRPr lang="he-IL" sz="2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9937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  <a:t>Central Tensions and Balances</a:t>
            </a:r>
            <a:endParaRPr lang="he-IL" b="1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448" y="991309"/>
            <a:ext cx="7216140" cy="5894123"/>
          </a:xfrm>
        </p:spPr>
        <p:txBody>
          <a:bodyPr anchor="ctr">
            <a:normAutofit/>
          </a:bodyPr>
          <a:lstStyle/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latin typeface="+mj-lt"/>
              </a:rPr>
              <a:t>Arab - Western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latin typeface="+mj-lt"/>
              </a:rPr>
              <a:t>Israel - Palestine and Palestinians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latin typeface="+mj-lt"/>
              </a:rPr>
              <a:t>USA - Russia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latin typeface="+mj-lt"/>
              </a:rPr>
              <a:t>Irbid - Amman - Spar Desert (</a:t>
            </a:r>
            <a:r>
              <a:rPr lang="en-US" sz="3600" b="1" dirty="0" err="1">
                <a:latin typeface="+mj-lt"/>
              </a:rPr>
              <a:t>Ma'an</a:t>
            </a:r>
            <a:r>
              <a:rPr lang="en-US" sz="3600" b="1" dirty="0">
                <a:latin typeface="+mj-lt"/>
              </a:rPr>
              <a:t> - </a:t>
            </a:r>
            <a:r>
              <a:rPr lang="en-US" sz="3600" b="1" dirty="0" err="1">
                <a:latin typeface="+mj-lt"/>
              </a:rPr>
              <a:t>Zarqa</a:t>
            </a:r>
            <a:r>
              <a:rPr lang="en-US" sz="3600" b="1" dirty="0">
                <a:latin typeface="+mj-lt"/>
              </a:rPr>
              <a:t>)</a:t>
            </a:r>
            <a:endParaRPr lang="he-IL" sz="2400" b="1" dirty="0">
              <a:latin typeface="+mj-lt"/>
            </a:endParaRPr>
          </a:p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he-IL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636" y="860761"/>
            <a:ext cx="2673096" cy="4930246"/>
          </a:xfrm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  <a:t>tabilizers</a:t>
            </a:r>
            <a:endParaRPr lang="he-IL" b="1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331" y="536802"/>
            <a:ext cx="7348669" cy="5894123"/>
          </a:xfrm>
        </p:spPr>
        <p:txBody>
          <a:bodyPr anchor="ctr">
            <a:normAutofit/>
          </a:bodyPr>
          <a:lstStyle/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'Monarchy - Enlightened'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National identification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'Its strength </a:t>
            </a:r>
            <a:r>
              <a:rPr lang="en-US" sz="3200" b="1" dirty="0" smtClean="0">
                <a:latin typeface="+mj-lt"/>
              </a:rPr>
              <a:t>is in its small size'</a:t>
            </a:r>
            <a:endParaRPr lang="en-US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Regional </a:t>
            </a:r>
            <a:r>
              <a:rPr lang="en-US" sz="3200" b="1" dirty="0" smtClean="0">
                <a:latin typeface="+mj-lt"/>
              </a:rPr>
              <a:t>ownership</a:t>
            </a:r>
            <a:endParaRPr lang="en-US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International </a:t>
            </a:r>
            <a:r>
              <a:rPr lang="en-US" sz="3200" b="1" dirty="0" smtClean="0">
                <a:latin typeface="+mj-lt"/>
              </a:rPr>
              <a:t>ownership</a:t>
            </a:r>
            <a:endParaRPr lang="en-US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Refugees - having a stable economic background</a:t>
            </a:r>
            <a:endParaRPr lang="he-IL" sz="2000" b="1" dirty="0">
              <a:latin typeface="+mj-lt"/>
            </a:endParaRPr>
          </a:p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he-IL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6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9A5E1E1-EF78-48E2-87D8-9D09029AE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4413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46E3014-4639-4A8D-83FC-D0798553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732" r="11435" b="1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29F0E19-F70C-4D52-BADC-F9B22F675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35" y="278861"/>
            <a:ext cx="5815641" cy="6300278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6F36EE3F-0400-400B-9F8B-0671B4A3E85A}"/>
              </a:ext>
            </a:extLst>
          </p:cNvPr>
          <p:cNvSpPr txBox="1">
            <a:spLocks/>
          </p:cNvSpPr>
          <p:nvPr/>
        </p:nvSpPr>
        <p:spPr>
          <a:xfrm>
            <a:off x="6814658" y="-172130"/>
            <a:ext cx="4820134" cy="4367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9400" b="1" kern="1200" dirty="0" smtClean="0">
                <a:solidFill>
                  <a:srgbClr val="000000"/>
                </a:solidFill>
                <a:latin typeface="+mj-lt"/>
                <a:ea typeface="+mj-ea"/>
              </a:rPr>
              <a:t>Israel &amp; Jordan</a:t>
            </a:r>
            <a:endParaRPr lang="en-US" sz="9400" b="1" kern="12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11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66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Peace Treaty Highlights</a:t>
            </a:r>
            <a:endParaRPr lang="he-IL" sz="8800" b="1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320040"/>
            <a:ext cx="7270316" cy="6217920"/>
          </a:xfrm>
        </p:spPr>
        <p:txBody>
          <a:bodyPr anchor="ctr">
            <a:normAutofit fontScale="70000" lnSpcReduction="20000"/>
          </a:bodyPr>
          <a:lstStyle/>
          <a:p>
            <a:pPr marL="514350" lvl="0" indent="-514350" algn="just" rtl="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Borders - 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under the agreement it was agreed on land swaps and leases in two areas (</a:t>
            </a:r>
            <a:r>
              <a:rPr lang="en-US" sz="3100" dirty="0" err="1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Naharayim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 and </a:t>
            </a:r>
            <a:r>
              <a:rPr lang="en-US" sz="3100" dirty="0" err="1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Tsofar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). Jordan refrained from summarizing the issue of borders in the </a:t>
            </a:r>
            <a:r>
              <a:rPr lang="en-US" sz="3100" dirty="0" smtClean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area 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between Beit </a:t>
            </a:r>
            <a:r>
              <a:rPr lang="en-US" sz="3100" dirty="0" err="1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She'an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 and </a:t>
            </a:r>
            <a:r>
              <a:rPr lang="en-US" sz="3100" dirty="0" err="1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Ein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3100" dirty="0" err="1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Gedi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, claiming that the PA should be involved in this agreement.</a:t>
            </a:r>
          </a:p>
          <a:p>
            <a:pPr marL="514350" lvl="0" indent="-514350" algn="just" rtl="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Normalization - 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in which it was agreed to establish diplomatic, economic, and advanced trade </a:t>
            </a:r>
            <a:r>
              <a:rPr lang="en-US" sz="3100" dirty="0" smtClean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relations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 marL="514350" lvl="0" indent="-514350" algn="just" rtl="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Security - 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in which it was agreed on cooperation in the prevention of terrorism and in the prevention of terrorist activity or another country threatening one of the parties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 marL="514350" lvl="0" indent="-514350" algn="just" rtl="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And other sections </a:t>
            </a:r>
            <a:r>
              <a:rPr lang="en-US" sz="3100" dirty="0"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on the Jordanian status in Jerusalem and the Temple Mount, water and displaced persons.</a:t>
            </a:r>
            <a:endParaRPr lang="he-IL" sz="3100" dirty="0">
              <a:latin typeface="+mj-lt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87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66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Israeli Interests</a:t>
            </a:r>
            <a:endParaRPr lang="he-IL" sz="8800" b="1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72" y="583963"/>
            <a:ext cx="7270316" cy="6217920"/>
          </a:xfrm>
        </p:spPr>
        <p:txBody>
          <a:bodyPr anchor="ctr">
            <a:normAutofit fontScale="70000" lnSpcReduction="20000"/>
          </a:bodyPr>
          <a:lstStyle/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Jordan acts as a </a:t>
            </a:r>
            <a:r>
              <a:rPr lang="en-US" sz="3100" b="1" dirty="0">
                <a:solidFill>
                  <a:srgbClr val="FF0000"/>
                </a:solidFill>
                <a:latin typeface="+mj-lt"/>
              </a:rPr>
              <a:t>secure buffer </a:t>
            </a:r>
            <a:r>
              <a:rPr lang="en-US" sz="3200" b="1" dirty="0" smtClean="0">
                <a:latin typeface="+mj-lt"/>
              </a:rPr>
              <a:t>along Israel’s longest border towards eastern countries.</a:t>
            </a:r>
            <a:endParaRPr lang="he-IL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Large security operation zone </a:t>
            </a:r>
            <a:r>
              <a:rPr lang="en-US" sz="3100" b="1" dirty="0">
                <a:latin typeface="+mj-lt"/>
              </a:rPr>
              <a:t>(aerial and other) in the Middle East.</a:t>
            </a:r>
            <a:endParaRPr lang="he-IL" sz="31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Stabilizing factor in the Palestinian conflict </a:t>
            </a:r>
            <a:r>
              <a:rPr lang="en-US" sz="3100" b="1" dirty="0">
                <a:latin typeface="+mj-lt"/>
              </a:rPr>
              <a:t>and holy </a:t>
            </a:r>
            <a:r>
              <a:rPr lang="en-US" sz="3100" b="1" dirty="0" smtClean="0">
                <a:latin typeface="+mj-lt"/>
              </a:rPr>
              <a:t>sites. </a:t>
            </a:r>
            <a:r>
              <a:rPr lang="en-US" sz="3100" b="1" dirty="0">
                <a:latin typeface="+mj-lt"/>
              </a:rPr>
              <a:t>It is potentially a component in a </a:t>
            </a:r>
            <a:r>
              <a:rPr lang="en-US" sz="3100" b="1" dirty="0" smtClean="0">
                <a:latin typeface="+mj-lt"/>
              </a:rPr>
              <a:t>future political </a:t>
            </a:r>
            <a:r>
              <a:rPr lang="en-US" sz="3100" b="1" dirty="0">
                <a:latin typeface="+mj-lt"/>
              </a:rPr>
              <a:t>agreement with the PA.</a:t>
            </a:r>
            <a:endParaRPr lang="he-IL" sz="31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Access to the Sunni World </a:t>
            </a:r>
            <a:r>
              <a:rPr lang="en-US" sz="3100" b="1" dirty="0">
                <a:latin typeface="+mj-lt"/>
              </a:rPr>
              <a:t>and other moderate countries</a:t>
            </a:r>
            <a:endParaRPr lang="he-IL" sz="31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Jordan </a:t>
            </a:r>
            <a:r>
              <a:rPr lang="en-US" sz="3200" b="1" dirty="0" smtClean="0">
                <a:latin typeface="+mj-lt"/>
              </a:rPr>
              <a:t>expands Israel's </a:t>
            </a:r>
            <a:r>
              <a:rPr lang="en-US" sz="3100" b="1" dirty="0">
                <a:solidFill>
                  <a:srgbClr val="FF0000"/>
                </a:solidFill>
                <a:latin typeface="+mj-lt"/>
              </a:rPr>
              <a:t>assets</a:t>
            </a:r>
            <a:r>
              <a:rPr lang="en-US" sz="3200" b="1" dirty="0">
                <a:latin typeface="+mj-lt"/>
              </a:rPr>
              <a:t> in relation to the US and the European Union seeking to maintain its stability</a:t>
            </a:r>
            <a:r>
              <a:rPr lang="en-US" sz="3200" b="1" dirty="0" smtClean="0">
                <a:latin typeface="+mj-lt"/>
              </a:rPr>
              <a:t>.</a:t>
            </a:r>
            <a:endParaRPr lang="he-IL" sz="3200" b="1" dirty="0" smtClean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There is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3100" b="1" dirty="0">
                <a:solidFill>
                  <a:srgbClr val="FF0000"/>
                </a:solidFill>
                <a:latin typeface="+mj-lt"/>
              </a:rPr>
              <a:t>conomic potential in regional and bilateral projects</a:t>
            </a:r>
            <a:r>
              <a:rPr lang="en-US" sz="3200" b="1" dirty="0">
                <a:latin typeface="+mj-lt"/>
              </a:rPr>
              <a:t> as well as trade and transportation from the Jordanian area</a:t>
            </a:r>
            <a:r>
              <a:rPr lang="en-US" sz="3200" b="1" dirty="0" smtClean="0">
                <a:latin typeface="+mj-lt"/>
              </a:rPr>
              <a:t>.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Jordan can serve as a Jewish-Arab Coexistence model</a:t>
            </a:r>
            <a:endParaRPr lang="he-IL" sz="32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lang="he-IL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34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63877"/>
            <a:ext cx="3601042" cy="4930246"/>
          </a:xfrm>
        </p:spPr>
        <p:txBody>
          <a:bodyPr>
            <a:norm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66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Jordanian Interests</a:t>
            </a:r>
            <a:endParaRPr lang="he-IL" sz="8800" b="1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638827"/>
            <a:ext cx="7270316" cy="6217920"/>
          </a:xfrm>
        </p:spPr>
        <p:txBody>
          <a:bodyPr anchor="ctr">
            <a:normAutofit fontScale="77500" lnSpcReduction="20000"/>
          </a:bodyPr>
          <a:lstStyle/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Secured and stable front.</a:t>
            </a:r>
            <a:endParaRPr lang="he-IL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Israel maintains an unofficial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defense pact </a:t>
            </a:r>
            <a:r>
              <a:rPr lang="en-US" sz="3200" b="1" dirty="0" smtClean="0">
                <a:latin typeface="+mj-lt"/>
              </a:rPr>
              <a:t>with the Hashemite's</a:t>
            </a:r>
            <a:endParaRPr lang="he-IL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Israel acts as a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regional deterrent </a:t>
            </a:r>
            <a:r>
              <a:rPr lang="en-US" sz="3200" b="1" dirty="0">
                <a:latin typeface="+mj-lt"/>
              </a:rPr>
              <a:t>for protecting the stability of the Hashemite monarchy</a:t>
            </a:r>
            <a:r>
              <a:rPr lang="en-US" sz="3200" b="1" dirty="0" smtClean="0">
                <a:latin typeface="+mj-lt"/>
              </a:rPr>
              <a:t>.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Israel acts as a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political buffer </a:t>
            </a:r>
            <a:r>
              <a:rPr lang="en-US" sz="3200" b="1" dirty="0">
                <a:latin typeface="+mj-lt"/>
              </a:rPr>
              <a:t>between the Palestinian interests and Palestinian threats at home and abroad to the Hashemite Monarchy</a:t>
            </a:r>
            <a:r>
              <a:rPr lang="en-US" sz="3200" b="1" dirty="0" smtClean="0">
                <a:latin typeface="+mj-lt"/>
              </a:rPr>
              <a:t>.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Israel allows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further access to Western countries</a:t>
            </a:r>
            <a:r>
              <a:rPr lang="en-US" sz="3200" b="1" dirty="0">
                <a:latin typeface="+mj-lt"/>
              </a:rPr>
              <a:t>, with emphasis on the </a:t>
            </a:r>
            <a:r>
              <a:rPr lang="en-US" sz="3200" b="1" dirty="0" smtClean="0">
                <a:latin typeface="+mj-lt"/>
              </a:rPr>
              <a:t>US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There are potential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bilateral economic projects </a:t>
            </a:r>
            <a:r>
              <a:rPr lang="en-US" sz="3200" b="1" dirty="0" smtClean="0">
                <a:latin typeface="+mj-lt"/>
              </a:rPr>
              <a:t>between Israel and Jordan</a:t>
            </a:r>
            <a:endParaRPr lang="he-IL" sz="32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lang="he-IL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8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3" y="963877"/>
            <a:ext cx="4386906" cy="4930246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66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Principles For Establishing Relationships</a:t>
            </a:r>
            <a:r>
              <a:rPr lang="he-IL" sz="66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he-IL" sz="66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(From Shimon Shamir’s Book)</a:t>
            </a:r>
            <a:endParaRPr lang="he-IL" sz="8800" b="1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59" y="480060"/>
            <a:ext cx="6739129" cy="6217920"/>
          </a:xfrm>
        </p:spPr>
        <p:txBody>
          <a:bodyPr anchor="ctr">
            <a:noAutofit/>
          </a:bodyPr>
          <a:lstStyle/>
          <a:p>
            <a:pPr marL="457200" lvl="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Constantly securing and sustaining the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state of peace.</a:t>
            </a:r>
          </a:p>
          <a:p>
            <a:pPr marL="457200" lvl="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Fostering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friendly relations and cooperation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with the monarchy.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marL="457200" lvl="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Developing the strategic dialogue between the two states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marL="457200" lvl="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Sustaining the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Hashemite Kingdom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as a top priority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marL="457200" lvl="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Proposing stable understandings between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Israel, Jordan and the PA</a:t>
            </a:r>
          </a:p>
          <a:p>
            <a:pPr marL="457200" lvl="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Actively attempting to advance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area advancement projects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and economic cooperation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Exercise of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public diplomacy vis-à-vis the Jordanians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to establish peace relations and friendships.</a:t>
            </a:r>
            <a:endParaRPr lang="he-IL" sz="2000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Required Achievement</a:t>
            </a:r>
            <a:endParaRPr lang="he-IL" sz="6000" b="1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60" y="346219"/>
            <a:ext cx="7270316" cy="6217920"/>
          </a:xfrm>
        </p:spPr>
        <p:txBody>
          <a:bodyPr anchor="ctr">
            <a:normAutofit fontScale="77500" lnSpcReduction="20000"/>
          </a:bodyPr>
          <a:lstStyle/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Exploring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basic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terms</a:t>
            </a:r>
            <a:endParaRPr lang="he-IL" sz="32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Acquaintance 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with 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social structure 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of the 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kingdom</a:t>
            </a:r>
            <a:endParaRPr lang="he-IL" sz="3200" b="1" dirty="0" smtClean="0">
              <a:latin typeface="+mj-lt"/>
              <a:cs typeface="Arial" panose="020B0604020202020204" pitchFamily="34" charset="0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 smtClean="0">
                <a:latin typeface="+mj-lt"/>
              </a:rPr>
              <a:t>A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cquaintance 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with 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the Kingdom's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Security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Challenges</a:t>
            </a:r>
            <a:endParaRPr lang="he-IL" sz="32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 smtClean="0">
                <a:latin typeface="+mj-lt"/>
              </a:rPr>
              <a:t>A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cquaintance 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with 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the Kingdom's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Economic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Challenges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32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Acquaintance 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with 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the foreign policy and stabilization of the kingdom in a regional and international context</a:t>
            </a:r>
            <a:endParaRPr lang="he-IL" sz="32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Acquaintance with 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the bilateral cooperation between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Jordan and Israel</a:t>
            </a:r>
            <a:endParaRPr lang="he-IL" sz="3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813"/>
            <a:ext cx="3761920" cy="4930246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54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The </a:t>
            </a:r>
            <a:r>
              <a:rPr lang="en-US" sz="54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Research Question</a:t>
            </a:r>
            <a:r>
              <a:rPr lang="he-IL" sz="40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he-IL" sz="40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he-IL" sz="7200" b="1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473" y="963877"/>
            <a:ext cx="7270316" cy="4930246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What is the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geopolitical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importance</a:t>
            </a:r>
            <a:r>
              <a:rPr lang="en-US" sz="3200" b="1" dirty="0">
                <a:latin typeface="+mj-lt"/>
              </a:rPr>
              <a:t> of Jordan and how is its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stability</a:t>
            </a:r>
            <a:r>
              <a:rPr lang="en-US" sz="3200" b="1" dirty="0">
                <a:latin typeface="+mj-lt"/>
              </a:rPr>
              <a:t> preserved </a:t>
            </a:r>
            <a:r>
              <a:rPr lang="en-US" sz="3200" b="1" dirty="0" smtClean="0">
                <a:latin typeface="+mj-lt"/>
              </a:rPr>
              <a:t>in face of </a:t>
            </a:r>
            <a:r>
              <a:rPr lang="en-US" sz="3200" b="1" dirty="0">
                <a:latin typeface="+mj-lt"/>
              </a:rPr>
              <a:t>the interior and exterior complexities of the kingdom</a:t>
            </a:r>
            <a:r>
              <a:rPr lang="en-US" sz="3200" b="1" dirty="0" smtClean="0">
                <a:latin typeface="+mj-lt"/>
              </a:rPr>
              <a:t>?</a:t>
            </a:r>
            <a:endParaRPr lang="he-IL" sz="3200" b="1" dirty="0" smtClean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j-lt"/>
              </a:rPr>
              <a:t>Social - Tribes, Pleas, Refugees, Sunnah, Shia, </a:t>
            </a:r>
            <a:r>
              <a:rPr lang="en-US" sz="2000" b="1" dirty="0" err="1">
                <a:latin typeface="+mj-lt"/>
              </a:rPr>
              <a:t>Salafia</a:t>
            </a:r>
            <a:endParaRPr lang="en-US" sz="20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j-lt"/>
              </a:rPr>
              <a:t>Security - Interior, Syria, Iraq, Iran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j-lt"/>
              </a:rPr>
              <a:t>Political - Regional (Israel, Palestine, Sunni); Internationally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j-lt"/>
              </a:rPr>
              <a:t>Economic - Trade and </a:t>
            </a:r>
            <a:r>
              <a:rPr lang="en-US" sz="2000" b="1" dirty="0" smtClean="0">
                <a:latin typeface="+mj-lt"/>
              </a:rPr>
              <a:t>Industry, </a:t>
            </a:r>
            <a:r>
              <a:rPr lang="en-US" sz="2000" b="1" dirty="0">
                <a:latin typeface="+mj-lt"/>
              </a:rPr>
              <a:t>Unemployment, Foreign Aid</a:t>
            </a:r>
            <a:endParaRPr lang="he-IL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35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9A5E1E1-EF78-48E2-87D8-9D09029AE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4413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46E3014-4639-4A8D-83FC-D0798553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732" r="11435" b="1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29F0E19-F70C-4D52-BADC-F9B22F675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35" y="278861"/>
            <a:ext cx="5815641" cy="6300278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6F36EE3F-0400-400B-9F8B-0671B4A3E85A}"/>
              </a:ext>
            </a:extLst>
          </p:cNvPr>
          <p:cNvSpPr txBox="1">
            <a:spLocks/>
          </p:cNvSpPr>
          <p:nvPr/>
        </p:nvSpPr>
        <p:spPr>
          <a:xfrm>
            <a:off x="6268505" y="-172130"/>
            <a:ext cx="5595835" cy="4367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l" rt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7800" b="1" dirty="0">
                <a:solidFill>
                  <a:srgbClr val="000000"/>
                </a:solidFill>
                <a:latin typeface="+mj-lt"/>
                <a:ea typeface="+mj-ea"/>
              </a:rPr>
              <a:t>The </a:t>
            </a:r>
            <a:r>
              <a:rPr lang="en-US" sz="7800" b="1" dirty="0" smtClean="0">
                <a:solidFill>
                  <a:srgbClr val="000000"/>
                </a:solidFill>
                <a:latin typeface="+mj-lt"/>
                <a:ea typeface="+mj-ea"/>
              </a:rPr>
              <a:t>Tour </a:t>
            </a:r>
            <a:r>
              <a:rPr lang="en-US" sz="7800" b="1" dirty="0">
                <a:solidFill>
                  <a:srgbClr val="000000"/>
                </a:solidFill>
                <a:latin typeface="+mj-lt"/>
                <a:ea typeface="+mj-ea"/>
              </a:rPr>
              <a:t>and P</a:t>
            </a:r>
            <a:r>
              <a:rPr lang="en-US" sz="7800" b="1" dirty="0" smtClean="0">
                <a:solidFill>
                  <a:srgbClr val="000000"/>
                </a:solidFill>
                <a:latin typeface="+mj-lt"/>
                <a:ea typeface="+mj-ea"/>
              </a:rPr>
              <a:t>reparation Process</a:t>
            </a:r>
            <a:endParaRPr lang="en-US" sz="7800" b="1" kern="12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48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0BF64F-2F2D-4AF2-875A-4C1734E8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21"/>
            <a:ext cx="10515600" cy="1325563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dirty="0">
                <a:cs typeface="+mn-cs"/>
              </a:rPr>
              <a:t>The M</a:t>
            </a:r>
            <a:r>
              <a:rPr lang="en-US" sz="5400" b="1" dirty="0" smtClean="0">
                <a:cs typeface="+mn-cs"/>
              </a:rPr>
              <a:t>ethod</a:t>
            </a:r>
            <a:endParaRPr lang="he-IL" sz="5400" b="1" dirty="0">
              <a:cs typeface="+mn-cs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960593A-7FCB-40B7-A992-F7858EFAF2D9}"/>
              </a:ext>
            </a:extLst>
          </p:cNvPr>
          <p:cNvSpPr/>
          <p:nvPr/>
        </p:nvSpPr>
        <p:spPr>
          <a:xfrm>
            <a:off x="1678488" y="1553227"/>
            <a:ext cx="4521899" cy="4509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/>
              <a:t>Two day </a:t>
            </a:r>
            <a:r>
              <a:rPr lang="en-US" sz="3200" dirty="0" smtClean="0"/>
              <a:t>tour;</a:t>
            </a:r>
            <a:endParaRPr lang="en-US" sz="3200" dirty="0"/>
          </a:p>
          <a:p>
            <a:pPr algn="ctr" rtl="0"/>
            <a:r>
              <a:rPr lang="en-US" sz="3200" dirty="0"/>
              <a:t>Meeting with all the national security delegates</a:t>
            </a:r>
            <a:endParaRPr lang="he-IL" sz="320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647FC8E-C53E-4EA9-A7E7-8CA18196CBF2}"/>
              </a:ext>
            </a:extLst>
          </p:cNvPr>
          <p:cNvSpPr/>
          <p:nvPr/>
        </p:nvSpPr>
        <p:spPr>
          <a:xfrm>
            <a:off x="6100176" y="3140901"/>
            <a:ext cx="2795395" cy="292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/>
              <a:t>Three </a:t>
            </a:r>
            <a:r>
              <a:rPr lang="en-US" sz="3200" dirty="0" smtClean="0"/>
              <a:t>preparatory </a:t>
            </a:r>
            <a:r>
              <a:rPr lang="en-US" sz="3200" dirty="0"/>
              <a:t>sessions</a:t>
            </a:r>
            <a:endParaRPr lang="he-IL" sz="3200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0BD79E45-4F35-4D2A-9956-9D89DA28FC55}"/>
              </a:ext>
            </a:extLst>
          </p:cNvPr>
          <p:cNvSpPr/>
          <p:nvPr/>
        </p:nvSpPr>
        <p:spPr>
          <a:xfrm>
            <a:off x="8795360" y="4737034"/>
            <a:ext cx="2795395" cy="13255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 smtClean="0"/>
              <a:t>Background reading material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3458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Materials</a:t>
            </a:r>
            <a:endParaRPr lang="he-IL" b="1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72" y="1541956"/>
            <a:ext cx="7270316" cy="5639841"/>
          </a:xfrm>
        </p:spPr>
        <p:txBody>
          <a:bodyPr anchor="ctr">
            <a:normAutofit fontScale="85000" lnSpcReduction="20000"/>
          </a:bodyPr>
          <a:lstStyle/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Shimon Shamir's book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Book in English - Tour Guide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Based on digital content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Abdullah </a:t>
            </a:r>
            <a:r>
              <a:rPr lang="en-US" sz="3200" b="1" dirty="0">
                <a:latin typeface="+mj-lt"/>
              </a:rPr>
              <a:t>has many </a:t>
            </a:r>
            <a:r>
              <a:rPr lang="en-US" sz="3200" b="1" dirty="0" smtClean="0">
                <a:latin typeface="+mj-lt"/>
              </a:rPr>
              <a:t>faces</a:t>
            </a:r>
            <a:endParaRPr lang="en-US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Historical and general overview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Refugees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 smtClean="0">
                <a:latin typeface="+mj-lt"/>
              </a:rPr>
              <a:t>Economy</a:t>
            </a:r>
            <a:endParaRPr lang="en-US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Stability and challenges of the kingdom</a:t>
            </a: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Distribution of the content of the tour (according to the stations)</a:t>
            </a:r>
            <a:endParaRPr lang="he-IL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he-IL" sz="3200" b="1" dirty="0">
              <a:latin typeface="+mj-lt"/>
            </a:endParaRPr>
          </a:p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he-IL" sz="3200" b="1" dirty="0">
              <a:latin typeface="+mj-lt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he-IL" sz="3200" b="1" dirty="0">
              <a:latin typeface="+mj-lt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86A3EE9-9C37-4589-B537-FDD912C6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108" y="963877"/>
            <a:ext cx="1317116" cy="19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Three </a:t>
            </a:r>
            <a:r>
              <a:rPr lang="en-US" sz="48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Preparatory Sessions</a:t>
            </a:r>
            <a:endParaRPr lang="he-IL" b="1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448" y="638827"/>
            <a:ext cx="7270316" cy="5639841"/>
          </a:xfrm>
        </p:spPr>
        <p:txBody>
          <a:bodyPr anchor="ctr">
            <a:normAutofit/>
          </a:bodyPr>
          <a:lstStyle/>
          <a:p>
            <a:pPr marL="514350" indent="-51435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Hashemite Kingdom </a:t>
            </a:r>
            <a:r>
              <a:rPr lang="en-US" sz="3200" b="1" dirty="0">
                <a:latin typeface="+mj-lt"/>
              </a:rPr>
              <a:t>- </a:t>
            </a:r>
            <a:r>
              <a:rPr lang="en-US" sz="3200" b="1" dirty="0" smtClean="0">
                <a:latin typeface="+mj-lt"/>
              </a:rPr>
              <a:t>History,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Characteristics </a:t>
            </a:r>
            <a:r>
              <a:rPr lang="en-US" sz="3200" b="1" dirty="0">
                <a:latin typeface="+mj-lt"/>
              </a:rPr>
              <a:t>and Challenges of the Interior and Exterior </a:t>
            </a:r>
            <a:r>
              <a:rPr lang="en-US" sz="3200" b="1" dirty="0" smtClean="0">
                <a:latin typeface="+mj-lt"/>
              </a:rPr>
              <a:t>- </a:t>
            </a:r>
            <a:r>
              <a:rPr lang="en-US" sz="3200" b="1" dirty="0">
                <a:latin typeface="+mj-lt"/>
              </a:rPr>
              <a:t>Professor Asher </a:t>
            </a:r>
            <a:r>
              <a:rPr lang="en-US" sz="3200" b="1" dirty="0" err="1">
                <a:latin typeface="+mj-lt"/>
              </a:rPr>
              <a:t>Hasser</a:t>
            </a:r>
            <a:r>
              <a:rPr lang="en-US" sz="3200" b="1" dirty="0">
                <a:latin typeface="+mj-lt"/>
              </a:rPr>
              <a:t> (9/3)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The Peace Agreement </a:t>
            </a:r>
            <a:r>
              <a:rPr lang="en-US" sz="3200" b="1" dirty="0">
                <a:latin typeface="+mj-lt"/>
              </a:rPr>
              <a:t>and </a:t>
            </a:r>
            <a:r>
              <a:rPr lang="en-US" sz="3200" b="1" dirty="0" smtClean="0">
                <a:latin typeface="+mj-lt"/>
              </a:rPr>
              <a:t>the Israel-Jordan </a:t>
            </a:r>
            <a:r>
              <a:rPr lang="en-US" sz="3200" b="1" dirty="0" smtClean="0">
                <a:latin typeface="+mj-lt"/>
              </a:rPr>
              <a:t>relations </a:t>
            </a:r>
            <a:r>
              <a:rPr lang="en-US" sz="3200" b="1" dirty="0" smtClean="0">
                <a:latin typeface="+mj-lt"/>
              </a:rPr>
              <a:t>- </a:t>
            </a:r>
            <a:r>
              <a:rPr lang="en-US" sz="3200" b="1" dirty="0" err="1" smtClean="0">
                <a:latin typeface="+mj-lt"/>
              </a:rPr>
              <a:t>Oded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Eran (19/3)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3. </a:t>
            </a:r>
            <a:r>
              <a:rPr lang="en-US" sz="3200" b="1" dirty="0" smtClean="0">
                <a:latin typeface="+mj-lt"/>
              </a:rPr>
              <a:t>TBD  </a:t>
            </a:r>
            <a:endParaRPr lang="he-IL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4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63ED4-4000-40B6-8FDB-6FB62BE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48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Sunday Schedule</a:t>
            </a:r>
            <a:endParaRPr lang="he-IL" b="1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85AAC6-D3A9-4F67-A947-46E625D2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61" y="163777"/>
            <a:ext cx="7216140" cy="6400800"/>
          </a:xfrm>
        </p:spPr>
        <p:txBody>
          <a:bodyPr anchor="ctr">
            <a:normAutofit fontScale="55000" lnSpcReduction="20000"/>
          </a:bodyPr>
          <a:lstStyle/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06:00 </a:t>
            </a:r>
            <a:r>
              <a:rPr lang="en-US" sz="3200" b="1" dirty="0" smtClean="0">
                <a:latin typeface="+mj-lt"/>
              </a:rPr>
              <a:t>Leaving the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INDC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06:30 P</a:t>
            </a:r>
            <a:r>
              <a:rPr lang="en-US" sz="3200" b="1" dirty="0" smtClean="0">
                <a:latin typeface="+mj-lt"/>
              </a:rPr>
              <a:t>ick up from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Latrun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08:00 </a:t>
            </a:r>
            <a:r>
              <a:rPr lang="en-US" sz="3200" b="1" dirty="0" smtClean="0">
                <a:latin typeface="+mj-lt"/>
              </a:rPr>
              <a:t>Breakfast and a brief review at the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Allenby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Passageway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08:30 Entering </a:t>
            </a:r>
            <a:r>
              <a:rPr lang="en-US" sz="3200" b="1" dirty="0">
                <a:latin typeface="+mj-lt"/>
              </a:rPr>
              <a:t>Jordan and </a:t>
            </a:r>
            <a:r>
              <a:rPr lang="en-US" sz="3200" b="1" dirty="0" smtClean="0">
                <a:latin typeface="+mj-lt"/>
              </a:rPr>
              <a:t>driving </a:t>
            </a:r>
            <a:r>
              <a:rPr lang="en-US" sz="3200" b="1" dirty="0">
                <a:latin typeface="+mj-lt"/>
              </a:rPr>
              <a:t>to Mount Nebo (short stop for </a:t>
            </a:r>
            <a:r>
              <a:rPr lang="en-US" sz="3300" b="1" dirty="0" smtClean="0">
                <a:latin typeface="+mj-lt"/>
              </a:rPr>
              <a:t>a</a:t>
            </a:r>
            <a:r>
              <a:rPr lang="en-US" sz="33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review</a:t>
            </a:r>
            <a:r>
              <a:rPr lang="en-US" sz="3200" b="1" dirty="0">
                <a:latin typeface="+mj-lt"/>
              </a:rPr>
              <a:t>)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09:30 Observation and </a:t>
            </a:r>
            <a:r>
              <a:rPr lang="en-US" sz="3200" b="1" dirty="0" smtClean="0">
                <a:latin typeface="+mj-lt"/>
              </a:rPr>
              <a:t>briefing </a:t>
            </a:r>
            <a:r>
              <a:rPr lang="en-US" sz="3200" b="1" dirty="0">
                <a:latin typeface="+mj-lt"/>
              </a:rPr>
              <a:t>on Mount Nebo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10:00 </a:t>
            </a:r>
            <a:r>
              <a:rPr lang="en-US" sz="3200" b="1" dirty="0" err="1" smtClean="0">
                <a:latin typeface="+mj-lt"/>
              </a:rPr>
              <a:t>En</a:t>
            </a:r>
            <a:r>
              <a:rPr lang="en-US" sz="3200" b="1" dirty="0" smtClean="0">
                <a:latin typeface="+mj-lt"/>
              </a:rPr>
              <a:t> route </a:t>
            </a:r>
            <a:r>
              <a:rPr lang="en-US" sz="3200" b="1" dirty="0">
                <a:latin typeface="+mj-lt"/>
              </a:rPr>
              <a:t>to </a:t>
            </a:r>
            <a:r>
              <a:rPr lang="en-US" sz="3200" b="1" dirty="0" err="1">
                <a:latin typeface="+mj-lt"/>
              </a:rPr>
              <a:t>Madaba</a:t>
            </a:r>
            <a:endParaRPr lang="en-US" sz="32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10:30 </a:t>
            </a:r>
            <a:r>
              <a:rPr lang="en-US" sz="3200" b="1" dirty="0" smtClean="0">
                <a:latin typeface="+mj-lt"/>
              </a:rPr>
              <a:t>Briefing </a:t>
            </a:r>
            <a:r>
              <a:rPr lang="en-US" sz="3200" b="1" dirty="0">
                <a:latin typeface="+mj-lt"/>
              </a:rPr>
              <a:t>in </a:t>
            </a:r>
            <a:r>
              <a:rPr lang="en-US" sz="3200" b="1" dirty="0" err="1">
                <a:latin typeface="+mj-lt"/>
              </a:rPr>
              <a:t>Madaba</a:t>
            </a:r>
            <a:r>
              <a:rPr lang="en-US" sz="3200" b="1" dirty="0">
                <a:latin typeface="+mj-lt"/>
              </a:rPr>
              <a:t> and conversation with a senior Jordanian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12:00 </a:t>
            </a:r>
            <a:r>
              <a:rPr lang="en-US" sz="3200" b="1" dirty="0" err="1" smtClean="0">
                <a:latin typeface="+mj-lt"/>
              </a:rPr>
              <a:t>En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routel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to Amman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13:00 </a:t>
            </a:r>
            <a:r>
              <a:rPr lang="en-US" sz="3200" b="1" dirty="0" smtClean="0">
                <a:latin typeface="+mj-lt"/>
              </a:rPr>
              <a:t>Lunch at </a:t>
            </a:r>
            <a:r>
              <a:rPr lang="en-US" sz="3200" b="1" dirty="0">
                <a:latin typeface="+mj-lt"/>
              </a:rPr>
              <a:t>the War Museum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14:00-16:00 Museum </a:t>
            </a:r>
            <a:r>
              <a:rPr lang="en-US" sz="3200" b="1" dirty="0">
                <a:latin typeface="+mj-lt"/>
              </a:rPr>
              <a:t>tour and top Jordanian </a:t>
            </a:r>
            <a:r>
              <a:rPr lang="en-US" sz="3200" b="1" dirty="0" smtClean="0">
                <a:latin typeface="+mj-lt"/>
              </a:rPr>
              <a:t>briefings</a:t>
            </a:r>
            <a:endParaRPr lang="en-US" sz="32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16:00 </a:t>
            </a:r>
            <a:r>
              <a:rPr lang="en-US" sz="3200" b="1" dirty="0" err="1" smtClean="0">
                <a:latin typeface="+mj-lt"/>
              </a:rPr>
              <a:t>En</a:t>
            </a:r>
            <a:r>
              <a:rPr lang="en-US" sz="3200" b="1" dirty="0" smtClean="0">
                <a:latin typeface="+mj-lt"/>
              </a:rPr>
              <a:t> route </a:t>
            </a:r>
            <a:r>
              <a:rPr lang="en-US" sz="3200" b="1" dirty="0">
                <a:latin typeface="+mj-lt"/>
              </a:rPr>
              <a:t>to the amphitheater 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17:00 Tour </a:t>
            </a:r>
            <a:r>
              <a:rPr lang="en-US" sz="3200" b="1" dirty="0">
                <a:latin typeface="+mj-lt"/>
              </a:rPr>
              <a:t>and brief overview of the amphitheater (impression of the city)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18:30 Dinner in Amman</a:t>
            </a:r>
            <a:endParaRPr lang="en-US" sz="3200" b="1" dirty="0">
              <a:latin typeface="+mj-lt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+mj-lt"/>
              </a:rPr>
              <a:t>Proceed with the alternatives on the next slide</a:t>
            </a:r>
            <a:endParaRPr lang="he-IL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1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1191</Words>
  <Application>Microsoft Office PowerPoint</Application>
  <PresentationFormat>Widescreen</PresentationFormat>
  <Paragraphs>206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David</vt:lpstr>
      <vt:lpstr>Times New Roman</vt:lpstr>
      <vt:lpstr>ערכת נושא Office</vt:lpstr>
      <vt:lpstr>PowerPoint Presentation</vt:lpstr>
      <vt:lpstr>Tour Objective</vt:lpstr>
      <vt:lpstr>Required Achievement</vt:lpstr>
      <vt:lpstr>The Research Question </vt:lpstr>
      <vt:lpstr>PowerPoint Presentation</vt:lpstr>
      <vt:lpstr>The Method</vt:lpstr>
      <vt:lpstr>Materials</vt:lpstr>
      <vt:lpstr>Three Preparatory Sessions</vt:lpstr>
      <vt:lpstr>Sunday Schedule</vt:lpstr>
      <vt:lpstr>Sunday Night Alternatives and moving to Petra (by Priority)</vt:lpstr>
      <vt:lpstr>Schedule for Monday  (except for Wednesday alternate where the tour will start at 10:30 and will be shortened)</vt:lpstr>
      <vt:lpstr>First Segment (Allenby - Mount Nebo) - 8:30 am - 9:30 am</vt:lpstr>
      <vt:lpstr>Second Segment (Mount Nebo - Madaba) - 10:00 - 10:30</vt:lpstr>
      <vt:lpstr>Third Section (Madaba - War Museum) - 12: 00-13: 00</vt:lpstr>
      <vt:lpstr>En Route to Petra (Alternatives C and D) – Via Road 15, about 3.5 hours</vt:lpstr>
      <vt:lpstr>From Petra to Wadi Araba Border Road – Via Road 47, about 2 hours</vt:lpstr>
      <vt:lpstr>PowerPoint Presentation</vt:lpstr>
      <vt:lpstr>Numbers Telling a Story</vt:lpstr>
      <vt:lpstr>PowerPoint Presentation</vt:lpstr>
      <vt:lpstr>Key  Challenges</vt:lpstr>
      <vt:lpstr>Central Tensions and Balances</vt:lpstr>
      <vt:lpstr>Stabilizers</vt:lpstr>
      <vt:lpstr>PowerPoint Presentation</vt:lpstr>
      <vt:lpstr>Peace Treaty Highlights</vt:lpstr>
      <vt:lpstr>Israeli Interests</vt:lpstr>
      <vt:lpstr>Jordanian Interests</vt:lpstr>
      <vt:lpstr>Principles For Establishing Relationships (From Shimon Shamir’s Book)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אופיר לויוס</dc:creator>
  <cp:lastModifiedBy>u45414</cp:lastModifiedBy>
  <cp:revision>75</cp:revision>
  <dcterms:created xsi:type="dcterms:W3CDTF">2019-12-01T14:48:15Z</dcterms:created>
  <dcterms:modified xsi:type="dcterms:W3CDTF">2020-03-04T14:31:04Z</dcterms:modified>
</cp:coreProperties>
</file>