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7" r:id="rId2"/>
    <p:sldId id="297" r:id="rId3"/>
    <p:sldId id="299" r:id="rId4"/>
    <p:sldId id="276" r:id="rId5"/>
    <p:sldId id="298" r:id="rId6"/>
    <p:sldId id="310" r:id="rId7"/>
    <p:sldId id="314" r:id="rId8"/>
    <p:sldId id="305" r:id="rId9"/>
    <p:sldId id="306" r:id="rId10"/>
    <p:sldId id="308" r:id="rId11"/>
    <p:sldId id="307" r:id="rId12"/>
    <p:sldId id="315" r:id="rId13"/>
    <p:sldId id="324" r:id="rId14"/>
    <p:sldId id="316" r:id="rId15"/>
    <p:sldId id="317" r:id="rId16"/>
    <p:sldId id="323" r:id="rId17"/>
    <p:sldId id="311" r:id="rId18"/>
    <p:sldId id="300" r:id="rId19"/>
    <p:sldId id="318" r:id="rId20"/>
    <p:sldId id="313" r:id="rId21"/>
    <p:sldId id="319" r:id="rId22"/>
    <p:sldId id="320" r:id="rId23"/>
    <p:sldId id="321" r:id="rId24"/>
    <p:sldId id="322" r:id="rId25"/>
    <p:sldId id="301" r:id="rId2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CCE58AA-3C26-45D4-8156-D2A06E32DA30}"/>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7612DF64-F803-43FE-968E-4E4A69F7B9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A7C965C3-64FC-4DFC-9634-0D2581EA5A94}"/>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5" name="מציין מיקום של כותרת תחתונה 4">
            <a:extLst>
              <a:ext uri="{FF2B5EF4-FFF2-40B4-BE49-F238E27FC236}">
                <a16:creationId xmlns:a16="http://schemas.microsoft.com/office/drawing/2014/main" id="{C6B06D9F-A0CC-4E43-BCBE-D88DE76A475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973AD81-0363-477D-86A8-32BF2FA5B0BF}"/>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340239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CB332D3-F1F7-4173-BAE5-BBD1156F839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9D735465-B99A-427E-86BE-5BD617747E39}"/>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FF18085-FF2D-4160-B9AB-7CC1257A2147}"/>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5" name="מציין מיקום של כותרת תחתונה 4">
            <a:extLst>
              <a:ext uri="{FF2B5EF4-FFF2-40B4-BE49-F238E27FC236}">
                <a16:creationId xmlns:a16="http://schemas.microsoft.com/office/drawing/2014/main" id="{3D94F075-2D6B-4286-8AEC-DB9316340B7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3B81C4F-E8DB-4C0B-A2C3-4F07F92364B3}"/>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2870988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CCEF5641-697E-40C0-A65C-6711544487F8}"/>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0B46922-0180-4591-BDD0-914A920E6EA1}"/>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24DB900-C82D-4F3A-8A48-FE30A9A3F853}"/>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5" name="מציין מיקום של כותרת תחתונה 4">
            <a:extLst>
              <a:ext uri="{FF2B5EF4-FFF2-40B4-BE49-F238E27FC236}">
                <a16:creationId xmlns:a16="http://schemas.microsoft.com/office/drawing/2014/main" id="{89F23D6F-87EF-4169-9F2F-552D623D8C4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2EEF7E2F-04DC-43D5-936C-99D7587B0824}"/>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339583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689C76E-3743-4F74-A3C2-4625CFC6514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FFFA580-3594-42E4-BAD6-CC83A56C2DEE}"/>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6F9E64A-9D0B-4702-86C3-CFFD0F8BA485}"/>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5" name="מציין מיקום של כותרת תחתונה 4">
            <a:extLst>
              <a:ext uri="{FF2B5EF4-FFF2-40B4-BE49-F238E27FC236}">
                <a16:creationId xmlns:a16="http://schemas.microsoft.com/office/drawing/2014/main" id="{18780AAD-359F-4F5F-8B55-F50B69630D6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D32D26C-710F-41E4-A311-133AF4FD9650}"/>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71751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C6EFBB0-39C5-4A2A-A70F-4234D388523F}"/>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EF78DF7-7B24-460E-8456-2B437E350E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0742FEEF-8B67-4818-B15F-3CFE87C37D4B}"/>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5" name="מציין מיקום של כותרת תחתונה 4">
            <a:extLst>
              <a:ext uri="{FF2B5EF4-FFF2-40B4-BE49-F238E27FC236}">
                <a16:creationId xmlns:a16="http://schemas.microsoft.com/office/drawing/2014/main" id="{ADA0FE23-5C32-4E47-9D73-BBCB8AA2B79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42C67DE-C47D-4005-A06D-6088039EECCE}"/>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308592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AF23DDB-A495-4927-A5D9-2C74F1904B9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E3A6238-4918-4A8F-B792-7D778F740500}"/>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E5C55282-B108-4E4C-A05D-1B29BDF0460E}"/>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D86BF2C8-591F-46B0-B2E0-E588B8AEBD1B}"/>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6" name="מציין מיקום של כותרת תחתונה 5">
            <a:extLst>
              <a:ext uri="{FF2B5EF4-FFF2-40B4-BE49-F238E27FC236}">
                <a16:creationId xmlns:a16="http://schemas.microsoft.com/office/drawing/2014/main" id="{9F1C628C-0EF5-417C-9AC3-6DC8B918FCE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F7E28AA-ABD7-4FEE-8637-14D94AF846F0}"/>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3704103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547990F-FF82-4EAE-8A8B-D079827216A6}"/>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72FCA6A-368E-44D3-B8A6-3268AD0C6C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20BF4545-CC21-4F39-BC64-D5A74B35B829}"/>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B543635A-272F-4065-AF7C-1A9DC73C17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5EB2B93F-4DB7-453F-BBCD-57571FDD7F8B}"/>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3282C143-F1F9-4990-94CB-EA12670E8CC6}"/>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8" name="מציין מיקום של כותרת תחתונה 7">
            <a:extLst>
              <a:ext uri="{FF2B5EF4-FFF2-40B4-BE49-F238E27FC236}">
                <a16:creationId xmlns:a16="http://schemas.microsoft.com/office/drawing/2014/main" id="{A2735DFB-83F0-4AA8-A580-A4298C1526C9}"/>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F7A4C579-F220-4AF4-A04D-0FA1084272B6}"/>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1738934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DF9A0A6-102A-4DA2-9576-8BBF1F18806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C503B572-57E2-47AD-87DE-E8338FCA35A5}"/>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4" name="מציין מיקום של כותרת תחתונה 3">
            <a:extLst>
              <a:ext uri="{FF2B5EF4-FFF2-40B4-BE49-F238E27FC236}">
                <a16:creationId xmlns:a16="http://schemas.microsoft.com/office/drawing/2014/main" id="{C165D724-F12B-4776-971B-9F02E43C8C26}"/>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92889985-5F4A-44B7-9839-03172D8FA03B}"/>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2154686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E4E3DCC8-9250-4362-BCC7-E0FE68CF8CE4}"/>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3" name="מציין מיקום של כותרת תחתונה 2">
            <a:extLst>
              <a:ext uri="{FF2B5EF4-FFF2-40B4-BE49-F238E27FC236}">
                <a16:creationId xmlns:a16="http://schemas.microsoft.com/office/drawing/2014/main" id="{89DC6FE1-6D51-4F85-8750-A24E869BDE83}"/>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B3721ADC-CE90-4CD8-9ECF-A4F17D040F74}"/>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287163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6EFE2C4-A452-4B7D-ADA7-0145C338454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BCB0EF3-960C-4A79-926F-F7E472C944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899DA602-202D-413D-AFC4-21E7AD8BD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C9874315-68D9-46B1-8871-4572C6EFF5A9}"/>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6" name="מציין מיקום של כותרת תחתונה 5">
            <a:extLst>
              <a:ext uri="{FF2B5EF4-FFF2-40B4-BE49-F238E27FC236}">
                <a16:creationId xmlns:a16="http://schemas.microsoft.com/office/drawing/2014/main" id="{A6EADA35-73A7-42A9-9D3D-ABDA84FF1CB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9A6B01CF-E1A8-4874-AF01-2EA9ADD11BE4}"/>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4195130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13C5405-1A30-448C-ADCF-C097431B22DA}"/>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DAC27408-87BA-44D4-843F-A0FD1456A6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9AD4AE6C-FB81-430A-B649-3106DAEED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959DFAC-4C74-475B-91C8-96646B9CD7D3}"/>
              </a:ext>
            </a:extLst>
          </p:cNvPr>
          <p:cNvSpPr>
            <a:spLocks noGrp="1"/>
          </p:cNvSpPr>
          <p:nvPr>
            <p:ph type="dt" sz="half" idx="10"/>
          </p:nvPr>
        </p:nvSpPr>
        <p:spPr/>
        <p:txBody>
          <a:bodyPr/>
          <a:lstStyle/>
          <a:p>
            <a:fld id="{14D6E3D5-4334-40EA-A1A2-0FBB0C57C784}" type="datetimeFigureOut">
              <a:rPr lang="he-IL" smtClean="0"/>
              <a:t>ב'/אדר/תש"פ</a:t>
            </a:fld>
            <a:endParaRPr lang="he-IL"/>
          </a:p>
        </p:txBody>
      </p:sp>
      <p:sp>
        <p:nvSpPr>
          <p:cNvPr id="6" name="מציין מיקום של כותרת תחתונה 5">
            <a:extLst>
              <a:ext uri="{FF2B5EF4-FFF2-40B4-BE49-F238E27FC236}">
                <a16:creationId xmlns:a16="http://schemas.microsoft.com/office/drawing/2014/main" id="{9415EA1C-BF18-4E65-ADF7-19D40B80776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11F4DFE-E879-4513-8598-5AE376628825}"/>
              </a:ext>
            </a:extLst>
          </p:cNvPr>
          <p:cNvSpPr>
            <a:spLocks noGrp="1"/>
          </p:cNvSpPr>
          <p:nvPr>
            <p:ph type="sldNum" sz="quarter" idx="12"/>
          </p:nvPr>
        </p:nvSpPr>
        <p:spPr/>
        <p:txBody>
          <a:bodyPr/>
          <a:lstStyle/>
          <a:p>
            <a:fld id="{87F914F3-2C0C-4B64-ABCC-88E602BD7CCB}" type="slidenum">
              <a:rPr lang="he-IL" smtClean="0"/>
              <a:t>‹#›</a:t>
            </a:fld>
            <a:endParaRPr lang="he-IL"/>
          </a:p>
        </p:txBody>
      </p:sp>
    </p:spTree>
    <p:extLst>
      <p:ext uri="{BB962C8B-B14F-4D97-AF65-F5344CB8AC3E}">
        <p14:creationId xmlns:p14="http://schemas.microsoft.com/office/powerpoint/2010/main" val="724651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96FA455C-1F0F-4A93-B80C-AE9FD23B515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9AAC480D-09DA-48C0-8FA4-C3370FA41EF7}"/>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20AF41A-663B-4554-AAA0-C4773B37345B}"/>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4D6E3D5-4334-40EA-A1A2-0FBB0C57C784}" type="datetimeFigureOut">
              <a:rPr lang="he-IL" smtClean="0"/>
              <a:t>ב'/אדר/תש"פ</a:t>
            </a:fld>
            <a:endParaRPr lang="he-IL"/>
          </a:p>
        </p:txBody>
      </p:sp>
      <p:sp>
        <p:nvSpPr>
          <p:cNvPr id="5" name="מציין מיקום של כותרת תחתונה 4">
            <a:extLst>
              <a:ext uri="{FF2B5EF4-FFF2-40B4-BE49-F238E27FC236}">
                <a16:creationId xmlns:a16="http://schemas.microsoft.com/office/drawing/2014/main" id="{B49B910A-D778-4571-81D3-9582FFBDB0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40B1B688-C619-408F-BE1D-A9720876671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F914F3-2C0C-4B64-ABCC-88E602BD7CCB}" type="slidenum">
              <a:rPr lang="he-IL" smtClean="0"/>
              <a:t>‹#›</a:t>
            </a:fld>
            <a:endParaRPr lang="he-IL"/>
          </a:p>
        </p:txBody>
      </p:sp>
    </p:spTree>
    <p:extLst>
      <p:ext uri="{BB962C8B-B14F-4D97-AF65-F5344CB8AC3E}">
        <p14:creationId xmlns:p14="http://schemas.microsoft.com/office/powerpoint/2010/main" val="1294306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0.jpeg"/><Relationship Id="rId3" Type="http://schemas.openxmlformats.org/officeDocument/2006/relationships/image" Target="../media/image5.png"/><Relationship Id="rId21" Type="http://schemas.openxmlformats.org/officeDocument/2006/relationships/image" Target="../media/image23.jpe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jpeg"/><Relationship Id="rId2" Type="http://schemas.openxmlformats.org/officeDocument/2006/relationships/image" Target="../media/image3.png"/><Relationship Id="rId16" Type="http://schemas.openxmlformats.org/officeDocument/2006/relationships/image" Target="../media/image18.png"/><Relationship Id="rId20"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23" Type="http://schemas.openxmlformats.org/officeDocument/2006/relationships/image" Target="../media/image2.png"/><Relationship Id="rId10" Type="http://schemas.openxmlformats.org/officeDocument/2006/relationships/image" Target="../media/image12.png"/><Relationship Id="rId19" Type="http://schemas.openxmlformats.org/officeDocument/2006/relationships/image" Target="../media/image21.jpe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 Id="rId22" Type="http://schemas.openxmlformats.org/officeDocument/2006/relationships/image" Target="../media/image2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D9A5E1E1-EF78-48E2-87D8-9D09029AEED8}"/>
              </a:ext>
            </a:extLst>
          </p:cNvPr>
          <p:cNvPicPr>
            <a:picLocks noChangeAspect="1"/>
          </p:cNvPicPr>
          <p:nvPr/>
        </p:nvPicPr>
        <p:blipFill rotWithShape="1">
          <a:blip r:embed="rId2">
            <a:alphaModFix/>
          </a:blip>
          <a:srcRect r="-2" b="4413"/>
          <a:stretch/>
        </p:blipFill>
        <p:spPr>
          <a:xfrm>
            <a:off x="-182887" y="-164595"/>
            <a:ext cx="6447707" cy="4622292"/>
          </a:xfrm>
          <a:prstGeom prst="rect">
            <a:avLst/>
          </a:prstGeom>
          <a:effectLst>
            <a:softEdge rad="533400"/>
          </a:effectLst>
        </p:spPr>
      </p:pic>
      <p:pic>
        <p:nvPicPr>
          <p:cNvPr id="3" name="תמונה 2">
            <a:extLst>
              <a:ext uri="{FF2B5EF4-FFF2-40B4-BE49-F238E27FC236}">
                <a16:creationId xmlns:a16="http://schemas.microsoft.com/office/drawing/2014/main" id="{446E3014-4639-4A8D-83FC-D07985533D35}"/>
              </a:ext>
            </a:extLst>
          </p:cNvPr>
          <p:cNvPicPr>
            <a:picLocks noChangeAspect="1"/>
          </p:cNvPicPr>
          <p:nvPr/>
        </p:nvPicPr>
        <p:blipFill rotWithShape="1">
          <a:blip r:embed="rId3">
            <a:alphaModFix/>
          </a:blip>
          <a:srcRect l="4732" r="11435" b="1"/>
          <a:stretch/>
        </p:blipFill>
        <p:spPr>
          <a:xfrm>
            <a:off x="-186572" y="3184611"/>
            <a:ext cx="6447707" cy="3845519"/>
          </a:xfrm>
          <a:prstGeom prst="rect">
            <a:avLst/>
          </a:prstGeom>
          <a:effectLst>
            <a:softEdge rad="533400"/>
          </a:effectLst>
        </p:spPr>
      </p:pic>
      <p:pic>
        <p:nvPicPr>
          <p:cNvPr id="114" name="Picture 113">
            <a:extLst>
              <a:ext uri="{FF2B5EF4-FFF2-40B4-BE49-F238E27FC236}">
                <a16:creationId xmlns:a16="http://schemas.microsoft.com/office/drawing/2014/main" id="{D2D2C3D0-D5DB-4464-BB3E-2DF035FDB80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תמונה 1">
            <a:extLst>
              <a:ext uri="{FF2B5EF4-FFF2-40B4-BE49-F238E27FC236}">
                <a16:creationId xmlns:a16="http://schemas.microsoft.com/office/drawing/2014/main" id="{B29F0E19-F70C-4D52-BADC-F9B22F67543C}"/>
              </a:ext>
            </a:extLst>
          </p:cNvPr>
          <p:cNvPicPr>
            <a:picLocks noChangeAspect="1"/>
          </p:cNvPicPr>
          <p:nvPr/>
        </p:nvPicPr>
        <p:blipFill>
          <a:blip r:embed="rId5"/>
          <a:stretch>
            <a:fillRect/>
          </a:stretch>
        </p:blipFill>
        <p:spPr>
          <a:xfrm>
            <a:off x="6261135" y="278861"/>
            <a:ext cx="5815641" cy="6300278"/>
          </a:xfrm>
          <a:prstGeom prst="rect">
            <a:avLst/>
          </a:prstGeom>
        </p:spPr>
      </p:pic>
      <p:sp>
        <p:nvSpPr>
          <p:cNvPr id="9" name="מציין מיקום תוכן 2">
            <a:extLst>
              <a:ext uri="{FF2B5EF4-FFF2-40B4-BE49-F238E27FC236}">
                <a16:creationId xmlns:a16="http://schemas.microsoft.com/office/drawing/2014/main" id="{6F36EE3F-0400-400B-9F8B-0671B4A3E85A}"/>
              </a:ext>
            </a:extLst>
          </p:cNvPr>
          <p:cNvSpPr txBox="1">
            <a:spLocks/>
          </p:cNvSpPr>
          <p:nvPr/>
        </p:nvSpPr>
        <p:spPr>
          <a:xfrm>
            <a:off x="6814658" y="-172131"/>
            <a:ext cx="4820134" cy="6857999"/>
          </a:xfrm>
          <a:prstGeom prst="rect">
            <a:avLst/>
          </a:prstGeom>
        </p:spPr>
        <p:txBody>
          <a:bodyPr vert="horz" lIns="91440" tIns="45720" rIns="91440" bIns="45720" rtlCol="0" anchor="t">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spcBef>
                <a:spcPct val="0"/>
              </a:spcBef>
              <a:spcAft>
                <a:spcPts val="600"/>
              </a:spcAft>
              <a:buNone/>
            </a:pPr>
            <a:r>
              <a:rPr lang="en-US" sz="3100" b="1" kern="1200" dirty="0">
                <a:solidFill>
                  <a:srgbClr val="000000"/>
                </a:solidFill>
                <a:latin typeface="+mj-lt"/>
                <a:ea typeface="+mj-ea"/>
                <a:cs typeface="+mj-cs"/>
              </a:rPr>
              <a:t> </a:t>
            </a:r>
          </a:p>
          <a:p>
            <a:pPr marL="0" indent="0">
              <a:spcBef>
                <a:spcPct val="0"/>
              </a:spcBef>
              <a:spcAft>
                <a:spcPts val="600"/>
              </a:spcAft>
              <a:buNone/>
            </a:pPr>
            <a:r>
              <a:rPr lang="en-US" sz="9400" b="1" kern="1200" dirty="0" err="1">
                <a:solidFill>
                  <a:srgbClr val="000000"/>
                </a:solidFill>
                <a:latin typeface="+mj-lt"/>
                <a:ea typeface="+mj-ea"/>
              </a:rPr>
              <a:t>סיור</a:t>
            </a:r>
            <a:r>
              <a:rPr lang="en-US" sz="9400" b="1" kern="1200" dirty="0">
                <a:solidFill>
                  <a:srgbClr val="000000"/>
                </a:solidFill>
                <a:latin typeface="+mj-lt"/>
                <a:ea typeface="+mj-ea"/>
              </a:rPr>
              <a:t> </a:t>
            </a:r>
            <a:r>
              <a:rPr lang="he-IL" sz="9400" b="1" kern="1200" dirty="0" err="1">
                <a:solidFill>
                  <a:srgbClr val="000000"/>
                </a:solidFill>
                <a:latin typeface="+mj-lt"/>
                <a:ea typeface="+mj-ea"/>
              </a:rPr>
              <a:t>מב"ל</a:t>
            </a:r>
            <a:r>
              <a:rPr lang="he-IL" sz="9400" b="1" kern="1200" dirty="0">
                <a:solidFill>
                  <a:srgbClr val="000000"/>
                </a:solidFill>
                <a:latin typeface="+mj-lt"/>
                <a:ea typeface="+mj-ea"/>
              </a:rPr>
              <a:t> </a:t>
            </a:r>
            <a:r>
              <a:rPr lang="en-US" sz="9400" b="1" kern="1200" dirty="0" err="1">
                <a:solidFill>
                  <a:srgbClr val="000000"/>
                </a:solidFill>
                <a:latin typeface="+mj-lt"/>
                <a:ea typeface="+mj-ea"/>
              </a:rPr>
              <a:t>בירדן</a:t>
            </a:r>
            <a:endParaRPr lang="en-US" sz="9400" b="1" kern="1200" dirty="0">
              <a:solidFill>
                <a:srgbClr val="000000"/>
              </a:solidFill>
              <a:latin typeface="+mj-lt"/>
              <a:ea typeface="+mj-ea"/>
            </a:endParaRPr>
          </a:p>
          <a:p>
            <a:pPr marL="0" indent="0">
              <a:spcBef>
                <a:spcPct val="0"/>
              </a:spcBef>
              <a:spcAft>
                <a:spcPts val="600"/>
              </a:spcAft>
              <a:buNone/>
            </a:pPr>
            <a:endParaRPr lang="en-US" sz="9400" b="1" dirty="0">
              <a:solidFill>
                <a:srgbClr val="000000"/>
              </a:solidFill>
              <a:latin typeface="+mj-lt"/>
              <a:ea typeface="+mj-ea"/>
            </a:endParaRPr>
          </a:p>
          <a:p>
            <a:pPr marL="0" indent="0">
              <a:spcBef>
                <a:spcPct val="0"/>
              </a:spcBef>
              <a:spcAft>
                <a:spcPts val="600"/>
              </a:spcAft>
              <a:buNone/>
            </a:pPr>
            <a:r>
              <a:rPr lang="he-IL" sz="6000" b="1" dirty="0">
                <a:solidFill>
                  <a:srgbClr val="000000"/>
                </a:solidFill>
                <a:latin typeface="+mj-lt"/>
                <a:ea typeface="+mj-ea"/>
              </a:rPr>
              <a:t>22-23/03/20</a:t>
            </a:r>
            <a:endParaRPr lang="en-US" sz="6000" b="1" kern="1200" dirty="0">
              <a:solidFill>
                <a:srgbClr val="000000"/>
              </a:solidFill>
              <a:latin typeface="+mj-lt"/>
              <a:ea typeface="+mj-ea"/>
            </a:endParaRPr>
          </a:p>
        </p:txBody>
      </p:sp>
    </p:spTree>
    <p:extLst>
      <p:ext uri="{BB962C8B-B14F-4D97-AF65-F5344CB8AC3E}">
        <p14:creationId xmlns:p14="http://schemas.microsoft.com/office/powerpoint/2010/main" val="313318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spcBef>
                <a:spcPts val="0"/>
              </a:spcBef>
            </a:pPr>
            <a:r>
              <a:rPr lang="he-IL" b="1" dirty="0">
                <a:solidFill>
                  <a:schemeClr val="accent1"/>
                </a:solidFill>
                <a:latin typeface="Calibri" panose="020F0502020204030204"/>
                <a:ea typeface="+mn-ea"/>
                <a:cs typeface="Arial" panose="020B0604020202020204" pitchFamily="34" charset="0"/>
              </a:rPr>
              <a:t>מתחים ואיזונים מרכזיים</a:t>
            </a:r>
            <a:endParaRPr lang="he-IL" b="1" dirty="0">
              <a:solidFill>
                <a:schemeClr val="accent1"/>
              </a:solidFill>
              <a:cs typeface="+mn-cs"/>
            </a:endParaRP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515729" y="675778"/>
            <a:ext cx="6838071" cy="5894123"/>
          </a:xfrm>
        </p:spPr>
        <p:txBody>
          <a:bodyPr anchor="ctr">
            <a:normAutofit/>
          </a:bodyPr>
          <a:lstStyle/>
          <a:p>
            <a:pPr marL="514350" indent="-514350">
              <a:lnSpc>
                <a:spcPct val="150000"/>
              </a:lnSpc>
              <a:spcBef>
                <a:spcPts val="0"/>
              </a:spcBef>
              <a:buFont typeface="+mj-lt"/>
              <a:buAutoNum type="arabicPeriod"/>
            </a:pPr>
            <a:r>
              <a:rPr lang="he-IL" sz="3600" b="1" dirty="0"/>
              <a:t>ערבי – מערבי</a:t>
            </a:r>
          </a:p>
          <a:p>
            <a:pPr marL="514350" indent="-514350">
              <a:lnSpc>
                <a:spcPct val="150000"/>
              </a:lnSpc>
              <a:spcBef>
                <a:spcPts val="0"/>
              </a:spcBef>
              <a:buFont typeface="+mj-lt"/>
              <a:buAutoNum type="arabicPeriod"/>
            </a:pPr>
            <a:r>
              <a:rPr lang="he-IL" sz="3600" b="1" dirty="0"/>
              <a:t>ישראל – פלסטין ופלסטיניים</a:t>
            </a:r>
          </a:p>
          <a:p>
            <a:pPr marL="514350" indent="-514350">
              <a:lnSpc>
                <a:spcPct val="150000"/>
              </a:lnSpc>
              <a:spcBef>
                <a:spcPts val="0"/>
              </a:spcBef>
              <a:buFont typeface="+mj-lt"/>
              <a:buAutoNum type="arabicPeriod"/>
            </a:pPr>
            <a:r>
              <a:rPr lang="he-IL" sz="3600" b="1" dirty="0"/>
              <a:t>ארה"ב – רוסיה</a:t>
            </a:r>
          </a:p>
          <a:p>
            <a:pPr marL="514350" indent="-514350">
              <a:lnSpc>
                <a:spcPct val="150000"/>
              </a:lnSpc>
              <a:spcBef>
                <a:spcPts val="0"/>
              </a:spcBef>
              <a:buFont typeface="+mj-lt"/>
              <a:buAutoNum type="arabicPeriod"/>
            </a:pPr>
            <a:r>
              <a:rPr lang="he-IL" sz="3600" b="1" dirty="0"/>
              <a:t>אירביד – עמאן – </a:t>
            </a:r>
            <a:r>
              <a:rPr lang="he-IL" sz="3600" b="1" dirty="0" err="1"/>
              <a:t>ספאר</a:t>
            </a:r>
            <a:r>
              <a:rPr lang="he-IL" sz="3600" b="1" dirty="0"/>
              <a:t> מדבר (</a:t>
            </a:r>
            <a:r>
              <a:rPr lang="he-IL" sz="3600" b="1" dirty="0" err="1"/>
              <a:t>מעאן</a:t>
            </a:r>
            <a:r>
              <a:rPr lang="he-IL" sz="3600" b="1" dirty="0"/>
              <a:t> - זרקא)</a:t>
            </a:r>
          </a:p>
          <a:p>
            <a:pPr marL="514350" indent="-514350">
              <a:spcBef>
                <a:spcPts val="0"/>
              </a:spcBef>
              <a:spcAft>
                <a:spcPts val="600"/>
              </a:spcAft>
              <a:buFont typeface="+mj-lt"/>
              <a:buAutoNum type="arabicPeriod"/>
            </a:pPr>
            <a:endParaRPr lang="he-IL" sz="2400" b="1" dirty="0"/>
          </a:p>
          <a:p>
            <a:pPr marL="0" indent="0">
              <a:spcBef>
                <a:spcPts val="0"/>
              </a:spcBef>
              <a:spcAft>
                <a:spcPts val="600"/>
              </a:spcAft>
              <a:buNone/>
            </a:pPr>
            <a:endParaRPr lang="he-IL" sz="2400" b="1" dirty="0"/>
          </a:p>
        </p:txBody>
      </p:sp>
    </p:spTree>
    <p:extLst>
      <p:ext uri="{BB962C8B-B14F-4D97-AF65-F5344CB8AC3E}">
        <p14:creationId xmlns:p14="http://schemas.microsoft.com/office/powerpoint/2010/main" val="318068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spcBef>
                <a:spcPts val="0"/>
              </a:spcBef>
            </a:pPr>
            <a:r>
              <a:rPr lang="he-IL" b="1" dirty="0">
                <a:solidFill>
                  <a:schemeClr val="accent1"/>
                </a:solidFill>
                <a:latin typeface="Calibri" panose="020F0502020204030204"/>
                <a:ea typeface="+mn-ea"/>
                <a:cs typeface="Arial" panose="020B0604020202020204" pitchFamily="34" charset="0"/>
              </a:rPr>
              <a:t>מייצבים</a:t>
            </a:r>
            <a:endParaRPr lang="he-IL" b="1" dirty="0">
              <a:solidFill>
                <a:schemeClr val="accent1"/>
              </a:solidFill>
              <a:cs typeface="+mn-cs"/>
            </a:endParaRP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515729" y="963876"/>
            <a:ext cx="6838071" cy="5894123"/>
          </a:xfrm>
        </p:spPr>
        <p:txBody>
          <a:bodyPr anchor="ctr">
            <a:normAutofit/>
          </a:bodyPr>
          <a:lstStyle/>
          <a:p>
            <a:pPr marL="514350" indent="-514350">
              <a:lnSpc>
                <a:spcPct val="150000"/>
              </a:lnSpc>
              <a:spcBef>
                <a:spcPts val="0"/>
              </a:spcBef>
              <a:buFont typeface="+mj-lt"/>
              <a:buAutoNum type="arabicPeriod"/>
            </a:pPr>
            <a:r>
              <a:rPr lang="he-IL" sz="3600" b="1" dirty="0"/>
              <a:t>'מונרכיה – נאורה'</a:t>
            </a:r>
          </a:p>
          <a:p>
            <a:pPr marL="514350" indent="-514350">
              <a:lnSpc>
                <a:spcPct val="150000"/>
              </a:lnSpc>
              <a:spcBef>
                <a:spcPts val="0"/>
              </a:spcBef>
              <a:buFont typeface="+mj-lt"/>
              <a:buAutoNum type="arabicPeriod"/>
            </a:pPr>
            <a:r>
              <a:rPr lang="he-IL" sz="3600" b="1" dirty="0"/>
              <a:t>הזדהות לאומית</a:t>
            </a:r>
          </a:p>
          <a:p>
            <a:pPr marL="514350" indent="-514350">
              <a:lnSpc>
                <a:spcPct val="150000"/>
              </a:lnSpc>
              <a:spcBef>
                <a:spcPts val="0"/>
              </a:spcBef>
              <a:buFont typeface="+mj-lt"/>
              <a:buAutoNum type="arabicPeriod"/>
            </a:pPr>
            <a:r>
              <a:rPr lang="he-IL" sz="3600" b="1" dirty="0"/>
              <a:t>'חוזקתה בקטנותה'</a:t>
            </a:r>
          </a:p>
          <a:p>
            <a:pPr marL="514350" indent="-514350">
              <a:lnSpc>
                <a:spcPct val="150000"/>
              </a:lnSpc>
              <a:spcBef>
                <a:spcPts val="0"/>
              </a:spcBef>
              <a:buFont typeface="+mj-lt"/>
              <a:buAutoNum type="arabicPeriod"/>
            </a:pPr>
            <a:r>
              <a:rPr lang="he-IL" sz="3600" b="1" dirty="0" err="1"/>
              <a:t>ניכסיות</a:t>
            </a:r>
            <a:r>
              <a:rPr lang="he-IL" sz="3600" b="1" dirty="0"/>
              <a:t> אזורית</a:t>
            </a:r>
          </a:p>
          <a:p>
            <a:pPr marL="514350" indent="-514350">
              <a:lnSpc>
                <a:spcPct val="150000"/>
              </a:lnSpc>
              <a:spcBef>
                <a:spcPts val="0"/>
              </a:spcBef>
              <a:buFont typeface="+mj-lt"/>
              <a:buAutoNum type="arabicPeriod"/>
            </a:pPr>
            <a:r>
              <a:rPr lang="he-IL" sz="3600" b="1" dirty="0" err="1"/>
              <a:t>ניכסיות</a:t>
            </a:r>
            <a:r>
              <a:rPr lang="he-IL" sz="3600" b="1" dirty="0"/>
              <a:t> בינלאומית</a:t>
            </a:r>
          </a:p>
          <a:p>
            <a:pPr marL="514350" indent="-514350">
              <a:lnSpc>
                <a:spcPct val="150000"/>
              </a:lnSpc>
              <a:spcBef>
                <a:spcPts val="0"/>
              </a:spcBef>
              <a:buFont typeface="+mj-lt"/>
              <a:buAutoNum type="arabicPeriod"/>
            </a:pPr>
            <a:r>
              <a:rPr lang="he-IL" sz="3600" b="1" dirty="0"/>
              <a:t>פליטים – בעלי רקע כלכלי יציב</a:t>
            </a:r>
          </a:p>
          <a:p>
            <a:pPr marL="514350" indent="-514350">
              <a:spcBef>
                <a:spcPts val="0"/>
              </a:spcBef>
              <a:spcAft>
                <a:spcPts val="600"/>
              </a:spcAft>
              <a:buFont typeface="+mj-lt"/>
              <a:buAutoNum type="arabicPeriod"/>
            </a:pPr>
            <a:endParaRPr lang="he-IL" sz="2400" b="1" dirty="0"/>
          </a:p>
          <a:p>
            <a:pPr marL="0" indent="0">
              <a:spcBef>
                <a:spcPts val="0"/>
              </a:spcBef>
              <a:spcAft>
                <a:spcPts val="600"/>
              </a:spcAft>
              <a:buNone/>
            </a:pPr>
            <a:endParaRPr lang="he-IL" sz="2400" b="1" dirty="0"/>
          </a:p>
        </p:txBody>
      </p:sp>
    </p:spTree>
    <p:extLst>
      <p:ext uri="{BB962C8B-B14F-4D97-AF65-F5344CB8AC3E}">
        <p14:creationId xmlns:p14="http://schemas.microsoft.com/office/powerpoint/2010/main" val="1303650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D9A5E1E1-EF78-48E2-87D8-9D09029AEED8}"/>
              </a:ext>
            </a:extLst>
          </p:cNvPr>
          <p:cNvPicPr>
            <a:picLocks noChangeAspect="1"/>
          </p:cNvPicPr>
          <p:nvPr/>
        </p:nvPicPr>
        <p:blipFill rotWithShape="1">
          <a:blip r:embed="rId2">
            <a:alphaModFix/>
          </a:blip>
          <a:srcRect r="-2" b="4413"/>
          <a:stretch/>
        </p:blipFill>
        <p:spPr>
          <a:xfrm>
            <a:off x="-182887" y="-164595"/>
            <a:ext cx="6447707" cy="4622292"/>
          </a:xfrm>
          <a:prstGeom prst="rect">
            <a:avLst/>
          </a:prstGeom>
          <a:effectLst>
            <a:softEdge rad="533400"/>
          </a:effectLst>
        </p:spPr>
      </p:pic>
      <p:pic>
        <p:nvPicPr>
          <p:cNvPr id="3" name="תמונה 2">
            <a:extLst>
              <a:ext uri="{FF2B5EF4-FFF2-40B4-BE49-F238E27FC236}">
                <a16:creationId xmlns:a16="http://schemas.microsoft.com/office/drawing/2014/main" id="{446E3014-4639-4A8D-83FC-D07985533D35}"/>
              </a:ext>
            </a:extLst>
          </p:cNvPr>
          <p:cNvPicPr>
            <a:picLocks noChangeAspect="1"/>
          </p:cNvPicPr>
          <p:nvPr/>
        </p:nvPicPr>
        <p:blipFill rotWithShape="1">
          <a:blip r:embed="rId3">
            <a:alphaModFix/>
          </a:blip>
          <a:srcRect l="4732" r="11435" b="1"/>
          <a:stretch/>
        </p:blipFill>
        <p:spPr>
          <a:xfrm>
            <a:off x="-186572" y="3184611"/>
            <a:ext cx="6447707" cy="3845519"/>
          </a:xfrm>
          <a:prstGeom prst="rect">
            <a:avLst/>
          </a:prstGeom>
          <a:effectLst>
            <a:softEdge rad="533400"/>
          </a:effectLst>
        </p:spPr>
      </p:pic>
      <p:pic>
        <p:nvPicPr>
          <p:cNvPr id="114" name="Picture 113">
            <a:extLst>
              <a:ext uri="{FF2B5EF4-FFF2-40B4-BE49-F238E27FC236}">
                <a16:creationId xmlns:a16="http://schemas.microsoft.com/office/drawing/2014/main" id="{D2D2C3D0-D5DB-4464-BB3E-2DF035FDB80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תמונה 1">
            <a:extLst>
              <a:ext uri="{FF2B5EF4-FFF2-40B4-BE49-F238E27FC236}">
                <a16:creationId xmlns:a16="http://schemas.microsoft.com/office/drawing/2014/main" id="{B29F0E19-F70C-4D52-BADC-F9B22F67543C}"/>
              </a:ext>
            </a:extLst>
          </p:cNvPr>
          <p:cNvPicPr>
            <a:picLocks noChangeAspect="1"/>
          </p:cNvPicPr>
          <p:nvPr/>
        </p:nvPicPr>
        <p:blipFill>
          <a:blip r:embed="rId5"/>
          <a:stretch>
            <a:fillRect/>
          </a:stretch>
        </p:blipFill>
        <p:spPr>
          <a:xfrm>
            <a:off x="6261135" y="278861"/>
            <a:ext cx="5815641" cy="6300278"/>
          </a:xfrm>
          <a:prstGeom prst="rect">
            <a:avLst/>
          </a:prstGeom>
        </p:spPr>
      </p:pic>
      <p:sp>
        <p:nvSpPr>
          <p:cNvPr id="9" name="מציין מיקום תוכן 2">
            <a:extLst>
              <a:ext uri="{FF2B5EF4-FFF2-40B4-BE49-F238E27FC236}">
                <a16:creationId xmlns:a16="http://schemas.microsoft.com/office/drawing/2014/main" id="{6F36EE3F-0400-400B-9F8B-0671B4A3E85A}"/>
              </a:ext>
            </a:extLst>
          </p:cNvPr>
          <p:cNvSpPr txBox="1">
            <a:spLocks/>
          </p:cNvSpPr>
          <p:nvPr/>
        </p:nvSpPr>
        <p:spPr>
          <a:xfrm>
            <a:off x="6814658" y="-172130"/>
            <a:ext cx="4820134" cy="4367344"/>
          </a:xfrm>
          <a:prstGeom prst="rect">
            <a:avLst/>
          </a:prstGeom>
        </p:spPr>
        <p:txBody>
          <a:bodyPr vert="horz" lIns="91440" tIns="45720" rIns="91440" bIns="45720" rtlCol="0" anchor="t">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spcBef>
                <a:spcPct val="0"/>
              </a:spcBef>
              <a:spcAft>
                <a:spcPts val="600"/>
              </a:spcAft>
              <a:buNone/>
            </a:pPr>
            <a:r>
              <a:rPr lang="en-US" sz="3100" b="1" kern="1200" dirty="0">
                <a:solidFill>
                  <a:srgbClr val="000000"/>
                </a:solidFill>
                <a:latin typeface="+mj-lt"/>
                <a:ea typeface="+mj-ea"/>
                <a:cs typeface="+mj-cs"/>
              </a:rPr>
              <a:t> </a:t>
            </a:r>
          </a:p>
          <a:p>
            <a:pPr marL="0" indent="0">
              <a:spcBef>
                <a:spcPct val="0"/>
              </a:spcBef>
              <a:spcAft>
                <a:spcPts val="600"/>
              </a:spcAft>
              <a:buNone/>
            </a:pPr>
            <a:r>
              <a:rPr lang="he-IL" sz="9400" b="1" kern="1200" dirty="0">
                <a:solidFill>
                  <a:srgbClr val="000000"/>
                </a:solidFill>
                <a:latin typeface="+mj-lt"/>
                <a:ea typeface="+mj-ea"/>
              </a:rPr>
              <a:t>ירדן וישראל</a:t>
            </a:r>
            <a:endParaRPr lang="en-US" sz="9400" b="1" kern="1200" dirty="0">
              <a:solidFill>
                <a:srgbClr val="000000"/>
              </a:solidFill>
              <a:latin typeface="+mj-lt"/>
              <a:ea typeface="+mj-ea"/>
            </a:endParaRPr>
          </a:p>
        </p:txBody>
      </p:sp>
    </p:spTree>
    <p:extLst>
      <p:ext uri="{BB962C8B-B14F-4D97-AF65-F5344CB8AC3E}">
        <p14:creationId xmlns:p14="http://schemas.microsoft.com/office/powerpoint/2010/main" val="44744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6600" b="1" dirty="0">
                <a:solidFill>
                  <a:prstClr val="black"/>
                </a:solidFill>
                <a:latin typeface="Calibri" panose="020F0502020204030204"/>
                <a:ea typeface="+mn-ea"/>
                <a:cs typeface="Arial" panose="020B0604020202020204" pitchFamily="34" charset="0"/>
              </a:rPr>
              <a:t>עיקרי הסכם השלום</a:t>
            </a:r>
            <a:endParaRPr lang="he-IL" sz="8800" b="1" dirty="0">
              <a:solidFill>
                <a:schemeClr val="accent1"/>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6217920"/>
          </a:xfrm>
        </p:spPr>
        <p:txBody>
          <a:bodyPr anchor="ctr">
            <a:normAutofit fontScale="77500" lnSpcReduction="20000"/>
          </a:bodyPr>
          <a:lstStyle/>
          <a:p>
            <a:pPr marL="342900" lvl="0" indent="-342900" algn="just">
              <a:lnSpc>
                <a:spcPct val="150000"/>
              </a:lnSpc>
              <a:buFont typeface="+mj-cs"/>
              <a:buAutoNum type="hebrew2Minus"/>
            </a:pPr>
            <a:r>
              <a:rPr lang="he-IL" sz="3200" b="1" dirty="0">
                <a:solidFill>
                  <a:srgbClr val="FF0000"/>
                </a:solidFill>
                <a:latin typeface="Calibri" panose="020F0502020204030204" pitchFamily="34" charset="0"/>
                <a:ea typeface="Calibri" panose="020F0502020204030204" pitchFamily="34" charset="0"/>
                <a:cs typeface="David" panose="020E0502060401010101" pitchFamily="34" charset="-79"/>
              </a:rPr>
              <a:t>גבולות</a:t>
            </a:r>
            <a:r>
              <a:rPr lang="he-IL" sz="3200" dirty="0">
                <a:solidFill>
                  <a:srgbClr val="FF0000"/>
                </a:solidFill>
                <a:latin typeface="Calibri" panose="020F0502020204030204" pitchFamily="34" charset="0"/>
                <a:ea typeface="Calibri" panose="020F0502020204030204" pitchFamily="34" charset="0"/>
                <a:cs typeface="David" panose="020E0502060401010101" pitchFamily="34" charset="-79"/>
              </a:rPr>
              <a:t> </a:t>
            </a:r>
            <a:r>
              <a:rPr lang="he-IL" sz="3200" dirty="0">
                <a:latin typeface="Calibri" panose="020F0502020204030204" pitchFamily="34" charset="0"/>
                <a:ea typeface="Calibri" panose="020F0502020204030204" pitchFamily="34" charset="0"/>
                <a:cs typeface="David" panose="020E0502060401010101" pitchFamily="34" charset="-79"/>
              </a:rPr>
              <a:t>– במסגרתו סוכם על חילופי שטחים ועל חכירה בשני שטחים (נהריים וצופר). ירדן נמנעה מלסכם את נושא הגבולות במרחב שבין בית שאן לעין גדי בטענה שהרשות הפלסטינית צריכה להיות מעורבת בסיכום זה.</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mj-cs"/>
              <a:buAutoNum type="hebrew2Minus"/>
            </a:pPr>
            <a:r>
              <a:rPr lang="he-IL" sz="3200" b="1" dirty="0">
                <a:solidFill>
                  <a:srgbClr val="FF0000"/>
                </a:solidFill>
                <a:latin typeface="Calibri" panose="020F0502020204030204" pitchFamily="34" charset="0"/>
                <a:ea typeface="Calibri" panose="020F0502020204030204" pitchFamily="34" charset="0"/>
                <a:cs typeface="David" panose="020E0502060401010101" pitchFamily="34" charset="-79"/>
              </a:rPr>
              <a:t>נורמליזציה</a:t>
            </a:r>
            <a:r>
              <a:rPr lang="he-IL" sz="3200" dirty="0">
                <a:latin typeface="Calibri" panose="020F0502020204030204" pitchFamily="34" charset="0"/>
                <a:ea typeface="Calibri" panose="020F0502020204030204" pitchFamily="34" charset="0"/>
                <a:cs typeface="David" panose="020E0502060401010101" pitchFamily="34" charset="-79"/>
              </a:rPr>
              <a:t> – במסגרתו סוכם על כינון יחסים דיפלומטיים ויחסי כלכלה וסחר מפותחים.</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mj-cs"/>
              <a:buAutoNum type="hebrew2Minus"/>
            </a:pPr>
            <a:r>
              <a:rPr lang="he-IL" sz="3200" b="1" dirty="0">
                <a:solidFill>
                  <a:srgbClr val="FF0000"/>
                </a:solidFill>
                <a:latin typeface="Calibri" panose="020F0502020204030204" pitchFamily="34" charset="0"/>
                <a:ea typeface="Calibri" panose="020F0502020204030204" pitchFamily="34" charset="0"/>
                <a:cs typeface="David" panose="020E0502060401010101" pitchFamily="34" charset="-79"/>
              </a:rPr>
              <a:t>ביטחון</a:t>
            </a:r>
            <a:r>
              <a:rPr lang="he-IL" sz="3200" dirty="0">
                <a:latin typeface="Calibri" panose="020F0502020204030204" pitchFamily="34" charset="0"/>
                <a:ea typeface="Calibri" panose="020F0502020204030204" pitchFamily="34" charset="0"/>
                <a:cs typeface="David" panose="020E0502060401010101" pitchFamily="34" charset="-79"/>
              </a:rPr>
              <a:t> – במסגרתו סוכם על שיתוף פעולה במניעת טרור ומניעת פעילות טרור או של מדינה אחרת</a:t>
            </a:r>
            <a:r>
              <a:rPr lang="he-IL" dirty="0">
                <a:latin typeface="Calibri" panose="020F0502020204030204" pitchFamily="34" charset="0"/>
                <a:ea typeface="Calibri" panose="020F0502020204030204" pitchFamily="34" charset="0"/>
                <a:cs typeface="Arial" panose="020B0604020202020204" pitchFamily="34" charset="0"/>
              </a:rPr>
              <a:t> </a:t>
            </a:r>
            <a:r>
              <a:rPr lang="he-IL" sz="3200" dirty="0">
                <a:latin typeface="David" panose="020E0502060401010101" pitchFamily="34" charset="-79"/>
                <a:ea typeface="Calibri" panose="020F0502020204030204" pitchFamily="34" charset="0"/>
              </a:rPr>
              <a:t>המאיימת על אחד מהצדדים.</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mj-cs"/>
              <a:buAutoNum type="hebrew2Minus"/>
            </a:pPr>
            <a:r>
              <a:rPr lang="he-IL" sz="3200" b="1" dirty="0">
                <a:solidFill>
                  <a:srgbClr val="FF0000"/>
                </a:solidFill>
                <a:latin typeface="Calibri" panose="020F0502020204030204" pitchFamily="34" charset="0"/>
                <a:ea typeface="Calibri" panose="020F0502020204030204" pitchFamily="34" charset="0"/>
                <a:cs typeface="David" panose="020E0502060401010101" pitchFamily="34" charset="-79"/>
              </a:rPr>
              <a:t>וסעיפים נוספים </a:t>
            </a:r>
            <a:r>
              <a:rPr lang="he-IL" sz="3200" dirty="0">
                <a:latin typeface="Calibri" panose="020F0502020204030204" pitchFamily="34" charset="0"/>
                <a:ea typeface="Calibri" panose="020F0502020204030204" pitchFamily="34" charset="0"/>
                <a:cs typeface="David" panose="020E0502060401010101" pitchFamily="34" charset="-79"/>
              </a:rPr>
              <a:t>בנושאי המעמד הירדני בירושלים ובהר הבית, מים ועקורים.</a:t>
            </a: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nSpc>
                <a:spcPct val="150000"/>
              </a:lnSpc>
              <a:spcBef>
                <a:spcPts val="0"/>
              </a:spcBef>
              <a:buNone/>
            </a:pPr>
            <a:endParaRPr lang="he-IL" sz="3200" b="1" dirty="0">
              <a:solidFill>
                <a:srgbClr val="FF0000"/>
              </a:solidFill>
            </a:endParaRPr>
          </a:p>
        </p:txBody>
      </p:sp>
    </p:spTree>
    <p:extLst>
      <p:ext uri="{BB962C8B-B14F-4D97-AF65-F5344CB8AC3E}">
        <p14:creationId xmlns:p14="http://schemas.microsoft.com/office/powerpoint/2010/main" val="978842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6600" b="1" dirty="0">
                <a:solidFill>
                  <a:prstClr val="black"/>
                </a:solidFill>
                <a:latin typeface="Calibri" panose="020F0502020204030204"/>
                <a:ea typeface="+mn-ea"/>
                <a:cs typeface="Arial" panose="020B0604020202020204" pitchFamily="34" charset="0"/>
              </a:rPr>
              <a:t>אינטרסים ישראלים</a:t>
            </a:r>
            <a:endParaRPr lang="he-IL" sz="8800" b="1" dirty="0">
              <a:solidFill>
                <a:schemeClr val="accent1"/>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6217920"/>
          </a:xfrm>
        </p:spPr>
        <p:txBody>
          <a:bodyPr anchor="ctr">
            <a:normAutofit fontScale="70000" lnSpcReduction="20000"/>
          </a:bodyPr>
          <a:lstStyle/>
          <a:p>
            <a:pPr marL="514350" indent="-514350">
              <a:lnSpc>
                <a:spcPct val="150000"/>
              </a:lnSpc>
              <a:spcBef>
                <a:spcPts val="0"/>
              </a:spcBef>
              <a:buFont typeface="+mj-lt"/>
              <a:buAutoNum type="arabicPeriod"/>
            </a:pPr>
            <a:r>
              <a:rPr lang="he-IL" sz="3200" b="1" dirty="0"/>
              <a:t>מדינת חיץ ממזרח. </a:t>
            </a:r>
            <a:r>
              <a:rPr lang="he-IL" sz="3200" b="1" dirty="0">
                <a:solidFill>
                  <a:srgbClr val="FF0000"/>
                </a:solidFill>
              </a:rPr>
              <a:t>מרחב אבטחה מזרחי </a:t>
            </a:r>
            <a:r>
              <a:rPr lang="he-IL" sz="3200" b="1" dirty="0"/>
              <a:t>לאורך הגבול הארוך ביותר של מדינת  ישראל.</a:t>
            </a:r>
          </a:p>
          <a:p>
            <a:pPr marL="514350" indent="-514350">
              <a:lnSpc>
                <a:spcPct val="150000"/>
              </a:lnSpc>
              <a:spcBef>
                <a:spcPts val="0"/>
              </a:spcBef>
              <a:buFont typeface="+mj-lt"/>
              <a:buAutoNum type="arabicPeriod"/>
            </a:pPr>
            <a:r>
              <a:rPr lang="he-IL" sz="3200" b="1" dirty="0">
                <a:solidFill>
                  <a:srgbClr val="FF0000"/>
                </a:solidFill>
              </a:rPr>
              <a:t>עומק ומרחב פעולה בטחוני </a:t>
            </a:r>
            <a:r>
              <a:rPr lang="he-IL" sz="3200" b="1" dirty="0"/>
              <a:t>(אווירי ואחר) במזרח התיכון (במגוון מעגלים).</a:t>
            </a:r>
          </a:p>
          <a:p>
            <a:pPr marL="514350" indent="-514350">
              <a:lnSpc>
                <a:spcPct val="150000"/>
              </a:lnSpc>
              <a:spcBef>
                <a:spcPts val="0"/>
              </a:spcBef>
              <a:buFont typeface="+mj-lt"/>
              <a:buAutoNum type="arabicPeriod"/>
            </a:pPr>
            <a:r>
              <a:rPr lang="he-IL" sz="3200" b="1" dirty="0">
                <a:solidFill>
                  <a:srgbClr val="FF0000"/>
                </a:solidFill>
              </a:rPr>
              <a:t>גורם מייצב </a:t>
            </a:r>
            <a:r>
              <a:rPr lang="he-IL" sz="3200" b="1" dirty="0"/>
              <a:t>בהקשר הפלסטיני והמקומות הקדושים וייתכן שתהווה רכיב עתידי בהסדרה מדינית עם הפלסטינים.</a:t>
            </a:r>
          </a:p>
          <a:p>
            <a:pPr marL="514350" indent="-514350">
              <a:lnSpc>
                <a:spcPct val="150000"/>
              </a:lnSpc>
              <a:spcBef>
                <a:spcPts val="0"/>
              </a:spcBef>
              <a:buFont typeface="+mj-lt"/>
              <a:buAutoNum type="arabicPeriod"/>
            </a:pPr>
            <a:r>
              <a:rPr lang="he-IL" sz="3200" b="1" dirty="0">
                <a:solidFill>
                  <a:srgbClr val="FF0000"/>
                </a:solidFill>
              </a:rPr>
              <a:t>צוהר לעולם הסוני </a:t>
            </a:r>
            <a:r>
              <a:rPr lang="he-IL" sz="3200" b="1" dirty="0"/>
              <a:t>ולמדינות המתונות.</a:t>
            </a:r>
          </a:p>
          <a:p>
            <a:pPr marL="514350" indent="-514350">
              <a:lnSpc>
                <a:spcPct val="150000"/>
              </a:lnSpc>
              <a:spcBef>
                <a:spcPts val="0"/>
              </a:spcBef>
              <a:buFont typeface="+mj-lt"/>
              <a:buAutoNum type="arabicPeriod"/>
            </a:pPr>
            <a:r>
              <a:rPr lang="he-IL" sz="3200" b="1" dirty="0"/>
              <a:t>ירדן מרחיבה את </a:t>
            </a:r>
            <a:r>
              <a:rPr lang="he-IL" sz="3200" b="1" dirty="0" err="1">
                <a:solidFill>
                  <a:srgbClr val="FF0000"/>
                </a:solidFill>
              </a:rPr>
              <a:t>נכסיותה</a:t>
            </a:r>
            <a:r>
              <a:rPr lang="he-IL" sz="3200" b="1" dirty="0"/>
              <a:t> של ישראל ביחס לארה"ב ולאיחוד האירופי המבקשים לשמור על יציבותה.</a:t>
            </a:r>
          </a:p>
          <a:p>
            <a:pPr marL="514350" indent="-514350">
              <a:lnSpc>
                <a:spcPct val="150000"/>
              </a:lnSpc>
              <a:spcBef>
                <a:spcPts val="0"/>
              </a:spcBef>
              <a:buFont typeface="+mj-lt"/>
              <a:buAutoNum type="arabicPeriod"/>
            </a:pPr>
            <a:r>
              <a:rPr lang="he-IL" sz="3200" b="1" dirty="0"/>
              <a:t>קיים </a:t>
            </a:r>
            <a:r>
              <a:rPr lang="he-IL" sz="3200" b="1" dirty="0">
                <a:solidFill>
                  <a:srgbClr val="FF0000"/>
                </a:solidFill>
              </a:rPr>
              <a:t>פוטנציאל כלכלי </a:t>
            </a:r>
            <a:r>
              <a:rPr lang="he-IL" sz="3200" b="1" dirty="0" err="1">
                <a:solidFill>
                  <a:srgbClr val="FF0000"/>
                </a:solidFill>
              </a:rPr>
              <a:t>בפרוייקטים</a:t>
            </a:r>
            <a:r>
              <a:rPr lang="he-IL" sz="3200" b="1" dirty="0">
                <a:solidFill>
                  <a:srgbClr val="FF0000"/>
                </a:solidFill>
              </a:rPr>
              <a:t> אזוריים </a:t>
            </a:r>
            <a:r>
              <a:rPr lang="he-IL" sz="3200" b="1" dirty="0" err="1"/>
              <a:t>ובפרוייקטים</a:t>
            </a:r>
            <a:r>
              <a:rPr lang="he-IL" sz="3200" b="1" dirty="0"/>
              <a:t> </a:t>
            </a:r>
            <a:r>
              <a:rPr lang="he-IL" sz="3200" b="1" dirty="0" err="1"/>
              <a:t>בילאטרליים</a:t>
            </a:r>
            <a:r>
              <a:rPr lang="he-IL" sz="3200" b="1" dirty="0"/>
              <a:t> וכן למסחר ותחבורה מהמרחב הירדני.</a:t>
            </a:r>
          </a:p>
          <a:p>
            <a:pPr marL="514350" indent="-514350">
              <a:lnSpc>
                <a:spcPct val="150000"/>
              </a:lnSpc>
              <a:spcBef>
                <a:spcPts val="0"/>
              </a:spcBef>
              <a:buFont typeface="+mj-lt"/>
              <a:buAutoNum type="arabicPeriod"/>
            </a:pPr>
            <a:r>
              <a:rPr lang="he-IL" sz="3200" b="1" dirty="0"/>
              <a:t>ירדן יכולה להוות </a:t>
            </a:r>
            <a:r>
              <a:rPr lang="he-IL" sz="3200" b="1" dirty="0">
                <a:solidFill>
                  <a:srgbClr val="FF0000"/>
                </a:solidFill>
              </a:rPr>
              <a:t>מודל חיובי לדו קיום </a:t>
            </a:r>
            <a:r>
              <a:rPr lang="he-IL" sz="3200" b="1" dirty="0"/>
              <a:t>ישראלי – ערבי.</a:t>
            </a:r>
          </a:p>
          <a:p>
            <a:pPr marL="0" indent="0">
              <a:lnSpc>
                <a:spcPct val="150000"/>
              </a:lnSpc>
              <a:spcBef>
                <a:spcPts val="0"/>
              </a:spcBef>
              <a:buNone/>
            </a:pPr>
            <a:endParaRPr lang="he-IL" sz="3200" b="1" dirty="0">
              <a:solidFill>
                <a:srgbClr val="FF0000"/>
              </a:solidFill>
            </a:endParaRPr>
          </a:p>
        </p:txBody>
      </p:sp>
    </p:spTree>
    <p:extLst>
      <p:ext uri="{BB962C8B-B14F-4D97-AF65-F5344CB8AC3E}">
        <p14:creationId xmlns:p14="http://schemas.microsoft.com/office/powerpoint/2010/main" val="846366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6600" b="1" dirty="0">
                <a:solidFill>
                  <a:prstClr val="black"/>
                </a:solidFill>
                <a:latin typeface="Calibri" panose="020F0502020204030204"/>
                <a:ea typeface="+mn-ea"/>
                <a:cs typeface="Arial" panose="020B0604020202020204" pitchFamily="34" charset="0"/>
              </a:rPr>
              <a:t>אינטרסים ירדנים</a:t>
            </a:r>
            <a:endParaRPr lang="he-IL" sz="8800" b="1" dirty="0">
              <a:solidFill>
                <a:schemeClr val="accent1"/>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6217920"/>
          </a:xfrm>
        </p:spPr>
        <p:txBody>
          <a:bodyPr anchor="ctr">
            <a:normAutofit fontScale="77500" lnSpcReduction="20000"/>
          </a:bodyPr>
          <a:lstStyle/>
          <a:p>
            <a:pPr marL="514350" indent="-514350">
              <a:lnSpc>
                <a:spcPct val="150000"/>
              </a:lnSpc>
              <a:spcBef>
                <a:spcPts val="0"/>
              </a:spcBef>
              <a:buFont typeface="+mj-lt"/>
              <a:buAutoNum type="arabicPeriod"/>
            </a:pPr>
            <a:r>
              <a:rPr lang="he-IL" sz="3200" b="1" dirty="0">
                <a:solidFill>
                  <a:srgbClr val="FF0000"/>
                </a:solidFill>
              </a:rPr>
              <a:t>חזית מאובטחת </a:t>
            </a:r>
            <a:r>
              <a:rPr lang="he-IL" sz="3200" b="1" dirty="0"/>
              <a:t>ויציבה.</a:t>
            </a:r>
          </a:p>
          <a:p>
            <a:pPr marL="514350" indent="-514350">
              <a:lnSpc>
                <a:spcPct val="150000"/>
              </a:lnSpc>
              <a:spcBef>
                <a:spcPts val="0"/>
              </a:spcBef>
              <a:buFont typeface="+mj-lt"/>
              <a:buAutoNum type="arabicPeriod"/>
            </a:pPr>
            <a:r>
              <a:rPr lang="he-IL" sz="3200" b="1" dirty="0"/>
              <a:t>ישראל מקיימת מעין </a:t>
            </a:r>
            <a:r>
              <a:rPr lang="he-IL" sz="3200" b="1" dirty="0">
                <a:solidFill>
                  <a:srgbClr val="FF0000"/>
                </a:solidFill>
              </a:rPr>
              <a:t>ברית הגנה </a:t>
            </a:r>
            <a:r>
              <a:rPr lang="he-IL" sz="3200" b="1" dirty="0"/>
              <a:t>(לא כתובה) עם המשטר ההאשמי.</a:t>
            </a:r>
          </a:p>
          <a:p>
            <a:pPr marL="514350" indent="-514350">
              <a:lnSpc>
                <a:spcPct val="150000"/>
              </a:lnSpc>
              <a:spcBef>
                <a:spcPts val="0"/>
              </a:spcBef>
              <a:buFont typeface="+mj-lt"/>
              <a:buAutoNum type="arabicPeriod"/>
            </a:pPr>
            <a:r>
              <a:rPr lang="he-IL" sz="3200" b="1" dirty="0"/>
              <a:t>ישראל מהווה </a:t>
            </a:r>
            <a:r>
              <a:rPr lang="he-IL" sz="3200" b="1" dirty="0">
                <a:solidFill>
                  <a:srgbClr val="FF0000"/>
                </a:solidFill>
              </a:rPr>
              <a:t>גורם מרתיע אזורי להגנה </a:t>
            </a:r>
            <a:r>
              <a:rPr lang="he-IL" sz="3200" b="1" dirty="0"/>
              <a:t>על יציבותו של בית המלוכה האשמי.</a:t>
            </a:r>
          </a:p>
          <a:p>
            <a:pPr marL="514350" indent="-514350">
              <a:lnSpc>
                <a:spcPct val="150000"/>
              </a:lnSpc>
              <a:spcBef>
                <a:spcPts val="0"/>
              </a:spcBef>
              <a:buFont typeface="+mj-lt"/>
              <a:buAutoNum type="arabicPeriod"/>
            </a:pPr>
            <a:r>
              <a:rPr lang="he-IL" sz="3200" b="1" dirty="0"/>
              <a:t>ישראל </a:t>
            </a:r>
            <a:r>
              <a:rPr lang="he-IL" sz="3200" b="1" dirty="0">
                <a:solidFill>
                  <a:srgbClr val="FF0000"/>
                </a:solidFill>
              </a:rPr>
              <a:t>מהווה חיץ מדיני </a:t>
            </a:r>
            <a:r>
              <a:rPr lang="he-IL" sz="3200" b="1" dirty="0"/>
              <a:t>בפני האינטרסים הפלסטינים ואיום פלסטיני מבית ומחוץ על בית המלוכה האשמי.</a:t>
            </a:r>
          </a:p>
          <a:p>
            <a:pPr marL="514350" indent="-514350">
              <a:lnSpc>
                <a:spcPct val="150000"/>
              </a:lnSpc>
              <a:spcBef>
                <a:spcPts val="0"/>
              </a:spcBef>
              <a:buFont typeface="+mj-lt"/>
              <a:buAutoNum type="arabicPeriod"/>
            </a:pPr>
            <a:r>
              <a:rPr lang="he-IL" sz="3200" b="1" dirty="0"/>
              <a:t>ישראל מאפשרת </a:t>
            </a:r>
            <a:r>
              <a:rPr lang="he-IL" sz="3200" b="1" dirty="0">
                <a:solidFill>
                  <a:srgbClr val="FF0000"/>
                </a:solidFill>
              </a:rPr>
              <a:t>פתח נוסף למדינות המערב</a:t>
            </a:r>
            <a:r>
              <a:rPr lang="he-IL" sz="3200" b="1" dirty="0"/>
              <a:t>, בדגש על ארה"ב.</a:t>
            </a:r>
          </a:p>
          <a:p>
            <a:pPr marL="514350" indent="-514350">
              <a:lnSpc>
                <a:spcPct val="150000"/>
              </a:lnSpc>
              <a:spcBef>
                <a:spcPts val="0"/>
              </a:spcBef>
              <a:buFont typeface="+mj-lt"/>
              <a:buAutoNum type="arabicPeriod"/>
            </a:pPr>
            <a:r>
              <a:rPr lang="he-IL" sz="3200" b="1" dirty="0"/>
              <a:t>קיים פוטנציאל כלכלי </a:t>
            </a:r>
            <a:r>
              <a:rPr lang="he-IL" sz="3200" b="1" dirty="0" err="1">
                <a:solidFill>
                  <a:srgbClr val="FF0000"/>
                </a:solidFill>
              </a:rPr>
              <a:t>לפרוייקטים</a:t>
            </a:r>
            <a:r>
              <a:rPr lang="he-IL" sz="3200" b="1" dirty="0"/>
              <a:t> </a:t>
            </a:r>
            <a:r>
              <a:rPr lang="he-IL" sz="3200" b="1" dirty="0">
                <a:solidFill>
                  <a:srgbClr val="FF0000"/>
                </a:solidFill>
              </a:rPr>
              <a:t>בלטראליים ואזוריים</a:t>
            </a:r>
            <a:r>
              <a:rPr lang="he-IL" sz="3200" b="1" dirty="0"/>
              <a:t> בין ישראל לירדן.</a:t>
            </a:r>
          </a:p>
          <a:p>
            <a:pPr marL="0" indent="0">
              <a:lnSpc>
                <a:spcPct val="150000"/>
              </a:lnSpc>
              <a:spcBef>
                <a:spcPts val="0"/>
              </a:spcBef>
              <a:buNone/>
            </a:pPr>
            <a:endParaRPr lang="he-IL" sz="3200" b="1" dirty="0">
              <a:solidFill>
                <a:srgbClr val="FF0000"/>
              </a:solidFill>
            </a:endParaRPr>
          </a:p>
        </p:txBody>
      </p:sp>
    </p:spTree>
    <p:extLst>
      <p:ext uri="{BB962C8B-B14F-4D97-AF65-F5344CB8AC3E}">
        <p14:creationId xmlns:p14="http://schemas.microsoft.com/office/powerpoint/2010/main" val="3590758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fontScale="90000"/>
          </a:bodyPr>
          <a:lstStyle/>
          <a:p>
            <a:pPr lvl="0" algn="ctr">
              <a:lnSpc>
                <a:spcPct val="150000"/>
              </a:lnSpc>
              <a:spcBef>
                <a:spcPts val="0"/>
              </a:spcBef>
            </a:pPr>
            <a:r>
              <a:rPr lang="he-IL" sz="6600" b="1" dirty="0">
                <a:solidFill>
                  <a:prstClr val="black"/>
                </a:solidFill>
                <a:latin typeface="Calibri" panose="020F0502020204030204"/>
                <a:ea typeface="+mn-ea"/>
                <a:cs typeface="Arial" panose="020B0604020202020204" pitchFamily="34" charset="0"/>
              </a:rPr>
              <a:t>עקרונות לכינון יחסים</a:t>
            </a:r>
            <a:br>
              <a:rPr lang="he-IL" sz="6600" b="1" dirty="0">
                <a:solidFill>
                  <a:prstClr val="black"/>
                </a:solidFill>
                <a:latin typeface="Calibri" panose="020F0502020204030204"/>
                <a:ea typeface="+mn-ea"/>
                <a:cs typeface="Arial" panose="020B0604020202020204" pitchFamily="34" charset="0"/>
              </a:rPr>
            </a:br>
            <a:r>
              <a:rPr lang="he-IL" sz="3600" b="1" dirty="0">
                <a:solidFill>
                  <a:prstClr val="black"/>
                </a:solidFill>
                <a:latin typeface="Calibri" panose="020F0502020204030204"/>
                <a:ea typeface="+mn-ea"/>
                <a:cs typeface="Arial" panose="020B0604020202020204" pitchFamily="34" charset="0"/>
              </a:rPr>
              <a:t>(מתוך ספרו של שמעון שמיר)</a:t>
            </a:r>
            <a:endParaRPr lang="he-IL" sz="8800" b="1" dirty="0">
              <a:solidFill>
                <a:schemeClr val="accent1"/>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6217920"/>
          </a:xfrm>
        </p:spPr>
        <p:txBody>
          <a:bodyPr anchor="ctr">
            <a:normAutofit fontScale="70000" lnSpcReduction="20000"/>
          </a:bodyPr>
          <a:lstStyle/>
          <a:p>
            <a:pPr marL="342900" lvl="0" indent="-342900" algn="just">
              <a:lnSpc>
                <a:spcPct val="150000"/>
              </a:lnSpc>
              <a:buFont typeface="+mj-cs"/>
              <a:buAutoNum type="hebrew2Minus"/>
            </a:pPr>
            <a:r>
              <a:rPr lang="he-IL" sz="3200" dirty="0">
                <a:latin typeface="Calibri" panose="020F0502020204030204" pitchFamily="34" charset="0"/>
                <a:ea typeface="Calibri" panose="020F0502020204030204" pitchFamily="34" charset="0"/>
              </a:rPr>
              <a:t>אבטחת תוקפו ויציבותו של </a:t>
            </a:r>
            <a:r>
              <a:rPr lang="he-IL" sz="3200" b="1" dirty="0">
                <a:solidFill>
                  <a:srgbClr val="FF0000"/>
                </a:solidFill>
                <a:latin typeface="Calibri" panose="020F0502020204030204" pitchFamily="34" charset="0"/>
                <a:ea typeface="Calibri" panose="020F0502020204030204" pitchFamily="34" charset="0"/>
              </a:rPr>
              <a:t>מצב השלום</a:t>
            </a:r>
            <a:r>
              <a:rPr lang="he-IL" sz="3200" dirty="0">
                <a:latin typeface="Calibri" panose="020F0502020204030204" pitchFamily="34" charset="0"/>
                <a:ea typeface="Calibri" panose="020F0502020204030204" pitchFamily="34" charset="0"/>
              </a:rPr>
              <a:t>, בכל עת.</a:t>
            </a:r>
            <a:endParaRPr lang="en-US" dirty="0">
              <a:latin typeface="Calibri" panose="020F0502020204030204" pitchFamily="34" charset="0"/>
              <a:ea typeface="Calibri" panose="020F0502020204030204" pitchFamily="34" charset="0"/>
            </a:endParaRPr>
          </a:p>
          <a:p>
            <a:pPr marL="342900" lvl="0" indent="-342900" algn="just">
              <a:lnSpc>
                <a:spcPct val="150000"/>
              </a:lnSpc>
              <a:buFont typeface="+mj-cs"/>
              <a:buAutoNum type="hebrew2Minus"/>
            </a:pPr>
            <a:r>
              <a:rPr lang="he-IL" sz="3200" dirty="0">
                <a:latin typeface="Calibri" panose="020F0502020204030204" pitchFamily="34" charset="0"/>
                <a:ea typeface="Calibri" panose="020F0502020204030204" pitchFamily="34" charset="0"/>
              </a:rPr>
              <a:t>טיפוח </a:t>
            </a:r>
            <a:r>
              <a:rPr lang="he-IL" sz="3200" b="1" dirty="0">
                <a:solidFill>
                  <a:srgbClr val="FF0000"/>
                </a:solidFill>
                <a:latin typeface="Calibri" panose="020F0502020204030204" pitchFamily="34" charset="0"/>
                <a:ea typeface="Calibri" panose="020F0502020204030204" pitchFamily="34" charset="0"/>
              </a:rPr>
              <a:t>קשרי ידידות ושיתוף פעולה</a:t>
            </a:r>
            <a:r>
              <a:rPr lang="he-IL" sz="3200" dirty="0">
                <a:solidFill>
                  <a:srgbClr val="FF0000"/>
                </a:solidFill>
                <a:latin typeface="Calibri" panose="020F0502020204030204" pitchFamily="34" charset="0"/>
                <a:ea typeface="Calibri" panose="020F0502020204030204" pitchFamily="34" charset="0"/>
              </a:rPr>
              <a:t> </a:t>
            </a:r>
            <a:r>
              <a:rPr lang="he-IL" sz="3200" dirty="0">
                <a:latin typeface="Calibri" panose="020F0502020204030204" pitchFamily="34" charset="0"/>
                <a:ea typeface="Calibri" panose="020F0502020204030204" pitchFamily="34" charset="0"/>
              </a:rPr>
              <a:t>עם בית המלוכה הירדני.</a:t>
            </a:r>
            <a:endParaRPr lang="en-US" dirty="0">
              <a:latin typeface="Calibri" panose="020F0502020204030204" pitchFamily="34" charset="0"/>
              <a:ea typeface="Calibri" panose="020F0502020204030204" pitchFamily="34" charset="0"/>
            </a:endParaRPr>
          </a:p>
          <a:p>
            <a:pPr marL="342900" lvl="0" indent="-342900" algn="just">
              <a:lnSpc>
                <a:spcPct val="150000"/>
              </a:lnSpc>
              <a:buFont typeface="+mj-cs"/>
              <a:buAutoNum type="hebrew2Minus"/>
            </a:pPr>
            <a:r>
              <a:rPr lang="he-IL" sz="3200" dirty="0">
                <a:latin typeface="Calibri" panose="020F0502020204030204" pitchFamily="34" charset="0"/>
                <a:ea typeface="Calibri" panose="020F0502020204030204" pitchFamily="34" charset="0"/>
              </a:rPr>
              <a:t>המשך פיתוח </a:t>
            </a:r>
            <a:r>
              <a:rPr lang="he-IL" sz="3200" b="1" dirty="0">
                <a:solidFill>
                  <a:srgbClr val="FF0000"/>
                </a:solidFill>
                <a:latin typeface="Calibri" panose="020F0502020204030204" pitchFamily="34" charset="0"/>
                <a:ea typeface="Calibri" panose="020F0502020204030204" pitchFamily="34" charset="0"/>
              </a:rPr>
              <a:t>הדיאלוג האסטרטגי</a:t>
            </a:r>
            <a:r>
              <a:rPr lang="he-IL" sz="3200" dirty="0">
                <a:solidFill>
                  <a:srgbClr val="FF0000"/>
                </a:solidFill>
                <a:latin typeface="Calibri" panose="020F0502020204030204" pitchFamily="34" charset="0"/>
                <a:ea typeface="Calibri" panose="020F0502020204030204" pitchFamily="34" charset="0"/>
              </a:rPr>
              <a:t> </a:t>
            </a:r>
            <a:r>
              <a:rPr lang="he-IL" sz="3200" dirty="0">
                <a:latin typeface="Calibri" panose="020F0502020204030204" pitchFamily="34" charset="0"/>
                <a:ea typeface="Calibri" panose="020F0502020204030204" pitchFamily="34" charset="0"/>
              </a:rPr>
              <a:t>בין שתי המדינות.</a:t>
            </a:r>
            <a:endParaRPr lang="en-US" dirty="0">
              <a:latin typeface="Calibri" panose="020F0502020204030204" pitchFamily="34" charset="0"/>
              <a:ea typeface="Calibri" panose="020F0502020204030204" pitchFamily="34" charset="0"/>
            </a:endParaRPr>
          </a:p>
          <a:p>
            <a:pPr marL="342900" lvl="0" indent="-342900" algn="just">
              <a:lnSpc>
                <a:spcPct val="150000"/>
              </a:lnSpc>
              <a:buFont typeface="+mj-cs"/>
              <a:buAutoNum type="hebrew2Minus"/>
            </a:pPr>
            <a:r>
              <a:rPr lang="he-IL" sz="3200" dirty="0">
                <a:latin typeface="Calibri" panose="020F0502020204030204" pitchFamily="34" charset="0"/>
                <a:ea typeface="Calibri" panose="020F0502020204030204" pitchFamily="34" charset="0"/>
              </a:rPr>
              <a:t>שימור </a:t>
            </a:r>
            <a:r>
              <a:rPr lang="he-IL" sz="3200" b="1" dirty="0">
                <a:solidFill>
                  <a:srgbClr val="FF0000"/>
                </a:solidFill>
                <a:latin typeface="Calibri" panose="020F0502020204030204" pitchFamily="34" charset="0"/>
                <a:ea typeface="Calibri" panose="020F0502020204030204" pitchFamily="34" charset="0"/>
              </a:rPr>
              <a:t>קיומה של ממלכת ירדן</a:t>
            </a:r>
            <a:r>
              <a:rPr lang="he-IL" sz="3200" dirty="0">
                <a:solidFill>
                  <a:srgbClr val="FF0000"/>
                </a:solidFill>
                <a:latin typeface="Calibri" panose="020F0502020204030204" pitchFamily="34" charset="0"/>
                <a:ea typeface="Calibri" panose="020F0502020204030204" pitchFamily="34" charset="0"/>
              </a:rPr>
              <a:t> </a:t>
            </a:r>
            <a:r>
              <a:rPr lang="he-IL" sz="3200" dirty="0">
                <a:latin typeface="Calibri" panose="020F0502020204030204" pitchFamily="34" charset="0"/>
                <a:ea typeface="Calibri" panose="020F0502020204030204" pitchFamily="34" charset="0"/>
              </a:rPr>
              <a:t>כאינטרס עליון ישראלי.</a:t>
            </a:r>
            <a:endParaRPr lang="en-US" dirty="0">
              <a:latin typeface="Calibri" panose="020F0502020204030204" pitchFamily="34" charset="0"/>
              <a:ea typeface="Calibri" panose="020F0502020204030204" pitchFamily="34" charset="0"/>
            </a:endParaRPr>
          </a:p>
          <a:p>
            <a:pPr marL="342900" lvl="0" indent="-342900" algn="just">
              <a:lnSpc>
                <a:spcPct val="150000"/>
              </a:lnSpc>
              <a:buFont typeface="+mj-cs"/>
              <a:buAutoNum type="hebrew2Minus"/>
            </a:pPr>
            <a:r>
              <a:rPr lang="he-IL" sz="3200" dirty="0">
                <a:latin typeface="Calibri" panose="020F0502020204030204" pitchFamily="34" charset="0"/>
                <a:ea typeface="Calibri" panose="020F0502020204030204" pitchFamily="34" charset="0"/>
              </a:rPr>
              <a:t>כינון הסדרים </a:t>
            </a:r>
            <a:r>
              <a:rPr lang="he-IL" sz="3200" b="1" dirty="0">
                <a:solidFill>
                  <a:srgbClr val="FF0000"/>
                </a:solidFill>
                <a:latin typeface="Calibri" panose="020F0502020204030204" pitchFamily="34" charset="0"/>
                <a:ea typeface="Calibri" panose="020F0502020204030204" pitchFamily="34" charset="0"/>
              </a:rPr>
              <a:t>ויחסים יציבים במשולש</a:t>
            </a:r>
            <a:r>
              <a:rPr lang="he-IL" sz="3200" dirty="0">
                <a:solidFill>
                  <a:srgbClr val="FF0000"/>
                </a:solidFill>
                <a:latin typeface="Calibri" panose="020F0502020204030204" pitchFamily="34" charset="0"/>
                <a:ea typeface="Calibri" panose="020F0502020204030204" pitchFamily="34" charset="0"/>
              </a:rPr>
              <a:t> </a:t>
            </a:r>
            <a:r>
              <a:rPr lang="he-IL" sz="3200" dirty="0">
                <a:latin typeface="Calibri" panose="020F0502020204030204" pitchFamily="34" charset="0"/>
                <a:ea typeface="Calibri" panose="020F0502020204030204" pitchFamily="34" charset="0"/>
              </a:rPr>
              <a:t>– ישראל, ירדן ופלסטין.</a:t>
            </a:r>
            <a:endParaRPr lang="en-US" dirty="0">
              <a:latin typeface="Calibri" panose="020F0502020204030204" pitchFamily="34" charset="0"/>
              <a:ea typeface="Calibri" panose="020F0502020204030204" pitchFamily="34" charset="0"/>
            </a:endParaRPr>
          </a:p>
          <a:p>
            <a:pPr marL="342900" lvl="0" indent="-342900" algn="just">
              <a:lnSpc>
                <a:spcPct val="150000"/>
              </a:lnSpc>
              <a:buFont typeface="+mj-cs"/>
              <a:buAutoNum type="hebrew2Minus"/>
            </a:pPr>
            <a:r>
              <a:rPr lang="he-IL" sz="3200" dirty="0">
                <a:latin typeface="Calibri" panose="020F0502020204030204" pitchFamily="34" charset="0"/>
                <a:ea typeface="Calibri" panose="020F0502020204030204" pitchFamily="34" charset="0"/>
              </a:rPr>
              <a:t>פעולה נמרצת </a:t>
            </a:r>
            <a:r>
              <a:rPr lang="he-IL" sz="3200" b="1" dirty="0">
                <a:solidFill>
                  <a:srgbClr val="FF0000"/>
                </a:solidFill>
                <a:latin typeface="Calibri" panose="020F0502020204030204" pitchFamily="34" charset="0"/>
                <a:ea typeface="Calibri" panose="020F0502020204030204" pitchFamily="34" charset="0"/>
              </a:rPr>
              <a:t>לקידום פרויקטים לפיתוח אזורי</a:t>
            </a:r>
            <a:r>
              <a:rPr lang="he-IL" sz="3200" dirty="0">
                <a:solidFill>
                  <a:srgbClr val="FF0000"/>
                </a:solidFill>
                <a:latin typeface="Calibri" panose="020F0502020204030204" pitchFamily="34" charset="0"/>
                <a:ea typeface="Calibri" panose="020F0502020204030204" pitchFamily="34" charset="0"/>
              </a:rPr>
              <a:t> </a:t>
            </a:r>
            <a:r>
              <a:rPr lang="he-IL" sz="3200" dirty="0">
                <a:latin typeface="Calibri" panose="020F0502020204030204" pitchFamily="34" charset="0"/>
                <a:ea typeface="Calibri" panose="020F0502020204030204" pitchFamily="34" charset="0"/>
              </a:rPr>
              <a:t>ושיתוף פעולה כלכלי.</a:t>
            </a:r>
            <a:endParaRPr lang="en-US" dirty="0">
              <a:latin typeface="Calibri" panose="020F0502020204030204" pitchFamily="34" charset="0"/>
              <a:ea typeface="Calibri" panose="020F0502020204030204" pitchFamily="34" charset="0"/>
            </a:endParaRPr>
          </a:p>
          <a:p>
            <a:pPr marL="342900" lvl="0" indent="-342900" algn="just">
              <a:lnSpc>
                <a:spcPct val="150000"/>
              </a:lnSpc>
              <a:buFont typeface="+mj-cs"/>
              <a:buAutoNum type="hebrew2Minus"/>
            </a:pPr>
            <a:r>
              <a:rPr lang="he-IL" sz="3200" dirty="0">
                <a:latin typeface="Calibri" panose="020F0502020204030204" pitchFamily="34" charset="0"/>
                <a:ea typeface="Calibri" panose="020F0502020204030204" pitchFamily="34" charset="0"/>
              </a:rPr>
              <a:t>הפעלה של </a:t>
            </a:r>
            <a:r>
              <a:rPr lang="he-IL" sz="3200" b="1" dirty="0">
                <a:solidFill>
                  <a:srgbClr val="FF0000"/>
                </a:solidFill>
                <a:latin typeface="Calibri" panose="020F0502020204030204" pitchFamily="34" charset="0"/>
                <a:ea typeface="Calibri" panose="020F0502020204030204" pitchFamily="34" charset="0"/>
              </a:rPr>
              <a:t>דיפלומטיה ציבורית ביחס לירדנים</a:t>
            </a:r>
            <a:r>
              <a:rPr lang="he-IL" sz="3200" dirty="0">
                <a:solidFill>
                  <a:srgbClr val="FF0000"/>
                </a:solidFill>
                <a:latin typeface="Calibri" panose="020F0502020204030204" pitchFamily="34" charset="0"/>
                <a:ea typeface="Calibri" panose="020F0502020204030204" pitchFamily="34" charset="0"/>
              </a:rPr>
              <a:t> </a:t>
            </a:r>
            <a:r>
              <a:rPr lang="he-IL" sz="3200" dirty="0">
                <a:latin typeface="Calibri" panose="020F0502020204030204" pitchFamily="34" charset="0"/>
                <a:ea typeface="Calibri" panose="020F0502020204030204" pitchFamily="34" charset="0"/>
              </a:rPr>
              <a:t>לביסוס יחסי השלום וקשרי הידידות.</a:t>
            </a:r>
            <a:endParaRPr lang="en-US" dirty="0">
              <a:latin typeface="Calibri" panose="020F0502020204030204" pitchFamily="34" charset="0"/>
              <a:ea typeface="Calibri" panose="020F0502020204030204" pitchFamily="34" charset="0"/>
            </a:endParaRPr>
          </a:p>
          <a:p>
            <a:pPr marL="0" indent="0">
              <a:lnSpc>
                <a:spcPct val="150000"/>
              </a:lnSpc>
              <a:spcBef>
                <a:spcPts val="0"/>
              </a:spcBef>
              <a:buNone/>
            </a:pPr>
            <a:endParaRPr lang="he-IL" sz="3200" b="1" dirty="0">
              <a:solidFill>
                <a:srgbClr val="FF0000"/>
              </a:solidFill>
            </a:endParaRPr>
          </a:p>
        </p:txBody>
      </p:sp>
    </p:spTree>
    <p:extLst>
      <p:ext uri="{BB962C8B-B14F-4D97-AF65-F5344CB8AC3E}">
        <p14:creationId xmlns:p14="http://schemas.microsoft.com/office/powerpoint/2010/main" val="37353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D9A5E1E1-EF78-48E2-87D8-9D09029AEED8}"/>
              </a:ext>
            </a:extLst>
          </p:cNvPr>
          <p:cNvPicPr>
            <a:picLocks noChangeAspect="1"/>
          </p:cNvPicPr>
          <p:nvPr/>
        </p:nvPicPr>
        <p:blipFill rotWithShape="1">
          <a:blip r:embed="rId2">
            <a:alphaModFix/>
          </a:blip>
          <a:srcRect r="-2" b="4413"/>
          <a:stretch/>
        </p:blipFill>
        <p:spPr>
          <a:xfrm>
            <a:off x="-182887" y="-164595"/>
            <a:ext cx="6447707" cy="4622292"/>
          </a:xfrm>
          <a:prstGeom prst="rect">
            <a:avLst/>
          </a:prstGeom>
          <a:effectLst>
            <a:softEdge rad="533400"/>
          </a:effectLst>
        </p:spPr>
      </p:pic>
      <p:pic>
        <p:nvPicPr>
          <p:cNvPr id="3" name="תמונה 2">
            <a:extLst>
              <a:ext uri="{FF2B5EF4-FFF2-40B4-BE49-F238E27FC236}">
                <a16:creationId xmlns:a16="http://schemas.microsoft.com/office/drawing/2014/main" id="{446E3014-4639-4A8D-83FC-D07985533D35}"/>
              </a:ext>
            </a:extLst>
          </p:cNvPr>
          <p:cNvPicPr>
            <a:picLocks noChangeAspect="1"/>
          </p:cNvPicPr>
          <p:nvPr/>
        </p:nvPicPr>
        <p:blipFill rotWithShape="1">
          <a:blip r:embed="rId3">
            <a:alphaModFix/>
          </a:blip>
          <a:srcRect l="4732" r="11435" b="1"/>
          <a:stretch/>
        </p:blipFill>
        <p:spPr>
          <a:xfrm>
            <a:off x="-186572" y="3184611"/>
            <a:ext cx="6447707" cy="3845519"/>
          </a:xfrm>
          <a:prstGeom prst="rect">
            <a:avLst/>
          </a:prstGeom>
          <a:effectLst>
            <a:softEdge rad="533400"/>
          </a:effectLst>
        </p:spPr>
      </p:pic>
      <p:pic>
        <p:nvPicPr>
          <p:cNvPr id="114" name="Picture 113">
            <a:extLst>
              <a:ext uri="{FF2B5EF4-FFF2-40B4-BE49-F238E27FC236}">
                <a16:creationId xmlns:a16="http://schemas.microsoft.com/office/drawing/2014/main" id="{D2D2C3D0-D5DB-4464-BB3E-2DF035FDB80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תמונה 1">
            <a:extLst>
              <a:ext uri="{FF2B5EF4-FFF2-40B4-BE49-F238E27FC236}">
                <a16:creationId xmlns:a16="http://schemas.microsoft.com/office/drawing/2014/main" id="{B29F0E19-F70C-4D52-BADC-F9B22F67543C}"/>
              </a:ext>
            </a:extLst>
          </p:cNvPr>
          <p:cNvPicPr>
            <a:picLocks noChangeAspect="1"/>
          </p:cNvPicPr>
          <p:nvPr/>
        </p:nvPicPr>
        <p:blipFill>
          <a:blip r:embed="rId5"/>
          <a:stretch>
            <a:fillRect/>
          </a:stretch>
        </p:blipFill>
        <p:spPr>
          <a:xfrm>
            <a:off x="6261135" y="278861"/>
            <a:ext cx="5815641" cy="6300278"/>
          </a:xfrm>
          <a:prstGeom prst="rect">
            <a:avLst/>
          </a:prstGeom>
        </p:spPr>
      </p:pic>
      <p:sp>
        <p:nvSpPr>
          <p:cNvPr id="9" name="מציין מיקום תוכן 2">
            <a:extLst>
              <a:ext uri="{FF2B5EF4-FFF2-40B4-BE49-F238E27FC236}">
                <a16:creationId xmlns:a16="http://schemas.microsoft.com/office/drawing/2014/main" id="{6F36EE3F-0400-400B-9F8B-0671B4A3E85A}"/>
              </a:ext>
            </a:extLst>
          </p:cNvPr>
          <p:cNvSpPr txBox="1">
            <a:spLocks/>
          </p:cNvSpPr>
          <p:nvPr/>
        </p:nvSpPr>
        <p:spPr>
          <a:xfrm>
            <a:off x="6814658" y="-172130"/>
            <a:ext cx="4820134" cy="4367344"/>
          </a:xfrm>
          <a:prstGeom prst="rect">
            <a:avLst/>
          </a:prstGeom>
        </p:spPr>
        <p:txBody>
          <a:bodyPr vert="horz" lIns="91440" tIns="45720" rIns="91440" bIns="45720" rtlCol="0" anchor="t">
            <a:normAutofit lnSpcReduction="1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spcBef>
                <a:spcPct val="0"/>
              </a:spcBef>
              <a:spcAft>
                <a:spcPts val="600"/>
              </a:spcAft>
              <a:buNone/>
            </a:pPr>
            <a:r>
              <a:rPr lang="en-US" sz="3100" b="1" kern="1200" dirty="0">
                <a:solidFill>
                  <a:srgbClr val="000000"/>
                </a:solidFill>
                <a:latin typeface="+mj-lt"/>
                <a:ea typeface="+mj-ea"/>
                <a:cs typeface="+mj-cs"/>
              </a:rPr>
              <a:t> </a:t>
            </a:r>
          </a:p>
          <a:p>
            <a:pPr marL="0" indent="0">
              <a:spcBef>
                <a:spcPct val="0"/>
              </a:spcBef>
              <a:spcAft>
                <a:spcPts val="600"/>
              </a:spcAft>
              <a:buNone/>
            </a:pPr>
            <a:r>
              <a:rPr lang="he-IL" sz="9400" b="1" kern="1200" dirty="0">
                <a:solidFill>
                  <a:srgbClr val="000000"/>
                </a:solidFill>
                <a:latin typeface="+mj-lt"/>
                <a:ea typeface="+mj-ea"/>
              </a:rPr>
              <a:t>הסיור ותהליך ההכנות</a:t>
            </a:r>
            <a:endParaRPr lang="en-US" sz="9400" b="1" kern="1200" dirty="0">
              <a:solidFill>
                <a:srgbClr val="000000"/>
              </a:solidFill>
              <a:latin typeface="+mj-lt"/>
              <a:ea typeface="+mj-ea"/>
            </a:endParaRPr>
          </a:p>
        </p:txBody>
      </p:sp>
    </p:spTree>
    <p:extLst>
      <p:ext uri="{BB962C8B-B14F-4D97-AF65-F5344CB8AC3E}">
        <p14:creationId xmlns:p14="http://schemas.microsoft.com/office/powerpoint/2010/main" val="714837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A0BF64F-2F2D-4AF2-875A-4C1734E81E85}"/>
              </a:ext>
            </a:extLst>
          </p:cNvPr>
          <p:cNvSpPr>
            <a:spLocks noGrp="1"/>
          </p:cNvSpPr>
          <p:nvPr>
            <p:ph type="title"/>
          </p:nvPr>
        </p:nvSpPr>
        <p:spPr>
          <a:xfrm>
            <a:off x="838200" y="132621"/>
            <a:ext cx="10515600" cy="1325563"/>
          </a:xfrm>
        </p:spPr>
        <p:txBody>
          <a:bodyPr>
            <a:normAutofit/>
          </a:bodyPr>
          <a:lstStyle/>
          <a:p>
            <a:pPr algn="ctr"/>
            <a:r>
              <a:rPr lang="he-IL" sz="5400" b="1" dirty="0">
                <a:cs typeface="+mn-cs"/>
              </a:rPr>
              <a:t>השיטה</a:t>
            </a:r>
          </a:p>
        </p:txBody>
      </p:sp>
      <p:sp>
        <p:nvSpPr>
          <p:cNvPr id="5" name="מלבן 4">
            <a:extLst>
              <a:ext uri="{FF2B5EF4-FFF2-40B4-BE49-F238E27FC236}">
                <a16:creationId xmlns:a16="http://schemas.microsoft.com/office/drawing/2014/main" id="{D960593A-7FCB-40B7-A992-F7858EFAF2D9}"/>
              </a:ext>
            </a:extLst>
          </p:cNvPr>
          <p:cNvSpPr/>
          <p:nvPr/>
        </p:nvSpPr>
        <p:spPr>
          <a:xfrm>
            <a:off x="1678488" y="1553227"/>
            <a:ext cx="4521899" cy="450937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200" dirty="0"/>
              <a:t>יומיים סיור</a:t>
            </a:r>
          </a:p>
          <a:p>
            <a:pPr algn="ctr"/>
            <a:r>
              <a:rPr lang="he-IL" sz="3200" dirty="0"/>
              <a:t>מפגש עם כלל צירי </a:t>
            </a:r>
            <a:r>
              <a:rPr lang="he-IL" sz="3200" dirty="0" err="1"/>
              <a:t>הבטל"מ</a:t>
            </a:r>
            <a:endParaRPr lang="he-IL" sz="3200" dirty="0"/>
          </a:p>
        </p:txBody>
      </p:sp>
      <p:sp>
        <p:nvSpPr>
          <p:cNvPr id="4" name="מלבן 3">
            <a:extLst>
              <a:ext uri="{FF2B5EF4-FFF2-40B4-BE49-F238E27FC236}">
                <a16:creationId xmlns:a16="http://schemas.microsoft.com/office/drawing/2014/main" id="{6647FC8E-C53E-4EA9-A7E7-8CA18196CBF2}"/>
              </a:ext>
            </a:extLst>
          </p:cNvPr>
          <p:cNvSpPr/>
          <p:nvPr/>
        </p:nvSpPr>
        <p:spPr>
          <a:xfrm>
            <a:off x="6100176" y="3140901"/>
            <a:ext cx="2795395" cy="292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200" dirty="0"/>
              <a:t>שני מפגשי טעינה</a:t>
            </a:r>
          </a:p>
        </p:txBody>
      </p:sp>
      <p:sp>
        <p:nvSpPr>
          <p:cNvPr id="6" name="מלבן 5">
            <a:extLst>
              <a:ext uri="{FF2B5EF4-FFF2-40B4-BE49-F238E27FC236}">
                <a16:creationId xmlns:a16="http://schemas.microsoft.com/office/drawing/2014/main" id="{0BD79E45-4F35-4D2A-9956-9D89DA28FC55}"/>
              </a:ext>
            </a:extLst>
          </p:cNvPr>
          <p:cNvSpPr/>
          <p:nvPr/>
        </p:nvSpPr>
        <p:spPr>
          <a:xfrm>
            <a:off x="8795360" y="4737034"/>
            <a:ext cx="2795395" cy="1325563"/>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200" dirty="0"/>
              <a:t>חומר קריאה מקדים</a:t>
            </a:r>
          </a:p>
        </p:txBody>
      </p:sp>
    </p:spTree>
    <p:extLst>
      <p:ext uri="{BB962C8B-B14F-4D97-AF65-F5344CB8AC3E}">
        <p14:creationId xmlns:p14="http://schemas.microsoft.com/office/powerpoint/2010/main" val="1345821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4800" b="1" dirty="0">
                <a:solidFill>
                  <a:prstClr val="black"/>
                </a:solidFill>
                <a:latin typeface="Calibri" panose="020F0502020204030204"/>
                <a:ea typeface="+mn-ea"/>
                <a:cs typeface="Arial" panose="020B0604020202020204" pitchFamily="34" charset="0"/>
              </a:rPr>
              <a:t>חומרים</a:t>
            </a:r>
            <a:endParaRPr lang="he-IL" b="1" dirty="0">
              <a:solidFill>
                <a:srgbClr val="FF0000"/>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587428" y="2204581"/>
            <a:ext cx="7270316" cy="5639841"/>
          </a:xfrm>
        </p:spPr>
        <p:txBody>
          <a:bodyPr anchor="ctr">
            <a:normAutofit fontScale="92500" lnSpcReduction="20000"/>
          </a:bodyPr>
          <a:lstStyle/>
          <a:p>
            <a:pPr marL="514350" indent="-514350">
              <a:lnSpc>
                <a:spcPct val="150000"/>
              </a:lnSpc>
              <a:spcBef>
                <a:spcPts val="0"/>
              </a:spcBef>
              <a:buFont typeface="+mj-lt"/>
              <a:buAutoNum type="arabicPeriod"/>
            </a:pPr>
            <a:r>
              <a:rPr lang="he-IL" sz="3200" b="1" dirty="0"/>
              <a:t>ספרו של שמעון שמיר</a:t>
            </a:r>
          </a:p>
          <a:p>
            <a:pPr marL="514350" indent="-514350">
              <a:lnSpc>
                <a:spcPct val="150000"/>
              </a:lnSpc>
              <a:spcBef>
                <a:spcPts val="0"/>
              </a:spcBef>
              <a:buFont typeface="+mj-lt"/>
              <a:buAutoNum type="arabicPeriod"/>
            </a:pPr>
            <a:r>
              <a:rPr lang="he-IL" sz="3200" b="1" dirty="0"/>
              <a:t>ספר באנגלית </a:t>
            </a:r>
            <a:r>
              <a:rPr lang="en-US" sz="3200" b="1" dirty="0"/>
              <a:t>TBD</a:t>
            </a:r>
          </a:p>
          <a:p>
            <a:pPr marL="514350" indent="-514350">
              <a:lnSpc>
                <a:spcPct val="150000"/>
              </a:lnSpc>
              <a:spcBef>
                <a:spcPts val="0"/>
              </a:spcBef>
              <a:buFont typeface="+mj-lt"/>
              <a:buAutoNum type="arabicPeriod"/>
            </a:pPr>
            <a:r>
              <a:rPr lang="he-IL" sz="3200" b="1" dirty="0"/>
              <a:t>התבססות על תכנים דיגיטליים</a:t>
            </a:r>
          </a:p>
          <a:p>
            <a:pPr marL="971550" lvl="1" indent="-514350">
              <a:lnSpc>
                <a:spcPct val="150000"/>
              </a:lnSpc>
              <a:spcBef>
                <a:spcPts val="0"/>
              </a:spcBef>
              <a:buFont typeface="+mj-cs"/>
              <a:buAutoNum type="hebrew2Minus"/>
            </a:pPr>
            <a:r>
              <a:rPr lang="he-IL" sz="2800" b="1" dirty="0"/>
              <a:t> עבדאללה פנים רבות לו</a:t>
            </a:r>
          </a:p>
          <a:p>
            <a:pPr marL="971550" lvl="1" indent="-514350">
              <a:lnSpc>
                <a:spcPct val="150000"/>
              </a:lnSpc>
              <a:spcBef>
                <a:spcPts val="0"/>
              </a:spcBef>
              <a:buFont typeface="+mj-cs"/>
              <a:buAutoNum type="hebrew2Minus"/>
            </a:pPr>
            <a:r>
              <a:rPr lang="he-IL" sz="2800" b="1" dirty="0"/>
              <a:t>סקירה היסטורית וכללית</a:t>
            </a:r>
          </a:p>
          <a:p>
            <a:pPr marL="971550" lvl="1" indent="-514350">
              <a:lnSpc>
                <a:spcPct val="150000"/>
              </a:lnSpc>
              <a:spcBef>
                <a:spcPts val="0"/>
              </a:spcBef>
              <a:buFont typeface="+mj-cs"/>
              <a:buAutoNum type="hebrew2Minus"/>
            </a:pPr>
            <a:r>
              <a:rPr lang="he-IL" sz="2800" b="1" dirty="0"/>
              <a:t>פליטים</a:t>
            </a:r>
          </a:p>
          <a:p>
            <a:pPr marL="971550" lvl="1" indent="-514350">
              <a:lnSpc>
                <a:spcPct val="150000"/>
              </a:lnSpc>
              <a:spcBef>
                <a:spcPts val="0"/>
              </a:spcBef>
              <a:buFont typeface="+mj-cs"/>
              <a:buAutoNum type="hebrew2Minus"/>
            </a:pPr>
            <a:r>
              <a:rPr lang="he-IL" sz="2800" b="1" dirty="0"/>
              <a:t>כלכלה </a:t>
            </a:r>
          </a:p>
          <a:p>
            <a:pPr marL="971550" lvl="1" indent="-514350">
              <a:lnSpc>
                <a:spcPct val="150000"/>
              </a:lnSpc>
              <a:spcBef>
                <a:spcPts val="0"/>
              </a:spcBef>
              <a:buFont typeface="+mj-cs"/>
              <a:buAutoNum type="hebrew2Minus"/>
            </a:pPr>
            <a:r>
              <a:rPr lang="he-IL" sz="2800" b="1" dirty="0"/>
              <a:t>יציבות ואתגרי הממלכה   </a:t>
            </a:r>
          </a:p>
          <a:p>
            <a:pPr marL="514350" indent="-514350">
              <a:lnSpc>
                <a:spcPct val="150000"/>
              </a:lnSpc>
              <a:spcBef>
                <a:spcPts val="0"/>
              </a:spcBef>
              <a:buFont typeface="+mj-lt"/>
              <a:buAutoNum type="arabicPeriod"/>
            </a:pPr>
            <a:r>
              <a:rPr lang="he-IL" sz="3200" b="1" dirty="0"/>
              <a:t>הפצת תכנים </a:t>
            </a:r>
            <a:r>
              <a:rPr lang="he-IL" sz="3200" b="1" dirty="0" err="1"/>
              <a:t>תו"כ</a:t>
            </a:r>
            <a:r>
              <a:rPr lang="he-IL" sz="3200" b="1" dirty="0"/>
              <a:t> הסיור (בהתאם לתחנות)</a:t>
            </a:r>
          </a:p>
          <a:p>
            <a:pPr marL="514350" indent="-514350">
              <a:lnSpc>
                <a:spcPct val="150000"/>
              </a:lnSpc>
              <a:spcBef>
                <a:spcPts val="0"/>
              </a:spcBef>
              <a:buFont typeface="+mj-lt"/>
              <a:buAutoNum type="arabicPeriod"/>
            </a:pPr>
            <a:endParaRPr lang="he-IL" sz="3200" b="1" dirty="0"/>
          </a:p>
          <a:p>
            <a:pPr marL="514350" indent="-514350">
              <a:lnSpc>
                <a:spcPct val="150000"/>
              </a:lnSpc>
              <a:spcBef>
                <a:spcPts val="0"/>
              </a:spcBef>
              <a:buFont typeface="+mj-lt"/>
              <a:buAutoNum type="arabicPeriod"/>
            </a:pPr>
            <a:endParaRPr lang="he-IL" sz="3200" b="1" dirty="0"/>
          </a:p>
          <a:p>
            <a:pPr marL="514350" indent="-514350">
              <a:lnSpc>
                <a:spcPct val="150000"/>
              </a:lnSpc>
              <a:spcBef>
                <a:spcPts val="0"/>
              </a:spcBef>
              <a:buFont typeface="+mj-lt"/>
              <a:buAutoNum type="arabicPeriod"/>
            </a:pPr>
            <a:endParaRPr lang="he-IL" sz="3200" b="1" dirty="0"/>
          </a:p>
          <a:p>
            <a:pPr marL="514350" indent="-514350">
              <a:lnSpc>
                <a:spcPct val="150000"/>
              </a:lnSpc>
              <a:spcBef>
                <a:spcPts val="0"/>
              </a:spcBef>
              <a:buFont typeface="+mj-lt"/>
              <a:buAutoNum type="arabicPeriod"/>
            </a:pPr>
            <a:endParaRPr lang="he-IL" sz="3200" b="1" dirty="0"/>
          </a:p>
          <a:p>
            <a:pPr marL="514350" indent="-514350">
              <a:lnSpc>
                <a:spcPct val="150000"/>
              </a:lnSpc>
              <a:spcBef>
                <a:spcPts val="0"/>
              </a:spcBef>
              <a:buFont typeface="+mj-lt"/>
              <a:buAutoNum type="arabicPeriod"/>
            </a:pPr>
            <a:endParaRPr lang="he-IL" sz="3200" b="1" dirty="0"/>
          </a:p>
        </p:txBody>
      </p:sp>
      <p:pic>
        <p:nvPicPr>
          <p:cNvPr id="6" name="תמונה 5">
            <a:extLst>
              <a:ext uri="{FF2B5EF4-FFF2-40B4-BE49-F238E27FC236}">
                <a16:creationId xmlns:a16="http://schemas.microsoft.com/office/drawing/2014/main" id="{F86A3EE9-9C37-4589-B537-FDD912C6DEDE}"/>
              </a:ext>
            </a:extLst>
          </p:cNvPr>
          <p:cNvPicPr>
            <a:picLocks noChangeAspect="1"/>
          </p:cNvPicPr>
          <p:nvPr/>
        </p:nvPicPr>
        <p:blipFill>
          <a:blip r:embed="rId2"/>
          <a:stretch>
            <a:fillRect/>
          </a:stretch>
        </p:blipFill>
        <p:spPr>
          <a:xfrm>
            <a:off x="4976031" y="809943"/>
            <a:ext cx="1317116" cy="1980625"/>
          </a:xfrm>
          <a:prstGeom prst="rect">
            <a:avLst/>
          </a:prstGeom>
        </p:spPr>
      </p:pic>
    </p:spTree>
    <p:extLst>
      <p:ext uri="{BB962C8B-B14F-4D97-AF65-F5344CB8AC3E}">
        <p14:creationId xmlns:p14="http://schemas.microsoft.com/office/powerpoint/2010/main" val="3634705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838617"/>
            <a:ext cx="3494362" cy="4930246"/>
          </a:xfrm>
        </p:spPr>
        <p:txBody>
          <a:bodyPr>
            <a:normAutofit/>
          </a:bodyPr>
          <a:lstStyle/>
          <a:p>
            <a:pPr lvl="0" algn="ctr">
              <a:lnSpc>
                <a:spcPct val="150000"/>
              </a:lnSpc>
              <a:spcBef>
                <a:spcPts val="0"/>
              </a:spcBef>
            </a:pPr>
            <a:r>
              <a:rPr lang="he-IL" sz="6000" b="1" dirty="0">
                <a:solidFill>
                  <a:prstClr val="black"/>
                </a:solidFill>
                <a:latin typeface="Calibri" panose="020F0502020204030204"/>
                <a:ea typeface="+mn-ea"/>
                <a:cs typeface="Arial" panose="020B0604020202020204" pitchFamily="34" charset="0"/>
              </a:rPr>
              <a:t>מטרת הסיור</a:t>
            </a:r>
            <a:endParaRPr lang="he-IL" sz="8000" b="1" dirty="0">
              <a:solidFill>
                <a:schemeClr val="accent1"/>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1135480"/>
            <a:ext cx="7270316" cy="4930246"/>
          </a:xfrm>
        </p:spPr>
        <p:txBody>
          <a:bodyPr anchor="ctr">
            <a:normAutofit/>
          </a:bodyPr>
          <a:lstStyle/>
          <a:p>
            <a:pPr marL="0" indent="0">
              <a:lnSpc>
                <a:spcPct val="150000"/>
              </a:lnSpc>
              <a:spcBef>
                <a:spcPts val="0"/>
              </a:spcBef>
              <a:buNone/>
            </a:pPr>
            <a:r>
              <a:rPr lang="he-IL" sz="3200" b="1" dirty="0"/>
              <a:t>חניכי </a:t>
            </a:r>
            <a:r>
              <a:rPr lang="he-IL" sz="3200" b="1" dirty="0" err="1"/>
              <a:t>מב"ל</a:t>
            </a:r>
            <a:r>
              <a:rPr lang="he-IL" sz="3200" b="1" dirty="0"/>
              <a:t> </a:t>
            </a:r>
            <a:r>
              <a:rPr lang="he-IL" sz="3200" b="1" dirty="0">
                <a:solidFill>
                  <a:srgbClr val="FF0000"/>
                </a:solidFill>
              </a:rPr>
              <a:t>יכירו את הממלכה הירדנית </a:t>
            </a:r>
            <a:r>
              <a:rPr lang="he-IL" sz="3200" b="1" dirty="0"/>
              <a:t>ואת עיקרי התהליכים האסטרטגיים שהתרחשו ומתרחשים בירדן בהקשרי הבטחון הלאומי</a:t>
            </a:r>
          </a:p>
          <a:p>
            <a:pPr marL="0" indent="0">
              <a:lnSpc>
                <a:spcPct val="150000"/>
              </a:lnSpc>
              <a:spcBef>
                <a:spcPts val="0"/>
              </a:spcBef>
              <a:buNone/>
            </a:pPr>
            <a:endParaRPr lang="he-IL" sz="3200" b="1" dirty="0"/>
          </a:p>
        </p:txBody>
      </p:sp>
    </p:spTree>
    <p:extLst>
      <p:ext uri="{BB962C8B-B14F-4D97-AF65-F5344CB8AC3E}">
        <p14:creationId xmlns:p14="http://schemas.microsoft.com/office/powerpoint/2010/main" val="2964653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4800" b="1" dirty="0">
                <a:solidFill>
                  <a:prstClr val="black"/>
                </a:solidFill>
                <a:latin typeface="Calibri" panose="020F0502020204030204"/>
                <a:ea typeface="+mn-ea"/>
                <a:cs typeface="Arial" panose="020B0604020202020204" pitchFamily="34" charset="0"/>
              </a:rPr>
              <a:t>שני מופעי טעינה</a:t>
            </a:r>
            <a:endParaRPr lang="he-IL" b="1" dirty="0">
              <a:solidFill>
                <a:srgbClr val="FF0000"/>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5639841"/>
          </a:xfrm>
        </p:spPr>
        <p:txBody>
          <a:bodyPr anchor="ctr">
            <a:normAutofit/>
          </a:bodyPr>
          <a:lstStyle/>
          <a:p>
            <a:pPr marL="514350" indent="-514350">
              <a:lnSpc>
                <a:spcPct val="150000"/>
              </a:lnSpc>
              <a:spcBef>
                <a:spcPts val="0"/>
              </a:spcBef>
              <a:buFont typeface="+mj-lt"/>
              <a:buAutoNum type="arabicPeriod"/>
            </a:pPr>
            <a:r>
              <a:rPr lang="he-IL" sz="3200" b="1" dirty="0">
                <a:solidFill>
                  <a:srgbClr val="FF0000"/>
                </a:solidFill>
              </a:rPr>
              <a:t>הממלכה </a:t>
            </a:r>
            <a:r>
              <a:rPr lang="he-IL" sz="3200" b="1" dirty="0" err="1">
                <a:solidFill>
                  <a:srgbClr val="FF0000"/>
                </a:solidFill>
              </a:rPr>
              <a:t>ההאשמית</a:t>
            </a:r>
            <a:r>
              <a:rPr lang="he-IL" sz="3200" b="1" dirty="0">
                <a:solidFill>
                  <a:srgbClr val="FF0000"/>
                </a:solidFill>
              </a:rPr>
              <a:t> </a:t>
            </a:r>
            <a:r>
              <a:rPr lang="he-IL" sz="3200" b="1" dirty="0"/>
              <a:t>– היסטוריה, מאפיינים ואתגרי פנים וחוץ – </a:t>
            </a:r>
          </a:p>
          <a:p>
            <a:pPr marL="0" indent="0">
              <a:lnSpc>
                <a:spcPct val="150000"/>
              </a:lnSpc>
              <a:spcBef>
                <a:spcPts val="0"/>
              </a:spcBef>
              <a:buNone/>
            </a:pPr>
            <a:r>
              <a:rPr lang="he-IL" sz="3200" b="1" dirty="0"/>
              <a:t>    פרופסור אשר </a:t>
            </a:r>
            <a:r>
              <a:rPr lang="he-IL" sz="3200" b="1" dirty="0" err="1"/>
              <a:t>ססר</a:t>
            </a:r>
            <a:r>
              <a:rPr lang="he-IL" sz="3200" b="1" dirty="0"/>
              <a:t> (9/3)</a:t>
            </a:r>
          </a:p>
          <a:p>
            <a:pPr marL="514350" indent="-514350">
              <a:lnSpc>
                <a:spcPct val="150000"/>
              </a:lnSpc>
              <a:spcBef>
                <a:spcPts val="0"/>
              </a:spcBef>
              <a:buFont typeface="+mj-lt"/>
              <a:buAutoNum type="arabicPeriod" startAt="2"/>
            </a:pPr>
            <a:r>
              <a:rPr lang="he-IL" sz="3200" b="1" dirty="0">
                <a:solidFill>
                  <a:srgbClr val="FF0000"/>
                </a:solidFill>
              </a:rPr>
              <a:t>הסכם השלום </a:t>
            </a:r>
            <a:r>
              <a:rPr lang="he-IL" sz="3200" b="1" dirty="0"/>
              <a:t>והיחסים בין ישראל לירדן עודד ערן (19/3)</a:t>
            </a:r>
          </a:p>
        </p:txBody>
      </p:sp>
    </p:spTree>
    <p:extLst>
      <p:ext uri="{BB962C8B-B14F-4D97-AF65-F5344CB8AC3E}">
        <p14:creationId xmlns:p14="http://schemas.microsoft.com/office/powerpoint/2010/main" val="3436416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4800" b="1" dirty="0">
                <a:solidFill>
                  <a:prstClr val="black"/>
                </a:solidFill>
                <a:latin typeface="Calibri" panose="020F0502020204030204"/>
                <a:ea typeface="+mn-ea"/>
                <a:cs typeface="Arial" panose="020B0604020202020204" pitchFamily="34" charset="0"/>
              </a:rPr>
              <a:t>לו"ז יום א'</a:t>
            </a:r>
            <a:endParaRPr lang="he-IL" b="1" dirty="0">
              <a:solidFill>
                <a:srgbClr val="FF0000"/>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5639841"/>
          </a:xfrm>
        </p:spPr>
        <p:txBody>
          <a:bodyPr anchor="ctr">
            <a:normAutofit fontScale="77500" lnSpcReduction="20000"/>
          </a:bodyPr>
          <a:lstStyle/>
          <a:p>
            <a:pPr marL="0" indent="0">
              <a:lnSpc>
                <a:spcPct val="150000"/>
              </a:lnSpc>
              <a:spcBef>
                <a:spcPts val="0"/>
              </a:spcBef>
              <a:buNone/>
            </a:pPr>
            <a:r>
              <a:rPr lang="he-IL" sz="3200" b="1" dirty="0"/>
              <a:t>06:00 יציאה </a:t>
            </a:r>
            <a:r>
              <a:rPr lang="he-IL" sz="3200" b="1" dirty="0" err="1"/>
              <a:t>ממב"ל</a:t>
            </a:r>
            <a:endParaRPr lang="he-IL" sz="3200" b="1" dirty="0"/>
          </a:p>
          <a:p>
            <a:pPr marL="0" indent="0">
              <a:lnSpc>
                <a:spcPct val="150000"/>
              </a:lnSpc>
              <a:spcBef>
                <a:spcPts val="0"/>
              </a:spcBef>
              <a:buNone/>
            </a:pPr>
            <a:r>
              <a:rPr lang="he-IL" sz="3200" b="1" dirty="0"/>
              <a:t>08:00 א.ב ותדריך באלנבי/אתר הטבילה</a:t>
            </a:r>
          </a:p>
          <a:p>
            <a:pPr marL="0" indent="0">
              <a:lnSpc>
                <a:spcPct val="150000"/>
              </a:lnSpc>
              <a:spcBef>
                <a:spcPts val="0"/>
              </a:spcBef>
              <a:buNone/>
            </a:pPr>
            <a:r>
              <a:rPr lang="he-IL" sz="3200" b="1" dirty="0"/>
              <a:t>09:00 סיור </a:t>
            </a:r>
            <a:r>
              <a:rPr lang="he-IL" sz="3200" b="1" dirty="0">
                <a:solidFill>
                  <a:srgbClr val="FF0000"/>
                </a:solidFill>
              </a:rPr>
              <a:t>באלנבי </a:t>
            </a:r>
            <a:r>
              <a:rPr lang="he-IL" sz="3200" b="1" dirty="0"/>
              <a:t>וסקירה על המסחר</a:t>
            </a:r>
          </a:p>
          <a:p>
            <a:pPr marL="0" indent="0">
              <a:lnSpc>
                <a:spcPct val="150000"/>
              </a:lnSpc>
              <a:spcBef>
                <a:spcPts val="0"/>
              </a:spcBef>
              <a:buNone/>
            </a:pPr>
            <a:r>
              <a:rPr lang="he-IL" sz="3200" b="1" dirty="0"/>
              <a:t>10:00 מעבר לירדן ונסיעה להר נבו</a:t>
            </a:r>
          </a:p>
          <a:p>
            <a:pPr marL="0" indent="0">
              <a:lnSpc>
                <a:spcPct val="150000"/>
              </a:lnSpc>
              <a:spcBef>
                <a:spcPts val="0"/>
              </a:spcBef>
              <a:buNone/>
            </a:pPr>
            <a:r>
              <a:rPr lang="he-IL" sz="3200" b="1" dirty="0"/>
              <a:t>11:00 תצפית וסקירה </a:t>
            </a:r>
            <a:r>
              <a:rPr lang="he-IL" sz="3200" b="1" dirty="0">
                <a:solidFill>
                  <a:srgbClr val="FF0000"/>
                </a:solidFill>
              </a:rPr>
              <a:t>בהר נבו</a:t>
            </a:r>
          </a:p>
          <a:p>
            <a:pPr marL="0" indent="0">
              <a:lnSpc>
                <a:spcPct val="150000"/>
              </a:lnSpc>
              <a:spcBef>
                <a:spcPts val="0"/>
              </a:spcBef>
              <a:buNone/>
            </a:pPr>
            <a:r>
              <a:rPr lang="he-IL" sz="3200" b="1" dirty="0"/>
              <a:t>11:45 נסיעה לעמאן</a:t>
            </a:r>
          </a:p>
          <a:p>
            <a:pPr marL="0" indent="0">
              <a:lnSpc>
                <a:spcPct val="150000"/>
              </a:lnSpc>
              <a:spcBef>
                <a:spcPts val="0"/>
              </a:spcBef>
              <a:buNone/>
            </a:pPr>
            <a:r>
              <a:rPr lang="he-IL" sz="3200" b="1" dirty="0"/>
              <a:t>13:30 א"צ</a:t>
            </a:r>
          </a:p>
          <a:p>
            <a:pPr marL="0" indent="0">
              <a:lnSpc>
                <a:spcPct val="150000"/>
              </a:lnSpc>
              <a:spcBef>
                <a:spcPts val="0"/>
              </a:spcBef>
              <a:buNone/>
            </a:pPr>
            <a:r>
              <a:rPr lang="he-IL" sz="3200" b="1" dirty="0"/>
              <a:t>14:15 </a:t>
            </a:r>
            <a:r>
              <a:rPr lang="he-IL" sz="3200" b="1" dirty="0">
                <a:solidFill>
                  <a:srgbClr val="FF0000"/>
                </a:solidFill>
              </a:rPr>
              <a:t>מפגשים </a:t>
            </a:r>
            <a:r>
              <a:rPr lang="he-IL" sz="3200" b="1" dirty="0"/>
              <a:t>– בטחוני, מדיני, כלכלי, פנים (חברתי)</a:t>
            </a:r>
          </a:p>
          <a:p>
            <a:pPr marL="0" indent="0">
              <a:lnSpc>
                <a:spcPct val="150000"/>
              </a:lnSpc>
              <a:spcBef>
                <a:spcPts val="0"/>
              </a:spcBef>
              <a:buNone/>
            </a:pPr>
            <a:r>
              <a:rPr lang="he-IL" sz="3200" b="1" dirty="0"/>
              <a:t>18:30 נסיעה למלון ועיבוד צוותי</a:t>
            </a:r>
          </a:p>
          <a:p>
            <a:pPr marL="0" indent="0">
              <a:lnSpc>
                <a:spcPct val="150000"/>
              </a:lnSpc>
              <a:spcBef>
                <a:spcPts val="0"/>
              </a:spcBef>
              <a:buNone/>
            </a:pPr>
            <a:r>
              <a:rPr lang="he-IL" sz="3200" b="1" dirty="0"/>
              <a:t>20:00 </a:t>
            </a:r>
            <a:r>
              <a:rPr lang="he-IL" sz="3200" b="1" dirty="0">
                <a:solidFill>
                  <a:srgbClr val="FF0000"/>
                </a:solidFill>
              </a:rPr>
              <a:t>ערב בעמאן </a:t>
            </a:r>
            <a:r>
              <a:rPr lang="he-IL" sz="3200" b="1" dirty="0"/>
              <a:t>(בית קפה, אירוח)</a:t>
            </a:r>
          </a:p>
          <a:p>
            <a:pPr marL="0" indent="0">
              <a:lnSpc>
                <a:spcPct val="150000"/>
              </a:lnSpc>
              <a:spcBef>
                <a:spcPts val="0"/>
              </a:spcBef>
              <a:buNone/>
            </a:pPr>
            <a:r>
              <a:rPr lang="he-IL" sz="3200" b="1" dirty="0"/>
              <a:t>22:00 לינה בעמאן</a:t>
            </a:r>
          </a:p>
        </p:txBody>
      </p:sp>
    </p:spTree>
    <p:extLst>
      <p:ext uri="{BB962C8B-B14F-4D97-AF65-F5344CB8AC3E}">
        <p14:creationId xmlns:p14="http://schemas.microsoft.com/office/powerpoint/2010/main" val="655191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4800" b="1" dirty="0">
                <a:solidFill>
                  <a:prstClr val="black"/>
                </a:solidFill>
                <a:latin typeface="Calibri" panose="020F0502020204030204"/>
                <a:ea typeface="+mn-ea"/>
                <a:cs typeface="Arial" panose="020B0604020202020204" pitchFamily="34" charset="0"/>
              </a:rPr>
              <a:t>לו"ז יום ב'</a:t>
            </a:r>
            <a:endParaRPr lang="he-IL" b="1" dirty="0">
              <a:solidFill>
                <a:srgbClr val="FF0000"/>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5639841"/>
          </a:xfrm>
        </p:spPr>
        <p:txBody>
          <a:bodyPr anchor="ctr">
            <a:normAutofit/>
          </a:bodyPr>
          <a:lstStyle/>
          <a:p>
            <a:pPr marL="0" indent="0">
              <a:lnSpc>
                <a:spcPct val="150000"/>
              </a:lnSpc>
              <a:spcBef>
                <a:spcPts val="0"/>
              </a:spcBef>
              <a:buNone/>
            </a:pPr>
            <a:r>
              <a:rPr lang="he-IL" sz="3200" b="1" dirty="0"/>
              <a:t>05:30 התארגנות וא"ב</a:t>
            </a:r>
          </a:p>
          <a:p>
            <a:pPr marL="0" indent="0">
              <a:lnSpc>
                <a:spcPct val="150000"/>
              </a:lnSpc>
              <a:spcBef>
                <a:spcPts val="0"/>
              </a:spcBef>
              <a:buNone/>
            </a:pPr>
            <a:r>
              <a:rPr lang="he-IL" sz="3200" b="1" dirty="0"/>
              <a:t>06:30 נסיעה לפטרה</a:t>
            </a:r>
          </a:p>
          <a:p>
            <a:pPr marL="0" indent="0">
              <a:lnSpc>
                <a:spcPct val="150000"/>
              </a:lnSpc>
              <a:spcBef>
                <a:spcPts val="0"/>
              </a:spcBef>
              <a:buNone/>
            </a:pPr>
            <a:r>
              <a:rPr lang="he-IL" sz="3200" b="1" dirty="0"/>
              <a:t>10:00 תחילת סיור </a:t>
            </a:r>
            <a:r>
              <a:rPr lang="he-IL" sz="3200" b="1" dirty="0">
                <a:solidFill>
                  <a:srgbClr val="FF0000"/>
                </a:solidFill>
              </a:rPr>
              <a:t>בפטרה</a:t>
            </a:r>
          </a:p>
          <a:p>
            <a:pPr marL="0" indent="0">
              <a:lnSpc>
                <a:spcPct val="150000"/>
              </a:lnSpc>
              <a:spcBef>
                <a:spcPts val="0"/>
              </a:spcBef>
              <a:buNone/>
            </a:pPr>
            <a:r>
              <a:rPr lang="he-IL" sz="3200" b="1" dirty="0"/>
              <a:t>14:30 סיום סיור ותחילת נסיעה דרומה</a:t>
            </a:r>
          </a:p>
          <a:p>
            <a:pPr marL="0" indent="0">
              <a:lnSpc>
                <a:spcPct val="150000"/>
              </a:lnSpc>
              <a:spcBef>
                <a:spcPts val="0"/>
              </a:spcBef>
              <a:buNone/>
            </a:pPr>
            <a:r>
              <a:rPr lang="he-IL" sz="3200" b="1" dirty="0"/>
              <a:t>16:00 </a:t>
            </a:r>
            <a:r>
              <a:rPr lang="he-IL" sz="3200" b="1" dirty="0">
                <a:solidFill>
                  <a:srgbClr val="FF0000"/>
                </a:solidFill>
              </a:rPr>
              <a:t>תצפית על עקבה </a:t>
            </a:r>
            <a:r>
              <a:rPr lang="he-IL" sz="3200" b="1" dirty="0"/>
              <a:t>והמפרץ וסקירה</a:t>
            </a:r>
          </a:p>
          <a:p>
            <a:pPr marL="0" indent="0">
              <a:lnSpc>
                <a:spcPct val="150000"/>
              </a:lnSpc>
              <a:spcBef>
                <a:spcPts val="0"/>
              </a:spcBef>
              <a:buNone/>
            </a:pPr>
            <a:r>
              <a:rPr lang="he-IL" sz="3200" b="1" dirty="0"/>
              <a:t>17:30 יציאה ברבין ונסיעה </a:t>
            </a:r>
            <a:r>
              <a:rPr lang="he-IL" sz="3200" b="1" dirty="0" err="1"/>
              <a:t>לשד"ת</a:t>
            </a:r>
            <a:endParaRPr lang="he-IL" sz="3200" b="1" dirty="0"/>
          </a:p>
          <a:p>
            <a:pPr marL="0" indent="0">
              <a:lnSpc>
                <a:spcPct val="150000"/>
              </a:lnSpc>
              <a:spcBef>
                <a:spcPts val="0"/>
              </a:spcBef>
              <a:buNone/>
            </a:pPr>
            <a:r>
              <a:rPr lang="he-IL" sz="3200" b="1" dirty="0"/>
              <a:t>18:45 טיסה חזרה ופיזור</a:t>
            </a:r>
          </a:p>
        </p:txBody>
      </p:sp>
    </p:spTree>
    <p:extLst>
      <p:ext uri="{BB962C8B-B14F-4D97-AF65-F5344CB8AC3E}">
        <p14:creationId xmlns:p14="http://schemas.microsoft.com/office/powerpoint/2010/main" val="1480031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4800" b="1" dirty="0">
                <a:solidFill>
                  <a:prstClr val="black"/>
                </a:solidFill>
                <a:latin typeface="Calibri" panose="020F0502020204030204"/>
                <a:ea typeface="+mn-ea"/>
                <a:cs typeface="Arial" panose="020B0604020202020204" pitchFamily="34" charset="0"/>
              </a:rPr>
              <a:t>מנהלות</a:t>
            </a:r>
            <a:endParaRPr lang="he-IL" b="1" dirty="0">
              <a:solidFill>
                <a:srgbClr val="FF0000"/>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5639841"/>
          </a:xfrm>
        </p:spPr>
        <p:txBody>
          <a:bodyPr anchor="ctr">
            <a:normAutofit/>
          </a:bodyPr>
          <a:lstStyle/>
          <a:p>
            <a:pPr marL="0" indent="0">
              <a:lnSpc>
                <a:spcPct val="150000"/>
              </a:lnSpc>
              <a:spcBef>
                <a:spcPts val="0"/>
              </a:spcBef>
              <a:buNone/>
            </a:pPr>
            <a:r>
              <a:rPr lang="he-IL" sz="3200" b="1" dirty="0"/>
              <a:t>הובלות וטיסה חזרה</a:t>
            </a:r>
          </a:p>
          <a:p>
            <a:pPr marL="0" indent="0">
              <a:lnSpc>
                <a:spcPct val="150000"/>
              </a:lnSpc>
              <a:spcBef>
                <a:spcPts val="0"/>
              </a:spcBef>
              <a:buNone/>
            </a:pPr>
            <a:r>
              <a:rPr lang="he-IL" sz="3200" b="1" dirty="0"/>
              <a:t>ארוחות ע"ב הירדנים + מזון כשר</a:t>
            </a:r>
          </a:p>
          <a:p>
            <a:pPr marL="0" indent="0">
              <a:lnSpc>
                <a:spcPct val="150000"/>
              </a:lnSpc>
              <a:spcBef>
                <a:spcPts val="0"/>
              </a:spcBef>
              <a:buNone/>
            </a:pPr>
            <a:r>
              <a:rPr lang="he-IL" sz="3200" b="1" dirty="0"/>
              <a:t>לינה - עמאן</a:t>
            </a:r>
          </a:p>
          <a:p>
            <a:pPr marL="0" indent="0">
              <a:lnSpc>
                <a:spcPct val="150000"/>
              </a:lnSpc>
              <a:spcBef>
                <a:spcPts val="0"/>
              </a:spcBef>
              <a:buNone/>
            </a:pPr>
            <a:r>
              <a:rPr lang="he-IL" sz="3200" b="1" dirty="0"/>
              <a:t>תשורות</a:t>
            </a:r>
          </a:p>
        </p:txBody>
      </p:sp>
    </p:spTree>
    <p:extLst>
      <p:ext uri="{BB962C8B-B14F-4D97-AF65-F5344CB8AC3E}">
        <p14:creationId xmlns:p14="http://schemas.microsoft.com/office/powerpoint/2010/main" val="72018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4800" b="1" dirty="0">
                <a:solidFill>
                  <a:prstClr val="black"/>
                </a:solidFill>
                <a:latin typeface="Calibri" panose="020F0502020204030204"/>
                <a:ea typeface="+mn-ea"/>
                <a:cs typeface="Arial" panose="020B0604020202020204" pitchFamily="34" charset="0"/>
              </a:rPr>
              <a:t>נקודות פתוחות ולהחלטה</a:t>
            </a:r>
            <a:endParaRPr lang="he-IL" b="1" dirty="0">
              <a:solidFill>
                <a:srgbClr val="FF0000"/>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5639841"/>
          </a:xfrm>
        </p:spPr>
        <p:txBody>
          <a:bodyPr anchor="ctr">
            <a:normAutofit/>
          </a:bodyPr>
          <a:lstStyle/>
          <a:p>
            <a:pPr marL="0" indent="0">
              <a:lnSpc>
                <a:spcPct val="150000"/>
              </a:lnSpc>
              <a:spcBef>
                <a:spcPts val="0"/>
              </a:spcBef>
              <a:buNone/>
            </a:pPr>
            <a:r>
              <a:rPr lang="he-IL" sz="3200" b="1" dirty="0"/>
              <a:t>המפגשים – זהות הדוברים, רמתם וגיוונם</a:t>
            </a:r>
          </a:p>
          <a:p>
            <a:pPr marL="0" indent="0">
              <a:lnSpc>
                <a:spcPct val="150000"/>
              </a:lnSpc>
              <a:spcBef>
                <a:spcPts val="0"/>
              </a:spcBef>
              <a:buNone/>
            </a:pPr>
            <a:r>
              <a:rPr lang="he-IL" sz="3200" b="1" dirty="0"/>
              <a:t>לינה בעמאן ונסיעת בוקר לפטרה</a:t>
            </a:r>
          </a:p>
          <a:p>
            <a:pPr marL="0" indent="0">
              <a:lnSpc>
                <a:spcPct val="150000"/>
              </a:lnSpc>
              <a:spcBef>
                <a:spcPts val="0"/>
              </a:spcBef>
              <a:buNone/>
            </a:pPr>
            <a:r>
              <a:rPr lang="he-IL" sz="3200" b="1" dirty="0"/>
              <a:t>נקודת עצירה דרומית</a:t>
            </a:r>
          </a:p>
          <a:p>
            <a:pPr marL="0" indent="0">
              <a:lnSpc>
                <a:spcPct val="150000"/>
              </a:lnSpc>
              <a:spcBef>
                <a:spcPts val="0"/>
              </a:spcBef>
              <a:buNone/>
            </a:pPr>
            <a:r>
              <a:rPr lang="he-IL" sz="3200" b="1" dirty="0"/>
              <a:t>אופי הערב בעמאן (בית קפה)</a:t>
            </a:r>
          </a:p>
        </p:txBody>
      </p:sp>
    </p:spTree>
    <p:extLst>
      <p:ext uri="{BB962C8B-B14F-4D97-AF65-F5344CB8AC3E}">
        <p14:creationId xmlns:p14="http://schemas.microsoft.com/office/powerpoint/2010/main" val="757047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4800" b="1" dirty="0">
                <a:solidFill>
                  <a:prstClr val="black"/>
                </a:solidFill>
                <a:latin typeface="Calibri" panose="020F0502020204030204"/>
                <a:ea typeface="+mn-ea"/>
                <a:cs typeface="Arial" panose="020B0604020202020204" pitchFamily="34" charset="0"/>
              </a:rPr>
              <a:t>מאמרים לקריאה</a:t>
            </a:r>
            <a:endParaRPr lang="he-IL" sz="6600" b="1" dirty="0">
              <a:solidFill>
                <a:srgbClr val="FF0000"/>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75156"/>
            <a:ext cx="7270316" cy="6826685"/>
          </a:xfrm>
        </p:spPr>
        <p:txBody>
          <a:bodyPr anchor="ctr">
            <a:normAutofit fontScale="55000" lnSpcReduction="20000"/>
          </a:bodyPr>
          <a:lstStyle/>
          <a:p>
            <a:pPr marL="342900" lvl="0" indent="-342900">
              <a:lnSpc>
                <a:spcPct val="150000"/>
              </a:lnSpc>
              <a:buFont typeface="+mj-lt"/>
              <a:buAutoNum type="arabicPeriod"/>
            </a:pPr>
            <a:r>
              <a:rPr lang="he-IL" sz="3200" dirty="0">
                <a:latin typeface="Calibri" panose="020F0502020204030204" pitchFamily="34" charset="0"/>
                <a:ea typeface="Calibri" panose="020F0502020204030204" pitchFamily="34" charset="0"/>
                <a:cs typeface="David" panose="020E0502060401010101" pitchFamily="34" charset="-79"/>
              </a:rPr>
              <a:t>ביגר, ג, </a:t>
            </a:r>
            <a:r>
              <a:rPr lang="he-IL" sz="3200" b="1" dirty="0">
                <a:latin typeface="Calibri" panose="020F0502020204030204" pitchFamily="34" charset="0"/>
                <a:ea typeface="Calibri" panose="020F0502020204030204" pitchFamily="34" charset="0"/>
                <a:cs typeface="David" panose="020E0502060401010101" pitchFamily="34" charset="-79"/>
              </a:rPr>
              <a:t>"לידתה של ירדן וקביעת גבולותיה המדיניים"</a:t>
            </a:r>
            <a:r>
              <a:rPr lang="he-IL" sz="3200" dirty="0">
                <a:latin typeface="Calibri" panose="020F0502020204030204" pitchFamily="34" charset="0"/>
                <a:ea typeface="Calibri" panose="020F0502020204030204" pitchFamily="34" charset="0"/>
                <a:cs typeface="David" panose="020E0502060401010101" pitchFamily="34" charset="-79"/>
              </a:rPr>
              <a:t>, בתוך: ברקאי ג </a:t>
            </a:r>
            <a:r>
              <a:rPr lang="he-IL" sz="3200" dirty="0" err="1">
                <a:latin typeface="Calibri" panose="020F0502020204030204" pitchFamily="34" charset="0"/>
                <a:ea typeface="Calibri" panose="020F0502020204030204" pitchFamily="34" charset="0"/>
                <a:cs typeface="David" panose="020E0502060401010101" pitchFamily="34" charset="-79"/>
              </a:rPr>
              <a:t>ושילר</a:t>
            </a:r>
            <a:r>
              <a:rPr lang="he-IL" sz="3200" dirty="0">
                <a:latin typeface="Calibri" panose="020F0502020204030204" pitchFamily="34" charset="0"/>
                <a:ea typeface="Calibri" panose="020F0502020204030204" pitchFamily="34" charset="0"/>
                <a:cs typeface="David" panose="020E0502060401010101" pitchFamily="34" charset="-79"/>
              </a:rPr>
              <a:t> א (עורכים), ירדן ואתריה, אריאל 107-108 ,ת"א, 1995.</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a:pPr>
            <a:r>
              <a:rPr lang="he-IL" sz="3200" dirty="0">
                <a:latin typeface="Calibri" panose="020F0502020204030204" pitchFamily="34" charset="0"/>
                <a:ea typeface="Calibri" panose="020F0502020204030204" pitchFamily="34" charset="0"/>
                <a:cs typeface="David" panose="020E0502060401010101" pitchFamily="34" charset="-79"/>
              </a:rPr>
              <a:t>ערן ע', </a:t>
            </a:r>
            <a:r>
              <a:rPr lang="he-IL" sz="3200" b="1" dirty="0">
                <a:latin typeface="Calibri" panose="020F0502020204030204" pitchFamily="34" charset="0"/>
                <a:ea typeface="Calibri" panose="020F0502020204030204" pitchFamily="34" charset="0"/>
                <a:cs typeface="David" panose="020E0502060401010101" pitchFamily="34" charset="-79"/>
              </a:rPr>
              <a:t>"תולדות בית המלוכה האשמי בירדן", </a:t>
            </a:r>
            <a:r>
              <a:rPr lang="he-IL" sz="3200" dirty="0">
                <a:latin typeface="Calibri" panose="020F0502020204030204" pitchFamily="34" charset="0"/>
                <a:ea typeface="Calibri" panose="020F0502020204030204" pitchFamily="34" charset="0"/>
                <a:cs typeface="David" panose="020E0502060401010101" pitchFamily="34" charset="-79"/>
              </a:rPr>
              <a:t>בתוך: ברקאי ג </a:t>
            </a:r>
            <a:r>
              <a:rPr lang="he-IL" sz="3200" dirty="0" err="1">
                <a:latin typeface="Calibri" panose="020F0502020204030204" pitchFamily="34" charset="0"/>
                <a:ea typeface="Calibri" panose="020F0502020204030204" pitchFamily="34" charset="0"/>
                <a:cs typeface="David" panose="020E0502060401010101" pitchFamily="34" charset="-79"/>
              </a:rPr>
              <a:t>ושילר</a:t>
            </a:r>
            <a:r>
              <a:rPr lang="he-IL" sz="3200" dirty="0">
                <a:latin typeface="Calibri" panose="020F0502020204030204" pitchFamily="34" charset="0"/>
                <a:ea typeface="Calibri" panose="020F0502020204030204" pitchFamily="34" charset="0"/>
                <a:cs typeface="David" panose="020E0502060401010101" pitchFamily="34" charset="-79"/>
              </a:rPr>
              <a:t> א (עורכים), ירדן ואתריה, אריאל 107-108, ת"א, 1995.</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a:pPr>
            <a:r>
              <a:rPr lang="he-IL" sz="3200" dirty="0">
                <a:latin typeface="Calibri" panose="020F0502020204030204" pitchFamily="34" charset="0"/>
                <a:ea typeface="Calibri" panose="020F0502020204030204" pitchFamily="34" charset="0"/>
                <a:cs typeface="David" panose="020E0502060401010101" pitchFamily="34" charset="-79"/>
              </a:rPr>
              <a:t>ערן ע', </a:t>
            </a:r>
            <a:r>
              <a:rPr lang="he-IL" sz="3200" b="1" dirty="0">
                <a:latin typeface="Calibri" panose="020F0502020204030204" pitchFamily="34" charset="0"/>
                <a:ea typeface="Calibri" panose="020F0502020204030204" pitchFamily="34" charset="0"/>
                <a:cs typeface="David" panose="020E0502060401010101" pitchFamily="34" charset="-79"/>
              </a:rPr>
              <a:t>"הפליטים הסוריים – אתגר פוליטי וכלכלי לירדן", </a:t>
            </a:r>
            <a:r>
              <a:rPr lang="he-IL" sz="3200" dirty="0">
                <a:latin typeface="Calibri" panose="020F0502020204030204" pitchFamily="34" charset="0"/>
                <a:ea typeface="Calibri" panose="020F0502020204030204" pitchFamily="34" charset="0"/>
                <a:cs typeface="David" panose="020E0502060401010101" pitchFamily="34" charset="-79"/>
              </a:rPr>
              <a:t>עדכן אסטרטגי, כרך 21, </a:t>
            </a:r>
            <a:r>
              <a:rPr lang="he-IL" sz="3200" dirty="0" err="1">
                <a:latin typeface="Calibri" panose="020F0502020204030204" pitchFamily="34" charset="0"/>
                <a:ea typeface="Calibri" panose="020F0502020204030204" pitchFamily="34" charset="0"/>
                <a:cs typeface="David" panose="020E0502060401010101" pitchFamily="34" charset="-79"/>
              </a:rPr>
              <a:t>גליון</a:t>
            </a:r>
            <a:r>
              <a:rPr lang="he-IL" sz="3200" dirty="0">
                <a:latin typeface="Calibri" panose="020F0502020204030204" pitchFamily="34" charset="0"/>
                <a:ea typeface="Calibri" panose="020F0502020204030204" pitchFamily="34" charset="0"/>
                <a:cs typeface="David" panose="020E0502060401010101" pitchFamily="34" charset="-79"/>
              </a:rPr>
              <a:t> 3, ת"א, 2018.</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a:pPr>
            <a:r>
              <a:rPr lang="he-IL" sz="3200" dirty="0">
                <a:latin typeface="Calibri" panose="020F0502020204030204" pitchFamily="34" charset="0"/>
                <a:ea typeface="Calibri" panose="020F0502020204030204" pitchFamily="34" charset="0"/>
                <a:cs typeface="David" panose="020E0502060401010101" pitchFamily="34" charset="-79"/>
              </a:rPr>
              <a:t>ערן ע' וגרוב א', </a:t>
            </a:r>
            <a:r>
              <a:rPr lang="he-IL" sz="3200" b="1" dirty="0">
                <a:latin typeface="Calibri" panose="020F0502020204030204" pitchFamily="34" charset="0"/>
                <a:ea typeface="Calibri" panose="020F0502020204030204" pitchFamily="34" charset="0"/>
                <a:cs typeface="David" panose="020E0502060401010101" pitchFamily="34" charset="-79"/>
              </a:rPr>
              <a:t>"כמה זמן עוד תצליח ירדן לשמור על יציבות ? ", </a:t>
            </a:r>
            <a:r>
              <a:rPr lang="he-IL" sz="3200" dirty="0">
                <a:latin typeface="Calibri" panose="020F0502020204030204" pitchFamily="34" charset="0"/>
                <a:ea typeface="Calibri" panose="020F0502020204030204" pitchFamily="34" charset="0"/>
                <a:cs typeface="David" panose="020E0502060401010101" pitchFamily="34" charset="-79"/>
              </a:rPr>
              <a:t>עדכן אסטרטגי, כרך 18, </a:t>
            </a:r>
            <a:r>
              <a:rPr lang="he-IL" sz="3200" dirty="0" err="1">
                <a:latin typeface="Calibri" panose="020F0502020204030204" pitchFamily="34" charset="0"/>
                <a:ea typeface="Calibri" panose="020F0502020204030204" pitchFamily="34" charset="0"/>
                <a:cs typeface="David" panose="020E0502060401010101" pitchFamily="34" charset="-79"/>
              </a:rPr>
              <a:t>גליון</a:t>
            </a:r>
            <a:r>
              <a:rPr lang="he-IL" sz="3200" dirty="0">
                <a:latin typeface="Calibri" panose="020F0502020204030204" pitchFamily="34" charset="0"/>
                <a:ea typeface="Calibri" panose="020F0502020204030204" pitchFamily="34" charset="0"/>
                <a:cs typeface="David" panose="020E0502060401010101" pitchFamily="34" charset="-79"/>
              </a:rPr>
              <a:t> 2,ת"א, 2015. </a:t>
            </a:r>
          </a:p>
          <a:p>
            <a:pPr marL="514350" lvl="0" indent="-514350">
              <a:lnSpc>
                <a:spcPct val="150000"/>
              </a:lnSpc>
              <a:buFont typeface="+mj-lt"/>
              <a:buAutoNum type="arabicPeriod"/>
            </a:pPr>
            <a:r>
              <a:rPr lang="he-IL" sz="3200" dirty="0">
                <a:latin typeface="Calibri" panose="020F0502020204030204" pitchFamily="34" charset="0"/>
                <a:ea typeface="Calibri" panose="020F0502020204030204" pitchFamily="34" charset="0"/>
                <a:cs typeface="David" panose="020E0502060401010101" pitchFamily="34" charset="-79"/>
              </a:rPr>
              <a:t>ערן ע', </a:t>
            </a:r>
            <a:r>
              <a:rPr lang="he-IL" sz="3200" b="1" dirty="0">
                <a:latin typeface="Calibri" panose="020F0502020204030204" pitchFamily="34" charset="0"/>
                <a:ea typeface="Calibri" panose="020F0502020204030204" pitchFamily="34" charset="0"/>
                <a:cs typeface="David" panose="020E0502060401010101" pitchFamily="34" charset="-79"/>
              </a:rPr>
              <a:t>"יציבות הממלכה הירדנית", </a:t>
            </a:r>
            <a:r>
              <a:rPr lang="he-IL" sz="3200" dirty="0">
                <a:latin typeface="Calibri" panose="020F0502020204030204" pitchFamily="34" charset="0"/>
                <a:ea typeface="Calibri" panose="020F0502020204030204" pitchFamily="34" charset="0"/>
                <a:cs typeface="David" panose="020E0502060401010101" pitchFamily="34" charset="-79"/>
              </a:rPr>
              <a:t>עדכן אסטרטגי, כרך 17, </a:t>
            </a:r>
            <a:r>
              <a:rPr lang="he-IL" sz="3200" dirty="0" err="1">
                <a:latin typeface="Calibri" panose="020F0502020204030204" pitchFamily="34" charset="0"/>
                <a:ea typeface="Calibri" panose="020F0502020204030204" pitchFamily="34" charset="0"/>
                <a:cs typeface="David" panose="020E0502060401010101" pitchFamily="34" charset="-79"/>
              </a:rPr>
              <a:t>גליון</a:t>
            </a:r>
            <a:r>
              <a:rPr lang="he-IL" sz="3200" dirty="0">
                <a:latin typeface="Calibri" panose="020F0502020204030204" pitchFamily="34" charset="0"/>
                <a:ea typeface="Calibri" panose="020F0502020204030204" pitchFamily="34" charset="0"/>
                <a:cs typeface="David" panose="020E0502060401010101" pitchFamily="34" charset="-79"/>
              </a:rPr>
              <a:t> 2, ת"א, 2014. </a:t>
            </a:r>
          </a:p>
          <a:p>
            <a:pPr marL="514350" lvl="0" indent="-514350">
              <a:lnSpc>
                <a:spcPct val="150000"/>
              </a:lnSpc>
              <a:buFont typeface="+mj-lt"/>
              <a:buAutoNum type="arabicPeriod"/>
            </a:pPr>
            <a:r>
              <a:rPr lang="he-IL" sz="3200" dirty="0">
                <a:ea typeface="Calibri" panose="020F0502020204030204" pitchFamily="34" charset="0"/>
                <a:cs typeface="David" panose="020E0502060401010101" pitchFamily="34" charset="-79"/>
              </a:rPr>
              <a:t>ערן ע', </a:t>
            </a:r>
            <a:r>
              <a:rPr lang="he-IL" sz="3200" b="1" dirty="0">
                <a:ea typeface="Calibri" panose="020F0502020204030204" pitchFamily="34" charset="0"/>
                <a:cs typeface="David" panose="020E0502060401010101" pitchFamily="34" charset="-79"/>
              </a:rPr>
              <a:t>"סימנים מדאיגים ליציבותה של ירדן", </a:t>
            </a:r>
            <a:r>
              <a:rPr lang="he-IL" sz="3200" dirty="0">
                <a:ea typeface="Calibri" panose="020F0502020204030204" pitchFamily="34" charset="0"/>
                <a:cs typeface="David" panose="020E0502060401010101" pitchFamily="34" charset="-79"/>
              </a:rPr>
              <a:t>מבט על, </a:t>
            </a:r>
            <a:r>
              <a:rPr lang="he-IL" sz="3200" dirty="0" err="1">
                <a:ea typeface="Calibri" panose="020F0502020204030204" pitchFamily="34" charset="0"/>
                <a:cs typeface="David" panose="020E0502060401010101" pitchFamily="34" charset="-79"/>
              </a:rPr>
              <a:t>גליון</a:t>
            </a:r>
            <a:r>
              <a:rPr lang="he-IL" sz="3200" dirty="0">
                <a:ea typeface="Calibri" panose="020F0502020204030204" pitchFamily="34" charset="0"/>
                <a:cs typeface="David" panose="020E0502060401010101" pitchFamily="34" charset="-79"/>
              </a:rPr>
              <a:t> 1169, ת"א, 2019. </a:t>
            </a:r>
          </a:p>
          <a:p>
            <a:pPr marL="342900" lvl="0" indent="-342900">
              <a:lnSpc>
                <a:spcPct val="150000"/>
              </a:lnSpc>
              <a:buFont typeface="+mj-lt"/>
              <a:buAutoNum type="arabicPeriod"/>
            </a:pPr>
            <a:r>
              <a:rPr lang="en-US" sz="3200" dirty="0">
                <a:latin typeface="David" panose="020E0502060401010101" pitchFamily="34" charset="-79"/>
                <a:ea typeface="Calibri" panose="020F0502020204030204" pitchFamily="34" charset="0"/>
              </a:rPr>
              <a:t>Jordan: Second Review Under the Extended Arrangement Under the Extended Fund Facility, Requests for a Waiver of Nonobservance of Performance Criterion, an Extension of the Arrangement, and Rephasing of Access-Press Release; Staff Report; and Statement by the Executive Director for Jordan; IMF Country Report No. 19/127; April 23, 2019</a:t>
            </a:r>
            <a:r>
              <a:rPr lang="he-IL" sz="3200" dirty="0">
                <a:latin typeface="David" panose="020E0502060401010101" pitchFamily="34" charset="-79"/>
                <a:ea typeface="Calibri" panose="020F0502020204030204" pitchFamily="34" charset="0"/>
              </a:rPr>
              <a:t> .</a:t>
            </a:r>
            <a:endParaRPr lang="he-IL" sz="3200" b="1" dirty="0"/>
          </a:p>
        </p:txBody>
      </p:sp>
    </p:spTree>
    <p:extLst>
      <p:ext uri="{BB962C8B-B14F-4D97-AF65-F5344CB8AC3E}">
        <p14:creationId xmlns:p14="http://schemas.microsoft.com/office/powerpoint/2010/main" val="2340581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lgn="ctr">
              <a:lnSpc>
                <a:spcPct val="150000"/>
              </a:lnSpc>
              <a:spcBef>
                <a:spcPts val="0"/>
              </a:spcBef>
            </a:pPr>
            <a:r>
              <a:rPr lang="he-IL" sz="6600" b="1" dirty="0">
                <a:solidFill>
                  <a:prstClr val="black"/>
                </a:solidFill>
                <a:latin typeface="Calibri" panose="020F0502020204030204"/>
                <a:ea typeface="+mn-ea"/>
                <a:cs typeface="Arial" panose="020B0604020202020204" pitchFamily="34" charset="0"/>
              </a:rPr>
              <a:t>הישגים נדרשים</a:t>
            </a:r>
            <a:endParaRPr lang="he-IL" sz="8800" b="1" dirty="0">
              <a:solidFill>
                <a:schemeClr val="accent1"/>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638827"/>
            <a:ext cx="7270316" cy="6217920"/>
          </a:xfrm>
        </p:spPr>
        <p:txBody>
          <a:bodyPr anchor="ctr">
            <a:normAutofit fontScale="92500" lnSpcReduction="10000"/>
          </a:bodyPr>
          <a:lstStyle/>
          <a:p>
            <a:pPr marL="514350" indent="-514350">
              <a:lnSpc>
                <a:spcPct val="150000"/>
              </a:lnSpc>
              <a:spcBef>
                <a:spcPts val="0"/>
              </a:spcBef>
              <a:buFont typeface="+mj-lt"/>
              <a:buAutoNum type="arabicPeriod"/>
            </a:pPr>
            <a:r>
              <a:rPr lang="he-IL" sz="3200" b="1" dirty="0"/>
              <a:t>הכרות עם </a:t>
            </a:r>
            <a:r>
              <a:rPr lang="he-IL" sz="3200" b="1" dirty="0">
                <a:solidFill>
                  <a:srgbClr val="FF0000"/>
                </a:solidFill>
              </a:rPr>
              <a:t>מושגי ייסוד</a:t>
            </a:r>
          </a:p>
          <a:p>
            <a:pPr marL="514350" indent="-514350">
              <a:lnSpc>
                <a:spcPct val="150000"/>
              </a:lnSpc>
              <a:spcBef>
                <a:spcPts val="0"/>
              </a:spcBef>
              <a:buFont typeface="+mj-lt"/>
              <a:buAutoNum type="arabicPeriod"/>
            </a:pPr>
            <a:r>
              <a:rPr lang="he-IL" sz="3200" b="1" dirty="0"/>
              <a:t>הכרות עם </a:t>
            </a:r>
            <a:r>
              <a:rPr lang="he-IL" sz="3200" b="1" dirty="0">
                <a:solidFill>
                  <a:srgbClr val="FF0000"/>
                </a:solidFill>
              </a:rPr>
              <a:t>המבנה החברתי </a:t>
            </a:r>
            <a:r>
              <a:rPr lang="he-IL" sz="3200" b="1" dirty="0"/>
              <a:t>של הממלכה</a:t>
            </a:r>
          </a:p>
          <a:p>
            <a:pPr marL="514350" indent="-514350">
              <a:lnSpc>
                <a:spcPct val="150000"/>
              </a:lnSpc>
              <a:spcBef>
                <a:spcPts val="0"/>
              </a:spcBef>
              <a:buFont typeface="+mj-lt"/>
              <a:buAutoNum type="arabicPeriod"/>
            </a:pPr>
            <a:r>
              <a:rPr lang="he-IL" sz="3200" b="1" dirty="0"/>
              <a:t>היכרות עם </a:t>
            </a:r>
            <a:r>
              <a:rPr lang="he-IL" sz="3200" b="1" dirty="0">
                <a:solidFill>
                  <a:srgbClr val="FF0000"/>
                </a:solidFill>
              </a:rPr>
              <a:t>אתגרי הבטחון </a:t>
            </a:r>
            <a:r>
              <a:rPr lang="he-IL" sz="3200" b="1" dirty="0"/>
              <a:t>של הממלכה</a:t>
            </a:r>
          </a:p>
          <a:p>
            <a:pPr marL="514350" indent="-514350">
              <a:lnSpc>
                <a:spcPct val="150000"/>
              </a:lnSpc>
              <a:spcBef>
                <a:spcPts val="0"/>
              </a:spcBef>
              <a:buFont typeface="+mj-lt"/>
              <a:buAutoNum type="arabicPeriod"/>
            </a:pPr>
            <a:r>
              <a:rPr lang="he-IL" sz="3200" b="1" dirty="0"/>
              <a:t>היכרות עם </a:t>
            </a:r>
            <a:r>
              <a:rPr lang="he-IL" sz="3200" b="1" dirty="0">
                <a:solidFill>
                  <a:srgbClr val="FF0000"/>
                </a:solidFill>
              </a:rPr>
              <a:t>האתגרים הכלכליים </a:t>
            </a:r>
            <a:r>
              <a:rPr lang="he-IL" sz="3200" b="1" dirty="0"/>
              <a:t>של הממלכה</a:t>
            </a:r>
          </a:p>
          <a:p>
            <a:pPr marL="514350" indent="-514350">
              <a:lnSpc>
                <a:spcPct val="150000"/>
              </a:lnSpc>
              <a:spcBef>
                <a:spcPts val="0"/>
              </a:spcBef>
              <a:buFont typeface="+mj-lt"/>
              <a:buAutoNum type="arabicPeriod"/>
            </a:pPr>
            <a:r>
              <a:rPr lang="he-IL" sz="3200" b="1" dirty="0"/>
              <a:t>היכרות עם </a:t>
            </a:r>
            <a:r>
              <a:rPr lang="he-IL" sz="3200" b="1" dirty="0">
                <a:solidFill>
                  <a:srgbClr val="FF0000"/>
                </a:solidFill>
              </a:rPr>
              <a:t>מדיניות החוץ </a:t>
            </a:r>
            <a:r>
              <a:rPr lang="he-IL" sz="3200" b="1" dirty="0"/>
              <a:t>ומיצובה של הממלכה בהקשר </a:t>
            </a:r>
            <a:r>
              <a:rPr lang="he-IL" sz="3200" b="1" dirty="0">
                <a:solidFill>
                  <a:srgbClr val="FF0000"/>
                </a:solidFill>
              </a:rPr>
              <a:t>אזורי ובינלאומי</a:t>
            </a:r>
          </a:p>
          <a:p>
            <a:pPr marL="514350" indent="-514350">
              <a:lnSpc>
                <a:spcPct val="150000"/>
              </a:lnSpc>
              <a:spcBef>
                <a:spcPts val="0"/>
              </a:spcBef>
              <a:buFont typeface="+mj-lt"/>
              <a:buAutoNum type="arabicPeriod"/>
            </a:pPr>
            <a:r>
              <a:rPr lang="he-IL" sz="3200" b="1" dirty="0"/>
              <a:t>היכרות עם </a:t>
            </a:r>
            <a:r>
              <a:rPr lang="he-IL" sz="3200" b="1" dirty="0" err="1"/>
              <a:t>השת"פ</a:t>
            </a:r>
            <a:r>
              <a:rPr lang="he-IL" sz="3200" b="1" dirty="0"/>
              <a:t> הבילטרלי בין </a:t>
            </a:r>
            <a:r>
              <a:rPr lang="he-IL" sz="3200" b="1" dirty="0">
                <a:solidFill>
                  <a:srgbClr val="FF0000"/>
                </a:solidFill>
              </a:rPr>
              <a:t>ירדן וישראל</a:t>
            </a:r>
          </a:p>
          <a:p>
            <a:pPr marL="0" indent="0">
              <a:lnSpc>
                <a:spcPct val="150000"/>
              </a:lnSpc>
              <a:spcBef>
                <a:spcPts val="0"/>
              </a:spcBef>
              <a:buNone/>
            </a:pPr>
            <a:endParaRPr lang="he-IL" sz="3200" b="1" dirty="0">
              <a:solidFill>
                <a:srgbClr val="FF0000"/>
              </a:solidFill>
            </a:endParaRPr>
          </a:p>
        </p:txBody>
      </p:sp>
    </p:spTree>
    <p:extLst>
      <p:ext uri="{BB962C8B-B14F-4D97-AF65-F5344CB8AC3E}">
        <p14:creationId xmlns:p14="http://schemas.microsoft.com/office/powerpoint/2010/main" val="370885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1414813"/>
            <a:ext cx="3494362" cy="4930246"/>
          </a:xfrm>
        </p:spPr>
        <p:txBody>
          <a:bodyPr>
            <a:normAutofit/>
          </a:bodyPr>
          <a:lstStyle/>
          <a:p>
            <a:pPr lvl="0" algn="ctr">
              <a:lnSpc>
                <a:spcPct val="150000"/>
              </a:lnSpc>
              <a:spcBef>
                <a:spcPts val="0"/>
              </a:spcBef>
            </a:pPr>
            <a:r>
              <a:rPr lang="he-IL" sz="5400" b="1" dirty="0">
                <a:solidFill>
                  <a:prstClr val="black"/>
                </a:solidFill>
                <a:latin typeface="Calibri" panose="020F0502020204030204"/>
                <a:ea typeface="+mn-ea"/>
                <a:cs typeface="Arial" panose="020B0604020202020204" pitchFamily="34" charset="0"/>
              </a:rPr>
              <a:t>שאלת המחקר</a:t>
            </a:r>
            <a:r>
              <a:rPr lang="he-IL" sz="4000" b="1" dirty="0">
                <a:solidFill>
                  <a:prstClr val="black"/>
                </a:solidFill>
                <a:latin typeface="Calibri" panose="020F0502020204030204"/>
                <a:ea typeface="+mn-ea"/>
                <a:cs typeface="Arial" panose="020B0604020202020204" pitchFamily="34" charset="0"/>
              </a:rPr>
              <a:t/>
            </a:r>
            <a:br>
              <a:rPr lang="he-IL" sz="4000" b="1" dirty="0">
                <a:solidFill>
                  <a:prstClr val="black"/>
                </a:solidFill>
                <a:latin typeface="Calibri" panose="020F0502020204030204"/>
                <a:ea typeface="+mn-ea"/>
                <a:cs typeface="Arial" panose="020B0604020202020204" pitchFamily="34" charset="0"/>
              </a:rPr>
            </a:br>
            <a:endParaRPr lang="he-IL" sz="7200" b="1" dirty="0">
              <a:solidFill>
                <a:schemeClr val="accent1"/>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1348422"/>
            <a:ext cx="7270316" cy="4930246"/>
          </a:xfrm>
        </p:spPr>
        <p:txBody>
          <a:bodyPr anchor="ctr">
            <a:normAutofit/>
          </a:bodyPr>
          <a:lstStyle/>
          <a:p>
            <a:pPr marL="0" indent="0">
              <a:lnSpc>
                <a:spcPct val="150000"/>
              </a:lnSpc>
              <a:spcBef>
                <a:spcPts val="0"/>
              </a:spcBef>
              <a:buNone/>
            </a:pPr>
            <a:r>
              <a:rPr lang="he-IL" sz="3200" b="1" dirty="0"/>
              <a:t>כיצד שימרה ירדן על </a:t>
            </a:r>
            <a:r>
              <a:rPr lang="he-IL" sz="3200" b="1" dirty="0">
                <a:solidFill>
                  <a:srgbClr val="FF0000"/>
                </a:solidFill>
              </a:rPr>
              <a:t>יציבותה</a:t>
            </a:r>
            <a:r>
              <a:rPr lang="he-IL" sz="3200" b="1" dirty="0"/>
              <a:t> במהלך ה'אביב הערבי' ומהם </a:t>
            </a:r>
            <a:r>
              <a:rPr lang="he-IL" sz="3200" b="1" dirty="0">
                <a:solidFill>
                  <a:srgbClr val="FF0000"/>
                </a:solidFill>
              </a:rPr>
              <a:t>המייצבים או המערערים</a:t>
            </a:r>
            <a:r>
              <a:rPr lang="he-IL" sz="3200" b="1" dirty="0"/>
              <a:t> של הממלכה בעתיד ?</a:t>
            </a:r>
          </a:p>
          <a:p>
            <a:pPr marL="0" indent="0">
              <a:lnSpc>
                <a:spcPct val="150000"/>
              </a:lnSpc>
              <a:spcBef>
                <a:spcPts val="0"/>
              </a:spcBef>
              <a:buNone/>
            </a:pPr>
            <a:r>
              <a:rPr lang="he-IL" sz="2000" b="1" dirty="0"/>
              <a:t>חברתית – שבטים, פלס', פליטים, סונה, שיעה, </a:t>
            </a:r>
            <a:r>
              <a:rPr lang="he-IL" sz="2000" b="1" dirty="0" err="1"/>
              <a:t>סלאפיה</a:t>
            </a:r>
            <a:endParaRPr lang="he-IL" sz="2000" b="1" dirty="0"/>
          </a:p>
          <a:p>
            <a:pPr marL="0" indent="0">
              <a:lnSpc>
                <a:spcPct val="150000"/>
              </a:lnSpc>
              <a:spcBef>
                <a:spcPts val="0"/>
              </a:spcBef>
              <a:buNone/>
            </a:pPr>
            <a:r>
              <a:rPr lang="he-IL" sz="2000" b="1" dirty="0"/>
              <a:t>ביטחונית – פנים, סוריה, עיראק, איראן</a:t>
            </a:r>
          </a:p>
          <a:p>
            <a:pPr marL="0" indent="0">
              <a:lnSpc>
                <a:spcPct val="150000"/>
              </a:lnSpc>
              <a:spcBef>
                <a:spcPts val="0"/>
              </a:spcBef>
              <a:buNone/>
            </a:pPr>
            <a:r>
              <a:rPr lang="he-IL" sz="2000" b="1" dirty="0"/>
              <a:t>מדינית – אזורית (ישראל, פלסטין, סוניות); בינלאומית</a:t>
            </a:r>
          </a:p>
          <a:p>
            <a:pPr marL="0" indent="0">
              <a:lnSpc>
                <a:spcPct val="150000"/>
              </a:lnSpc>
              <a:spcBef>
                <a:spcPts val="0"/>
              </a:spcBef>
              <a:buNone/>
            </a:pPr>
            <a:r>
              <a:rPr lang="he-IL" sz="2000" b="1" dirty="0"/>
              <a:t>כלכלית – מסחר ותעשייה, ענפי משק, אבטלה, סיוע חוץ</a:t>
            </a:r>
          </a:p>
          <a:p>
            <a:pPr marL="0" indent="0">
              <a:lnSpc>
                <a:spcPct val="150000"/>
              </a:lnSpc>
              <a:spcBef>
                <a:spcPts val="0"/>
              </a:spcBef>
              <a:buNone/>
            </a:pPr>
            <a:endParaRPr lang="he-IL" sz="3200" b="1" dirty="0"/>
          </a:p>
        </p:txBody>
      </p:sp>
    </p:spTree>
    <p:extLst>
      <p:ext uri="{BB962C8B-B14F-4D97-AF65-F5344CB8AC3E}">
        <p14:creationId xmlns:p14="http://schemas.microsoft.com/office/powerpoint/2010/main" val="82358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1590177"/>
            <a:ext cx="3494362" cy="4930246"/>
          </a:xfrm>
        </p:spPr>
        <p:txBody>
          <a:bodyPr>
            <a:normAutofit/>
          </a:bodyPr>
          <a:lstStyle/>
          <a:p>
            <a:pPr lvl="0" algn="ctr">
              <a:lnSpc>
                <a:spcPct val="150000"/>
              </a:lnSpc>
              <a:spcBef>
                <a:spcPts val="0"/>
              </a:spcBef>
            </a:pPr>
            <a:r>
              <a:rPr lang="he-IL" sz="6600" b="1" dirty="0">
                <a:solidFill>
                  <a:prstClr val="black"/>
                </a:solidFill>
                <a:latin typeface="Calibri" panose="020F0502020204030204"/>
                <a:ea typeface="+mn-ea"/>
                <a:cs typeface="Arial" panose="020B0604020202020204" pitchFamily="34" charset="0"/>
              </a:rPr>
              <a:t>שאלת המחקר 2</a:t>
            </a:r>
            <a:r>
              <a:rPr lang="he-IL" sz="4800" b="1" dirty="0">
                <a:solidFill>
                  <a:prstClr val="black"/>
                </a:solidFill>
                <a:latin typeface="Calibri" panose="020F0502020204030204"/>
                <a:ea typeface="+mn-ea"/>
                <a:cs typeface="Arial" panose="020B0604020202020204" pitchFamily="34" charset="0"/>
              </a:rPr>
              <a:t/>
            </a:r>
            <a:br>
              <a:rPr lang="he-IL" sz="4800" b="1" dirty="0">
                <a:solidFill>
                  <a:prstClr val="black"/>
                </a:solidFill>
                <a:latin typeface="Calibri" panose="020F0502020204030204"/>
                <a:ea typeface="+mn-ea"/>
                <a:cs typeface="Arial" panose="020B0604020202020204" pitchFamily="34" charset="0"/>
              </a:rPr>
            </a:br>
            <a:endParaRPr lang="he-IL" sz="8800" b="1" dirty="0">
              <a:solidFill>
                <a:schemeClr val="accent1"/>
              </a:solidFill>
              <a:cs typeface="+mn-cs"/>
            </a:endParaRP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654296" y="963877"/>
            <a:ext cx="7270316" cy="4930246"/>
          </a:xfrm>
        </p:spPr>
        <p:txBody>
          <a:bodyPr anchor="ctr">
            <a:normAutofit/>
          </a:bodyPr>
          <a:lstStyle/>
          <a:p>
            <a:pPr marL="0" indent="0">
              <a:lnSpc>
                <a:spcPct val="150000"/>
              </a:lnSpc>
              <a:spcBef>
                <a:spcPts val="0"/>
              </a:spcBef>
              <a:buNone/>
            </a:pPr>
            <a:r>
              <a:rPr lang="he-IL" sz="3200" b="1" dirty="0"/>
              <a:t>מהם </a:t>
            </a:r>
            <a:r>
              <a:rPr lang="he-IL" sz="3200" b="1" dirty="0">
                <a:solidFill>
                  <a:srgbClr val="FF0000"/>
                </a:solidFill>
              </a:rPr>
              <a:t>מאפייני השלום </a:t>
            </a:r>
            <a:r>
              <a:rPr lang="he-IL" sz="3200" b="1" dirty="0"/>
              <a:t>בין ירדן לישראל והאם השלום </a:t>
            </a:r>
            <a:r>
              <a:rPr lang="he-IL" sz="3200" b="1" dirty="0">
                <a:solidFill>
                  <a:srgbClr val="FF0000"/>
                </a:solidFill>
              </a:rPr>
              <a:t>מתבטא בכל צירי </a:t>
            </a:r>
            <a:r>
              <a:rPr lang="he-IL" sz="3200" b="1" dirty="0" err="1">
                <a:solidFill>
                  <a:srgbClr val="FF0000"/>
                </a:solidFill>
              </a:rPr>
              <a:t>הבטל"מ</a:t>
            </a:r>
            <a:r>
              <a:rPr lang="he-IL" sz="3200" b="1" dirty="0">
                <a:solidFill>
                  <a:srgbClr val="FF0000"/>
                </a:solidFill>
              </a:rPr>
              <a:t> </a:t>
            </a:r>
            <a:r>
              <a:rPr lang="he-IL" sz="3200" b="1" dirty="0"/>
              <a:t>?</a:t>
            </a:r>
          </a:p>
          <a:p>
            <a:pPr marL="0" indent="0">
              <a:lnSpc>
                <a:spcPct val="150000"/>
              </a:lnSpc>
              <a:spcBef>
                <a:spcPts val="0"/>
              </a:spcBef>
              <a:buNone/>
            </a:pPr>
            <a:endParaRPr lang="he-IL" sz="3200" b="1" dirty="0"/>
          </a:p>
        </p:txBody>
      </p:sp>
    </p:spTree>
    <p:extLst>
      <p:ext uri="{BB962C8B-B14F-4D97-AF65-F5344CB8AC3E}">
        <p14:creationId xmlns:p14="http://schemas.microsoft.com/office/powerpoint/2010/main" val="165014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D9A5E1E1-EF78-48E2-87D8-9D09029AEED8}"/>
              </a:ext>
            </a:extLst>
          </p:cNvPr>
          <p:cNvPicPr>
            <a:picLocks noChangeAspect="1"/>
          </p:cNvPicPr>
          <p:nvPr/>
        </p:nvPicPr>
        <p:blipFill rotWithShape="1">
          <a:blip r:embed="rId2">
            <a:alphaModFix/>
          </a:blip>
          <a:srcRect r="-2" b="4413"/>
          <a:stretch/>
        </p:blipFill>
        <p:spPr>
          <a:xfrm>
            <a:off x="-182887" y="-164595"/>
            <a:ext cx="6447707" cy="4622292"/>
          </a:xfrm>
          <a:prstGeom prst="rect">
            <a:avLst/>
          </a:prstGeom>
          <a:effectLst>
            <a:softEdge rad="533400"/>
          </a:effectLst>
        </p:spPr>
      </p:pic>
      <p:pic>
        <p:nvPicPr>
          <p:cNvPr id="3" name="תמונה 2">
            <a:extLst>
              <a:ext uri="{FF2B5EF4-FFF2-40B4-BE49-F238E27FC236}">
                <a16:creationId xmlns:a16="http://schemas.microsoft.com/office/drawing/2014/main" id="{446E3014-4639-4A8D-83FC-D07985533D35}"/>
              </a:ext>
            </a:extLst>
          </p:cNvPr>
          <p:cNvPicPr>
            <a:picLocks noChangeAspect="1"/>
          </p:cNvPicPr>
          <p:nvPr/>
        </p:nvPicPr>
        <p:blipFill rotWithShape="1">
          <a:blip r:embed="rId3">
            <a:alphaModFix/>
          </a:blip>
          <a:srcRect l="4732" r="11435" b="1"/>
          <a:stretch/>
        </p:blipFill>
        <p:spPr>
          <a:xfrm>
            <a:off x="-186572" y="3184611"/>
            <a:ext cx="6447707" cy="3845519"/>
          </a:xfrm>
          <a:prstGeom prst="rect">
            <a:avLst/>
          </a:prstGeom>
          <a:effectLst>
            <a:softEdge rad="533400"/>
          </a:effectLst>
        </p:spPr>
      </p:pic>
      <p:pic>
        <p:nvPicPr>
          <p:cNvPr id="114" name="Picture 113">
            <a:extLst>
              <a:ext uri="{FF2B5EF4-FFF2-40B4-BE49-F238E27FC236}">
                <a16:creationId xmlns:a16="http://schemas.microsoft.com/office/drawing/2014/main" id="{D2D2C3D0-D5DB-4464-BB3E-2DF035FDB80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תמונה 1">
            <a:extLst>
              <a:ext uri="{FF2B5EF4-FFF2-40B4-BE49-F238E27FC236}">
                <a16:creationId xmlns:a16="http://schemas.microsoft.com/office/drawing/2014/main" id="{B29F0E19-F70C-4D52-BADC-F9B22F67543C}"/>
              </a:ext>
            </a:extLst>
          </p:cNvPr>
          <p:cNvPicPr>
            <a:picLocks noChangeAspect="1"/>
          </p:cNvPicPr>
          <p:nvPr/>
        </p:nvPicPr>
        <p:blipFill>
          <a:blip r:embed="rId5"/>
          <a:stretch>
            <a:fillRect/>
          </a:stretch>
        </p:blipFill>
        <p:spPr>
          <a:xfrm>
            <a:off x="6261135" y="278861"/>
            <a:ext cx="5815641" cy="6300278"/>
          </a:xfrm>
          <a:prstGeom prst="rect">
            <a:avLst/>
          </a:prstGeom>
        </p:spPr>
      </p:pic>
      <p:sp>
        <p:nvSpPr>
          <p:cNvPr id="9" name="מציין מיקום תוכן 2">
            <a:extLst>
              <a:ext uri="{FF2B5EF4-FFF2-40B4-BE49-F238E27FC236}">
                <a16:creationId xmlns:a16="http://schemas.microsoft.com/office/drawing/2014/main" id="{6F36EE3F-0400-400B-9F8B-0671B4A3E85A}"/>
              </a:ext>
            </a:extLst>
          </p:cNvPr>
          <p:cNvSpPr txBox="1">
            <a:spLocks/>
          </p:cNvSpPr>
          <p:nvPr/>
        </p:nvSpPr>
        <p:spPr>
          <a:xfrm>
            <a:off x="6814658" y="-172130"/>
            <a:ext cx="4820134" cy="4367344"/>
          </a:xfrm>
          <a:prstGeom prst="rect">
            <a:avLst/>
          </a:prstGeom>
        </p:spPr>
        <p:txBody>
          <a:bodyPr vert="horz" lIns="91440" tIns="45720" rIns="91440" bIns="45720" rtlCol="0" anchor="t">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spcBef>
                <a:spcPct val="0"/>
              </a:spcBef>
              <a:spcAft>
                <a:spcPts val="600"/>
              </a:spcAft>
              <a:buNone/>
            </a:pPr>
            <a:r>
              <a:rPr lang="en-US" sz="3100" b="1" kern="1200" dirty="0">
                <a:solidFill>
                  <a:srgbClr val="000000"/>
                </a:solidFill>
                <a:latin typeface="+mj-lt"/>
                <a:ea typeface="+mj-ea"/>
                <a:cs typeface="+mj-cs"/>
              </a:rPr>
              <a:t> </a:t>
            </a:r>
          </a:p>
          <a:p>
            <a:pPr marL="0" indent="0">
              <a:spcBef>
                <a:spcPct val="0"/>
              </a:spcBef>
              <a:spcAft>
                <a:spcPts val="600"/>
              </a:spcAft>
              <a:buNone/>
            </a:pPr>
            <a:r>
              <a:rPr lang="he-IL" sz="9400" b="1" kern="1200" dirty="0">
                <a:solidFill>
                  <a:srgbClr val="000000"/>
                </a:solidFill>
                <a:latin typeface="+mj-lt"/>
                <a:ea typeface="+mj-ea"/>
              </a:rPr>
              <a:t>רקע</a:t>
            </a:r>
            <a:endParaRPr lang="en-US" sz="9400" b="1" kern="1200" dirty="0">
              <a:solidFill>
                <a:srgbClr val="000000"/>
              </a:solidFill>
              <a:latin typeface="+mj-lt"/>
              <a:ea typeface="+mj-ea"/>
            </a:endParaRPr>
          </a:p>
        </p:txBody>
      </p:sp>
    </p:spTree>
    <p:extLst>
      <p:ext uri="{BB962C8B-B14F-4D97-AF65-F5344CB8AC3E}">
        <p14:creationId xmlns:p14="http://schemas.microsoft.com/office/powerpoint/2010/main" val="3603327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7542FDB-CA78-4BE7-9E06-3D2392AB4CBD}"/>
              </a:ext>
            </a:extLst>
          </p:cNvPr>
          <p:cNvSpPr>
            <a:spLocks noGrp="1"/>
          </p:cNvSpPr>
          <p:nvPr>
            <p:ph type="title"/>
          </p:nvPr>
        </p:nvSpPr>
        <p:spPr>
          <a:xfrm>
            <a:off x="1676400" y="-248651"/>
            <a:ext cx="10515600" cy="1325563"/>
          </a:xfrm>
        </p:spPr>
        <p:txBody>
          <a:bodyPr/>
          <a:lstStyle/>
          <a:p>
            <a:r>
              <a:rPr lang="he-IL" b="1" dirty="0">
                <a:cs typeface="+mn-cs"/>
              </a:rPr>
              <a:t>מספרים </a:t>
            </a:r>
            <a:r>
              <a:rPr lang="he-IL" b="1" dirty="0" err="1">
                <a:cs typeface="+mn-cs"/>
              </a:rPr>
              <a:t>מספרים</a:t>
            </a:r>
            <a:endParaRPr lang="he-IL" b="1" dirty="0">
              <a:cs typeface="+mn-cs"/>
            </a:endParaRPr>
          </a:p>
        </p:txBody>
      </p:sp>
      <p:sp>
        <p:nvSpPr>
          <p:cNvPr id="5" name="מלבן: פינות מעוגלות 4">
            <a:extLst>
              <a:ext uri="{FF2B5EF4-FFF2-40B4-BE49-F238E27FC236}">
                <a16:creationId xmlns:a16="http://schemas.microsoft.com/office/drawing/2014/main" id="{CD9F9AE9-BA0A-4F94-AEF1-555755DFF42C}"/>
              </a:ext>
            </a:extLst>
          </p:cNvPr>
          <p:cNvSpPr/>
          <p:nvPr/>
        </p:nvSpPr>
        <p:spPr>
          <a:xfrm>
            <a:off x="9381995" y="1202172"/>
            <a:ext cx="2129425" cy="165376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he-IL" b="1" dirty="0"/>
              <a:t>97,000 קמ"ר</a:t>
            </a:r>
          </a:p>
          <a:p>
            <a:pPr algn="ctr"/>
            <a:r>
              <a:rPr lang="he-IL" b="1" dirty="0"/>
              <a:t>רוב האוכלוסייה מרוכזת בין </a:t>
            </a:r>
          </a:p>
          <a:p>
            <a:pPr algn="ctr"/>
            <a:r>
              <a:rPr lang="he-IL" b="1" dirty="0"/>
              <a:t>עמאן - אירביד</a:t>
            </a:r>
          </a:p>
        </p:txBody>
      </p:sp>
      <p:sp>
        <p:nvSpPr>
          <p:cNvPr id="6" name="מלבן: פינות מעוגלות 5">
            <a:extLst>
              <a:ext uri="{FF2B5EF4-FFF2-40B4-BE49-F238E27FC236}">
                <a16:creationId xmlns:a16="http://schemas.microsoft.com/office/drawing/2014/main" id="{765594AD-7129-4FBF-A1E5-5205D30BE160}"/>
              </a:ext>
            </a:extLst>
          </p:cNvPr>
          <p:cNvSpPr/>
          <p:nvPr/>
        </p:nvSpPr>
        <p:spPr>
          <a:xfrm>
            <a:off x="6471779" y="1213192"/>
            <a:ext cx="2129425" cy="165376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he-IL" b="1" dirty="0"/>
              <a:t>74 שנות עצמאות (1946)</a:t>
            </a:r>
          </a:p>
        </p:txBody>
      </p:sp>
      <p:sp>
        <p:nvSpPr>
          <p:cNvPr id="7" name="מלבן: פינות מעוגלות 6">
            <a:extLst>
              <a:ext uri="{FF2B5EF4-FFF2-40B4-BE49-F238E27FC236}">
                <a16:creationId xmlns:a16="http://schemas.microsoft.com/office/drawing/2014/main" id="{C115E0CA-7FB1-4A2E-AB2E-627FBE5F2312}"/>
              </a:ext>
            </a:extLst>
          </p:cNvPr>
          <p:cNvSpPr/>
          <p:nvPr/>
        </p:nvSpPr>
        <p:spPr>
          <a:xfrm>
            <a:off x="3584533" y="1202172"/>
            <a:ext cx="2129425" cy="165376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he-IL" b="1" dirty="0"/>
              <a:t>10 מיליון תושבים</a:t>
            </a:r>
          </a:p>
          <a:p>
            <a:pPr algn="ctr"/>
            <a:r>
              <a:rPr lang="he-IL" b="1" dirty="0"/>
              <a:t>מיעוטם שבטים</a:t>
            </a:r>
          </a:p>
        </p:txBody>
      </p:sp>
      <p:sp>
        <p:nvSpPr>
          <p:cNvPr id="8" name="מלבן: פינות מעוגלות 7">
            <a:extLst>
              <a:ext uri="{FF2B5EF4-FFF2-40B4-BE49-F238E27FC236}">
                <a16:creationId xmlns:a16="http://schemas.microsoft.com/office/drawing/2014/main" id="{99D6816E-29EF-486A-9528-5BEE111D2F22}"/>
              </a:ext>
            </a:extLst>
          </p:cNvPr>
          <p:cNvSpPr/>
          <p:nvPr/>
        </p:nvSpPr>
        <p:spPr>
          <a:xfrm>
            <a:off x="674317" y="1213192"/>
            <a:ext cx="2129425" cy="165376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he-IL" b="1"/>
              <a:t>3-4 מליון פלסטינים</a:t>
            </a:r>
          </a:p>
          <a:p>
            <a:pPr algn="ctr"/>
            <a:r>
              <a:rPr lang="he-IL" b="1"/>
              <a:t>3 מליון פליטים אחרים</a:t>
            </a:r>
            <a:endParaRPr lang="he-IL" b="1" dirty="0"/>
          </a:p>
        </p:txBody>
      </p:sp>
      <p:sp>
        <p:nvSpPr>
          <p:cNvPr id="9" name="מלבן: פינות מעוגלות 8">
            <a:extLst>
              <a:ext uri="{FF2B5EF4-FFF2-40B4-BE49-F238E27FC236}">
                <a16:creationId xmlns:a16="http://schemas.microsoft.com/office/drawing/2014/main" id="{B358C672-774E-40F0-9431-FD69C7058EF1}"/>
              </a:ext>
            </a:extLst>
          </p:cNvPr>
          <p:cNvSpPr/>
          <p:nvPr/>
        </p:nvSpPr>
        <p:spPr>
          <a:xfrm>
            <a:off x="9381995" y="3592610"/>
            <a:ext cx="2129425" cy="165376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he-IL" b="1" dirty="0"/>
              <a:t>18-19 אחוז אבטלה</a:t>
            </a:r>
          </a:p>
        </p:txBody>
      </p:sp>
      <p:sp>
        <p:nvSpPr>
          <p:cNvPr id="10" name="מלבן: פינות מעוגלות 9">
            <a:extLst>
              <a:ext uri="{FF2B5EF4-FFF2-40B4-BE49-F238E27FC236}">
                <a16:creationId xmlns:a16="http://schemas.microsoft.com/office/drawing/2014/main" id="{1DD7679B-9604-406F-B43E-43BC7AFD5E6F}"/>
              </a:ext>
            </a:extLst>
          </p:cNvPr>
          <p:cNvSpPr/>
          <p:nvPr/>
        </p:nvSpPr>
        <p:spPr>
          <a:xfrm>
            <a:off x="6471778" y="3602005"/>
            <a:ext cx="2129425" cy="165376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he-IL" b="1" dirty="0"/>
              <a:t>1-2 אחוז צמיחה שנתית</a:t>
            </a:r>
          </a:p>
        </p:txBody>
      </p:sp>
      <p:sp>
        <p:nvSpPr>
          <p:cNvPr id="11" name="מלבן: פינות מעוגלות 10">
            <a:extLst>
              <a:ext uri="{FF2B5EF4-FFF2-40B4-BE49-F238E27FC236}">
                <a16:creationId xmlns:a16="http://schemas.microsoft.com/office/drawing/2014/main" id="{55EFEB18-DA65-438B-ADEA-A32BE3235FA9}"/>
              </a:ext>
            </a:extLst>
          </p:cNvPr>
          <p:cNvSpPr/>
          <p:nvPr/>
        </p:nvSpPr>
        <p:spPr>
          <a:xfrm>
            <a:off x="3584532" y="3592610"/>
            <a:ext cx="2129425" cy="165376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he-IL" b="1" dirty="0"/>
              <a:t>תמ"ג לנפש</a:t>
            </a:r>
          </a:p>
          <a:p>
            <a:pPr algn="ctr"/>
            <a:r>
              <a:rPr lang="he-IL" b="1" dirty="0"/>
              <a:t> 3236 דולר</a:t>
            </a:r>
          </a:p>
        </p:txBody>
      </p:sp>
      <p:sp>
        <p:nvSpPr>
          <p:cNvPr id="12" name="מלבן: פינות מעוגלות 11">
            <a:extLst>
              <a:ext uri="{FF2B5EF4-FFF2-40B4-BE49-F238E27FC236}">
                <a16:creationId xmlns:a16="http://schemas.microsoft.com/office/drawing/2014/main" id="{16C5E966-D972-46AC-9569-7C4E47181D97}"/>
              </a:ext>
            </a:extLst>
          </p:cNvPr>
          <p:cNvSpPr/>
          <p:nvPr/>
        </p:nvSpPr>
        <p:spPr>
          <a:xfrm>
            <a:off x="674317" y="3592610"/>
            <a:ext cx="2129425" cy="165376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he-IL" b="1" dirty="0"/>
              <a:t>תמ"ג</a:t>
            </a:r>
          </a:p>
          <a:p>
            <a:pPr algn="ctr"/>
            <a:r>
              <a:rPr lang="he-IL" b="1" dirty="0"/>
              <a:t> 43 מיליארד דולר</a:t>
            </a:r>
          </a:p>
        </p:txBody>
      </p:sp>
    </p:spTree>
    <p:extLst>
      <p:ext uri="{BB962C8B-B14F-4D97-AF65-F5344CB8AC3E}">
        <p14:creationId xmlns:p14="http://schemas.microsoft.com/office/powerpoint/2010/main" val="2722150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 name="אליפסה 63">
            <a:extLst>
              <a:ext uri="{FF2B5EF4-FFF2-40B4-BE49-F238E27FC236}">
                <a16:creationId xmlns:a16="http://schemas.microsoft.com/office/drawing/2014/main" id="{C1B2F2EA-13D6-44DA-BCAE-8CB78A2DA59E}"/>
              </a:ext>
            </a:extLst>
          </p:cNvPr>
          <p:cNvSpPr/>
          <p:nvPr/>
        </p:nvSpPr>
        <p:spPr>
          <a:xfrm>
            <a:off x="-485166" y="626302"/>
            <a:ext cx="2974923" cy="5697528"/>
          </a:xfrm>
          <a:prstGeom prst="ellipse">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chemeClr val="tx1"/>
                </a:solidFill>
              </a:rPr>
              <a:t>המכלול הכלכלי</a:t>
            </a: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l"/>
            <a:endParaRPr lang="he-IL" b="1" dirty="0">
              <a:solidFill>
                <a:schemeClr val="tx1"/>
              </a:solidFill>
            </a:endParaRPr>
          </a:p>
          <a:p>
            <a:pPr algn="ctr"/>
            <a:endParaRPr lang="he-IL" b="1" dirty="0">
              <a:solidFill>
                <a:schemeClr val="tx1"/>
              </a:solidFill>
            </a:endParaRPr>
          </a:p>
        </p:txBody>
      </p:sp>
      <p:pic>
        <p:nvPicPr>
          <p:cNvPr id="114" name="Picture 113">
            <a:extLst>
              <a:ext uri="{FF2B5EF4-FFF2-40B4-BE49-F238E27FC236}">
                <a16:creationId xmlns:a16="http://schemas.microsoft.com/office/drawing/2014/main" id="{D2D2C3D0-D5DB-4464-BB3E-2DF035FDB80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אליפסה 5">
            <a:extLst>
              <a:ext uri="{FF2B5EF4-FFF2-40B4-BE49-F238E27FC236}">
                <a16:creationId xmlns:a16="http://schemas.microsoft.com/office/drawing/2014/main" id="{F847397B-27E6-4701-93F1-74892B1CD7B0}"/>
              </a:ext>
            </a:extLst>
          </p:cNvPr>
          <p:cNvSpPr/>
          <p:nvPr/>
        </p:nvSpPr>
        <p:spPr>
          <a:xfrm>
            <a:off x="5552244" y="3530184"/>
            <a:ext cx="5075931" cy="3494754"/>
          </a:xfrm>
          <a:prstGeom prst="ellipse">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b="1" dirty="0">
              <a:solidFill>
                <a:schemeClr val="tx1"/>
              </a:solidFill>
            </a:endParaRPr>
          </a:p>
          <a:p>
            <a:pPr algn="ctr"/>
            <a:r>
              <a:rPr lang="he-IL" sz="2400" b="1" dirty="0">
                <a:solidFill>
                  <a:schemeClr val="tx1"/>
                </a:solidFill>
              </a:rPr>
              <a:t>המכלול הבינלאומי</a:t>
            </a:r>
          </a:p>
          <a:p>
            <a:pPr algn="ctr"/>
            <a:endParaRPr lang="he-IL" sz="2400" b="1" dirty="0">
              <a:solidFill>
                <a:schemeClr val="tx1"/>
              </a:solidFill>
            </a:endParaRPr>
          </a:p>
          <a:p>
            <a:pPr algn="ctr"/>
            <a:endParaRPr lang="he-IL" sz="2400" b="1" dirty="0">
              <a:solidFill>
                <a:schemeClr val="tx1"/>
              </a:solidFill>
            </a:endParaRPr>
          </a:p>
        </p:txBody>
      </p:sp>
      <p:sp>
        <p:nvSpPr>
          <p:cNvPr id="7" name="אליפסה 6">
            <a:extLst>
              <a:ext uri="{FF2B5EF4-FFF2-40B4-BE49-F238E27FC236}">
                <a16:creationId xmlns:a16="http://schemas.microsoft.com/office/drawing/2014/main" id="{8BDF8E4F-79D6-4FE0-9087-BE7D1A2192BA}"/>
              </a:ext>
            </a:extLst>
          </p:cNvPr>
          <p:cNvSpPr/>
          <p:nvPr/>
        </p:nvSpPr>
        <p:spPr>
          <a:xfrm>
            <a:off x="1433456" y="164839"/>
            <a:ext cx="5340263" cy="5144068"/>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800" b="1" dirty="0">
              <a:solidFill>
                <a:schemeClr val="tx1"/>
              </a:solidFill>
            </a:endParaRPr>
          </a:p>
          <a:p>
            <a:pPr algn="ctr"/>
            <a:endParaRPr lang="he-IL" sz="2800" b="1" dirty="0">
              <a:solidFill>
                <a:schemeClr val="tx1"/>
              </a:solidFill>
            </a:endParaRPr>
          </a:p>
          <a:p>
            <a:pPr algn="ctr"/>
            <a:r>
              <a:rPr lang="he-IL" sz="2800" b="1" dirty="0">
                <a:solidFill>
                  <a:schemeClr val="tx1"/>
                </a:solidFill>
              </a:rPr>
              <a:t>המכלול הפנימי</a:t>
            </a: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3200" b="1" dirty="0">
              <a:solidFill>
                <a:schemeClr val="tx1"/>
              </a:solidFill>
            </a:endParaRPr>
          </a:p>
          <a:p>
            <a:pPr algn="ctr"/>
            <a:endParaRPr lang="he-IL" sz="3200" b="1" dirty="0">
              <a:solidFill>
                <a:schemeClr val="tx1"/>
              </a:solidFill>
            </a:endParaRPr>
          </a:p>
          <a:p>
            <a:pPr algn="ctr"/>
            <a:endParaRPr lang="he-IL" sz="3200" b="1" dirty="0">
              <a:solidFill>
                <a:schemeClr val="tx1"/>
              </a:solidFill>
            </a:endParaRPr>
          </a:p>
          <a:p>
            <a:pPr algn="ctr"/>
            <a:endParaRPr lang="he-IL" sz="3200" b="1" dirty="0">
              <a:solidFill>
                <a:schemeClr val="tx1"/>
              </a:solidFill>
            </a:endParaRPr>
          </a:p>
        </p:txBody>
      </p:sp>
      <p:sp>
        <p:nvSpPr>
          <p:cNvPr id="8" name="אליפסה 7">
            <a:extLst>
              <a:ext uri="{FF2B5EF4-FFF2-40B4-BE49-F238E27FC236}">
                <a16:creationId xmlns:a16="http://schemas.microsoft.com/office/drawing/2014/main" id="{88841AB4-4ED6-4C52-9D4C-95BD80FD55B9}"/>
              </a:ext>
            </a:extLst>
          </p:cNvPr>
          <p:cNvSpPr/>
          <p:nvPr/>
        </p:nvSpPr>
        <p:spPr>
          <a:xfrm>
            <a:off x="6453868" y="223824"/>
            <a:ext cx="5316870" cy="4828114"/>
          </a:xfrm>
          <a:prstGeom prst="ellipse">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b="1" dirty="0">
                <a:solidFill>
                  <a:schemeClr val="tx1"/>
                </a:solidFill>
              </a:rPr>
              <a:t>המכלול האזורי</a:t>
            </a: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a:p>
            <a:pPr algn="ctr"/>
            <a:endParaRPr lang="he-IL" sz="2800" b="1" dirty="0">
              <a:solidFill>
                <a:schemeClr val="tx1"/>
              </a:solidFill>
            </a:endParaRPr>
          </a:p>
        </p:txBody>
      </p:sp>
      <p:sp>
        <p:nvSpPr>
          <p:cNvPr id="10" name="אליפסה 9">
            <a:extLst>
              <a:ext uri="{FF2B5EF4-FFF2-40B4-BE49-F238E27FC236}">
                <a16:creationId xmlns:a16="http://schemas.microsoft.com/office/drawing/2014/main" id="{80F920B2-DE32-4D91-A985-C23E49C2572C}"/>
              </a:ext>
            </a:extLst>
          </p:cNvPr>
          <p:cNvSpPr/>
          <p:nvPr/>
        </p:nvSpPr>
        <p:spPr>
          <a:xfrm>
            <a:off x="1664843" y="4468324"/>
            <a:ext cx="4267905" cy="2736455"/>
          </a:xfrm>
          <a:prstGeom prst="ellipse">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chemeClr val="tx1"/>
                </a:solidFill>
              </a:rPr>
              <a:t>המכלול הפיזי</a:t>
            </a: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a:p>
            <a:pPr algn="ctr"/>
            <a:endParaRPr lang="he-IL" b="1" dirty="0">
              <a:solidFill>
                <a:schemeClr val="tx1"/>
              </a:solidFill>
            </a:endParaRPr>
          </a:p>
        </p:txBody>
      </p:sp>
      <p:pic>
        <p:nvPicPr>
          <p:cNvPr id="13" name="תמונה 12">
            <a:extLst>
              <a:ext uri="{FF2B5EF4-FFF2-40B4-BE49-F238E27FC236}">
                <a16:creationId xmlns:a16="http://schemas.microsoft.com/office/drawing/2014/main" id="{6B470D3B-63AA-409D-BD96-1C71037CFC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5783" y="177366"/>
            <a:ext cx="1008000" cy="670796"/>
          </a:xfrm>
          <a:prstGeom prst="rect">
            <a:avLst/>
          </a:prstGeom>
          <a:ln>
            <a:noFill/>
          </a:ln>
          <a:effectLst>
            <a:outerShdw blurRad="292100" dist="139700" dir="2700000" algn="tl" rotWithShape="0">
              <a:srgbClr val="333333">
                <a:alpha val="65000"/>
              </a:srgbClr>
            </a:outerShdw>
          </a:effectLst>
        </p:spPr>
      </p:pic>
      <p:pic>
        <p:nvPicPr>
          <p:cNvPr id="14" name="תמונה 13">
            <a:extLst>
              <a:ext uri="{FF2B5EF4-FFF2-40B4-BE49-F238E27FC236}">
                <a16:creationId xmlns:a16="http://schemas.microsoft.com/office/drawing/2014/main" id="{55E1B4F2-0DDF-4521-8F31-A80D0F77F9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0378" y="5368559"/>
            <a:ext cx="1360438" cy="905334"/>
          </a:xfrm>
          <a:prstGeom prst="rect">
            <a:avLst/>
          </a:prstGeom>
          <a:ln>
            <a:noFill/>
          </a:ln>
          <a:effectLst>
            <a:outerShdw blurRad="292100" dist="139700" dir="2700000" algn="tl" rotWithShape="0">
              <a:srgbClr val="333333">
                <a:alpha val="65000"/>
              </a:srgbClr>
            </a:outerShdw>
          </a:effectLst>
        </p:spPr>
      </p:pic>
      <p:pic>
        <p:nvPicPr>
          <p:cNvPr id="16" name="תמונה 15">
            <a:extLst>
              <a:ext uri="{FF2B5EF4-FFF2-40B4-BE49-F238E27FC236}">
                <a16:creationId xmlns:a16="http://schemas.microsoft.com/office/drawing/2014/main" id="{B0A8DCEF-616C-480A-B850-4C74363327A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65012" y="4072288"/>
            <a:ext cx="802271" cy="533889"/>
          </a:xfrm>
          <a:prstGeom prst="rect">
            <a:avLst/>
          </a:prstGeom>
          <a:ln>
            <a:noFill/>
          </a:ln>
          <a:effectLst>
            <a:outerShdw blurRad="292100" dist="139700" dir="2700000" algn="tl" rotWithShape="0">
              <a:srgbClr val="333333">
                <a:alpha val="65000"/>
              </a:srgbClr>
            </a:outerShdw>
          </a:effectLst>
        </p:spPr>
      </p:pic>
      <p:pic>
        <p:nvPicPr>
          <p:cNvPr id="17" name="תמונה 16">
            <a:extLst>
              <a:ext uri="{FF2B5EF4-FFF2-40B4-BE49-F238E27FC236}">
                <a16:creationId xmlns:a16="http://schemas.microsoft.com/office/drawing/2014/main" id="{52608BF9-A655-4313-B1DC-58CB606DCE4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79412" y="3335756"/>
            <a:ext cx="1008000" cy="670796"/>
          </a:xfrm>
          <a:prstGeom prst="rect">
            <a:avLst/>
          </a:prstGeom>
          <a:ln>
            <a:noFill/>
          </a:ln>
          <a:effectLst>
            <a:outerShdw blurRad="292100" dist="139700" dir="2700000" algn="tl" rotWithShape="0">
              <a:srgbClr val="333333">
                <a:alpha val="65000"/>
              </a:srgbClr>
            </a:outerShdw>
          </a:effectLst>
        </p:spPr>
      </p:pic>
      <p:pic>
        <p:nvPicPr>
          <p:cNvPr id="18" name="תמונה 17" descr="תמונה שמכילה צילום מסך&#10;&#10;התיאור נוצר באופן אוטומטי">
            <a:extLst>
              <a:ext uri="{FF2B5EF4-FFF2-40B4-BE49-F238E27FC236}">
                <a16:creationId xmlns:a16="http://schemas.microsoft.com/office/drawing/2014/main" id="{7D048988-6205-41CC-A12E-F97AB5B4437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03225" y="3132236"/>
            <a:ext cx="1350644" cy="980868"/>
          </a:xfrm>
          <a:prstGeom prst="rect">
            <a:avLst/>
          </a:prstGeom>
        </p:spPr>
      </p:pic>
      <p:pic>
        <p:nvPicPr>
          <p:cNvPr id="19" name="תמונה 18">
            <a:extLst>
              <a:ext uri="{FF2B5EF4-FFF2-40B4-BE49-F238E27FC236}">
                <a16:creationId xmlns:a16="http://schemas.microsoft.com/office/drawing/2014/main" id="{5691AEFC-F39F-4707-BE4A-5014869CE22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85426" y="4738211"/>
            <a:ext cx="1360438" cy="905334"/>
          </a:xfrm>
          <a:prstGeom prst="rect">
            <a:avLst/>
          </a:prstGeom>
          <a:ln>
            <a:noFill/>
          </a:ln>
          <a:effectLst>
            <a:outerShdw blurRad="292100" dist="139700" dir="2700000" algn="tl" rotWithShape="0">
              <a:srgbClr val="333333">
                <a:alpha val="65000"/>
              </a:srgbClr>
            </a:outerShdw>
          </a:effectLst>
        </p:spPr>
      </p:pic>
      <p:pic>
        <p:nvPicPr>
          <p:cNvPr id="20" name="תמונה 19">
            <a:extLst>
              <a:ext uri="{FF2B5EF4-FFF2-40B4-BE49-F238E27FC236}">
                <a16:creationId xmlns:a16="http://schemas.microsoft.com/office/drawing/2014/main" id="{3564D2F0-EE8F-4051-AF0D-55C49DE50C5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922228" y="77499"/>
            <a:ext cx="1008000" cy="670796"/>
          </a:xfrm>
          <a:prstGeom prst="rect">
            <a:avLst/>
          </a:prstGeom>
        </p:spPr>
      </p:pic>
      <p:pic>
        <p:nvPicPr>
          <p:cNvPr id="21" name="תמונה 20" descr="תמונה שמכילה אוסף תמונות, טקסט&#10;&#10;התיאור נוצר באופן אוטומטי">
            <a:extLst>
              <a:ext uri="{FF2B5EF4-FFF2-40B4-BE49-F238E27FC236}">
                <a16:creationId xmlns:a16="http://schemas.microsoft.com/office/drawing/2014/main" id="{ADA9C914-1853-4335-97BD-5BC9B59D709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241253" y="5809054"/>
            <a:ext cx="1008000" cy="479693"/>
          </a:xfrm>
          <a:prstGeom prst="rect">
            <a:avLst/>
          </a:prstGeom>
        </p:spPr>
      </p:pic>
      <p:sp>
        <p:nvSpPr>
          <p:cNvPr id="23" name="תיבת טקסט 22">
            <a:extLst>
              <a:ext uri="{FF2B5EF4-FFF2-40B4-BE49-F238E27FC236}">
                <a16:creationId xmlns:a16="http://schemas.microsoft.com/office/drawing/2014/main" id="{8CD3AD1F-738B-4790-82FE-4C2E4A1F1376}"/>
              </a:ext>
            </a:extLst>
          </p:cNvPr>
          <p:cNvSpPr txBox="1"/>
          <p:nvPr/>
        </p:nvSpPr>
        <p:spPr>
          <a:xfrm>
            <a:off x="2107268" y="2023296"/>
            <a:ext cx="1495465" cy="369332"/>
          </a:xfrm>
          <a:prstGeom prst="rect">
            <a:avLst/>
          </a:prstGeom>
          <a:solidFill>
            <a:srgbClr val="FFC000"/>
          </a:solidFill>
        </p:spPr>
        <p:txBody>
          <a:bodyPr wrap="square" rtlCol="1">
            <a:spAutoFit/>
          </a:bodyPr>
          <a:lstStyle/>
          <a:p>
            <a:pPr algn="ctr"/>
            <a:r>
              <a:rPr lang="he-IL" b="1" dirty="0"/>
              <a:t>אופוזיציה</a:t>
            </a:r>
          </a:p>
        </p:txBody>
      </p:sp>
      <p:sp>
        <p:nvSpPr>
          <p:cNvPr id="25" name="תיבת טקסט 24">
            <a:extLst>
              <a:ext uri="{FF2B5EF4-FFF2-40B4-BE49-F238E27FC236}">
                <a16:creationId xmlns:a16="http://schemas.microsoft.com/office/drawing/2014/main" id="{B75BDECA-8E3B-4FAE-A870-DF7A0D65F0A4}"/>
              </a:ext>
            </a:extLst>
          </p:cNvPr>
          <p:cNvSpPr txBox="1"/>
          <p:nvPr/>
        </p:nvSpPr>
        <p:spPr>
          <a:xfrm>
            <a:off x="2327913" y="1434004"/>
            <a:ext cx="1252314" cy="369332"/>
          </a:xfrm>
          <a:prstGeom prst="rect">
            <a:avLst/>
          </a:prstGeom>
          <a:solidFill>
            <a:srgbClr val="FFC000"/>
          </a:solidFill>
        </p:spPr>
        <p:txBody>
          <a:bodyPr wrap="square" rtlCol="1">
            <a:spAutoFit/>
          </a:bodyPr>
          <a:lstStyle/>
          <a:p>
            <a:pPr algn="ctr"/>
            <a:r>
              <a:rPr lang="he-IL" b="1" dirty="0"/>
              <a:t>פלסטינים</a:t>
            </a:r>
          </a:p>
        </p:txBody>
      </p:sp>
      <p:sp>
        <p:nvSpPr>
          <p:cNvPr id="28" name="תיבת טקסט 27">
            <a:extLst>
              <a:ext uri="{FF2B5EF4-FFF2-40B4-BE49-F238E27FC236}">
                <a16:creationId xmlns:a16="http://schemas.microsoft.com/office/drawing/2014/main" id="{67CE37C3-51E0-4DF9-9019-45DC6FA0DA89}"/>
              </a:ext>
            </a:extLst>
          </p:cNvPr>
          <p:cNvSpPr txBox="1"/>
          <p:nvPr/>
        </p:nvSpPr>
        <p:spPr>
          <a:xfrm>
            <a:off x="2404289" y="3452554"/>
            <a:ext cx="914400" cy="369332"/>
          </a:xfrm>
          <a:prstGeom prst="rect">
            <a:avLst/>
          </a:prstGeom>
          <a:solidFill>
            <a:srgbClr val="FF0000"/>
          </a:solidFill>
        </p:spPr>
        <p:txBody>
          <a:bodyPr wrap="square" rtlCol="1">
            <a:spAutoFit/>
          </a:bodyPr>
          <a:lstStyle/>
          <a:p>
            <a:pPr algn="ctr"/>
            <a:r>
              <a:rPr lang="he-IL" b="1" dirty="0" err="1"/>
              <a:t>סלאפיה</a:t>
            </a:r>
            <a:endParaRPr lang="he-IL" b="1" dirty="0"/>
          </a:p>
        </p:txBody>
      </p:sp>
      <p:sp>
        <p:nvSpPr>
          <p:cNvPr id="30" name="תיבת טקסט 29">
            <a:extLst>
              <a:ext uri="{FF2B5EF4-FFF2-40B4-BE49-F238E27FC236}">
                <a16:creationId xmlns:a16="http://schemas.microsoft.com/office/drawing/2014/main" id="{C3A5EAF9-A59B-4433-9C0D-13132D9D6A5F}"/>
              </a:ext>
            </a:extLst>
          </p:cNvPr>
          <p:cNvSpPr txBox="1"/>
          <p:nvPr/>
        </p:nvSpPr>
        <p:spPr>
          <a:xfrm>
            <a:off x="4952513" y="2137351"/>
            <a:ext cx="1535526" cy="369332"/>
          </a:xfrm>
          <a:prstGeom prst="rect">
            <a:avLst/>
          </a:prstGeom>
          <a:solidFill>
            <a:srgbClr val="92D050"/>
          </a:solidFill>
        </p:spPr>
        <p:txBody>
          <a:bodyPr wrap="square" rtlCol="1">
            <a:spAutoFit/>
          </a:bodyPr>
          <a:lstStyle/>
          <a:p>
            <a:pPr algn="ctr"/>
            <a:r>
              <a:rPr lang="he-IL" b="1" dirty="0"/>
              <a:t>שבטים</a:t>
            </a:r>
          </a:p>
        </p:txBody>
      </p:sp>
      <p:sp>
        <p:nvSpPr>
          <p:cNvPr id="32" name="תיבת טקסט 31">
            <a:extLst>
              <a:ext uri="{FF2B5EF4-FFF2-40B4-BE49-F238E27FC236}">
                <a16:creationId xmlns:a16="http://schemas.microsoft.com/office/drawing/2014/main" id="{8072AC41-12FE-4B1F-A871-59C2DC08B780}"/>
              </a:ext>
            </a:extLst>
          </p:cNvPr>
          <p:cNvSpPr txBox="1"/>
          <p:nvPr/>
        </p:nvSpPr>
        <p:spPr>
          <a:xfrm>
            <a:off x="4679606" y="1344045"/>
            <a:ext cx="1196408" cy="369332"/>
          </a:xfrm>
          <a:prstGeom prst="rect">
            <a:avLst/>
          </a:prstGeom>
          <a:solidFill>
            <a:srgbClr val="00B050"/>
          </a:solidFill>
        </p:spPr>
        <p:txBody>
          <a:bodyPr wrap="square" rtlCol="1">
            <a:spAutoFit/>
          </a:bodyPr>
          <a:lstStyle/>
          <a:p>
            <a:pPr algn="ctr"/>
            <a:r>
              <a:rPr lang="he-IL" b="1" dirty="0"/>
              <a:t>האשמים</a:t>
            </a:r>
          </a:p>
        </p:txBody>
      </p:sp>
      <p:sp>
        <p:nvSpPr>
          <p:cNvPr id="33" name="תיבת טקסט 32">
            <a:extLst>
              <a:ext uri="{FF2B5EF4-FFF2-40B4-BE49-F238E27FC236}">
                <a16:creationId xmlns:a16="http://schemas.microsoft.com/office/drawing/2014/main" id="{E7186072-21F1-4570-948C-92C6928DD4A5}"/>
              </a:ext>
            </a:extLst>
          </p:cNvPr>
          <p:cNvSpPr txBox="1"/>
          <p:nvPr/>
        </p:nvSpPr>
        <p:spPr>
          <a:xfrm>
            <a:off x="1732941" y="2668722"/>
            <a:ext cx="1161596" cy="369332"/>
          </a:xfrm>
          <a:prstGeom prst="rect">
            <a:avLst/>
          </a:prstGeom>
          <a:solidFill>
            <a:srgbClr val="FFFF00"/>
          </a:solidFill>
        </p:spPr>
        <p:txBody>
          <a:bodyPr wrap="square" rtlCol="1">
            <a:spAutoFit/>
          </a:bodyPr>
          <a:lstStyle/>
          <a:p>
            <a:pPr algn="ctr"/>
            <a:r>
              <a:rPr lang="he-IL" b="1" dirty="0"/>
              <a:t>פליטים</a:t>
            </a:r>
          </a:p>
        </p:txBody>
      </p:sp>
      <p:sp>
        <p:nvSpPr>
          <p:cNvPr id="35" name="תיבת טקסט 34">
            <a:extLst>
              <a:ext uri="{FF2B5EF4-FFF2-40B4-BE49-F238E27FC236}">
                <a16:creationId xmlns:a16="http://schemas.microsoft.com/office/drawing/2014/main" id="{856D9D2B-8B77-442F-ADBC-3DAC898EF50E}"/>
              </a:ext>
            </a:extLst>
          </p:cNvPr>
          <p:cNvSpPr txBox="1"/>
          <p:nvPr/>
        </p:nvSpPr>
        <p:spPr>
          <a:xfrm>
            <a:off x="839604" y="4209100"/>
            <a:ext cx="1174517" cy="369332"/>
          </a:xfrm>
          <a:prstGeom prst="rect">
            <a:avLst/>
          </a:prstGeom>
          <a:solidFill>
            <a:schemeClr val="bg1">
              <a:lumMod val="75000"/>
            </a:schemeClr>
          </a:solidFill>
        </p:spPr>
        <p:txBody>
          <a:bodyPr wrap="square" rtlCol="1">
            <a:spAutoFit/>
          </a:bodyPr>
          <a:lstStyle/>
          <a:p>
            <a:pPr algn="ctr"/>
            <a:r>
              <a:rPr lang="he-IL" b="1" dirty="0"/>
              <a:t>חקלאות</a:t>
            </a:r>
          </a:p>
        </p:txBody>
      </p:sp>
      <p:sp>
        <p:nvSpPr>
          <p:cNvPr id="37" name="תיבת טקסט 36">
            <a:extLst>
              <a:ext uri="{FF2B5EF4-FFF2-40B4-BE49-F238E27FC236}">
                <a16:creationId xmlns:a16="http://schemas.microsoft.com/office/drawing/2014/main" id="{DF637402-4EC5-4DF7-992B-39E51F7D7016}"/>
              </a:ext>
            </a:extLst>
          </p:cNvPr>
          <p:cNvSpPr txBox="1"/>
          <p:nvPr/>
        </p:nvSpPr>
        <p:spPr>
          <a:xfrm>
            <a:off x="4727628" y="6277790"/>
            <a:ext cx="1174517" cy="369332"/>
          </a:xfrm>
          <a:prstGeom prst="rect">
            <a:avLst/>
          </a:prstGeom>
          <a:noFill/>
        </p:spPr>
        <p:txBody>
          <a:bodyPr wrap="square" rtlCol="1">
            <a:spAutoFit/>
          </a:bodyPr>
          <a:lstStyle/>
          <a:p>
            <a:pPr algn="ctr"/>
            <a:r>
              <a:rPr lang="he-IL" b="1" dirty="0"/>
              <a:t>מדבר</a:t>
            </a:r>
          </a:p>
        </p:txBody>
      </p:sp>
      <p:sp>
        <p:nvSpPr>
          <p:cNvPr id="41" name="תיבת טקסט 40">
            <a:extLst>
              <a:ext uri="{FF2B5EF4-FFF2-40B4-BE49-F238E27FC236}">
                <a16:creationId xmlns:a16="http://schemas.microsoft.com/office/drawing/2014/main" id="{EA08F864-742E-49C3-A553-FC0CE768457A}"/>
              </a:ext>
            </a:extLst>
          </p:cNvPr>
          <p:cNvSpPr txBox="1"/>
          <p:nvPr/>
        </p:nvSpPr>
        <p:spPr>
          <a:xfrm>
            <a:off x="2022938" y="6440912"/>
            <a:ext cx="1731198" cy="369332"/>
          </a:xfrm>
          <a:prstGeom prst="rect">
            <a:avLst/>
          </a:prstGeom>
          <a:noFill/>
        </p:spPr>
        <p:txBody>
          <a:bodyPr wrap="square" rtlCol="1">
            <a:spAutoFit/>
          </a:bodyPr>
          <a:lstStyle/>
          <a:p>
            <a:pPr algn="ctr"/>
            <a:r>
              <a:rPr lang="he-IL" b="1" dirty="0"/>
              <a:t>משאבי טבע</a:t>
            </a:r>
          </a:p>
        </p:txBody>
      </p:sp>
      <p:sp>
        <p:nvSpPr>
          <p:cNvPr id="43" name="תיבת טקסט 42">
            <a:extLst>
              <a:ext uri="{FF2B5EF4-FFF2-40B4-BE49-F238E27FC236}">
                <a16:creationId xmlns:a16="http://schemas.microsoft.com/office/drawing/2014/main" id="{0439A781-8020-4025-8E7A-BE0099DBD468}"/>
              </a:ext>
            </a:extLst>
          </p:cNvPr>
          <p:cNvSpPr txBox="1"/>
          <p:nvPr/>
        </p:nvSpPr>
        <p:spPr>
          <a:xfrm>
            <a:off x="3475022" y="2645236"/>
            <a:ext cx="1705942" cy="369332"/>
          </a:xfrm>
          <a:prstGeom prst="rect">
            <a:avLst/>
          </a:prstGeom>
          <a:noFill/>
        </p:spPr>
        <p:txBody>
          <a:bodyPr wrap="square" rtlCol="1">
            <a:spAutoFit/>
          </a:bodyPr>
          <a:lstStyle/>
          <a:p>
            <a:pPr algn="ctr"/>
            <a:r>
              <a:rPr lang="he-IL" b="1" dirty="0"/>
              <a:t>מלוכה</a:t>
            </a:r>
          </a:p>
        </p:txBody>
      </p:sp>
      <p:sp>
        <p:nvSpPr>
          <p:cNvPr id="45" name="תיבת טקסט 44">
            <a:extLst>
              <a:ext uri="{FF2B5EF4-FFF2-40B4-BE49-F238E27FC236}">
                <a16:creationId xmlns:a16="http://schemas.microsoft.com/office/drawing/2014/main" id="{192F3F01-2381-48DB-85E6-BBFD534D0063}"/>
              </a:ext>
            </a:extLst>
          </p:cNvPr>
          <p:cNvSpPr txBox="1"/>
          <p:nvPr/>
        </p:nvSpPr>
        <p:spPr>
          <a:xfrm>
            <a:off x="4834203" y="5758002"/>
            <a:ext cx="1174517" cy="369332"/>
          </a:xfrm>
          <a:prstGeom prst="rect">
            <a:avLst/>
          </a:prstGeom>
          <a:noFill/>
        </p:spPr>
        <p:txBody>
          <a:bodyPr wrap="square" rtlCol="1">
            <a:spAutoFit/>
          </a:bodyPr>
          <a:lstStyle/>
          <a:p>
            <a:pPr algn="ctr"/>
            <a:r>
              <a:rPr lang="he-IL" b="1" dirty="0"/>
              <a:t>אנרגיה</a:t>
            </a:r>
          </a:p>
        </p:txBody>
      </p:sp>
      <p:sp>
        <p:nvSpPr>
          <p:cNvPr id="47" name="תיבת טקסט 46">
            <a:extLst>
              <a:ext uri="{FF2B5EF4-FFF2-40B4-BE49-F238E27FC236}">
                <a16:creationId xmlns:a16="http://schemas.microsoft.com/office/drawing/2014/main" id="{41A5B6F2-5B2A-40D2-A44C-056FDC059147}"/>
              </a:ext>
            </a:extLst>
          </p:cNvPr>
          <p:cNvSpPr txBox="1"/>
          <p:nvPr/>
        </p:nvSpPr>
        <p:spPr>
          <a:xfrm>
            <a:off x="9902902" y="2611576"/>
            <a:ext cx="1404806" cy="369332"/>
          </a:xfrm>
          <a:prstGeom prst="rect">
            <a:avLst/>
          </a:prstGeom>
          <a:noFill/>
        </p:spPr>
        <p:txBody>
          <a:bodyPr wrap="square" rtlCol="1">
            <a:spAutoFit/>
          </a:bodyPr>
          <a:lstStyle/>
          <a:p>
            <a:pPr algn="ctr"/>
            <a:r>
              <a:rPr lang="he-IL" b="1" dirty="0"/>
              <a:t>הציר השיעי</a:t>
            </a:r>
          </a:p>
        </p:txBody>
      </p:sp>
      <p:sp>
        <p:nvSpPr>
          <p:cNvPr id="49" name="תיבת טקסט 48">
            <a:extLst>
              <a:ext uri="{FF2B5EF4-FFF2-40B4-BE49-F238E27FC236}">
                <a16:creationId xmlns:a16="http://schemas.microsoft.com/office/drawing/2014/main" id="{A8AD386A-0D24-4122-B294-34D798645B8E}"/>
              </a:ext>
            </a:extLst>
          </p:cNvPr>
          <p:cNvSpPr txBox="1"/>
          <p:nvPr/>
        </p:nvSpPr>
        <p:spPr>
          <a:xfrm>
            <a:off x="7061656" y="2894932"/>
            <a:ext cx="1404806" cy="369332"/>
          </a:xfrm>
          <a:prstGeom prst="rect">
            <a:avLst/>
          </a:prstGeom>
          <a:noFill/>
        </p:spPr>
        <p:txBody>
          <a:bodyPr wrap="square" rtlCol="1">
            <a:spAutoFit/>
          </a:bodyPr>
          <a:lstStyle/>
          <a:p>
            <a:pPr algn="ctr"/>
            <a:r>
              <a:rPr lang="he-IL" b="1" dirty="0"/>
              <a:t>ישראל</a:t>
            </a:r>
          </a:p>
        </p:txBody>
      </p:sp>
      <p:sp>
        <p:nvSpPr>
          <p:cNvPr id="55" name="תיבת טקסט 54">
            <a:extLst>
              <a:ext uri="{FF2B5EF4-FFF2-40B4-BE49-F238E27FC236}">
                <a16:creationId xmlns:a16="http://schemas.microsoft.com/office/drawing/2014/main" id="{DB20B91D-1959-44BB-82BA-8C3338541B21}"/>
              </a:ext>
            </a:extLst>
          </p:cNvPr>
          <p:cNvSpPr txBox="1"/>
          <p:nvPr/>
        </p:nvSpPr>
        <p:spPr>
          <a:xfrm>
            <a:off x="1973348" y="5544054"/>
            <a:ext cx="914400" cy="369332"/>
          </a:xfrm>
          <a:prstGeom prst="rect">
            <a:avLst/>
          </a:prstGeom>
          <a:noFill/>
        </p:spPr>
        <p:txBody>
          <a:bodyPr wrap="square" rtlCol="1">
            <a:spAutoFit/>
          </a:bodyPr>
          <a:lstStyle/>
          <a:p>
            <a:pPr algn="ctr"/>
            <a:r>
              <a:rPr lang="he-IL" b="1" dirty="0"/>
              <a:t>מים</a:t>
            </a:r>
          </a:p>
        </p:txBody>
      </p:sp>
      <p:sp>
        <p:nvSpPr>
          <p:cNvPr id="59" name="תיבת טקסט 58">
            <a:extLst>
              <a:ext uri="{FF2B5EF4-FFF2-40B4-BE49-F238E27FC236}">
                <a16:creationId xmlns:a16="http://schemas.microsoft.com/office/drawing/2014/main" id="{95CA9C0F-F673-410C-BC82-AB3ECE656FD0}"/>
              </a:ext>
            </a:extLst>
          </p:cNvPr>
          <p:cNvSpPr txBox="1"/>
          <p:nvPr/>
        </p:nvSpPr>
        <p:spPr>
          <a:xfrm>
            <a:off x="4134753" y="3637220"/>
            <a:ext cx="1705942" cy="369332"/>
          </a:xfrm>
          <a:prstGeom prst="rect">
            <a:avLst/>
          </a:prstGeom>
          <a:solidFill>
            <a:schemeClr val="accent2">
              <a:lumMod val="60000"/>
              <a:lumOff val="40000"/>
            </a:schemeClr>
          </a:solidFill>
        </p:spPr>
        <p:txBody>
          <a:bodyPr wrap="square" rtlCol="1">
            <a:spAutoFit/>
          </a:bodyPr>
          <a:lstStyle/>
          <a:p>
            <a:pPr algn="ctr"/>
            <a:r>
              <a:rPr lang="he-IL" b="1" dirty="0"/>
              <a:t>פרלמנט</a:t>
            </a:r>
          </a:p>
        </p:txBody>
      </p:sp>
      <p:sp>
        <p:nvSpPr>
          <p:cNvPr id="60" name="תיבת טקסט 59">
            <a:extLst>
              <a:ext uri="{FF2B5EF4-FFF2-40B4-BE49-F238E27FC236}">
                <a16:creationId xmlns:a16="http://schemas.microsoft.com/office/drawing/2014/main" id="{6D8C4E0F-FDF1-4767-9268-F72FB9C28ABD}"/>
              </a:ext>
            </a:extLst>
          </p:cNvPr>
          <p:cNvSpPr txBox="1"/>
          <p:nvPr/>
        </p:nvSpPr>
        <p:spPr>
          <a:xfrm>
            <a:off x="3519055" y="3120190"/>
            <a:ext cx="1705942" cy="369332"/>
          </a:xfrm>
          <a:prstGeom prst="rect">
            <a:avLst/>
          </a:prstGeom>
          <a:solidFill>
            <a:srgbClr val="00B050"/>
          </a:solidFill>
        </p:spPr>
        <p:txBody>
          <a:bodyPr wrap="square" rtlCol="1">
            <a:spAutoFit/>
          </a:bodyPr>
          <a:lstStyle/>
          <a:p>
            <a:pPr algn="ctr"/>
            <a:r>
              <a:rPr lang="he-IL" b="1" dirty="0"/>
              <a:t>גורמי הביטחון</a:t>
            </a:r>
          </a:p>
        </p:txBody>
      </p:sp>
      <p:pic>
        <p:nvPicPr>
          <p:cNvPr id="1026" name="Picture 2" descr="תוצאת תמונה עבור איראן דגל">
            <a:extLst>
              <a:ext uri="{FF2B5EF4-FFF2-40B4-BE49-F238E27FC236}">
                <a16:creationId xmlns:a16="http://schemas.microsoft.com/office/drawing/2014/main" id="{9B9562A6-A43A-4082-A37A-8C5A7ACEB9B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525079" y="1675300"/>
            <a:ext cx="1551881" cy="88828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תוצאת תמונה עבור דגל עיראק">
            <a:extLst>
              <a:ext uri="{FF2B5EF4-FFF2-40B4-BE49-F238E27FC236}">
                <a16:creationId xmlns:a16="http://schemas.microsoft.com/office/drawing/2014/main" id="{AE6E7538-1154-49B5-B0A4-2DD4EDEBFB2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124865" y="2577797"/>
            <a:ext cx="1026990" cy="683416"/>
          </a:xfrm>
          <a:prstGeom prst="rect">
            <a:avLst/>
          </a:prstGeom>
          <a:noFill/>
          <a:extLst>
            <a:ext uri="{909E8E84-426E-40DD-AFC4-6F175D3DCCD1}">
              <a14:hiddenFill xmlns:a14="http://schemas.microsoft.com/office/drawing/2010/main">
                <a:solidFill>
                  <a:srgbClr val="FFFFFF"/>
                </a:solidFill>
              </a14:hiddenFill>
            </a:ext>
          </a:extLst>
        </p:spPr>
      </p:pic>
      <p:sp>
        <p:nvSpPr>
          <p:cNvPr id="62" name="תיבת טקסט 61">
            <a:extLst>
              <a:ext uri="{FF2B5EF4-FFF2-40B4-BE49-F238E27FC236}">
                <a16:creationId xmlns:a16="http://schemas.microsoft.com/office/drawing/2014/main" id="{7552319E-814F-455B-A760-27530A136719}"/>
              </a:ext>
            </a:extLst>
          </p:cNvPr>
          <p:cNvSpPr txBox="1"/>
          <p:nvPr/>
        </p:nvSpPr>
        <p:spPr>
          <a:xfrm>
            <a:off x="7388327" y="1647144"/>
            <a:ext cx="1404806" cy="369332"/>
          </a:xfrm>
          <a:prstGeom prst="rect">
            <a:avLst/>
          </a:prstGeom>
          <a:noFill/>
        </p:spPr>
        <p:txBody>
          <a:bodyPr wrap="square" rtlCol="1">
            <a:spAutoFit/>
          </a:bodyPr>
          <a:lstStyle/>
          <a:p>
            <a:pPr algn="ctr"/>
            <a:r>
              <a:rPr lang="he-IL" b="1" dirty="0"/>
              <a:t>הסוניות</a:t>
            </a:r>
          </a:p>
        </p:txBody>
      </p:sp>
      <p:pic>
        <p:nvPicPr>
          <p:cNvPr id="1030" name="Picture 6" descr="תוצאת תמונה עבור דגל ערב הסעודית">
            <a:extLst>
              <a:ext uri="{FF2B5EF4-FFF2-40B4-BE49-F238E27FC236}">
                <a16:creationId xmlns:a16="http://schemas.microsoft.com/office/drawing/2014/main" id="{28D7CFB0-80E6-4911-9AE9-E7E18CFD4A2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4321" y="729350"/>
            <a:ext cx="1404413" cy="93457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תוצאת תמונה עבור דגל מדינות המפרץ">
            <a:extLst>
              <a:ext uri="{FF2B5EF4-FFF2-40B4-BE49-F238E27FC236}">
                <a16:creationId xmlns:a16="http://schemas.microsoft.com/office/drawing/2014/main" id="{58A7C380-AB41-4638-B7F5-F050CE240D4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22209" y="2031972"/>
            <a:ext cx="1359569" cy="67978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תוצאת תמונה עבור דגל הרשות הפלסטינית">
            <a:extLst>
              <a:ext uri="{FF2B5EF4-FFF2-40B4-BE49-F238E27FC236}">
                <a16:creationId xmlns:a16="http://schemas.microsoft.com/office/drawing/2014/main" id="{CDA92C2B-DE15-433E-988F-02BDF8CAABA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24123" y="3704969"/>
            <a:ext cx="1650338" cy="825169"/>
          </a:xfrm>
          <a:prstGeom prst="rect">
            <a:avLst/>
          </a:prstGeom>
          <a:noFill/>
          <a:extLst>
            <a:ext uri="{909E8E84-426E-40DD-AFC4-6F175D3DCCD1}">
              <a14:hiddenFill xmlns:a14="http://schemas.microsoft.com/office/drawing/2010/main">
                <a:solidFill>
                  <a:srgbClr val="FFFFFF"/>
                </a:solidFill>
              </a14:hiddenFill>
            </a:ext>
          </a:extLst>
        </p:spPr>
      </p:pic>
      <p:sp>
        <p:nvSpPr>
          <p:cNvPr id="69" name="תיבת טקסט 68">
            <a:extLst>
              <a:ext uri="{FF2B5EF4-FFF2-40B4-BE49-F238E27FC236}">
                <a16:creationId xmlns:a16="http://schemas.microsoft.com/office/drawing/2014/main" id="{BB4AAA25-FD8B-48E7-AEA3-EFD9E8D266FB}"/>
              </a:ext>
            </a:extLst>
          </p:cNvPr>
          <p:cNvSpPr txBox="1"/>
          <p:nvPr/>
        </p:nvSpPr>
        <p:spPr>
          <a:xfrm>
            <a:off x="8363635" y="3094591"/>
            <a:ext cx="1404806" cy="646331"/>
          </a:xfrm>
          <a:prstGeom prst="rect">
            <a:avLst/>
          </a:prstGeom>
          <a:noFill/>
        </p:spPr>
        <p:txBody>
          <a:bodyPr wrap="square" rtlCol="1">
            <a:spAutoFit/>
          </a:bodyPr>
          <a:lstStyle/>
          <a:p>
            <a:pPr algn="ctr"/>
            <a:r>
              <a:rPr lang="he-IL" b="1" dirty="0"/>
              <a:t>הרשות הפלסטינית</a:t>
            </a:r>
          </a:p>
        </p:txBody>
      </p:sp>
      <p:sp>
        <p:nvSpPr>
          <p:cNvPr id="70" name="תיבת טקסט 69">
            <a:extLst>
              <a:ext uri="{FF2B5EF4-FFF2-40B4-BE49-F238E27FC236}">
                <a16:creationId xmlns:a16="http://schemas.microsoft.com/office/drawing/2014/main" id="{AF8054C3-5043-42DF-B204-BFAE6A306203}"/>
              </a:ext>
            </a:extLst>
          </p:cNvPr>
          <p:cNvSpPr txBox="1"/>
          <p:nvPr/>
        </p:nvSpPr>
        <p:spPr>
          <a:xfrm>
            <a:off x="5574917" y="2888738"/>
            <a:ext cx="1230301" cy="646331"/>
          </a:xfrm>
          <a:prstGeom prst="rect">
            <a:avLst/>
          </a:prstGeom>
          <a:solidFill>
            <a:schemeClr val="accent4">
              <a:lumMod val="75000"/>
            </a:schemeClr>
          </a:solidFill>
        </p:spPr>
        <p:txBody>
          <a:bodyPr wrap="square" rtlCol="1">
            <a:spAutoFit/>
          </a:bodyPr>
          <a:lstStyle/>
          <a:p>
            <a:pPr algn="ctr"/>
            <a:r>
              <a:rPr lang="he-IL" b="1" dirty="0"/>
              <a:t>המקומות הקדושים</a:t>
            </a:r>
          </a:p>
        </p:txBody>
      </p:sp>
      <p:pic>
        <p:nvPicPr>
          <p:cNvPr id="2" name="Picture 2" descr="תוצאת תמונה עבור דגל צרפת">
            <a:extLst>
              <a:ext uri="{FF2B5EF4-FFF2-40B4-BE49-F238E27FC236}">
                <a16:creationId xmlns:a16="http://schemas.microsoft.com/office/drawing/2014/main" id="{57AB1976-C6D2-453B-BA52-A4864F4C780D}"/>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332840" y="6355453"/>
            <a:ext cx="925914" cy="61615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תוצאת תמונה עבור מים">
            <a:extLst>
              <a:ext uri="{FF2B5EF4-FFF2-40B4-BE49-F238E27FC236}">
                <a16:creationId xmlns:a16="http://schemas.microsoft.com/office/drawing/2014/main" id="{9C6AA5FC-4D1D-422C-A310-CC628F93839B}"/>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004068" y="4988876"/>
            <a:ext cx="904904" cy="62906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תוצאת תמונה עבור אנרגיה">
            <a:extLst>
              <a:ext uri="{FF2B5EF4-FFF2-40B4-BE49-F238E27FC236}">
                <a16:creationId xmlns:a16="http://schemas.microsoft.com/office/drawing/2014/main" id="{D26226F1-17BB-4037-A779-448F6DF2BD56}"/>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834380" y="5057121"/>
            <a:ext cx="1274362" cy="73189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תוצאת תמונה עבור מדבר">
            <a:extLst>
              <a:ext uri="{FF2B5EF4-FFF2-40B4-BE49-F238E27FC236}">
                <a16:creationId xmlns:a16="http://schemas.microsoft.com/office/drawing/2014/main" id="{57AB45F7-4924-4523-89A3-8F611CD5A180}"/>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798795" y="6048900"/>
            <a:ext cx="1196409" cy="79615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תוצאת תמונה עבור משאבי טבע">
            <a:extLst>
              <a:ext uri="{FF2B5EF4-FFF2-40B4-BE49-F238E27FC236}">
                <a16:creationId xmlns:a16="http://schemas.microsoft.com/office/drawing/2014/main" id="{E42726A9-EDF3-4693-B4B5-0AE7480B31CE}"/>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838838" y="5571113"/>
            <a:ext cx="849596" cy="962339"/>
          </a:xfrm>
          <a:prstGeom prst="rect">
            <a:avLst/>
          </a:prstGeom>
          <a:noFill/>
          <a:extLst>
            <a:ext uri="{909E8E84-426E-40DD-AFC4-6F175D3DCCD1}">
              <a14:hiddenFill xmlns:a14="http://schemas.microsoft.com/office/drawing/2010/main">
                <a:solidFill>
                  <a:srgbClr val="FFFFFF"/>
                </a:solidFill>
              </a14:hiddenFill>
            </a:ext>
          </a:extLst>
        </p:spPr>
      </p:pic>
      <p:sp>
        <p:nvSpPr>
          <p:cNvPr id="66" name="תיבת טקסט 65">
            <a:extLst>
              <a:ext uri="{FF2B5EF4-FFF2-40B4-BE49-F238E27FC236}">
                <a16:creationId xmlns:a16="http://schemas.microsoft.com/office/drawing/2014/main" id="{6C01B5E7-4C23-4460-9DD4-B6B446F15765}"/>
              </a:ext>
            </a:extLst>
          </p:cNvPr>
          <p:cNvSpPr txBox="1"/>
          <p:nvPr/>
        </p:nvSpPr>
        <p:spPr>
          <a:xfrm>
            <a:off x="558260" y="3584891"/>
            <a:ext cx="1174517" cy="369332"/>
          </a:xfrm>
          <a:prstGeom prst="rect">
            <a:avLst/>
          </a:prstGeom>
          <a:solidFill>
            <a:schemeClr val="bg1">
              <a:lumMod val="75000"/>
            </a:schemeClr>
          </a:solidFill>
        </p:spPr>
        <p:txBody>
          <a:bodyPr wrap="square" rtlCol="1">
            <a:spAutoFit/>
          </a:bodyPr>
          <a:lstStyle/>
          <a:p>
            <a:pPr algn="ctr"/>
            <a:r>
              <a:rPr lang="he-IL" b="1" dirty="0"/>
              <a:t>תל"ג</a:t>
            </a:r>
          </a:p>
        </p:txBody>
      </p:sp>
      <p:sp>
        <p:nvSpPr>
          <p:cNvPr id="67" name="תיבת טקסט 66">
            <a:extLst>
              <a:ext uri="{FF2B5EF4-FFF2-40B4-BE49-F238E27FC236}">
                <a16:creationId xmlns:a16="http://schemas.microsoft.com/office/drawing/2014/main" id="{D7D744E7-3791-43AE-A8FD-DA6A3DA25BFA}"/>
              </a:ext>
            </a:extLst>
          </p:cNvPr>
          <p:cNvSpPr txBox="1"/>
          <p:nvPr/>
        </p:nvSpPr>
        <p:spPr>
          <a:xfrm>
            <a:off x="406774" y="4953028"/>
            <a:ext cx="1459513" cy="369332"/>
          </a:xfrm>
          <a:prstGeom prst="rect">
            <a:avLst/>
          </a:prstGeom>
          <a:solidFill>
            <a:schemeClr val="bg1">
              <a:lumMod val="75000"/>
            </a:schemeClr>
          </a:solidFill>
        </p:spPr>
        <p:txBody>
          <a:bodyPr wrap="square" rtlCol="1">
            <a:spAutoFit/>
          </a:bodyPr>
          <a:lstStyle/>
          <a:p>
            <a:pPr algn="ctr"/>
            <a:r>
              <a:rPr lang="he-IL" b="1" dirty="0"/>
              <a:t>אגרגטים</a:t>
            </a:r>
          </a:p>
        </p:txBody>
      </p:sp>
      <p:sp>
        <p:nvSpPr>
          <p:cNvPr id="68" name="תיבת טקסט 67">
            <a:extLst>
              <a:ext uri="{FF2B5EF4-FFF2-40B4-BE49-F238E27FC236}">
                <a16:creationId xmlns:a16="http://schemas.microsoft.com/office/drawing/2014/main" id="{B6B7A980-4798-4C41-B850-5797A2D03C2B}"/>
              </a:ext>
            </a:extLst>
          </p:cNvPr>
          <p:cNvSpPr txBox="1"/>
          <p:nvPr/>
        </p:nvSpPr>
        <p:spPr>
          <a:xfrm>
            <a:off x="175521" y="2378916"/>
            <a:ext cx="1459513" cy="369332"/>
          </a:xfrm>
          <a:prstGeom prst="rect">
            <a:avLst/>
          </a:prstGeom>
          <a:solidFill>
            <a:schemeClr val="bg1">
              <a:lumMod val="75000"/>
            </a:schemeClr>
          </a:solidFill>
        </p:spPr>
        <p:txBody>
          <a:bodyPr wrap="square" rtlCol="1">
            <a:spAutoFit/>
          </a:bodyPr>
          <a:lstStyle/>
          <a:p>
            <a:pPr algn="ctr"/>
            <a:r>
              <a:rPr lang="he-IL" b="1" dirty="0"/>
              <a:t>אבטלה</a:t>
            </a:r>
          </a:p>
        </p:txBody>
      </p:sp>
      <p:sp>
        <p:nvSpPr>
          <p:cNvPr id="71" name="תיבת טקסט 70">
            <a:extLst>
              <a:ext uri="{FF2B5EF4-FFF2-40B4-BE49-F238E27FC236}">
                <a16:creationId xmlns:a16="http://schemas.microsoft.com/office/drawing/2014/main" id="{5C80D3B6-3A7C-4A33-9B90-851E7D575C40}"/>
              </a:ext>
            </a:extLst>
          </p:cNvPr>
          <p:cNvSpPr txBox="1"/>
          <p:nvPr/>
        </p:nvSpPr>
        <p:spPr>
          <a:xfrm>
            <a:off x="16841" y="2943156"/>
            <a:ext cx="1459513" cy="369332"/>
          </a:xfrm>
          <a:prstGeom prst="rect">
            <a:avLst/>
          </a:prstGeom>
          <a:solidFill>
            <a:schemeClr val="bg1">
              <a:lumMod val="75000"/>
            </a:schemeClr>
          </a:solidFill>
        </p:spPr>
        <p:txBody>
          <a:bodyPr wrap="square" rtlCol="1">
            <a:spAutoFit/>
          </a:bodyPr>
          <a:lstStyle/>
          <a:p>
            <a:pPr algn="ctr"/>
            <a:r>
              <a:rPr lang="he-IL" b="1" dirty="0"/>
              <a:t>השכלה</a:t>
            </a:r>
          </a:p>
        </p:txBody>
      </p:sp>
      <p:pic>
        <p:nvPicPr>
          <p:cNvPr id="15" name="Picture 12" descr="תוצאת תמונה עבור עבדאללה">
            <a:extLst>
              <a:ext uri="{FF2B5EF4-FFF2-40B4-BE49-F238E27FC236}">
                <a16:creationId xmlns:a16="http://schemas.microsoft.com/office/drawing/2014/main" id="{9957C5E7-74AE-40C5-87F3-0B26DBEEF883}"/>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811095" y="1872565"/>
            <a:ext cx="1070235" cy="80164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תוצאת תמונה עבור דגל דאעש">
            <a:extLst>
              <a:ext uri="{FF2B5EF4-FFF2-40B4-BE49-F238E27FC236}">
                <a16:creationId xmlns:a16="http://schemas.microsoft.com/office/drawing/2014/main" id="{8BD554F9-7444-49F8-BEF2-02EDCE3184AA}"/>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1076844" y="800117"/>
            <a:ext cx="1013501" cy="759147"/>
          </a:xfrm>
          <a:prstGeom prst="rect">
            <a:avLst/>
          </a:prstGeom>
          <a:noFill/>
          <a:extLst>
            <a:ext uri="{909E8E84-426E-40DD-AFC4-6F175D3DCCD1}">
              <a14:hiddenFill xmlns:a14="http://schemas.microsoft.com/office/drawing/2010/main">
                <a:solidFill>
                  <a:srgbClr val="FFFFFF"/>
                </a:solidFill>
              </a14:hiddenFill>
            </a:ext>
          </a:extLst>
        </p:spPr>
      </p:pic>
      <p:sp>
        <p:nvSpPr>
          <p:cNvPr id="9" name="מציין מיקום תוכן 2">
            <a:extLst>
              <a:ext uri="{FF2B5EF4-FFF2-40B4-BE49-F238E27FC236}">
                <a16:creationId xmlns:a16="http://schemas.microsoft.com/office/drawing/2014/main" id="{6F36EE3F-0400-400B-9F8B-0671B4A3E85A}"/>
              </a:ext>
            </a:extLst>
          </p:cNvPr>
          <p:cNvSpPr txBox="1">
            <a:spLocks/>
          </p:cNvSpPr>
          <p:nvPr/>
        </p:nvSpPr>
        <p:spPr>
          <a:xfrm>
            <a:off x="3622539" y="-89829"/>
            <a:ext cx="4820134" cy="897635"/>
          </a:xfrm>
          <a:prstGeom prst="rect">
            <a:avLst/>
          </a:prstGeom>
        </p:spPr>
        <p:txBody>
          <a:bodyPr vert="horz" lIns="91440" tIns="45720" rIns="91440" bIns="45720" rtlCol="0" anchor="t">
            <a:normAutofit fontScale="40000" lnSpcReduction="2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spcBef>
                <a:spcPct val="0"/>
              </a:spcBef>
              <a:spcAft>
                <a:spcPts val="600"/>
              </a:spcAft>
              <a:buNone/>
            </a:pPr>
            <a:r>
              <a:rPr lang="en-US" sz="3100" b="1" kern="1200" dirty="0">
                <a:solidFill>
                  <a:srgbClr val="000000"/>
                </a:solidFill>
                <a:latin typeface="+mj-lt"/>
                <a:ea typeface="+mj-ea"/>
                <a:cs typeface="+mj-cs"/>
              </a:rPr>
              <a:t> </a:t>
            </a:r>
          </a:p>
          <a:p>
            <a:pPr marL="0" indent="0">
              <a:spcBef>
                <a:spcPct val="0"/>
              </a:spcBef>
              <a:spcAft>
                <a:spcPts val="600"/>
              </a:spcAft>
              <a:buNone/>
            </a:pPr>
            <a:r>
              <a:rPr lang="he-IL" sz="9400" b="1" kern="1200" dirty="0">
                <a:solidFill>
                  <a:srgbClr val="000000"/>
                </a:solidFill>
                <a:latin typeface="+mj-lt"/>
                <a:ea typeface="+mj-ea"/>
              </a:rPr>
              <a:t>הסביבה האסטרטגית</a:t>
            </a:r>
            <a:endParaRPr lang="en-US" sz="9400" b="1" kern="1200" dirty="0">
              <a:solidFill>
                <a:srgbClr val="000000"/>
              </a:solidFill>
              <a:latin typeface="+mj-lt"/>
              <a:ea typeface="+mj-ea"/>
            </a:endParaRPr>
          </a:p>
        </p:txBody>
      </p:sp>
      <p:sp>
        <p:nvSpPr>
          <p:cNvPr id="72" name="תיבת טקסט 71">
            <a:extLst>
              <a:ext uri="{FF2B5EF4-FFF2-40B4-BE49-F238E27FC236}">
                <a16:creationId xmlns:a16="http://schemas.microsoft.com/office/drawing/2014/main" id="{DA4B8C81-98AC-4F92-9FA7-EA0F3DA90254}"/>
              </a:ext>
            </a:extLst>
          </p:cNvPr>
          <p:cNvSpPr txBox="1"/>
          <p:nvPr/>
        </p:nvSpPr>
        <p:spPr>
          <a:xfrm>
            <a:off x="249764" y="1839185"/>
            <a:ext cx="1459513" cy="369332"/>
          </a:xfrm>
          <a:prstGeom prst="rect">
            <a:avLst/>
          </a:prstGeom>
          <a:solidFill>
            <a:schemeClr val="bg1">
              <a:lumMod val="75000"/>
            </a:schemeClr>
          </a:solidFill>
        </p:spPr>
        <p:txBody>
          <a:bodyPr wrap="square" rtlCol="1">
            <a:spAutoFit/>
          </a:bodyPr>
          <a:lstStyle/>
          <a:p>
            <a:pPr algn="ctr"/>
            <a:r>
              <a:rPr lang="he-IL" b="1" dirty="0"/>
              <a:t>סיוע חוץ</a:t>
            </a:r>
          </a:p>
        </p:txBody>
      </p:sp>
      <p:sp>
        <p:nvSpPr>
          <p:cNvPr id="54" name="תיבת טקסט 53">
            <a:extLst>
              <a:ext uri="{FF2B5EF4-FFF2-40B4-BE49-F238E27FC236}">
                <a16:creationId xmlns:a16="http://schemas.microsoft.com/office/drawing/2014/main" id="{CEADBE71-1017-461F-A544-9A66EA734EE3}"/>
              </a:ext>
            </a:extLst>
          </p:cNvPr>
          <p:cNvSpPr txBox="1"/>
          <p:nvPr/>
        </p:nvSpPr>
        <p:spPr>
          <a:xfrm>
            <a:off x="431464" y="5550486"/>
            <a:ext cx="1174517" cy="369332"/>
          </a:xfrm>
          <a:prstGeom prst="rect">
            <a:avLst/>
          </a:prstGeom>
          <a:solidFill>
            <a:schemeClr val="bg1">
              <a:lumMod val="75000"/>
            </a:schemeClr>
          </a:solidFill>
        </p:spPr>
        <p:txBody>
          <a:bodyPr wrap="square" rtlCol="1">
            <a:spAutoFit/>
          </a:bodyPr>
          <a:lstStyle/>
          <a:p>
            <a:pPr algn="ctr"/>
            <a:r>
              <a:rPr lang="he-IL" b="1" dirty="0"/>
              <a:t>תיירות</a:t>
            </a:r>
          </a:p>
        </p:txBody>
      </p:sp>
      <p:pic>
        <p:nvPicPr>
          <p:cNvPr id="22" name="תמונה 21">
            <a:extLst>
              <a:ext uri="{FF2B5EF4-FFF2-40B4-BE49-F238E27FC236}">
                <a16:creationId xmlns:a16="http://schemas.microsoft.com/office/drawing/2014/main" id="{1552B876-D2FC-47F0-9ACB-ED6C2D0CBCE4}"/>
              </a:ext>
            </a:extLst>
          </p:cNvPr>
          <p:cNvPicPr>
            <a:picLocks noChangeAspect="1"/>
          </p:cNvPicPr>
          <p:nvPr/>
        </p:nvPicPr>
        <p:blipFill>
          <a:blip r:embed="rId23"/>
          <a:stretch>
            <a:fillRect/>
          </a:stretch>
        </p:blipFill>
        <p:spPr>
          <a:xfrm>
            <a:off x="8012293" y="1976578"/>
            <a:ext cx="2015158" cy="1007579"/>
          </a:xfrm>
          <a:prstGeom prst="rect">
            <a:avLst/>
          </a:prstGeom>
        </p:spPr>
      </p:pic>
    </p:spTree>
    <p:extLst>
      <p:ext uri="{BB962C8B-B14F-4D97-AF65-F5344CB8AC3E}">
        <p14:creationId xmlns:p14="http://schemas.microsoft.com/office/powerpoint/2010/main" val="767310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0063ED4-4000-40B6-8FDB-6FB62BE5C1CF}"/>
              </a:ext>
            </a:extLst>
          </p:cNvPr>
          <p:cNvSpPr>
            <a:spLocks noGrp="1"/>
          </p:cNvSpPr>
          <p:nvPr>
            <p:ph type="title"/>
          </p:nvPr>
        </p:nvSpPr>
        <p:spPr>
          <a:xfrm>
            <a:off x="838200" y="963877"/>
            <a:ext cx="3494362" cy="4930246"/>
          </a:xfrm>
        </p:spPr>
        <p:txBody>
          <a:bodyPr>
            <a:normAutofit/>
          </a:bodyPr>
          <a:lstStyle/>
          <a:p>
            <a:pPr lvl="0">
              <a:spcBef>
                <a:spcPts val="0"/>
              </a:spcBef>
            </a:pPr>
            <a:r>
              <a:rPr lang="he-IL" b="1" dirty="0">
                <a:solidFill>
                  <a:schemeClr val="accent1"/>
                </a:solidFill>
                <a:latin typeface="Calibri" panose="020F0502020204030204"/>
                <a:ea typeface="+mn-ea"/>
                <a:cs typeface="Arial" panose="020B0604020202020204" pitchFamily="34" charset="0"/>
              </a:rPr>
              <a:t>אתגרים מרכזיים</a:t>
            </a:r>
            <a:endParaRPr lang="he-IL" b="1" dirty="0">
              <a:solidFill>
                <a:schemeClr val="accent1"/>
              </a:solidFill>
              <a:cs typeface="+mn-cs"/>
            </a:endParaRPr>
          </a:p>
        </p:txBody>
      </p:sp>
      <p:cxnSp>
        <p:nvCxnSpPr>
          <p:cNvPr id="18" name="Straight Connector 17">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מציין מיקום תוכן 3">
            <a:extLst>
              <a:ext uri="{FF2B5EF4-FFF2-40B4-BE49-F238E27FC236}">
                <a16:creationId xmlns:a16="http://schemas.microsoft.com/office/drawing/2014/main" id="{3985AAC6-D3A9-4F67-A947-46E625D24660}"/>
              </a:ext>
            </a:extLst>
          </p:cNvPr>
          <p:cNvSpPr>
            <a:spLocks noGrp="1"/>
          </p:cNvSpPr>
          <p:nvPr>
            <p:ph idx="1"/>
          </p:nvPr>
        </p:nvSpPr>
        <p:spPr>
          <a:xfrm>
            <a:off x="4515729" y="663252"/>
            <a:ext cx="6838071" cy="5894123"/>
          </a:xfrm>
        </p:spPr>
        <p:txBody>
          <a:bodyPr anchor="ctr">
            <a:normAutofit fontScale="92500" lnSpcReduction="10000"/>
          </a:bodyPr>
          <a:lstStyle/>
          <a:p>
            <a:pPr marL="514350" indent="-514350">
              <a:lnSpc>
                <a:spcPct val="150000"/>
              </a:lnSpc>
              <a:spcBef>
                <a:spcPts val="0"/>
              </a:spcBef>
              <a:buFont typeface="+mj-lt"/>
              <a:buAutoNum type="arabicPeriod"/>
            </a:pPr>
            <a:r>
              <a:rPr lang="he-IL" sz="3600" b="1" dirty="0">
                <a:solidFill>
                  <a:srgbClr val="FF0000"/>
                </a:solidFill>
              </a:rPr>
              <a:t>כלכלי</a:t>
            </a:r>
            <a:r>
              <a:rPr lang="he-IL" sz="3600" b="1" dirty="0"/>
              <a:t> – אבטלה, תל"ג נמוך, מדבר, פוטנציאל צמיחה נמוך, משאבי טבע</a:t>
            </a:r>
          </a:p>
          <a:p>
            <a:pPr marL="514350" indent="-514350">
              <a:lnSpc>
                <a:spcPct val="150000"/>
              </a:lnSpc>
              <a:spcBef>
                <a:spcPts val="0"/>
              </a:spcBef>
              <a:buFont typeface="+mj-lt"/>
              <a:buAutoNum type="arabicPeriod"/>
            </a:pPr>
            <a:r>
              <a:rPr lang="he-IL" sz="3600" b="1" dirty="0">
                <a:solidFill>
                  <a:srgbClr val="FF0000"/>
                </a:solidFill>
              </a:rPr>
              <a:t>פנים</a:t>
            </a:r>
            <a:r>
              <a:rPr lang="he-IL" sz="3600" b="1" dirty="0"/>
              <a:t> – פליטים, אופוזיציה, פלסטינים, יחסים עם ישראל</a:t>
            </a:r>
          </a:p>
          <a:p>
            <a:pPr marL="514350" indent="-514350">
              <a:lnSpc>
                <a:spcPct val="150000"/>
              </a:lnSpc>
              <a:spcBef>
                <a:spcPts val="0"/>
              </a:spcBef>
              <a:buFont typeface="+mj-lt"/>
              <a:buAutoNum type="arabicPeriod"/>
            </a:pPr>
            <a:r>
              <a:rPr lang="he-IL" sz="3600" b="1" dirty="0">
                <a:solidFill>
                  <a:srgbClr val="FF0000"/>
                </a:solidFill>
              </a:rPr>
              <a:t>בטחוני</a:t>
            </a:r>
            <a:r>
              <a:rPr lang="he-IL" sz="3600" b="1" dirty="0"/>
              <a:t> – איראן, סוריה, עיראק, </a:t>
            </a:r>
            <a:r>
              <a:rPr lang="he-IL" sz="3600" b="1" dirty="0" err="1"/>
              <a:t>דעאש</a:t>
            </a:r>
            <a:endParaRPr lang="he-IL" sz="3600" b="1" dirty="0"/>
          </a:p>
          <a:p>
            <a:pPr marL="514350" indent="-514350">
              <a:lnSpc>
                <a:spcPct val="150000"/>
              </a:lnSpc>
              <a:spcBef>
                <a:spcPts val="0"/>
              </a:spcBef>
              <a:buFont typeface="+mj-lt"/>
              <a:buAutoNum type="arabicPeriod"/>
            </a:pPr>
            <a:r>
              <a:rPr lang="he-IL" sz="3600" b="1" dirty="0">
                <a:solidFill>
                  <a:srgbClr val="FF0000"/>
                </a:solidFill>
              </a:rPr>
              <a:t>בינלאומי</a:t>
            </a:r>
            <a:r>
              <a:rPr lang="he-IL" sz="3600" b="1" dirty="0"/>
              <a:t> – מעורבות ארה"ב במרחב</a:t>
            </a:r>
          </a:p>
          <a:p>
            <a:pPr marL="514350" indent="-514350">
              <a:lnSpc>
                <a:spcPct val="150000"/>
              </a:lnSpc>
              <a:spcBef>
                <a:spcPts val="0"/>
              </a:spcBef>
              <a:buFont typeface="+mj-lt"/>
              <a:buAutoNum type="arabicPeriod"/>
            </a:pPr>
            <a:r>
              <a:rPr lang="he-IL" sz="3600" b="1" dirty="0">
                <a:solidFill>
                  <a:srgbClr val="FF0000"/>
                </a:solidFill>
              </a:rPr>
              <a:t>'עסקת המאה' </a:t>
            </a:r>
            <a:r>
              <a:rPr lang="he-IL" sz="3600" b="1" dirty="0"/>
              <a:t>– התנגדות (זהירה)</a:t>
            </a:r>
          </a:p>
          <a:p>
            <a:pPr marL="514350" indent="-514350">
              <a:spcBef>
                <a:spcPts val="0"/>
              </a:spcBef>
              <a:spcAft>
                <a:spcPts val="600"/>
              </a:spcAft>
              <a:buFont typeface="+mj-lt"/>
              <a:buAutoNum type="arabicPeriod"/>
            </a:pPr>
            <a:endParaRPr lang="he-IL" sz="2400" b="1" dirty="0"/>
          </a:p>
          <a:p>
            <a:pPr marL="0" indent="0">
              <a:spcBef>
                <a:spcPts val="0"/>
              </a:spcBef>
              <a:spcAft>
                <a:spcPts val="600"/>
              </a:spcAft>
              <a:buNone/>
            </a:pPr>
            <a:endParaRPr lang="he-IL" sz="2400" b="1" dirty="0"/>
          </a:p>
        </p:txBody>
      </p:sp>
    </p:spTree>
    <p:extLst>
      <p:ext uri="{BB962C8B-B14F-4D97-AF65-F5344CB8AC3E}">
        <p14:creationId xmlns:p14="http://schemas.microsoft.com/office/powerpoint/2010/main" val="99375273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1097</Words>
  <Application>Microsoft Office PowerPoint</Application>
  <PresentationFormat>מסך רחב</PresentationFormat>
  <Paragraphs>214</Paragraphs>
  <Slides>25</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25</vt:i4>
      </vt:variant>
    </vt:vector>
  </HeadingPairs>
  <TitlesOfParts>
    <vt:vector size="31" baseType="lpstr">
      <vt:lpstr>Arial</vt:lpstr>
      <vt:lpstr>Calibri</vt:lpstr>
      <vt:lpstr>Calibri Light</vt:lpstr>
      <vt:lpstr>David</vt:lpstr>
      <vt:lpstr>Times New Roman</vt:lpstr>
      <vt:lpstr>ערכת נושא Office</vt:lpstr>
      <vt:lpstr>מצגת של PowerPoint‏</vt:lpstr>
      <vt:lpstr>מטרת הסיור</vt:lpstr>
      <vt:lpstr>הישגים נדרשים</vt:lpstr>
      <vt:lpstr>שאלת המחקר </vt:lpstr>
      <vt:lpstr>שאלת המחקר 2 </vt:lpstr>
      <vt:lpstr>מצגת של PowerPoint‏</vt:lpstr>
      <vt:lpstr>מספרים מספרים</vt:lpstr>
      <vt:lpstr>מצגת של PowerPoint‏</vt:lpstr>
      <vt:lpstr>אתגרים מרכזיים</vt:lpstr>
      <vt:lpstr>מתחים ואיזונים מרכזיים</vt:lpstr>
      <vt:lpstr>מייצבים</vt:lpstr>
      <vt:lpstr>מצגת של PowerPoint‏</vt:lpstr>
      <vt:lpstr>עיקרי הסכם השלום</vt:lpstr>
      <vt:lpstr>אינטרסים ישראלים</vt:lpstr>
      <vt:lpstr>אינטרסים ירדנים</vt:lpstr>
      <vt:lpstr>עקרונות לכינון יחסים (מתוך ספרו של שמעון שמיר)</vt:lpstr>
      <vt:lpstr>מצגת של PowerPoint‏</vt:lpstr>
      <vt:lpstr>השיטה</vt:lpstr>
      <vt:lpstr>חומרים</vt:lpstr>
      <vt:lpstr>שני מופעי טעינה</vt:lpstr>
      <vt:lpstr>לו"ז יום א'</vt:lpstr>
      <vt:lpstr>לו"ז יום ב'</vt:lpstr>
      <vt:lpstr>מנהלות</vt:lpstr>
      <vt:lpstr>נקודות פתוחות ולהחלטה</vt:lpstr>
      <vt:lpstr>מאמרים לקריאה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אופיר לויוס</dc:creator>
  <cp:lastModifiedBy>u23920</cp:lastModifiedBy>
  <cp:revision>43</cp:revision>
  <dcterms:created xsi:type="dcterms:W3CDTF">2019-12-01T14:48:15Z</dcterms:created>
  <dcterms:modified xsi:type="dcterms:W3CDTF">2020-02-27T13:57:52Z</dcterms:modified>
</cp:coreProperties>
</file>