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5" r:id="rId2"/>
    <p:sldId id="274" r:id="rId3"/>
    <p:sldId id="304" r:id="rId4"/>
    <p:sldId id="289" r:id="rId5"/>
    <p:sldId id="299" r:id="rId6"/>
    <p:sldId id="301" r:id="rId7"/>
    <p:sldId id="303" r:id="rId8"/>
  </p:sldIdLst>
  <p:sldSz cx="12192000" cy="6858000"/>
  <p:notesSz cx="6819900" cy="99187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79559" autoAdjust="0"/>
  </p:normalViewPr>
  <p:slideViewPr>
    <p:cSldViewPr>
      <p:cViewPr varScale="1">
        <p:scale>
          <a:sx n="75" d="100"/>
          <a:sy n="75" d="100"/>
        </p:scale>
        <p:origin x="540" y="54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282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5708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93408286-191C-4A3F-B1AF-BB78D38479F5}" type="datetime8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03 אוקטובר 17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282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0" y="9421044"/>
            <a:ext cx="295708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7BAE14B8-3CC9-472D-9BC5-A84D80684DE2}" type="slidenum"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282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0" y="0"/>
            <a:ext cx="295708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544EB51-7437-4ECB-8F53-BD138F55FBF7}" type="datetime8">
              <a:rPr lang="he-IL" smtClean="0"/>
              <a:pPr/>
              <a:t>03 אוקטובר 17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5"/>
            <a:ext cx="5455920" cy="334756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282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0" y="9421044"/>
            <a:ext cx="295708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FB667E1-E601-4AAF-B95C-B25720D70A60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he-IL" smtClean="0"/>
              <a:t>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35249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he-IL" sz="1200" b="0" i="1" u="none" strike="noStrike" kern="1200" baseline="0" noProof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10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r>
              <a: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עשוי לדרוש יותר משקופית אחת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FB667E1-E601-4AAF-B95C-B25720D70A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26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תמונה 8" descr="שמש זורחת מעל גבעות מכוסות דש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מלבן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מלבן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rtlCol="1" anchor="b">
            <a:noAutofit/>
          </a:bodyPr>
          <a:lstStyle>
            <a:lvl1pPr algn="ctr" rtl="1">
              <a:defRPr sz="4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 rtlCol="1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 sz="2800"/>
            </a:lvl2pPr>
            <a:lvl3pPr marL="914400" indent="0" algn="ctr" rtl="1">
              <a:buNone/>
              <a:defRPr sz="2400"/>
            </a:lvl3pPr>
            <a:lvl4pPr marL="1371600" indent="0" algn="ctr" rtl="1">
              <a:buNone/>
              <a:defRPr sz="2000"/>
            </a:lvl4pPr>
            <a:lvl5pPr marL="1828800" indent="0" algn="ctr" rtl="1">
              <a:buNone/>
              <a:defRPr sz="2000"/>
            </a:lvl5pPr>
            <a:lvl6pPr marL="2286000" indent="0" algn="ctr" rtl="1">
              <a:buNone/>
              <a:defRPr sz="2000"/>
            </a:lvl6pPr>
            <a:lvl7pPr marL="2743200" indent="0" algn="ctr" rtl="1">
              <a:buNone/>
              <a:defRPr sz="2000"/>
            </a:lvl7pPr>
            <a:lvl8pPr marL="3200400" indent="0" algn="ctr" rtl="1">
              <a:buNone/>
              <a:defRPr sz="2000"/>
            </a:lvl8pPr>
            <a:lvl9pPr marL="3657600" indent="0" algn="ctr" rtl="1">
              <a:buNone/>
              <a:defRPr sz="20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חלופי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 bwMode="ltGray">
          <a:xfrm>
            <a:off x="7318248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078660" y="2362200"/>
            <a:ext cx="3200400" cy="1990725"/>
          </a:xfrm>
        </p:spPr>
        <p:txBody>
          <a:bodyPr rtlCol="1" anchor="b">
            <a:normAutofit/>
          </a:bodyPr>
          <a:lstStyle>
            <a:lvl1pPr algn="r" rtl="1">
              <a:defRPr sz="34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078660" y="4367308"/>
            <a:ext cx="3200400" cy="1622012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685800"/>
            <a:ext cx="6370320" cy="5486400"/>
          </a:xfrm>
        </p:spPr>
        <p:txBody>
          <a:bodyPr rtlCol="1">
            <a:normAutofit/>
          </a:bodyPr>
          <a:lstStyle>
            <a:lvl1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 rtl="1"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174D080-DCA4-45D3-B2F8-95788556C7F5}" type="datetime8">
              <a:rPr lang="he-IL" smtClean="0"/>
              <a:pPr/>
              <a:t>03 אוקטובר 17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l" rtl="1"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8014" y="2362200"/>
            <a:ext cx="3200400" cy="1993392"/>
          </a:xfrm>
        </p:spPr>
        <p:txBody>
          <a:bodyPr rtlCol="1" anchor="b">
            <a:normAutofit/>
          </a:bodyPr>
          <a:lstStyle>
            <a:lvl1pPr algn="r" rtl="1">
              <a:defRPr sz="34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של תמונה 2" descr="מציין מיקום ריק להוספת תמונה. לחץ על מציין המיקום ובחר את התמונה שברצונך להוסיף."/>
          <p:cNvSpPr>
            <a:spLocks noGrp="1"/>
          </p:cNvSpPr>
          <p:nvPr>
            <p:ph type="pic" idx="1"/>
          </p:nvPr>
        </p:nvSpPr>
        <p:spPr>
          <a:xfrm>
            <a:off x="4873752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 rtlCol="1"/>
          <a:lstStyle>
            <a:lvl1pPr marL="0" indent="0" algn="ctr" rtl="1">
              <a:buNone/>
              <a:defRPr sz="3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he-IL" smtClean="0"/>
              <a:t>לחץ על הסמל כדי להוסיף תמונה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8014" y="4355592"/>
            <a:ext cx="3200400" cy="1644614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7D9574E-2143-4A91-B2C8-A980D1F6D781}" type="datetime8">
              <a:rPr lang="he-IL" smtClean="0"/>
              <a:pPr/>
              <a:t>03 אוקטובר 17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 rtlCol="1"/>
          <a:lstStyle/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06C4B962-D926-424B-AC00-FE1E0ECB640D}" type="datetime8">
              <a:rPr lang="he-IL" smtClean="0"/>
              <a:pPr/>
              <a:t>03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1"/>
          <a:lstStyle>
            <a:lvl1pPr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1"/>
          <a:lstStyle/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1FA57BC6-D13C-45A2-AF61-CB59F6BA3E10}" type="datetime8">
              <a:rPr lang="he-IL" smtClean="0"/>
              <a:pPr/>
              <a:t>03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/>
          <a:lstStyle>
            <a:lvl6pPr algn="r" rtl="1">
              <a:defRPr/>
            </a:lvl6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FE218764-B9AD-4A05-A31E-84CE4FE50E8B}" type="datetime8">
              <a:rPr lang="he-IL" smtClean="0"/>
              <a:pPr/>
              <a:t>03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R="0" lvl="0" indent="0" algn="ct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e-IL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מלבן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1" anchor="b">
            <a:normAutofit/>
          </a:bodyPr>
          <a:lstStyle>
            <a:lvl1pPr algn="ctr" rtl="1">
              <a:defRPr sz="52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rtlCol="1" anchor="t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A31EF28-7E3D-4A0D-8B1D-EAD0E195C731}" type="datetime8">
              <a:rPr lang="he-IL" smtClean="0"/>
              <a:pPr/>
              <a:t>03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חלופית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1" anchor="b">
            <a:normAutofit/>
          </a:bodyPr>
          <a:lstStyle>
            <a:lvl1pPr algn="ctr" rtl="1">
              <a:defRPr sz="5200" b="0">
                <a:solidFill>
                  <a:schemeClr val="tx1"/>
                </a:solidFill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rtlCol="1" anchor="t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>
                <a:solidFill>
                  <a:schemeClr val="tx2"/>
                </a:solidFill>
              </a:defRPr>
            </a:lvl1pPr>
          </a:lstStyle>
          <a:p>
            <a:pPr rtl="1"/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CA1D98F7-BBB4-4642-B2F6-386FDE1B714A}" type="datetime8">
              <a:rPr lang="he-IL" smtClean="0"/>
              <a:pPr/>
              <a:t>03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41072186-3A27-43FD-BA50-C25F08521E08}" type="datetime8">
              <a:rPr lang="he-IL" smtClean="0"/>
              <a:pPr/>
              <a:t>03 אוקטובר 17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A0ECE5F2-81AA-4605-B028-6FBA391056AF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 rtlCol="1"/>
          <a:lstStyle/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1" anchor="ctr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200" b="0" cap="none" baseline="0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1">
            <a:normAutofit/>
          </a:bodyPr>
          <a:lstStyle>
            <a:lvl1pPr algn="r" rtl="1">
              <a:defRPr sz="1800"/>
            </a:lvl1pPr>
            <a:lvl2pPr algn="r" rtl="1">
              <a:defRPr sz="1600"/>
            </a:lvl2pPr>
            <a:lvl3pPr algn="r" rtl="1">
              <a:defRPr sz="1400"/>
            </a:lvl3pPr>
            <a:lvl4pPr algn="r" rtl="1">
              <a:defRPr sz="1200"/>
            </a:lvl4pPr>
            <a:lvl5pPr algn="r" rtl="1">
              <a:defRPr sz="1200"/>
            </a:lvl5pPr>
            <a:lvl6pPr algn="r" rtl="1">
              <a:defRPr sz="1200"/>
            </a:lvl6pPr>
            <a:lvl7pPr algn="r" rtl="1">
              <a:defRPr sz="1200"/>
            </a:lvl7pPr>
            <a:lvl8pPr algn="r" rtl="1">
              <a:defRPr sz="1200"/>
            </a:lvl8pPr>
            <a:lvl9pPr algn="r" rtl="1">
              <a:defRPr sz="12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1" anchor="ctr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200" b="0" cap="none" baseline="0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1">
            <a:normAutofit/>
          </a:bodyPr>
          <a:lstStyle>
            <a:lvl1pPr algn="r" rtl="1">
              <a:defRPr sz="1800"/>
            </a:lvl1pPr>
            <a:lvl2pPr algn="r" rtl="1">
              <a:defRPr sz="1600"/>
            </a:lvl2pPr>
            <a:lvl3pPr algn="r" rtl="1">
              <a:defRPr sz="1400"/>
            </a:lvl3pPr>
            <a:lvl4pPr algn="r" rtl="1">
              <a:defRPr sz="1200"/>
            </a:lvl4pPr>
            <a:lvl5pPr algn="r" rtl="1">
              <a:defRPr sz="1200"/>
            </a:lvl5pPr>
            <a:lvl6pPr algn="r" rtl="1">
              <a:defRPr sz="1200"/>
            </a:lvl6pPr>
            <a:lvl7pPr algn="r" rtl="1">
              <a:defRPr sz="1200"/>
            </a:lvl7pPr>
            <a:lvl8pPr algn="r" rtl="1">
              <a:defRPr sz="1200"/>
            </a:lvl8pPr>
            <a:lvl9pPr algn="r" rtl="1">
              <a:defRPr sz="12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8AB9AA41-A953-4132-9B44-4E0513AEC4FC}" type="datetime8">
              <a:rPr lang="he-IL" smtClean="0"/>
              <a:pPr/>
              <a:t>03 אוקטובר 17</a:t>
            </a:fld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5FF1E4BA-5D86-457F-81D4-527350DD4C7A}" type="datetime8">
              <a:rPr lang="he-IL" smtClean="0"/>
              <a:pPr/>
              <a:t>03 אוקטובר 17</a:t>
            </a:fld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>
                <a:solidFill>
                  <a:schemeClr val="tx2"/>
                </a:solidFill>
              </a:defRPr>
            </a:lvl1pPr>
          </a:lstStyle>
          <a:p>
            <a:pPr rtl="1"/>
            <a:endParaRPr lang="he-IL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>
              <a:defRPr>
                <a:solidFill>
                  <a:schemeClr val="tx2"/>
                </a:solidFill>
              </a:defRPr>
            </a:lvl1pPr>
          </a:lstStyle>
          <a:p>
            <a:pPr algn="l"/>
            <a:fld id="{2D48FB61-65B6-4A9E-8CC2-7814F08B8B2D}" type="datetime8">
              <a:rPr lang="he-IL" smtClean="0"/>
              <a:pPr algn="l"/>
              <a:t>03 אוקטובר 17</a:t>
            </a:fld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05800" y="2362200"/>
            <a:ext cx="3200400" cy="1990725"/>
          </a:xfrm>
        </p:spPr>
        <p:txBody>
          <a:bodyPr rtlCol="1" anchor="b">
            <a:normAutofit/>
          </a:bodyPr>
          <a:lstStyle>
            <a:lvl1pPr algn="r" rtl="1">
              <a:defRPr sz="3400" b="0"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05800" y="4367308"/>
            <a:ext cx="3200400" cy="1622012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1" cy="5486400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221A13E8-9A85-485B-94B7-5D103837E152}" type="datetime8">
              <a:rPr lang="he-IL" smtClean="0"/>
              <a:pPr/>
              <a:t>03 אוקטובר 17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R="0" lvl="0" indent="0" algn="ct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e-IL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מלבן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rtl="1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he-IL" dirty="0"/>
              <a:t>לחץ כדי לערוך סגנונות טקסט של תבנית בסיס</a:t>
            </a:r>
          </a:p>
          <a:p>
            <a:pPr lvl="1" rtl="1"/>
            <a:r>
              <a:rPr lang="he-IL" dirty="0"/>
              <a:t>רמה שניה</a:t>
            </a:r>
          </a:p>
          <a:p>
            <a:pPr lvl="2" rtl="1"/>
            <a:r>
              <a:rPr lang="he-IL" dirty="0"/>
              <a:t>רמה שלישית</a:t>
            </a:r>
          </a:p>
          <a:p>
            <a:pPr lvl="3" rtl="1"/>
            <a:r>
              <a:rPr lang="he-IL" dirty="0"/>
              <a:t>רמה רביעית</a:t>
            </a:r>
          </a:p>
          <a:p>
            <a:pPr lvl="4" rtl="1"/>
            <a:r>
              <a:rPr lang="he-IL" dirty="0"/>
              <a:t>רמה חמישית</a:t>
            </a:r>
          </a:p>
          <a:p>
            <a:pPr lvl="5" rtl="1"/>
            <a:r>
              <a:rPr lang="he-IL" dirty="0"/>
              <a:t>שישית</a:t>
            </a:r>
          </a:p>
          <a:p>
            <a:pPr lvl="6" rtl="1"/>
            <a:r>
              <a:rPr lang="he-IL" dirty="0"/>
              <a:t>שביעית</a:t>
            </a:r>
          </a:p>
          <a:p>
            <a:pPr lvl="7" rtl="1"/>
            <a:r>
              <a:rPr lang="he-IL" dirty="0"/>
              <a:t>שמינית</a:t>
            </a:r>
          </a:p>
          <a:p>
            <a:pPr lvl="8" rtl="1"/>
            <a:r>
              <a:rPr lang="he-IL" dirty="0"/>
              <a:t>תשיעית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69000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100" cap="all" baseline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2286000" y="6601968"/>
            <a:ext cx="1143000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10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1A69999-6F67-4D06-AF2F-1AEEB328493D}" type="datetime8">
              <a:rPr lang="he-IL" smtClean="0"/>
              <a:pPr/>
              <a:t>03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134112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10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r" defTabSz="914400" rtl="1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74320" indent="-228600" algn="r" defTabSz="914400" rtl="1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94360" indent="-228600" algn="r" defTabSz="914400" rtl="1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1440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3444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55448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87452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6pPr>
      <a:lvl7pPr marL="219456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7pPr>
      <a:lvl8pPr marL="25146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8pPr>
      <a:lvl9pPr marL="28346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ag.gov.il/yhidotmisrad/rashut_buduim/Pages/default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 rtlCol="1"/>
          <a:lstStyle/>
          <a:p>
            <a:pPr rtl="1"/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סיור </a:t>
            </a:r>
            <a:r>
              <a:rPr lang="he-IL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מב"ל</a:t>
            </a:r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לדרום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כותרת משנה 3"/>
          <p:cNvSpPr>
            <a:spLocks noGrp="1"/>
          </p:cNvSpPr>
          <p:nvPr>
            <p:ph type="subTitle" idx="1"/>
          </p:nvPr>
        </p:nvSpPr>
        <p:spPr/>
        <p:txBody>
          <a:bodyPr rtlCol="1"/>
          <a:lstStyle/>
          <a:p>
            <a:pPr rtl="1"/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צוות 2| 24.10.2017-26.10.2017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917848"/>
          </a:xfrm>
        </p:spPr>
        <p:txBody>
          <a:bodyPr rtlCol="1"/>
          <a:lstStyle/>
          <a:p>
            <a:pPr rtl="1"/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תיאור </a:t>
            </a:r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הסיור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type="body" idx="1"/>
          </p:nvPr>
        </p:nvSpPr>
        <p:spPr>
          <a:xfrm>
            <a:off x="1491084" y="2564904"/>
            <a:ext cx="9144000" cy="2787352"/>
          </a:xfrm>
        </p:spPr>
        <p:txBody>
          <a:bodyPr rtlCol="1">
            <a:normAutofit/>
          </a:bodyPr>
          <a:lstStyle/>
          <a:p>
            <a:pPr lvl="0" algn="just" rtl="1"/>
            <a:r>
              <a:rPr lang="he-IL" sz="2600" dirty="0" smtClean="0"/>
              <a:t>בתאריכים 24.10.2017 – 26.10.2017 יוצא הקורס לסיור בדרום הארץ. בסיור נפגוש חלק מהנושאים המרכזיים בדרום </a:t>
            </a:r>
            <a:r>
              <a:rPr lang="he-IL" sz="2600" dirty="0" err="1" smtClean="0"/>
              <a:t>הרלוונטים</a:t>
            </a:r>
            <a:r>
              <a:rPr lang="he-IL" sz="2600" dirty="0" smtClean="0"/>
              <a:t> לביטחון הלאומי בהתאם לארבעת צירי הלימוד: בטחוני, מדיני, כלכלי וחברתי. יום הכנה יתקיים במכללה בתאריך 15.10.2017.</a:t>
            </a:r>
          </a:p>
          <a:p>
            <a:pPr lvl="0" algn="just" rtl="1"/>
            <a:r>
              <a:rPr lang="he-IL" sz="2600" dirty="0" smtClean="0"/>
              <a:t>סיור נפרד יוקדש למורשת בן גוריון. </a:t>
            </a:r>
          </a:p>
          <a:p>
            <a:pPr lvl="0" rtl="1"/>
            <a:endParaRPr lang="he-IL" sz="2600" dirty="0" smtClean="0"/>
          </a:p>
          <a:p>
            <a:pPr lvl="0" algn="r" rtl="1"/>
            <a:endParaRPr lang="he-IL" sz="2600" dirty="0" smtClean="0"/>
          </a:p>
          <a:p>
            <a:pPr lvl="0" algn="r" rtl="1"/>
            <a:endParaRPr lang="he-IL" sz="2600" dirty="0" smtClean="0"/>
          </a:p>
          <a:p>
            <a:pPr marL="342900" lvl="0" indent="-342900" rtl="1">
              <a:buFont typeface="Arial" panose="020B0604020202020204" pitchFamily="34" charset="0"/>
              <a:buChar char="•"/>
            </a:pP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81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3912" y="86915"/>
            <a:ext cx="4752528" cy="6713888"/>
          </a:xfrm>
          <a:prstGeom prst="rect">
            <a:avLst/>
          </a:prstGeom>
        </p:spPr>
      </p:pic>
      <p:pic>
        <p:nvPicPr>
          <p:cNvPr id="6" name="Picture 8" descr="תוצאת תמונה עבור מפת רצועת עז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0" y="1226344"/>
            <a:ext cx="8280920" cy="473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תוצאת תמונה עבור בדואים בנגב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9" y="21765"/>
            <a:ext cx="8466700" cy="6719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תוצאת תמונה עבור קמ&quot;ג דימונה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985" y="21765"/>
            <a:ext cx="8736971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0" descr="תוצאת תמונה עבור cert באר שבע"/>
          <p:cNvSpPr>
            <a:spLocks noChangeAspect="1" noChangeArrowheads="1"/>
          </p:cNvSpPr>
          <p:nvPr/>
        </p:nvSpPr>
        <p:spPr bwMode="auto">
          <a:xfrm>
            <a:off x="994429" y="1226344"/>
            <a:ext cx="1338556" cy="133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2062" name="Picture 14" descr="תוצאת תמונה עבור cert באר שבע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7" y="-49883"/>
            <a:ext cx="12096376" cy="679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81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9755068" y="2796972"/>
            <a:ext cx="4181168" cy="692696"/>
          </a:xfrm>
        </p:spPr>
        <p:txBody>
          <a:bodyPr rtlCol="1"/>
          <a:lstStyle/>
          <a:p>
            <a:pPr rtl="1"/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יום הכנה 15.10.17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734230"/>
              </p:ext>
            </p:extLst>
          </p:nvPr>
        </p:nvGraphicFramePr>
        <p:xfrm>
          <a:off x="1199456" y="19596"/>
          <a:ext cx="9872631" cy="5421197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456476"/>
                <a:gridCol w="2492577"/>
                <a:gridCol w="3388367"/>
                <a:gridCol w="913904"/>
                <a:gridCol w="1621307"/>
              </a:tblGrid>
              <a:tr h="39993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מרצה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הערות</a:t>
                      </a:r>
                      <a:endParaRPr lang="he-IL" dirty="0"/>
                    </a:p>
                  </a:txBody>
                  <a:tcPr/>
                </a:tc>
              </a:tr>
              <a:tr h="60424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08:30</a:t>
                      </a:r>
                      <a:r>
                        <a:rPr lang="he-IL" baseline="0" dirty="0" smtClean="0"/>
                        <a:t> – </a:t>
                      </a:r>
                      <a:r>
                        <a:rPr lang="he-IL" baseline="0" dirty="0" smtClean="0"/>
                        <a:t>09:00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סקירת הסיור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יניב </a:t>
                      </a:r>
                      <a:r>
                        <a:rPr lang="he-IL" dirty="0" err="1" smtClean="0"/>
                        <a:t>אלאלוף</a:t>
                      </a:r>
                      <a:r>
                        <a:rPr lang="he-IL" dirty="0" smtClean="0"/>
                        <a:t> וגלעד בן ארי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קוד לבוש </a:t>
                      </a:r>
                      <a:r>
                        <a:rPr lang="he-IL" dirty="0" err="1" smtClean="0"/>
                        <a:t>מב"ל</a:t>
                      </a:r>
                      <a:endParaRPr lang="he-IL" dirty="0"/>
                    </a:p>
                  </a:txBody>
                  <a:tcPr/>
                </a:tc>
              </a:tr>
              <a:tr h="60424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09:00 </a:t>
                      </a:r>
                      <a:r>
                        <a:rPr lang="he-IL" dirty="0" smtClean="0"/>
                        <a:t>– </a:t>
                      </a:r>
                      <a:r>
                        <a:rPr lang="he-IL" dirty="0" smtClean="0"/>
                        <a:t>10:30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יחסי ישראל ירדן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עינת שלאיין, שגרירת</a:t>
                      </a:r>
                      <a:r>
                        <a:rPr lang="he-IL" baseline="0" dirty="0" smtClean="0"/>
                        <a:t> ישראל בירדן</a:t>
                      </a:r>
                    </a:p>
                    <a:p>
                      <a:pPr rtl="1"/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מדיני כלכלי, בטחוני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85226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11:00 </a:t>
                      </a:r>
                      <a:r>
                        <a:rPr lang="he-IL" dirty="0" smtClean="0"/>
                        <a:t>– 12:00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התנתקות</a:t>
                      </a:r>
                      <a:r>
                        <a:rPr lang="he-IL" baseline="0" dirty="0" smtClean="0"/>
                        <a:t> מעזה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גרשון הכהן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חברתי, מדיני, בטחוני</a:t>
                      </a:r>
                      <a:endParaRPr lang="he-IL" dirty="0" smtClean="0">
                        <a:solidFill>
                          <a:srgbClr val="7030A0"/>
                        </a:solidFill>
                      </a:endParaRPr>
                    </a:p>
                    <a:p>
                      <a:pPr rtl="1"/>
                      <a:endParaRPr lang="he-IL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83690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13:00 – 13:45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התנתקות מעזה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זבולון כלפה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חברתי כלכלי</a:t>
                      </a:r>
                      <a:endParaRPr lang="he-IL" sz="1800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83690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14:00 </a:t>
                      </a:r>
                      <a:r>
                        <a:rPr lang="he-IL" dirty="0" smtClean="0"/>
                        <a:t>– </a:t>
                      </a:r>
                      <a:r>
                        <a:rPr lang="he-IL" dirty="0" smtClean="0"/>
                        <a:t>15:00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תאום מול עזה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אלוף פולי מרדכי,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 smtClean="0"/>
                        <a:t>מתפ"ש</a:t>
                      </a:r>
                      <a:r>
                        <a:rPr lang="he-IL" baseline="0" dirty="0" smtClean="0"/>
                        <a:t>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ביטחוני כלכלי מדיני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83690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15:15 </a:t>
                      </a:r>
                      <a:r>
                        <a:rPr lang="he-IL" dirty="0" smtClean="0"/>
                        <a:t>– 16:30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הרשות לפיתוח והתיישבות הבדואים בנגב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יאיר מעיין,</a:t>
                      </a:r>
                      <a:r>
                        <a:rPr lang="he-IL" baseline="0" dirty="0" smtClean="0"/>
                        <a:t> מנכ"ל הרשות</a:t>
                      </a:r>
                      <a:r>
                        <a:rPr lang="he-IL" dirty="0" smtClean="0"/>
                        <a:t> </a:t>
                      </a:r>
                      <a:r>
                        <a:rPr lang="en-US" baseline="0" dirty="0" smtClean="0">
                          <a:hlinkClick r:id="rId3"/>
                        </a:rPr>
                        <a:t>http://www.moag.gov.il/yhidotmisrad/rashut_buduim/Pages/default.aspx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חברתי כלכלי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6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3472" y="35846"/>
            <a:ext cx="9435400" cy="648072"/>
          </a:xfrm>
        </p:spPr>
        <p:txBody>
          <a:bodyPr/>
          <a:lstStyle/>
          <a:p>
            <a:r>
              <a:rPr lang="he-IL" dirty="0" smtClean="0"/>
              <a:t>יום ג' 24.10.2017 – רצועת עזה</a:t>
            </a:r>
            <a:endParaRPr lang="he-IL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874540"/>
              </p:ext>
            </p:extLst>
          </p:nvPr>
        </p:nvGraphicFramePr>
        <p:xfrm>
          <a:off x="6151852" y="675747"/>
          <a:ext cx="6030819" cy="5669280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589855"/>
                <a:gridCol w="2576060"/>
                <a:gridCol w="1864904"/>
              </a:tblGrid>
              <a:tr h="35000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07:00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יציאה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 שדה</a:t>
                      </a:r>
                      <a:r>
                        <a:rPr lang="he-IL" baseline="0" dirty="0" smtClean="0"/>
                        <a:t> דב צבאי</a:t>
                      </a:r>
                      <a:endParaRPr lang="he-IL" dirty="0" smtClean="0"/>
                    </a:p>
                    <a:p>
                      <a:pPr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664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08:30 – 09:00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ארוחת בוקר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מעבר </a:t>
                      </a:r>
                      <a:r>
                        <a:rPr lang="he-IL" dirty="0" smtClean="0"/>
                        <a:t>ארז</a:t>
                      </a:r>
                      <a:endParaRPr lang="he-IL" dirty="0"/>
                    </a:p>
                  </a:txBody>
                  <a:tcPr/>
                </a:tc>
              </a:tr>
              <a:tr h="53482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09:00 – 10:30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פגישה</a:t>
                      </a:r>
                      <a:r>
                        <a:rPr lang="he-IL" baseline="0" dirty="0" smtClean="0"/>
                        <a:t> עם בכיר פלסטיני וראש ארגון </a:t>
                      </a:r>
                      <a:r>
                        <a:rPr lang="he-IL" baseline="0" dirty="0" smtClean="0"/>
                        <a:t>בינ"ל - </a:t>
                      </a:r>
                      <a:r>
                        <a:rPr lang="he-IL" baseline="0" dirty="0" err="1" smtClean="0"/>
                        <a:t>אונרא</a:t>
                      </a:r>
                      <a:r>
                        <a:rPr lang="he-IL" baseline="0" dirty="0" smtClean="0"/>
                        <a:t> </a:t>
                      </a:r>
                      <a:endParaRPr lang="he-IL" baseline="0" dirty="0" smtClean="0"/>
                    </a:p>
                    <a:p>
                      <a:pPr rtl="1"/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בטחוני מדיני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מעבר </a:t>
                      </a:r>
                      <a:r>
                        <a:rPr lang="he-IL" dirty="0" smtClean="0"/>
                        <a:t>ארז</a:t>
                      </a:r>
                      <a:endParaRPr lang="he-IL" dirty="0"/>
                    </a:p>
                  </a:txBody>
                  <a:tcPr/>
                </a:tc>
              </a:tr>
              <a:tr h="43822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10:45 – </a:t>
                      </a:r>
                      <a:r>
                        <a:rPr lang="he-IL" dirty="0" smtClean="0"/>
                        <a:t>11:30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שב"כ - ראש</a:t>
                      </a:r>
                      <a:r>
                        <a:rPr lang="he-IL" baseline="0" dirty="0" smtClean="0"/>
                        <a:t> 849</a:t>
                      </a:r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ציר </a:t>
                      </a:r>
                      <a:r>
                        <a:rPr lang="he-IL" dirty="0" smtClean="0"/>
                        <a:t>בטחוני</a:t>
                      </a:r>
                      <a:r>
                        <a:rPr lang="en-US" dirty="0" smtClean="0"/>
                        <a:t>/</a:t>
                      </a:r>
                      <a:r>
                        <a:rPr lang="he-IL" baseline="0" dirty="0" smtClean="0"/>
                        <a:t> מדיני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מעבר ארז</a:t>
                      </a:r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11:45 – </a:t>
                      </a:r>
                      <a:r>
                        <a:rPr lang="he-IL" dirty="0" smtClean="0"/>
                        <a:t>12:30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סיור למכשול התת קרקעי ערן אופיר + נציג</a:t>
                      </a:r>
                      <a:r>
                        <a:rPr lang="he-IL" baseline="0" dirty="0" smtClean="0"/>
                        <a:t> אוגדת עזה</a:t>
                      </a:r>
                      <a:endParaRPr lang="he-IL" dirty="0" smtClean="0"/>
                    </a:p>
                    <a:p>
                      <a:pPr rtl="1"/>
                      <a:r>
                        <a:rPr lang="he-IL" dirty="0" smtClean="0">
                          <a:solidFill>
                            <a:srgbClr val="7030A0"/>
                          </a:solidFill>
                        </a:rPr>
                        <a:t>ציר בטחוני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גזרה צפונית</a:t>
                      </a:r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12:30 </a:t>
                      </a:r>
                      <a:r>
                        <a:rPr lang="he-IL" dirty="0" smtClean="0"/>
                        <a:t>– 13:45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aseline="0" dirty="0" smtClean="0"/>
                        <a:t>פגישה עם ראש </a:t>
                      </a:r>
                      <a:r>
                        <a:rPr lang="he-IL" baseline="0" dirty="0" smtClean="0"/>
                        <a:t>המועצה מר </a:t>
                      </a:r>
                      <a:r>
                        <a:rPr lang="he-IL" baseline="0" dirty="0" err="1" smtClean="0"/>
                        <a:t>שוסטר</a:t>
                      </a:r>
                      <a:r>
                        <a:rPr lang="he-IL" baseline="0" dirty="0" smtClean="0"/>
                        <a:t> ושיחת תושבים</a:t>
                      </a:r>
                      <a:endParaRPr lang="he-IL" baseline="0" dirty="0" smtClean="0"/>
                    </a:p>
                    <a:p>
                      <a:pPr rtl="1"/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חברתי בטחוני כלכלי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קיבוץ נחל </a:t>
                      </a:r>
                      <a:r>
                        <a:rPr lang="he-IL" dirty="0" smtClean="0"/>
                        <a:t>עוז</a:t>
                      </a:r>
                      <a:endParaRPr lang="he-IL" dirty="0"/>
                    </a:p>
                  </a:txBody>
                  <a:tcPr/>
                </a:tc>
              </a:tr>
              <a:tr h="45201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14:15 – 15:00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ארוחת צהרים </a:t>
                      </a:r>
                      <a:r>
                        <a:rPr lang="he-IL" dirty="0" smtClean="0"/>
                        <a:t>חגיגית</a:t>
                      </a:r>
                      <a:endParaRPr lang="he-IL" dirty="0" smtClean="0">
                        <a:solidFill>
                          <a:srgbClr val="7030A0"/>
                        </a:solidFill>
                      </a:endParaRP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מפקדת האוגדה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טבלה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853260"/>
              </p:ext>
            </p:extLst>
          </p:nvPr>
        </p:nvGraphicFramePr>
        <p:xfrm>
          <a:off x="27789" y="683918"/>
          <a:ext cx="5879976" cy="6228439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495129"/>
                <a:gridCol w="2424855"/>
                <a:gridCol w="1959992"/>
              </a:tblGrid>
              <a:tr h="35000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15:00 – 16:30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סקירת מפקד האוגדה  יהודה פוקס</a:t>
                      </a:r>
                      <a:r>
                        <a:rPr lang="he-IL" baseline="0" dirty="0" smtClean="0"/>
                        <a:t> </a:t>
                      </a:r>
                      <a:endParaRPr lang="he-IL" dirty="0" smtClean="0"/>
                    </a:p>
                    <a:p>
                      <a:pPr rtl="1"/>
                      <a:r>
                        <a:rPr lang="he-IL" dirty="0" smtClean="0">
                          <a:solidFill>
                            <a:srgbClr val="7030A0"/>
                          </a:solidFill>
                        </a:rPr>
                        <a:t>ציר ביטחוני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מפקדת האוגדה</a:t>
                      </a:r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16:45 – 17:15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ביקור במנהרה</a:t>
                      </a:r>
                      <a:r>
                        <a:rPr lang="he-IL" baseline="0" dirty="0" smtClean="0"/>
                        <a:t> התקפית של החמאס "צ'אי הודי"</a:t>
                      </a:r>
                    </a:p>
                    <a:p>
                      <a:pPr rtl="1"/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ביטחוני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גזרה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664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17:15 – 18:00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נסיעה למלון בבאר שבע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53482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18:00 – 19:00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התארגנות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מלון לאונרדו ב"ש</a:t>
                      </a:r>
                      <a:endParaRPr lang="he-IL" dirty="0"/>
                    </a:p>
                  </a:txBody>
                  <a:tcPr/>
                </a:tc>
              </a:tr>
              <a:tr h="43822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19:00 – 20:00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ארוחת ערב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מלון לאונרדו ב"ש</a:t>
                      </a:r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20:30 </a:t>
                      </a:r>
                      <a:r>
                        <a:rPr lang="he-IL" dirty="0" smtClean="0"/>
                        <a:t>– </a:t>
                      </a:r>
                      <a:r>
                        <a:rPr lang="he-IL" dirty="0" smtClean="0"/>
                        <a:t>21:30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הופעה של קובי אוז 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מלון לאונרדו ב"ש</a:t>
                      </a:r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44252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85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67408" y="35846"/>
            <a:ext cx="10011464" cy="648072"/>
          </a:xfrm>
        </p:spPr>
        <p:txBody>
          <a:bodyPr>
            <a:normAutofit/>
          </a:bodyPr>
          <a:lstStyle/>
          <a:p>
            <a:r>
              <a:rPr lang="he-IL" dirty="0" smtClean="0"/>
              <a:t>יום ד' 25.10.2017 – בדואים, דימונה \ סייבר, ירוחם</a:t>
            </a:r>
            <a:endParaRPr lang="he-IL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116675"/>
              </p:ext>
            </p:extLst>
          </p:nvPr>
        </p:nvGraphicFramePr>
        <p:xfrm>
          <a:off x="6151852" y="675747"/>
          <a:ext cx="6030819" cy="5139757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589855"/>
                <a:gridCol w="2576060"/>
                <a:gridCol w="1864904"/>
              </a:tblGrid>
              <a:tr h="35000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73130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יציאה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מלון בבאר שבע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664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aseline="0" dirty="0" smtClean="0"/>
                        <a:t>תצפית על הפזורה הבדואית  - יוסי בן ארצי  </a:t>
                      </a:r>
                    </a:p>
                    <a:p>
                      <a:pPr rtl="1"/>
                      <a:r>
                        <a:rPr lang="he-IL" sz="1600" baseline="0" dirty="0" smtClean="0"/>
                        <a:t>צ</a:t>
                      </a:r>
                      <a:r>
                        <a:rPr lang="he-IL" sz="1800" baseline="0" dirty="0" smtClean="0">
                          <a:solidFill>
                            <a:srgbClr val="7030A0"/>
                          </a:solidFill>
                        </a:rPr>
                        <a:t>יר חברתי כלכלי</a:t>
                      </a:r>
                      <a:endParaRPr lang="he-IL" sz="1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53482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09:00 – 10:30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שיחה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dirty="0" smtClean="0"/>
                        <a:t>עם </a:t>
                      </a:r>
                      <a:r>
                        <a:rPr lang="he-IL" dirty="0" smtClean="0"/>
                        <a:t>מנהל בית ספר </a:t>
                      </a:r>
                      <a:r>
                        <a:rPr lang="he-IL" dirty="0" smtClean="0"/>
                        <a:t>תיכון בדואי </a:t>
                      </a:r>
                      <a:r>
                        <a:rPr lang="he-IL" dirty="0" smtClean="0"/>
                        <a:t>+ תלמידים ומנהל כפר נוער כוכבי</a:t>
                      </a:r>
                      <a:r>
                        <a:rPr lang="he-IL" baseline="0" dirty="0" smtClean="0"/>
                        <a:t> המדבר </a:t>
                      </a:r>
                      <a:endParaRPr lang="he-IL" baseline="0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aseline="0" dirty="0" smtClean="0">
                          <a:solidFill>
                            <a:srgbClr val="7030A0"/>
                          </a:solidFill>
                        </a:rPr>
                        <a:t>ציר </a:t>
                      </a:r>
                      <a:r>
                        <a:rPr lang="he-IL" sz="1800" baseline="0" dirty="0" smtClean="0">
                          <a:solidFill>
                            <a:srgbClr val="7030A0"/>
                          </a:solidFill>
                        </a:rPr>
                        <a:t>חברתי כלכלי</a:t>
                      </a:r>
                      <a:endParaRPr lang="he-I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אבו תלול</a:t>
                      </a:r>
                      <a:r>
                        <a:rPr lang="he-IL" baseline="0" dirty="0" smtClean="0"/>
                        <a:t> (8 ק"מ בין שגב שלום לדימונה)</a:t>
                      </a:r>
                      <a:endParaRPr lang="he-IL" dirty="0"/>
                    </a:p>
                  </a:txBody>
                  <a:tcPr/>
                </a:tc>
              </a:tr>
              <a:tr h="43822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10:30 – 14:30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/>
                        <a:t>פיצול</a:t>
                      </a:r>
                      <a:r>
                        <a:rPr lang="he-IL" b="1" baseline="0" dirty="0" smtClean="0"/>
                        <a:t> -</a:t>
                      </a:r>
                      <a:r>
                        <a:rPr lang="he-IL" dirty="0" smtClean="0"/>
                        <a:t>נסיעה </a:t>
                      </a:r>
                      <a:r>
                        <a:rPr lang="he-IL" dirty="0" err="1" smtClean="0"/>
                        <a:t>לקמ"ג</a:t>
                      </a:r>
                      <a:r>
                        <a:rPr lang="he-IL" dirty="0" smtClean="0"/>
                        <a:t>, סיור, הרצאה, ארוחת צהרים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solidFill>
                            <a:srgbClr val="7030A0"/>
                          </a:solidFill>
                        </a:rPr>
                        <a:t>ציר ביטחוני,</a:t>
                      </a:r>
                      <a:r>
                        <a:rPr lang="he-IL" sz="1800" baseline="0" dirty="0" smtClean="0">
                          <a:solidFill>
                            <a:srgbClr val="7030A0"/>
                          </a:solidFill>
                        </a:rPr>
                        <a:t> כלכלי חברתי</a:t>
                      </a:r>
                      <a:endParaRPr lang="he-IL" sz="2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קמ"ג</a:t>
                      </a:r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11:30 – 13:30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/>
                        <a:t>בינ"ל</a:t>
                      </a:r>
                      <a:r>
                        <a:rPr lang="he-IL" b="1" dirty="0" smtClean="0"/>
                        <a:t>:</a:t>
                      </a:r>
                      <a:r>
                        <a:rPr lang="he-IL" b="1" baseline="0" dirty="0" smtClean="0"/>
                        <a:t> </a:t>
                      </a:r>
                      <a:r>
                        <a:rPr lang="en-US" b="1" baseline="0" dirty="0" smtClean="0"/>
                        <a:t>CERT</a:t>
                      </a:r>
                      <a:r>
                        <a:rPr lang="he-IL" b="1" baseline="0" dirty="0" smtClean="0"/>
                        <a:t>/ </a:t>
                      </a:r>
                      <a:r>
                        <a:rPr lang="he-IL" b="0" baseline="0" dirty="0" smtClean="0">
                          <a:solidFill>
                            <a:srgbClr val="FF0000"/>
                          </a:solidFill>
                        </a:rPr>
                        <a:t>לתאם </a:t>
                      </a:r>
                      <a:r>
                        <a:rPr lang="he-IL" b="0" baseline="0" dirty="0" smtClean="0">
                          <a:solidFill>
                            <a:srgbClr val="FF0000"/>
                          </a:solidFill>
                        </a:rPr>
                        <a:t>חלופה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טבלה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070445"/>
              </p:ext>
            </p:extLst>
          </p:nvPr>
        </p:nvGraphicFramePr>
        <p:xfrm>
          <a:off x="27789" y="683918"/>
          <a:ext cx="5879976" cy="4846320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453389"/>
                <a:gridCol w="2466595"/>
                <a:gridCol w="1959992"/>
              </a:tblGrid>
              <a:tr h="35000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13:30 -14:30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פיצול, בינ"ל</a:t>
                      </a:r>
                      <a:r>
                        <a:rPr lang="he-IL" dirty="0" smtClean="0"/>
                        <a:t>: ארוחת צהרים וחבירה בכניסה </a:t>
                      </a:r>
                      <a:r>
                        <a:rPr lang="he-IL" dirty="0" err="1" smtClean="0"/>
                        <a:t>לקמ"ג</a:t>
                      </a:r>
                      <a:r>
                        <a:rPr lang="he-IL" dirty="0" smtClean="0"/>
                        <a:t> באחריות </a:t>
                      </a:r>
                      <a:r>
                        <a:rPr lang="he-IL" dirty="0" err="1" smtClean="0"/>
                        <a:t>קש"ח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 smtClean="0"/>
                        <a:t>מב"ל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15:30 – </a:t>
                      </a:r>
                      <a:r>
                        <a:rPr lang="he-IL" dirty="0" smtClean="0"/>
                        <a:t>17:30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עיירה </a:t>
                      </a:r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בפרפריה</a:t>
                      </a:r>
                      <a:endParaRPr lang="he-I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פגישה עם ראש מ.מ. מצפה רמון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חברתי, כלכלי</a:t>
                      </a:r>
                      <a:endParaRPr lang="he-IL" sz="1800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מ.מ. מצפה רמון</a:t>
                      </a:r>
                      <a:endParaRPr lang="he-IL" dirty="0"/>
                    </a:p>
                  </a:txBody>
                  <a:tcPr/>
                </a:tc>
              </a:tr>
              <a:tr h="33664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 </a:t>
                      </a:r>
                      <a:r>
                        <a:rPr lang="he-IL" dirty="0" smtClean="0"/>
                        <a:t>17:30 -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נסיעה.</a:t>
                      </a:r>
                    </a:p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אופציה - שדה תעופה</a:t>
                      </a:r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בינ"ל "רמון"</a:t>
                      </a:r>
                      <a:endParaRPr lang="he-I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כלכלי חברתי מדיני </a:t>
                      </a:r>
                      <a:endParaRPr lang="he-IL" sz="1800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רמון</a:t>
                      </a:r>
                      <a:endParaRPr lang="he-IL" dirty="0"/>
                    </a:p>
                  </a:txBody>
                  <a:tcPr/>
                </a:tc>
              </a:tr>
              <a:tr h="43822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19:30 </a:t>
                      </a:r>
                      <a:r>
                        <a:rPr lang="he-IL" dirty="0" smtClean="0"/>
                        <a:t>-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הגעה למלון קיסר</a:t>
                      </a:r>
                    </a:p>
                    <a:p>
                      <a:pPr rtl="1"/>
                      <a:r>
                        <a:rPr lang="he-IL" dirty="0" smtClean="0"/>
                        <a:t>התארגנות וארוחת </a:t>
                      </a:r>
                      <a:r>
                        <a:rPr lang="he-IL" dirty="0" smtClean="0"/>
                        <a:t>ערב,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dirty="0" smtClean="0"/>
                        <a:t>ערב </a:t>
                      </a:r>
                      <a:r>
                        <a:rPr lang="he-IL" dirty="0" smtClean="0"/>
                        <a:t>חופשי "על הבר"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מלון קיסר, אילת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26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67408" y="35846"/>
            <a:ext cx="10657184" cy="648072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>יום ה' 26.10.2017 – גבולות שלום, מסתננים, ים סוף, אילת</a:t>
            </a:r>
            <a:endParaRPr lang="he-IL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886782"/>
              </p:ext>
            </p:extLst>
          </p:nvPr>
        </p:nvGraphicFramePr>
        <p:xfrm>
          <a:off x="6101353" y="836712"/>
          <a:ext cx="6030819" cy="6136028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589855"/>
                <a:gridCol w="2576060"/>
                <a:gridCol w="1864904"/>
              </a:tblGrid>
              <a:tr h="34741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55818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06:00 – </a:t>
                      </a:r>
                      <a:r>
                        <a:rPr lang="he-IL" dirty="0" smtClean="0"/>
                        <a:t>07:30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שייט קיאקים + סקירת יוסי בן ארצי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בסיס חיל הים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5818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07:30 – 08:30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התארגנות ונסיעה להר יואש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מלון קיסר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5818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08:30 – 09:00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ארוחת</a:t>
                      </a:r>
                      <a:r>
                        <a:rPr lang="he-IL" baseline="0" dirty="0" smtClean="0"/>
                        <a:t> בוקר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הר</a:t>
                      </a:r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יואש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41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09:00</a:t>
                      </a:r>
                      <a:r>
                        <a:rPr lang="he-IL" baseline="0" dirty="0" smtClean="0"/>
                        <a:t> – </a:t>
                      </a:r>
                      <a:r>
                        <a:rPr lang="he-IL" baseline="0" dirty="0" smtClean="0"/>
                        <a:t>09:45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סקירת </a:t>
                      </a:r>
                      <a:r>
                        <a:rPr lang="he-I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מאו"ג</a:t>
                      </a:r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אתגרי אוגדה 80 והמענה הכולל בהגנת גבולות שלום</a:t>
                      </a:r>
                      <a:endParaRPr lang="he-I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he-IL" sz="18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ביטחוני חברתי כלכלי מדיני</a:t>
                      </a:r>
                      <a:endParaRPr lang="he-IL" sz="18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הר יואש</a:t>
                      </a:r>
                      <a:endParaRPr lang="he-IL" dirty="0"/>
                    </a:p>
                  </a:txBody>
                  <a:tcPr/>
                </a:tc>
              </a:tr>
              <a:tr h="86853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10:00 – </a:t>
                      </a:r>
                      <a:r>
                        <a:rPr lang="he-IL" dirty="0" smtClean="0"/>
                        <a:t>11:00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aseline="0" dirty="0" smtClean="0"/>
                        <a:t>סיור לאורך המכשול (</a:t>
                      </a:r>
                      <a:r>
                        <a:rPr lang="he-IL" baseline="0" dirty="0" err="1" smtClean="0"/>
                        <a:t>מורנגה</a:t>
                      </a:r>
                      <a:r>
                        <a:rPr lang="he-IL" baseline="0" dirty="0" smtClean="0"/>
                        <a:t>), </a:t>
                      </a:r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</a:t>
                      </a:r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ביטחוני, חברתי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גדר</a:t>
                      </a:r>
                      <a:r>
                        <a:rPr lang="he-IL" baseline="0" dirty="0" smtClean="0"/>
                        <a:t> הגבול עם מצרים</a:t>
                      </a:r>
                      <a:endParaRPr lang="he-IL" dirty="0"/>
                    </a:p>
                  </a:txBody>
                  <a:tcPr/>
                </a:tc>
              </a:tr>
              <a:tr h="607977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11:00 </a:t>
                      </a:r>
                      <a:r>
                        <a:rPr lang="he-IL" dirty="0" smtClean="0"/>
                        <a:t>– </a:t>
                      </a:r>
                      <a:r>
                        <a:rPr lang="he-IL" dirty="0" smtClean="0"/>
                        <a:t>11:30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סקירה - </a:t>
                      </a:r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מפקד </a:t>
                      </a:r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זירת ים </a:t>
                      </a:r>
                      <a:endParaRPr lang="he-IL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</a:t>
                      </a:r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ביטחוני</a:t>
                      </a:r>
                      <a:endParaRPr lang="he-IL" sz="18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זירת ים סוף</a:t>
                      </a:r>
                      <a:endParaRPr lang="he-IL" dirty="0"/>
                    </a:p>
                  </a:txBody>
                  <a:tcPr/>
                </a:tc>
              </a:tr>
              <a:tr h="607977"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11:30 – 13:00</a:t>
                      </a:r>
                      <a:endParaRPr lang="he-IL" sz="1800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סיור ימי - יוסי בן ארצי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בטחוני מדיני</a:t>
                      </a:r>
                    </a:p>
                    <a:p>
                      <a:pPr rtl="1"/>
                      <a:endParaRPr lang="he-IL" sz="1800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מפרץ אילת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580533"/>
              </p:ext>
            </p:extLst>
          </p:nvPr>
        </p:nvGraphicFramePr>
        <p:xfrm>
          <a:off x="0" y="836712"/>
          <a:ext cx="6030819" cy="4765466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589855"/>
                <a:gridCol w="2576060"/>
                <a:gridCol w="1864904"/>
              </a:tblGrid>
              <a:tr h="32598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81496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13:00 </a:t>
                      </a:r>
                      <a:r>
                        <a:rPr lang="he-IL" dirty="0" smtClean="0"/>
                        <a:t>– </a:t>
                      </a:r>
                      <a:r>
                        <a:rPr lang="he-IL" dirty="0" smtClean="0"/>
                        <a:t>13:45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ארוחת צהרים</a:t>
                      </a:r>
                      <a:endParaRPr lang="he-IL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זירת ים סוף</a:t>
                      </a:r>
                      <a:endParaRPr lang="he-IL" dirty="0"/>
                    </a:p>
                  </a:txBody>
                  <a:tcPr/>
                </a:tc>
              </a:tr>
              <a:tr h="81496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13:45 – 14:15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סקירת מנכ"ל נמל אילת – מים כלכליים</a:t>
                      </a:r>
                      <a:endParaRPr lang="he-IL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זירת ים סוף</a:t>
                      </a:r>
                      <a:endParaRPr lang="he-IL" dirty="0"/>
                    </a:p>
                  </a:txBody>
                  <a:tcPr/>
                </a:tc>
              </a:tr>
              <a:tr h="81496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14:45 – 16:00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שיח עם </a:t>
                      </a:r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ראש העירייה</a:t>
                      </a:r>
                    </a:p>
                    <a:p>
                      <a:pPr rtl="1"/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</a:t>
                      </a:r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חברתי, כלכלי</a:t>
                      </a:r>
                      <a:endParaRPr lang="he-IL" sz="1800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עיריית אילת</a:t>
                      </a:r>
                      <a:endParaRPr lang="he-IL" dirty="0"/>
                    </a:p>
                  </a:txBody>
                  <a:tcPr/>
                </a:tc>
              </a:tr>
              <a:tr h="81496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16:30 – 16:45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כיבוש אילת</a:t>
                      </a:r>
                    </a:p>
                    <a:p>
                      <a:pPr rtl="1"/>
                      <a:r>
                        <a:rPr lang="he-IL" sz="18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בטחוני מדיני </a:t>
                      </a:r>
                      <a:r>
                        <a:rPr lang="he-IL" sz="18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כלכלי</a:t>
                      </a:r>
                      <a:endParaRPr lang="he-IL" sz="18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אנדרטת דגל הדיו באילת</a:t>
                      </a:r>
                      <a:endParaRPr lang="he-IL" dirty="0"/>
                    </a:p>
                  </a:txBody>
                  <a:tcPr/>
                </a:tc>
              </a:tr>
              <a:tr h="32598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17:30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טיסה </a:t>
                      </a:r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לשדה דב</a:t>
                      </a:r>
                      <a:endParaRPr lang="he-IL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שד"ת</a:t>
                      </a:r>
                      <a:r>
                        <a:rPr lang="he-IL" dirty="0" smtClean="0"/>
                        <a:t> </a:t>
                      </a:r>
                      <a:r>
                        <a:rPr lang="he-IL" dirty="0" smtClean="0"/>
                        <a:t>אילת</a:t>
                      </a:r>
                      <a:endParaRPr lang="he-IL" dirty="0"/>
                    </a:p>
                  </a:txBody>
                  <a:tcPr/>
                </a:tc>
              </a:tr>
              <a:tr h="77409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פיזור</a:t>
                      </a:r>
                      <a:endParaRPr lang="he-IL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שדה דב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77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יצוב רצועות כחול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3077_TF03417271.potx" id="{6F278D15-03DF-40F9-8F0B-254B8FB984E9}" vid="{2DD84036-2213-47B0-A05E-3766B73D67AA}"/>
    </a:ext>
  </a:extLst>
</a:theme>
</file>

<file path=ppt/theme/theme2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מצגת תוכנית פרוייקט עסקי (מסך רחב)</Template>
  <TotalTime>1159</TotalTime>
  <Words>659</Words>
  <Application>Microsoft Office PowerPoint</Application>
  <PresentationFormat>מסך רחב</PresentationFormat>
  <Paragraphs>187</Paragraphs>
  <Slides>7</Slides>
  <Notes>3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3" baseType="lpstr">
      <vt:lpstr>Arial</vt:lpstr>
      <vt:lpstr>Corbel</vt:lpstr>
      <vt:lpstr>Miriam</vt:lpstr>
      <vt:lpstr>Tahoma</vt:lpstr>
      <vt:lpstr>Wingdings</vt:lpstr>
      <vt:lpstr>עיצוב רצועות כחול 16x9</vt:lpstr>
      <vt:lpstr>סיור מב"ל לדרום</vt:lpstr>
      <vt:lpstr>תיאור הסיור</vt:lpstr>
      <vt:lpstr>מצגת של PowerPoint</vt:lpstr>
      <vt:lpstr>יום הכנה 15.10.17</vt:lpstr>
      <vt:lpstr>יום ג' 24.10.2017 – רצועת עזה</vt:lpstr>
      <vt:lpstr>יום ד' 25.10.2017 – בדואים, דימונה \ סייבר, ירוחם</vt:lpstr>
      <vt:lpstr>יום ה' 26.10.2017 – גבולות שלום, מסתננים, ים סוף, אילת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מב"ל לדרום</dc:title>
  <dc:creator>USER</dc:creator>
  <cp:lastModifiedBy>u26628</cp:lastModifiedBy>
  <cp:revision>84</cp:revision>
  <cp:lastPrinted>2017-10-01T05:04:17Z</cp:lastPrinted>
  <dcterms:created xsi:type="dcterms:W3CDTF">2017-09-23T04:50:33Z</dcterms:created>
  <dcterms:modified xsi:type="dcterms:W3CDTF">2017-10-03T14:52:22Z</dcterms:modified>
</cp:coreProperties>
</file>