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74" r:id="rId3"/>
    <p:sldId id="304" r:id="rId4"/>
    <p:sldId id="289" r:id="rId5"/>
    <p:sldId id="299" r:id="rId6"/>
    <p:sldId id="301" r:id="rId7"/>
    <p:sldId id="303" r:id="rId8"/>
    <p:sldId id="298" r:id="rId9"/>
    <p:sldId id="300" r:id="rId10"/>
    <p:sldId id="290" r:id="rId11"/>
    <p:sldId id="295" r:id="rId12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79559" autoAdjust="0"/>
  </p:normalViewPr>
  <p:slideViewPr>
    <p:cSldViewPr>
      <p:cViewPr varScale="1">
        <p:scale>
          <a:sx n="75" d="100"/>
          <a:sy n="75" d="100"/>
        </p:scale>
        <p:origin x="540" y="5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 rtlCol="1"/>
        <a:lstStyle/>
        <a:p>
          <a:pPr rtl="1"/>
          <a:endParaRPr lang="en-US"/>
        </a:p>
      </dgm:t>
    </dgm:pt>
    <dgm:pt modelId="{3D196BA1-8327-42F7-B9E5-87D503CB93F4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1</a:t>
          </a:r>
        </a:p>
      </dgm:t>
    </dgm:pt>
    <dgm:pt modelId="{A2507B0B-8670-490A-A262-42446148EFC1}" type="par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2F8CDDFD-859D-49A6-83DB-88370576A339}" type="sibTrans" cxnId="{3034C04C-4B99-4452-89EF-B3C28EEE5939}">
      <dgm:prSet/>
      <dgm:spPr/>
      <dgm:t>
        <a:bodyPr rtlCol="1"/>
        <a:lstStyle/>
        <a:p>
          <a:pPr rtl="1"/>
          <a:endParaRPr lang="en-US"/>
        </a:p>
      </dgm:t>
    </dgm:pt>
    <dgm:pt modelId="{4C944641-FCF5-4AD8-B261-60AA0024A79E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2</a:t>
          </a:r>
        </a:p>
      </dgm:t>
    </dgm:pt>
    <dgm:pt modelId="{8E5E79D8-FB05-4739-B0F5-8BE6ED2F29C8}" type="par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CC9CB30-198F-41E6-B00A-25E93E3DC839}" type="sibTrans" cxnId="{DA278ECD-ED39-4044-9E8D-6DE29F7C3FB3}">
      <dgm:prSet/>
      <dgm:spPr/>
      <dgm:t>
        <a:bodyPr rtlCol="1"/>
        <a:lstStyle/>
        <a:p>
          <a:pPr rtl="1"/>
          <a:endParaRPr lang="en-US"/>
        </a:p>
      </dgm:t>
    </dgm:pt>
    <dgm:pt modelId="{F8FB1AE1-7950-4301-88C4-3D45B2DAEABD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3</a:t>
          </a:r>
        </a:p>
      </dgm:t>
    </dgm:pt>
    <dgm:pt modelId="{DE3B344A-4481-4A7F-BF08-FA41E5323599}" type="par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1995DAFA-2969-47AE-BAD4-7226AF43A4A9}" type="sibTrans" cxnId="{977E16C2-B327-4A54-873C-9FB8292020C4}">
      <dgm:prSet/>
      <dgm:spPr/>
      <dgm:t>
        <a:bodyPr rtlCol="1"/>
        <a:lstStyle/>
        <a:p>
          <a:pPr rtl="1"/>
          <a:endParaRPr lang="en-US"/>
        </a:p>
      </dgm:t>
    </dgm:pt>
    <dgm:pt modelId="{B7F213D6-AC1C-4269-8455-91A2A9931F05}">
      <dgm:prSet phldrT="[Text]"/>
      <dgm:spPr/>
      <dgm:t>
        <a:bodyPr rtlCol="1"/>
        <a:lstStyle/>
        <a:p>
          <a:pPr rtl="1"/>
          <a:r>
            <a: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אבן דרך 4</a:t>
          </a:r>
        </a:p>
      </dgm:t>
    </dgm:pt>
    <dgm:pt modelId="{3D956855-F314-45DD-A7E4-9DA3886AB7CC}" type="par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D614A336-5FF3-4391-AE65-C801E6B1982D}" type="sibTrans" cxnId="{2029BA2A-2457-4A98-99FA-B61D86B6DFC0}">
      <dgm:prSet/>
      <dgm:spPr/>
      <dgm:t>
        <a:bodyPr rtlCol="1"/>
        <a:lstStyle/>
        <a:p>
          <a:pPr rtl="1"/>
          <a:endParaRPr lang="en-US"/>
        </a:p>
      </dgm:t>
    </dgm:pt>
    <dgm:pt modelId="{82D8FC0B-BF2D-40D0-8601-CFE56FD67B92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24.9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6E66F8-3F0A-4E92-84F6-1A9E7ED94FBF}" type="par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020A973A-613B-4F38-9A1E-085548B6DF68}" type="sibTrans" cxnId="{8DAA4B39-AF8F-4F9A-90C7-8D44C750DA96}">
      <dgm:prSet/>
      <dgm:spPr/>
      <dgm:t>
        <a:bodyPr rtlCol="1"/>
        <a:lstStyle/>
        <a:p>
          <a:pPr rtl="1"/>
          <a:endParaRPr lang="en-US"/>
        </a:p>
      </dgm:t>
    </dgm:pt>
    <dgm:pt modelId="{E8D8B103-69EC-4511-8358-B6CC928047DB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27.9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D637EAC-CE50-46EA-AF5F-9FB480601BFE}" type="par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50AADD8D-53DE-40A4-9EDE-515AFE7CDEB8}" type="sibTrans" cxnId="{EDABE1D7-6258-4908-B8B9-20F990FF78F7}">
      <dgm:prSet/>
      <dgm:spPr/>
      <dgm:t>
        <a:bodyPr rtlCol="1"/>
        <a:lstStyle/>
        <a:p>
          <a:pPr rtl="1"/>
          <a:endParaRPr lang="en-US"/>
        </a:p>
      </dgm:t>
    </dgm:pt>
    <dgm:pt modelId="{2B0D741D-EB87-4383-BCA6-9A64848CD872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1.10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AE170C-5D08-45BE-B66C-ADCCEA2B6070}" type="par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C9E91C8C-F01A-4A22-961D-58CB0B96BE74}" type="sibTrans" cxnId="{B20B877B-28D3-4AE4-B151-2E6BB83A2BAF}">
      <dgm:prSet/>
      <dgm:spPr/>
      <dgm:t>
        <a:bodyPr rtlCol="1"/>
        <a:lstStyle/>
        <a:p>
          <a:pPr rtl="1"/>
          <a:endParaRPr lang="en-US"/>
        </a:p>
      </dgm:t>
    </dgm:pt>
    <dgm:pt modelId="{67A02677-135E-4B0F-BC35-8E5F1E51F9A6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24.10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A723FB-08BB-4F59-8B80-29F6E90B7D83}" type="par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5114D3EC-BCB3-4290-900A-CD5F9605A204}" type="sibTrans" cxnId="{71DF218E-037B-4DC0-A6DE-BE09006DC683}">
      <dgm:prSet/>
      <dgm:spPr/>
      <dgm:t>
        <a:bodyPr rtlCol="1"/>
        <a:lstStyle/>
        <a:p>
          <a:pPr rtl="1"/>
          <a:endParaRPr lang="en-US"/>
        </a:p>
      </dgm:t>
    </dgm:pt>
    <dgm:pt modelId="{C7493919-1D26-4192-8887-D40A30CE763B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אישור מד"ר לטיוטת התכנית	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E4331D-4F2A-4EC8-9608-0510B510ABC9}" type="parTrans" cxnId="{9EBDAA78-59BF-45C5-9DFA-BBB32ADA2037}">
      <dgm:prSet/>
      <dgm:spPr/>
      <dgm:t>
        <a:bodyPr/>
        <a:lstStyle/>
        <a:p>
          <a:pPr rtl="1"/>
          <a:endParaRPr lang="he-IL"/>
        </a:p>
      </dgm:t>
    </dgm:pt>
    <dgm:pt modelId="{067D12BB-83C5-4F68-A00D-631C69986223}" type="sibTrans" cxnId="{9EBDAA78-59BF-45C5-9DFA-BBB32ADA2037}">
      <dgm:prSet/>
      <dgm:spPr/>
      <dgm:t>
        <a:bodyPr/>
        <a:lstStyle/>
        <a:p>
          <a:pPr rtl="1"/>
          <a:endParaRPr lang="he-IL"/>
        </a:p>
      </dgm:t>
    </dgm:pt>
    <dgm:pt modelId="{9F7A5C7D-A86B-4EEC-BE6E-E5C14E98882A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סיום תאומים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331CA55-B687-4865-A639-2BA1EED74F82}" type="parTrans" cxnId="{A24256B2-959F-42B9-AE02-F6548AD525BE}">
      <dgm:prSet/>
      <dgm:spPr/>
      <dgm:t>
        <a:bodyPr/>
        <a:lstStyle/>
        <a:p>
          <a:pPr rtl="1"/>
          <a:endParaRPr lang="he-IL"/>
        </a:p>
      </dgm:t>
    </dgm:pt>
    <dgm:pt modelId="{044642C2-5F76-4DF6-A6B3-F6D8D46040CF}" type="sibTrans" cxnId="{A24256B2-959F-42B9-AE02-F6548AD525BE}">
      <dgm:prSet/>
      <dgm:spPr/>
      <dgm:t>
        <a:bodyPr/>
        <a:lstStyle/>
        <a:p>
          <a:pPr rtl="1"/>
          <a:endParaRPr lang="he-IL"/>
        </a:p>
      </dgm:t>
    </dgm:pt>
    <dgm:pt modelId="{B90C3905-63B6-4C4E-8F59-B010FA27EC5F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אישור אלוף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3EBC32A-19B9-4703-A221-431FE4AE4915}" type="parTrans" cxnId="{6531DCDD-1128-4229-A209-50D519A9B233}">
      <dgm:prSet/>
      <dgm:spPr/>
      <dgm:t>
        <a:bodyPr/>
        <a:lstStyle/>
        <a:p>
          <a:pPr rtl="1"/>
          <a:endParaRPr lang="he-IL"/>
        </a:p>
      </dgm:t>
    </dgm:pt>
    <dgm:pt modelId="{E4D094E4-3811-4E62-8508-D851B29AC836}" type="sibTrans" cxnId="{6531DCDD-1128-4229-A209-50D519A9B233}">
      <dgm:prSet/>
      <dgm:spPr/>
      <dgm:t>
        <a:bodyPr/>
        <a:lstStyle/>
        <a:p>
          <a:pPr rtl="1"/>
          <a:endParaRPr lang="he-IL"/>
        </a:p>
      </dgm:t>
    </dgm:pt>
    <dgm:pt modelId="{C0122D41-692B-464B-9DF9-AA2AE3D1BB3F}">
      <dgm:prSet phldrT="[Text]"/>
      <dgm:spPr/>
      <dgm:t>
        <a:bodyPr rtlCol="1"/>
        <a:lstStyle/>
        <a:p>
          <a:pPr rtl="1"/>
          <a:r>
            <a:rPr lang="he-IL" noProof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יציאה לסיור</a:t>
          </a:r>
          <a:endParaRPr lang="he-IL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130ECF-1A09-4877-996D-49F75BB44A89}" type="parTrans" cxnId="{9543AF1A-DDCB-48BE-A1C3-BA5878404E43}">
      <dgm:prSet/>
      <dgm:spPr/>
      <dgm:t>
        <a:bodyPr/>
        <a:lstStyle/>
        <a:p>
          <a:pPr rtl="1"/>
          <a:endParaRPr lang="he-IL"/>
        </a:p>
      </dgm:t>
    </dgm:pt>
    <dgm:pt modelId="{CEB03B72-D185-4BA9-9DB8-20FE271D5DD8}" type="sibTrans" cxnId="{9543AF1A-DDCB-48BE-A1C3-BA5878404E43}">
      <dgm:prSet/>
      <dgm:spPr/>
      <dgm:t>
        <a:bodyPr/>
        <a:lstStyle/>
        <a:p>
          <a:pPr rtl="1"/>
          <a:endParaRPr lang="he-IL"/>
        </a:p>
      </dgm:t>
    </dgm:pt>
    <dgm:pt modelId="{03C1E04F-85F6-40B3-A0F3-213FB8AE107E}" type="pres">
      <dgm:prSet presAssocID="{4E91585B-FD9B-4FDC-940E-F16B188611D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EBDAA78-59BF-45C5-9DFA-BBB32ADA2037}" srcId="{3D196BA1-8327-42F7-B9E5-87D503CB93F4}" destId="{C7493919-1D26-4192-8887-D40A30CE763B}" srcOrd="1" destOrd="0" parTransId="{ABE4331D-4F2A-4EC8-9608-0510B510ABC9}" sibTransId="{067D12BB-83C5-4F68-A00D-631C69986223}"/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61C5A50B-113F-4513-8CDB-6EC20B151155}" type="presOf" srcId="{B90C3905-63B6-4C4E-8F59-B010FA27EC5F}" destId="{3287C711-09C1-47F4-9A59-F2DE2A83CBA5}" srcOrd="0" destOrd="2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419C4552-382C-4440-BD39-3B197C8BF816}" type="presOf" srcId="{9F7A5C7D-A86B-4EEC-BE6E-E5C14E98882A}" destId="{A9EA7C76-27AE-4735-BCE5-63AC65591A0F}" srcOrd="0" destOrd="2" presId="urn:microsoft.com/office/officeart/2005/8/layout/chevronAccent+Icon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88756752-57C9-4557-B3D1-A9221FBCFB50}" type="presOf" srcId="{C0122D41-692B-464B-9DF9-AA2AE3D1BB3F}" destId="{6A304773-9EB8-4E73-8888-D75C2036D148}" srcOrd="0" destOrd="2" presId="urn:microsoft.com/office/officeart/2005/8/layout/chevronAccent+Icon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A24256B2-959F-42B9-AE02-F6548AD525BE}" srcId="{4C944641-FCF5-4AD8-B261-60AA0024A79E}" destId="{9F7A5C7D-A86B-4EEC-BE6E-E5C14E98882A}" srcOrd="1" destOrd="0" parTransId="{2331CA55-B687-4865-A639-2BA1EED74F82}" sibTransId="{044642C2-5F76-4DF6-A6B3-F6D8D46040CF}"/>
    <dgm:cxn modelId="{6531DCDD-1128-4229-A209-50D519A9B233}" srcId="{F8FB1AE1-7950-4301-88C4-3D45B2DAEABD}" destId="{B90C3905-63B6-4C4E-8F59-B010FA27EC5F}" srcOrd="1" destOrd="0" parTransId="{53EBC32A-19B9-4703-A221-431FE4AE4915}" sibTransId="{E4D094E4-3811-4E62-8508-D851B29AC836}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9543AF1A-DDCB-48BE-A1C3-BA5878404E43}" srcId="{B7F213D6-AC1C-4269-8455-91A2A9931F05}" destId="{C0122D41-692B-464B-9DF9-AA2AE3D1BB3F}" srcOrd="1" destOrd="0" parTransId="{87130ECF-1A09-4877-996D-49F75BB44A89}" sibTransId="{CEB03B72-D185-4BA9-9DB8-20FE271D5DD8}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68DF6E0E-A7D9-4F4E-A23E-A7295B2F584D}" type="presOf" srcId="{C7493919-1D26-4192-8887-D40A30CE763B}" destId="{73A53A56-C7DC-4AAC-A87E-DB3D1036D1EE}" srcOrd="0" destOrd="2" presId="urn:microsoft.com/office/officeart/2005/8/layout/chevronAccent+Icon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01 אוקטובר 17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524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he-IL" sz="1200" b="0" i="1" u="none" strike="noStrike" kern="1200" baseline="0" noProof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he-IL" noProof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עשוי לדרוש יותר משקופית אחת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3427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330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1"/>
            <a:fld id="{7FB667E1-E601-4AAF-B95C-B25720D70A60}" type="slidenum">
              <a:rPr lang="he-IL" smtClean="0"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216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שמש זורחת מעל גבעות מכוסות דש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1" anchor="b">
            <a:noAutofit/>
          </a:bodyPr>
          <a:lstStyle>
            <a:lvl1pPr algn="ctr" rtl="1">
              <a:defRPr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 rtlCol="1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800"/>
            </a:lvl2pPr>
            <a:lvl3pPr marL="914400" indent="0" algn="ctr" rtl="1">
              <a:buNone/>
              <a:defRPr sz="2400"/>
            </a:lvl3pPr>
            <a:lvl4pPr marL="1371600" indent="0" algn="ctr" rtl="1">
              <a:buNone/>
              <a:defRPr sz="2000"/>
            </a:lvl4pPr>
            <a:lvl5pPr marL="1828800" indent="0" algn="ctr" rtl="1">
              <a:buNone/>
              <a:defRPr sz="2000"/>
            </a:lvl5pPr>
            <a:lvl6pPr marL="2286000" indent="0" algn="ctr" rtl="1">
              <a:buNone/>
              <a:defRPr sz="2000"/>
            </a:lvl6pPr>
            <a:lvl7pPr marL="2743200" indent="0" algn="ctr" rtl="1">
              <a:buNone/>
              <a:defRPr sz="2000"/>
            </a:lvl7pPr>
            <a:lvl8pPr marL="3200400" indent="0" algn="ctr" rtl="1">
              <a:buNone/>
              <a:defRPr sz="2000"/>
            </a:lvl8pPr>
            <a:lvl9pPr marL="3657600" indent="0" algn="ctr" rtl="1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6370320" cy="5486400"/>
          </a:xfrm>
        </p:spPr>
        <p:txBody>
          <a:bodyPr rtlCol="1">
            <a:normAutofit/>
          </a:bodyPr>
          <a:lstStyle>
            <a:lvl1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174D080-DCA4-45D3-B2F8-95788556C7F5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8014" y="2362200"/>
            <a:ext cx="3200400" cy="1993392"/>
          </a:xfrm>
        </p:spPr>
        <p:txBody>
          <a:bodyPr rtlCol="1" anchor="b">
            <a:normAutofit/>
          </a:bodyPr>
          <a:lstStyle>
            <a:lvl1pPr algn="r" rtl="1">
              <a:defRPr sz="3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873752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1"/>
          <a:lstStyle>
            <a:lvl1pPr marL="0" indent="0" algn="ctr" rtl="1">
              <a:buNone/>
              <a:defRPr sz="3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014" y="4355592"/>
            <a:ext cx="3200400" cy="1644614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7D9574E-2143-4A91-B2C8-A980D1F6D781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06C4B962-D926-424B-AC00-FE1E0ECB640D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1"/>
          <a:lstStyle/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1FA57BC6-D13C-45A2-AF61-CB59F6BA3E10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6pPr algn="r" rtl="1">
              <a:defRPr/>
            </a:lvl6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FE218764-B9AD-4A05-A31E-84CE4FE50E8B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A31EF28-7E3D-4A0D-8B1D-EAD0E195C731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חלופי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1" anchor="b">
            <a:normAutofit/>
          </a:bodyPr>
          <a:lstStyle>
            <a:lvl1pPr algn="ctr" rtl="1">
              <a:defRPr sz="5200" b="0">
                <a:solidFill>
                  <a:schemeClr val="tx1"/>
                </a:solidFill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1" anchor="t">
            <a:normAutofit/>
          </a:bodyPr>
          <a:lstStyle>
            <a:lvl1pPr marL="0" indent="0" algn="ctr" rtl="1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1D98F7-BBB4-4642-B2F6-386FDE1B714A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41072186-3A27-43FD-BA50-C25F08521E08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A0ECE5F2-81AA-4605-B028-6FBA391056AF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200" b="0" cap="none" baseline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1">
            <a:normAutofit/>
          </a:bodyPr>
          <a:lstStyle>
            <a:lvl1pPr algn="r" rtl="1">
              <a:defRPr sz="1800"/>
            </a:lvl1pPr>
            <a:lvl2pPr algn="r" rtl="1">
              <a:defRPr sz="1600"/>
            </a:lvl2pPr>
            <a:lvl3pPr algn="r" rtl="1">
              <a:defRPr sz="1400"/>
            </a:lvl3pPr>
            <a:lvl4pPr algn="r" rtl="1">
              <a:defRPr sz="1200"/>
            </a:lvl4pPr>
            <a:lvl5pPr algn="r" rtl="1">
              <a:defRPr sz="1200"/>
            </a:lvl5pPr>
            <a:lvl6pPr algn="r" rtl="1">
              <a:defRPr sz="1200"/>
            </a:lvl6pPr>
            <a:lvl7pPr algn="r" rtl="1">
              <a:defRPr sz="1200"/>
            </a:lvl7pPr>
            <a:lvl8pPr algn="r" rtl="1">
              <a:defRPr sz="1200"/>
            </a:lvl8pPr>
            <a:lvl9pPr algn="r" rtl="1">
              <a:defRPr sz="12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8AB9AA41-A953-4132-9B44-4E0513AEC4FC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5FF1E4BA-5D86-457F-81D4-527350DD4C7A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</a:lstStyle>
          <a:p>
            <a:pPr algn="l"/>
            <a:fld id="{2D48FB61-65B6-4A9E-8CC2-7814F08B8B2D}" type="datetime8">
              <a:rPr lang="he-IL" smtClean="0"/>
              <a:pPr algn="l"/>
              <a:t>01 אוקטובר 17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5800" y="2362200"/>
            <a:ext cx="3200400" cy="1990725"/>
          </a:xfrm>
        </p:spPr>
        <p:txBody>
          <a:bodyPr rtlCol="1" anchor="b">
            <a:normAutofit/>
          </a:bodyPr>
          <a:lstStyle>
            <a:lvl1pPr algn="r" rtl="1">
              <a:defRPr sz="3400" b="0"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05800" y="4367308"/>
            <a:ext cx="3200400" cy="1622012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1" cy="5486400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1400"/>
            </a:lvl6pPr>
            <a:lvl7pPr algn="r" rtl="1">
              <a:defRPr sz="1400"/>
            </a:lvl7pPr>
            <a:lvl8pPr algn="r" rtl="1">
              <a:defRPr sz="1400"/>
            </a:lvl8pPr>
            <a:lvl9pPr algn="r" rtl="1">
              <a:defRPr sz="1400"/>
            </a:lvl9pPr>
          </a:lstStyle>
          <a:p>
            <a:pPr lvl="0" rtl="1"/>
            <a:r>
              <a:rPr lang="he-IL" smtClean="0"/>
              <a:t>לחץ כדי לערוך סגנונות טקסט של תבנית בסיס</a:t>
            </a:r>
          </a:p>
          <a:p>
            <a:pPr lvl="1" rtl="1"/>
            <a:r>
              <a:rPr lang="he-IL" smtClean="0"/>
              <a:t>רמה שנייה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/>
            </a:lvl1pPr>
          </a:lstStyle>
          <a:p>
            <a:fld id="{221A13E8-9A85-485B-94B7-5D103837E152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CA8D9AD5-F248-4919-864A-CFD76CC027D6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  <a:p>
            <a:pPr lvl="5" rtl="1"/>
            <a:r>
              <a:rPr lang="he-IL" dirty="0"/>
              <a:t>שישית</a:t>
            </a:r>
          </a:p>
          <a:p>
            <a:pPr lvl="6" rtl="1"/>
            <a:r>
              <a:rPr lang="he-IL" dirty="0"/>
              <a:t>שביעית</a:t>
            </a:r>
          </a:p>
          <a:p>
            <a:pPr lvl="7" rtl="1"/>
            <a:r>
              <a:rPr lang="he-IL" dirty="0"/>
              <a:t>שמינית</a:t>
            </a:r>
          </a:p>
          <a:p>
            <a:pPr lvl="8" rtl="1"/>
            <a:r>
              <a:rPr lang="he-IL" dirty="0"/>
              <a:t>תשיעית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000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286000" y="6601968"/>
            <a:ext cx="114300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1A69999-6F67-4D06-AF2F-1AEEB328493D}" type="datetime8">
              <a:rPr lang="he-IL" smtClean="0"/>
              <a:pPr/>
              <a:t>01 אוקטובר 17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ag.gov.il/yhidotmisrad/rashut_buduim/Pages/default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</a:t>
            </a:r>
            <a:r>
              <a:rPr lang="he-IL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לדרום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2| 24.10.2017-26.10.2017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מציין מיקום תוכן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50" y="2832100"/>
            <a:ext cx="2019300" cy="226695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1928630"/>
            <a:ext cx="2877041" cy="40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נספח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ציין חומרי עזר ומשאבים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50264" y="1901952"/>
            <a:ext cx="4572000" cy="4123944"/>
          </a:xfrm>
        </p:spPr>
        <p:txBody>
          <a:bodyPr rtlCol="1"/>
          <a:lstStyle/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917848"/>
          </a:xfrm>
        </p:spPr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תיאור </a:t>
            </a:r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type="body" idx="1"/>
          </p:nvPr>
        </p:nvSpPr>
        <p:spPr>
          <a:xfrm>
            <a:off x="1491084" y="2564904"/>
            <a:ext cx="9144000" cy="2787352"/>
          </a:xfrm>
        </p:spPr>
        <p:txBody>
          <a:bodyPr rtlCol="1">
            <a:normAutofit/>
          </a:bodyPr>
          <a:lstStyle/>
          <a:p>
            <a:pPr lvl="0" algn="just" rtl="1"/>
            <a:r>
              <a:rPr lang="he-IL" sz="2600" dirty="0" smtClean="0"/>
              <a:t>בתאריכים 24.10.2017 – 26.10.2017 יוצא הקורס לסיור בדרום הארץ. בסיור נפגוש חלק מהנושאים המרכזיים בדרום </a:t>
            </a:r>
            <a:r>
              <a:rPr lang="he-IL" sz="2600" dirty="0" err="1" smtClean="0"/>
              <a:t>הרלוונטים</a:t>
            </a:r>
            <a:r>
              <a:rPr lang="he-IL" sz="2600" dirty="0" smtClean="0"/>
              <a:t> לביטחון הלאומי בהתאם לארבעת צירי הלימוד: בטחוני, מדיני, כלכלי וחברתי. יום הכנה יתקיים במכללה בתאריך 15.10.2017.</a:t>
            </a:r>
          </a:p>
          <a:p>
            <a:pPr lvl="0" algn="just" rtl="1"/>
            <a:r>
              <a:rPr lang="he-IL" sz="2600" dirty="0" smtClean="0"/>
              <a:t>סיור נפרד יוקדש למורשת בן גוריון. </a:t>
            </a:r>
          </a:p>
          <a:p>
            <a:pPr lvl="0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lvl="0" algn="r" rtl="1"/>
            <a:endParaRPr lang="he-IL" sz="2600" dirty="0" smtClean="0"/>
          </a:p>
          <a:p>
            <a:pPr marL="342900" lvl="0" indent="-342900" rtl="1">
              <a:buFont typeface="Arial" panose="020B0604020202020204" pitchFamily="34" charset="0"/>
              <a:buChar char="•"/>
            </a:pP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912" y="86915"/>
            <a:ext cx="4752528" cy="6713888"/>
          </a:xfrm>
          <a:prstGeom prst="rect">
            <a:avLst/>
          </a:prstGeom>
        </p:spPr>
      </p:pic>
      <p:pic>
        <p:nvPicPr>
          <p:cNvPr id="6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8280920" cy="473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תוצאת תמונה עבור בדואים בנגב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1765"/>
            <a:ext cx="8466700" cy="671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תוצאת תמונה עבור קמ&quot;ג דימונ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985" y="21765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תוצאת תמונה עבור cert באר שבע"/>
          <p:cNvSpPr>
            <a:spLocks noChangeAspect="1" noChangeArrowheads="1"/>
          </p:cNvSpPr>
          <p:nvPr/>
        </p:nvSpPr>
        <p:spPr bwMode="auto">
          <a:xfrm>
            <a:off x="994429" y="1226344"/>
            <a:ext cx="1338556" cy="133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62" name="Picture 14" descr="תוצאת תמונה עבור cert באר שבע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7" y="-49883"/>
            <a:ext cx="12096376" cy="679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8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9755068" y="2796972"/>
            <a:ext cx="4181168" cy="692696"/>
          </a:xfrm>
        </p:spPr>
        <p:txBody>
          <a:bodyPr rtlCol="1"/>
          <a:lstStyle/>
          <a:p>
            <a:pPr rtl="1"/>
            <a:r>
              <a:rPr lang="he-I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יום הכנה 15.10.17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64737"/>
              </p:ext>
            </p:extLst>
          </p:nvPr>
        </p:nvGraphicFramePr>
        <p:xfrm>
          <a:off x="1199456" y="19596"/>
          <a:ext cx="9872631" cy="452215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6476"/>
                <a:gridCol w="2492577"/>
                <a:gridCol w="3388367"/>
                <a:gridCol w="913904"/>
                <a:gridCol w="1621307"/>
              </a:tblGrid>
              <a:tr h="39993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מרצה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הערות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</a:t>
                      </a:r>
                      <a:r>
                        <a:rPr lang="he-IL" baseline="0" dirty="0" smtClean="0"/>
                        <a:t>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הסיור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יניב </a:t>
                      </a:r>
                      <a:r>
                        <a:rPr lang="he-IL" dirty="0" err="1" smtClean="0"/>
                        <a:t>אלאלוף</a:t>
                      </a:r>
                      <a:r>
                        <a:rPr lang="he-IL" dirty="0" smtClean="0"/>
                        <a:t> וגלעד בן ארי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קוד לבוש </a:t>
                      </a:r>
                      <a:r>
                        <a:rPr lang="he-IL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</a:tr>
              <a:tr h="60424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יחסי ישראל ירדן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עינת שלאיין, שגרירת</a:t>
                      </a:r>
                      <a:r>
                        <a:rPr lang="he-IL" baseline="0" dirty="0" smtClean="0"/>
                        <a:t> ישראל בירדן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מדיני כלכלי,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/>
                        <a:t>(</a:t>
                      </a:r>
                      <a:r>
                        <a:rPr lang="he-IL" baseline="0" dirty="0" smtClean="0">
                          <a:solidFill>
                            <a:srgbClr val="92D050"/>
                          </a:solidFill>
                        </a:rPr>
                        <a:t>לתאם שעה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he-IL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5226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12:00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התנתקות</a:t>
                      </a:r>
                      <a:r>
                        <a:rPr lang="he-IL" baseline="0" dirty="0" smtClean="0"/>
                        <a:t> מעזה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טרם תואם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13:00 </a:t>
                      </a:r>
                      <a:r>
                        <a:rPr lang="he-IL" smtClean="0"/>
                        <a:t>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תאום מול עזה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פולי מרדכי,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מתפ"ש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 כלכלי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83690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הרשות לפיתוח והתיישבות הבדואים בנגב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יאיר מעיין,</a:t>
                      </a:r>
                      <a:r>
                        <a:rPr lang="he-IL" baseline="0" dirty="0" smtClean="0"/>
                        <a:t> מנכ"ל הרשות</a:t>
                      </a:r>
                      <a:r>
                        <a:rPr lang="he-IL" dirty="0" smtClean="0"/>
                        <a:t> </a:t>
                      </a:r>
                      <a:r>
                        <a:rPr lang="en-US" baseline="0" dirty="0" smtClean="0">
                          <a:hlinkClick r:id="rId3"/>
                        </a:rPr>
                        <a:t>http://www.moag.gov.il/yhidotmisrad/rashut_buduim/Pages/default.aspx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3472" y="35846"/>
            <a:ext cx="9435400" cy="648072"/>
          </a:xfrm>
        </p:spPr>
        <p:txBody>
          <a:bodyPr/>
          <a:lstStyle/>
          <a:p>
            <a:r>
              <a:rPr lang="he-IL" dirty="0" smtClean="0"/>
              <a:t>יום ג' 24.10.2017 – רצועת עזה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79273"/>
              </p:ext>
            </p:extLst>
          </p:nvPr>
        </p:nvGraphicFramePr>
        <p:xfrm>
          <a:off x="6151852" y="675747"/>
          <a:ext cx="6030819" cy="594360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 מנתב"ג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חניון תפעולי 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(לתאם מול אמיר כהן)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08:30 – 09:00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מת"ק</a:t>
                      </a:r>
                      <a:r>
                        <a:rPr lang="he-IL" dirty="0" smtClean="0"/>
                        <a:t> ארז</a:t>
                      </a:r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פגישה</a:t>
                      </a:r>
                      <a:r>
                        <a:rPr lang="he-IL" baseline="0" dirty="0" smtClean="0"/>
                        <a:t> עם בכיר פלסטיני וראש ארגון בינ"ל 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בטחוני מדיני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חד"ן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err="1" smtClean="0"/>
                        <a:t>מת"ק</a:t>
                      </a:r>
                      <a:r>
                        <a:rPr lang="he-IL" dirty="0" smtClean="0"/>
                        <a:t> ארז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10:45 – 11:45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שב"כ</a:t>
                      </a:r>
                    </a:p>
                    <a:p>
                      <a:pPr rtl="1"/>
                      <a:r>
                        <a:rPr lang="he-IL" dirty="0" smtClean="0"/>
                        <a:t>ציר בטחוני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מועדון אוגדה</a:t>
                      </a:r>
                      <a:r>
                        <a:rPr lang="he-IL" baseline="0" dirty="0" smtClean="0"/>
                        <a:t> 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11:45 – 12:15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למכשול התת קרקעי ערן אופיר + נציג</a:t>
                      </a:r>
                      <a:r>
                        <a:rPr lang="he-IL" baseline="0" dirty="0" smtClean="0"/>
                        <a:t> אוגדת עזה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סיום בנחל עוז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12:15 – 13:45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פגישה עם ראש מ.א. שער הנגב אלון </a:t>
                      </a:r>
                      <a:r>
                        <a:rPr lang="he-IL" baseline="0" dirty="0" err="1" smtClean="0"/>
                        <a:t>שוסטר</a:t>
                      </a:r>
                      <a:r>
                        <a:rPr lang="he-IL" baseline="0" dirty="0" smtClean="0"/>
                        <a:t> ותושבים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חברתי בטחוני כלכלי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נחל עוז</a:t>
                      </a:r>
                      <a:endParaRPr lang="he-IL" dirty="0"/>
                    </a:p>
                  </a:txBody>
                  <a:tcPr/>
                </a:tc>
              </a:tr>
              <a:tr h="45201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14:15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ארוחת צהרים – </a:t>
                      </a:r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מפנק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האוגדה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36239"/>
              </p:ext>
            </p:extLst>
          </p:nvPr>
        </p:nvGraphicFramePr>
        <p:xfrm>
          <a:off x="27789" y="683918"/>
          <a:ext cx="5879976" cy="6502759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95129"/>
                <a:gridCol w="242485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15:00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סקירת מפקד האוגדה  יהודה פוקס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+ יוסי בן ארצי</a:t>
                      </a:r>
                    </a:p>
                    <a:p>
                      <a:pPr rtl="1"/>
                      <a:r>
                        <a:rPr lang="he-IL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תצפית חץ שחור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16:45 – 17:15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ביקור במנהרה</a:t>
                      </a:r>
                      <a:r>
                        <a:rPr lang="he-IL" baseline="0" dirty="0" smtClean="0"/>
                        <a:t> התקפית של החמאס "צ'אי הודי"</a:t>
                      </a:r>
                    </a:p>
                    <a:p>
                      <a:pPr rtl="1"/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גדר המערכת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17:15 – 18:00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 למלון בבאר שבע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19:00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התארגנות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– 20:00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20:00 – 21:00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הופעה של קובי אוז (</a:t>
                      </a: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טרם תואם)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לאונרדו ב"ש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21:00 -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ערב חופשי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44252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5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011464" cy="648072"/>
          </a:xfrm>
        </p:spPr>
        <p:txBody>
          <a:bodyPr>
            <a:normAutofit/>
          </a:bodyPr>
          <a:lstStyle/>
          <a:p>
            <a:r>
              <a:rPr lang="he-IL" dirty="0" smtClean="0"/>
              <a:t>יום ד' 25.10.2017 – בדואים, דימונה \ סייבר, ירוחם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08754"/>
              </p:ext>
            </p:extLst>
          </p:nvPr>
        </p:nvGraphicFramePr>
        <p:xfrm>
          <a:off x="6151852" y="675747"/>
          <a:ext cx="6030819" cy="5139757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73130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יציאה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בבאר שבע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08:00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תצפית על הפזורה הבדואית  - יוסי בן ארצי  </a:t>
                      </a:r>
                    </a:p>
                    <a:p>
                      <a:pPr rtl="1"/>
                      <a:r>
                        <a:rPr lang="he-IL" sz="1600" baseline="0" dirty="0" smtClean="0"/>
                        <a:t>צ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יר חברתי כלכלי</a:t>
                      </a:r>
                      <a:endParaRPr lang="he-IL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3482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 – 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פגישה עם מנהל בית ספר בדואי + תלמידים ומנהל כפר נוער כוכבי</a:t>
                      </a:r>
                      <a:r>
                        <a:rPr lang="he-IL" baseline="0" dirty="0" smtClean="0"/>
                        <a:t> המדבר 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ציר חברתי כלכלי</a:t>
                      </a:r>
                      <a:endParaRPr lang="he-I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אבו תלול</a:t>
                      </a:r>
                      <a:r>
                        <a:rPr lang="he-IL" baseline="0" dirty="0" smtClean="0"/>
                        <a:t> (8 ק"מ בין שגב שלום לדימונה)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10:30 – 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פיצול, ישראלים: </a:t>
                      </a:r>
                      <a:r>
                        <a:rPr lang="he-IL" dirty="0" smtClean="0"/>
                        <a:t>נסיעה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, סיור, הרצאה, ארוחת צהרים </a:t>
                      </a:r>
                      <a:endParaRPr lang="he-IL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ציר </a:t>
                      </a:r>
                      <a:r>
                        <a:rPr lang="he-IL" sz="1800" dirty="0" smtClean="0">
                          <a:solidFill>
                            <a:srgbClr val="7030A0"/>
                          </a:solidFill>
                        </a:rPr>
                        <a:t>ביטחוני,</a:t>
                      </a:r>
                      <a:r>
                        <a:rPr lang="he-IL" sz="1800" baseline="0" dirty="0" smtClean="0">
                          <a:solidFill>
                            <a:srgbClr val="7030A0"/>
                          </a:solidFill>
                        </a:rPr>
                        <a:t> כלכלי חברתי</a:t>
                      </a:r>
                      <a:endParaRPr lang="he-IL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קמ"ג</a:t>
                      </a:r>
                      <a:endParaRPr lang="he-IL" dirty="0"/>
                    </a:p>
                  </a:txBody>
                  <a:tcPr/>
                </a:tc>
              </a:tr>
              <a:tr h="7508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11:30 – 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פיצול, בינ"ל: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0" baseline="0" dirty="0" smtClean="0">
                          <a:solidFill>
                            <a:srgbClr val="FF0000"/>
                          </a:solidFill>
                        </a:rPr>
                        <a:t>לתאם חלופה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900961"/>
              </p:ext>
            </p:extLst>
          </p:nvPr>
        </p:nvGraphicFramePr>
        <p:xfrm>
          <a:off x="27789" y="683918"/>
          <a:ext cx="5879976" cy="4370146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453389"/>
                <a:gridCol w="2466595"/>
                <a:gridCol w="1959992"/>
              </a:tblGrid>
              <a:tr h="35000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13:30 -14:30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פיצול, בינ"ל</a:t>
                      </a:r>
                      <a:r>
                        <a:rPr lang="he-IL" dirty="0" smtClean="0"/>
                        <a:t>: ארוחת צהרים וחבירה בכניסה </a:t>
                      </a:r>
                      <a:r>
                        <a:rPr lang="he-IL" dirty="0" err="1" smtClean="0"/>
                        <a:t>לקמ"ג</a:t>
                      </a:r>
                      <a:r>
                        <a:rPr lang="he-IL" dirty="0" smtClean="0"/>
                        <a:t> באחריות </a:t>
                      </a:r>
                      <a:r>
                        <a:rPr lang="he-IL" dirty="0" err="1" smtClean="0"/>
                        <a:t>קש"ח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מב"ל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58766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15:30 – 16:30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עיירה </a:t>
                      </a:r>
                      <a:r>
                        <a:rPr lang="he-I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בפריפרייה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ראש מ.מ. מצפה רמון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חברתי,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מ.מ. מצפה רמון</a:t>
                      </a:r>
                      <a:endParaRPr lang="he-IL" dirty="0"/>
                    </a:p>
                  </a:txBody>
                  <a:tcPr/>
                </a:tc>
              </a:tr>
              <a:tr h="3366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</a:t>
                      </a:r>
                      <a:r>
                        <a:rPr lang="he-IL" dirty="0" smtClean="0"/>
                        <a:t>18:15– 18:40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משמעות שדה תעופה בין לאומי בהתייחסות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למיקומו</a:t>
                      </a:r>
                      <a:endParaRPr lang="he-I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כלכלי </a:t>
                      </a:r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חברתי מדיני 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רמון</a:t>
                      </a:r>
                      <a:endParaRPr lang="he-IL" dirty="0"/>
                    </a:p>
                  </a:txBody>
                  <a:tcPr/>
                </a:tc>
              </a:tr>
              <a:tr h="43822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19:00 -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 ערב,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ערב חופשי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מלון קיסר,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6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67408" y="35846"/>
            <a:ext cx="10657184" cy="64807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יום ה' 26.10.2017 – גבולות שלום, מסתננים, ים סוף, אילת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01901"/>
              </p:ext>
            </p:extLst>
          </p:nvPr>
        </p:nvGraphicFramePr>
        <p:xfrm>
          <a:off x="6101353" y="836712"/>
          <a:ext cx="6030819" cy="4855868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4741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06:00 – 07:15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שייט קיאקים + סקירת יוסי בן ארצי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בסיס חיל הים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818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07:30  - 08:15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ארוחת</a:t>
                      </a:r>
                      <a:r>
                        <a:rPr lang="he-IL" baseline="0" dirty="0" smtClean="0"/>
                        <a:t> בוקר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מלון קיסר, אילת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741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09:00</a:t>
                      </a:r>
                      <a:r>
                        <a:rPr lang="he-IL" baseline="0" dirty="0" smtClean="0"/>
                        <a:t> – 10:00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סקירת מפקד אוגדה 80 גיא חזות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 חברתי כלכלי מדיני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מפקדת אוגדה 80</a:t>
                      </a:r>
                      <a:endParaRPr lang="he-IL" dirty="0"/>
                    </a:p>
                  </a:txBody>
                  <a:tcPr/>
                </a:tc>
              </a:tr>
              <a:tr h="868539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10:00 – 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נסיעה</a:t>
                      </a:r>
                      <a:r>
                        <a:rPr lang="he-IL" baseline="0" dirty="0" smtClean="0"/>
                        <a:t> ותצפית מהר יואש מפקד אוגדה, יוסי בן ארצי, </a:t>
                      </a:r>
                      <a:r>
                        <a:rPr lang="he-IL" baseline="0" dirty="0" smtClean="0">
                          <a:solidFill>
                            <a:srgbClr val="7030A0"/>
                          </a:solidFill>
                        </a:rPr>
                        <a:t>ציר ביטחוני, חברתי</a:t>
                      </a:r>
                      <a:endParaRPr lang="he-I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גדר</a:t>
                      </a:r>
                      <a:r>
                        <a:rPr lang="he-IL" baseline="0" dirty="0" smtClean="0"/>
                        <a:t> הגבול עם מצרים</a:t>
                      </a:r>
                      <a:endParaRPr lang="he-IL" dirty="0"/>
                    </a:p>
                  </a:txBody>
                  <a:tcPr/>
                </a:tc>
              </a:tr>
              <a:tr h="607977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12:00 – 14:00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 ימי וסקירה של</a:t>
                      </a:r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מפקד זירת ים סוף בח"י + מנהל נמל אילת + יוסי בן ארצי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ביטחוני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סיור ימי במפרץ אילת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95960"/>
              </p:ext>
            </p:extLst>
          </p:nvPr>
        </p:nvGraphicFramePr>
        <p:xfrm>
          <a:off x="0" y="836712"/>
          <a:ext cx="6030819" cy="3950502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589855"/>
                <a:gridCol w="2576060"/>
                <a:gridCol w="1864904"/>
              </a:tblGrid>
              <a:tr h="325986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שעות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מיקום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14:00 – 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ארוחת צהרים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בסיס ח"י</a:t>
                      </a:r>
                      <a:r>
                        <a:rPr lang="he-IL" baseline="0" dirty="0" smtClean="0"/>
                        <a:t> אילת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15:15 – 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פגישה עם ראש העירייה</a:t>
                      </a:r>
                    </a:p>
                    <a:p>
                      <a:pPr rtl="1"/>
                      <a:r>
                        <a:rPr lang="he-IL" sz="18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חברתי כלכלי</a:t>
                      </a:r>
                      <a:endParaRPr lang="he-IL" sz="18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עיריית אילת</a:t>
                      </a:r>
                      <a:endParaRPr lang="he-IL" dirty="0"/>
                    </a:p>
                  </a:txBody>
                  <a:tcPr/>
                </a:tc>
              </a:tr>
              <a:tr h="81496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16:30 – 16:45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כיבוש אילת</a:t>
                      </a:r>
                    </a:p>
                    <a:p>
                      <a:pPr rtl="1"/>
                      <a:r>
                        <a:rPr lang="he-IL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ציר בטחוני מדיני כלכלי</a:t>
                      </a:r>
                      <a:endParaRPr lang="he-IL" sz="18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אנדרטת דגל הדיו באילת</a:t>
                      </a:r>
                      <a:endParaRPr lang="he-IL" dirty="0"/>
                    </a:p>
                  </a:txBody>
                  <a:tcPr/>
                </a:tc>
              </a:tr>
              <a:tr h="32598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17:00 – 18:00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טיסה לנתב"ג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שד"ת</a:t>
                      </a:r>
                      <a:r>
                        <a:rPr lang="he-IL" dirty="0" smtClean="0"/>
                        <a:t> אילת/רמון</a:t>
                      </a:r>
                      <a:endParaRPr lang="he-IL" dirty="0"/>
                    </a:p>
                  </a:txBody>
                  <a:tcPr/>
                </a:tc>
              </a:tr>
              <a:tr h="7740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18:00 – 18:20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סיכום ופיזור</a:t>
                      </a:r>
                      <a:endParaRPr lang="he-IL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נתב"ג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7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 הזמנים ואבני הדרך של </a:t>
            </a:r>
            <a:r>
              <a:rPr lang="he-IL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הפרוייקט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מציין מיקום תוכן 3" descr="דיאגרמת תהליך מסוג Chevron Access שמציגה ארבע אבני דרך מימין לשמאל, עם נקודת תבליט בתוך כל תיבה של אבן דרך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16697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נוספות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משימות לצוות: </a:t>
            </a:r>
          </a:p>
          <a:p>
            <a:pPr lvl="1"/>
            <a:r>
              <a:rPr lang="he-IL" dirty="0" smtClean="0"/>
              <a:t>בחירת סרטונים לפי נושא</a:t>
            </a:r>
          </a:p>
          <a:p>
            <a:pPr lvl="1"/>
            <a:r>
              <a:rPr lang="he-IL" dirty="0" smtClean="0"/>
              <a:t>סקירות על נושא נבחר</a:t>
            </a:r>
          </a:p>
          <a:p>
            <a:pPr lvl="1"/>
            <a:r>
              <a:rPr lang="he-IL" dirty="0" smtClean="0"/>
              <a:t>הכנת עזרים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השלמה למצגת: </a:t>
            </a:r>
          </a:p>
          <a:p>
            <a:pPr lvl="1"/>
            <a:r>
              <a:rPr lang="he-IL" dirty="0" smtClean="0"/>
              <a:t>לינקים למפות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4" name="Picture 2" descr="תוצאת תמונה עבור מפת רצועת עז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6344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תוצאת תמונה עבור מפת רצועת עז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תוצאת תמונה עבור מפת רצועת עז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38708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תוצאת תמונה עבור מפת רצועת עז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0" y="1226344"/>
            <a:ext cx="282892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רצועות כחול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7_TF03417271.potx" id="{6F278D15-03DF-40F9-8F0B-254B8FB984E9}" vid="{2DD84036-2213-47B0-A05E-3766B73D67AA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תוכנית פרוייקט עסקי (מסך רחב)</Template>
  <TotalTime>869</TotalTime>
  <Words>700</Words>
  <Application>Microsoft Office PowerPoint</Application>
  <PresentationFormat>מסך רחב</PresentationFormat>
  <Paragraphs>197</Paragraphs>
  <Slides>11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Arial</vt:lpstr>
      <vt:lpstr>Corbel</vt:lpstr>
      <vt:lpstr>Miriam</vt:lpstr>
      <vt:lpstr>Tahoma</vt:lpstr>
      <vt:lpstr>Wingdings</vt:lpstr>
      <vt:lpstr>עיצוב רצועות כחול 16x9</vt:lpstr>
      <vt:lpstr>סיור מב"ל לדרום</vt:lpstr>
      <vt:lpstr>תיאור הסיור</vt:lpstr>
      <vt:lpstr>מצגת של PowerPoint</vt:lpstr>
      <vt:lpstr>יום הכנה 15.10.17</vt:lpstr>
      <vt:lpstr>יום ג' 24.10.2017 – רצועת עזה</vt:lpstr>
      <vt:lpstr>יום ד' 25.10.2017 – בדואים, דימונה \ סייבר, ירוחם</vt:lpstr>
      <vt:lpstr>יום ה' 26.10.2017 – גבולות שלום, מסתננים, ים סוף, אילת</vt:lpstr>
      <vt:lpstr>לוח הזמנים ואבני הדרך של הפרוייקט</vt:lpstr>
      <vt:lpstr>משימות נוספות</vt:lpstr>
      <vt:lpstr>מצגת של PowerPoint</vt:lpstr>
      <vt:lpstr>נספח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u26628</cp:lastModifiedBy>
  <cp:revision>71</cp:revision>
  <cp:lastPrinted>2017-10-01T05:04:17Z</cp:lastPrinted>
  <dcterms:created xsi:type="dcterms:W3CDTF">2017-09-23T04:50:33Z</dcterms:created>
  <dcterms:modified xsi:type="dcterms:W3CDTF">2017-10-01T14:19:13Z</dcterms:modified>
</cp:coreProperties>
</file>