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17"/>
  </p:notesMasterIdLst>
  <p:handoutMasterIdLst>
    <p:handoutMasterId r:id="rId18"/>
  </p:handoutMasterIdLst>
  <p:sldIdLst>
    <p:sldId id="365" r:id="rId2"/>
    <p:sldId id="364" r:id="rId3"/>
    <p:sldId id="366" r:id="rId4"/>
    <p:sldId id="368" r:id="rId5"/>
    <p:sldId id="369" r:id="rId6"/>
    <p:sldId id="374" r:id="rId7"/>
    <p:sldId id="378" r:id="rId8"/>
    <p:sldId id="375" r:id="rId9"/>
    <p:sldId id="377" r:id="rId10"/>
    <p:sldId id="376" r:id="rId11"/>
    <p:sldId id="372" r:id="rId12"/>
    <p:sldId id="373" r:id="rId13"/>
    <p:sldId id="379" r:id="rId14"/>
    <p:sldId id="381" r:id="rId15"/>
    <p:sldId id="380" r:id="rId16"/>
  </p:sldIdLst>
  <p:sldSz cx="12192000" cy="6858000"/>
  <p:notesSz cx="6819900" cy="99187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01"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3260" autoAdjust="0"/>
  </p:normalViewPr>
  <p:slideViewPr>
    <p:cSldViewPr>
      <p:cViewPr varScale="1">
        <p:scale>
          <a:sx n="72" d="100"/>
          <a:sy n="72" d="100"/>
        </p:scale>
        <p:origin x="534" y="66"/>
      </p:cViewPr>
      <p:guideLst>
        <p:guide pos="3840"/>
        <p:guide pos="6816"/>
        <p:guide pos="801"/>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2820" y="0"/>
            <a:ext cx="2955290" cy="49765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57080" cy="497658"/>
          </a:xfrm>
          <a:prstGeom prst="rect">
            <a:avLst/>
          </a:prstGeom>
        </p:spPr>
        <p:txBody>
          <a:bodyPr vert="horz" lIns="91440" tIns="45720" rIns="91440" bIns="45720" rtlCol="1"/>
          <a:lstStyle>
            <a:lvl1pPr algn="r" rtl="1">
              <a:defRPr sz="1200"/>
            </a:lvl1pPr>
          </a:lstStyle>
          <a:p>
            <a:pPr algn="l" rtl="1"/>
            <a:fld id="{93408286-191C-4A3F-B1AF-BB78D38479F5}" type="datetime8">
              <a:rPr lang="he-IL" smtClean="0">
                <a:latin typeface="Tahoma" panose="020B0604030504040204" pitchFamily="34" charset="0"/>
                <a:ea typeface="Tahoma" panose="020B0604030504040204" pitchFamily="34" charset="0"/>
                <a:cs typeface="Tahoma" panose="020B0604030504040204" pitchFamily="34" charset="0"/>
              </a:rPr>
              <a:pPr algn="l" rtl="1"/>
              <a:t>03 יולי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62820" y="9421044"/>
            <a:ext cx="2955290" cy="497656"/>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9421044"/>
            <a:ext cx="2957080" cy="497656"/>
          </a:xfrm>
          <a:prstGeom prst="rect">
            <a:avLst/>
          </a:prstGeom>
        </p:spPr>
        <p:txBody>
          <a:bodyPr vert="horz" lIns="91440" tIns="45720" rIns="91440" bIns="45720" rtlCol="1" anchor="b"/>
          <a:lstStyle>
            <a:lvl1pPr algn="r" rtl="1">
              <a:defRPr sz="1200"/>
            </a:lvl1pPr>
          </a:lstStyle>
          <a:p>
            <a:pPr algn="l" rtl="1"/>
            <a:fld id="{7BAE14B8-3CC9-472D-9BC5-A84D80684DE2}"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2820" y="0"/>
            <a:ext cx="2955290" cy="49765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57080" cy="49765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544EB51-7437-4ECB-8F53-BD138F55FBF7}" type="datetime8">
              <a:rPr lang="he-IL" smtClean="0"/>
              <a:pPr/>
              <a:t>03 יולי 19</a:t>
            </a:fld>
            <a:endParaRPr lang="he-IL" dirty="0"/>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1990" y="4773375"/>
            <a:ext cx="5455920" cy="3347561"/>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62820" y="9421044"/>
            <a:ext cx="2955290" cy="497656"/>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9421044"/>
            <a:ext cx="2957080" cy="497656"/>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FB667E1-E601-4AAF-B95C-B25720D70A60}" type="slidenum">
              <a:rPr lang="he-IL" smtClean="0"/>
              <a:pPr/>
              <a:t>‹#›</a:t>
            </a:fld>
            <a:endParaRPr lang="he-I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97BE6E9-4283-4C48-B4B0-B776D321750F}" type="slidenum">
              <a:rPr lang="he-IL" smtClean="0"/>
              <a:t>2</a:t>
            </a:fld>
            <a:endParaRPr lang="he-IL"/>
          </a:p>
        </p:txBody>
      </p:sp>
    </p:spTree>
    <p:extLst>
      <p:ext uri="{BB962C8B-B14F-4D97-AF65-F5344CB8AC3E}">
        <p14:creationId xmlns:p14="http://schemas.microsoft.com/office/powerpoint/2010/main" val="60463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פריזמה </a:t>
            </a:r>
            <a:r>
              <a:rPr lang="he-IL"/>
              <a:t>כלכלית מכתיבה </a:t>
            </a:r>
            <a:r>
              <a:rPr lang="he-IL" dirty="0" err="1"/>
              <a:t>הכל</a:t>
            </a:r>
            <a:endParaRPr lang="he-IL" dirty="0"/>
          </a:p>
        </p:txBody>
      </p:sp>
      <p:sp>
        <p:nvSpPr>
          <p:cNvPr id="4" name="מציין מיקום של מספר שקופית 3"/>
          <p:cNvSpPr>
            <a:spLocks noGrp="1"/>
          </p:cNvSpPr>
          <p:nvPr>
            <p:ph type="sldNum" sz="quarter" idx="5"/>
          </p:nvPr>
        </p:nvSpPr>
        <p:spPr/>
        <p:txBody>
          <a:bodyPr/>
          <a:lstStyle/>
          <a:p>
            <a:fld id="{7FB667E1-E601-4AAF-B95C-B25720D70A60}" type="slidenum">
              <a:rPr lang="he-IL" smtClean="0"/>
              <a:pPr/>
              <a:t>11</a:t>
            </a:fld>
            <a:endParaRPr lang="he-IL" dirty="0"/>
          </a:p>
        </p:txBody>
      </p:sp>
    </p:spTree>
    <p:extLst>
      <p:ext uri="{BB962C8B-B14F-4D97-AF65-F5344CB8AC3E}">
        <p14:creationId xmlns:p14="http://schemas.microsoft.com/office/powerpoint/2010/main" val="130087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ארגונים בינלאומיים והסכמים בינלאומיים בעידן </a:t>
            </a:r>
            <a:r>
              <a:rPr lang="he-IL" dirty="0" err="1"/>
              <a:t>טראמפ</a:t>
            </a:r>
            <a:endParaRPr lang="he-IL" dirty="0"/>
          </a:p>
        </p:txBody>
      </p:sp>
      <p:sp>
        <p:nvSpPr>
          <p:cNvPr id="4" name="מציין מיקום של מספר שקופית 3"/>
          <p:cNvSpPr>
            <a:spLocks noGrp="1"/>
          </p:cNvSpPr>
          <p:nvPr>
            <p:ph type="sldNum" sz="quarter" idx="5"/>
          </p:nvPr>
        </p:nvSpPr>
        <p:spPr/>
        <p:txBody>
          <a:bodyPr/>
          <a:lstStyle/>
          <a:p>
            <a:fld id="{7FB667E1-E601-4AAF-B95C-B25720D70A60}" type="slidenum">
              <a:rPr lang="he-IL" smtClean="0"/>
              <a:pPr/>
              <a:t>12</a:t>
            </a:fld>
            <a:endParaRPr lang="he-IL" dirty="0"/>
          </a:p>
        </p:txBody>
      </p:sp>
    </p:spTree>
    <p:extLst>
      <p:ext uri="{BB962C8B-B14F-4D97-AF65-F5344CB8AC3E}">
        <p14:creationId xmlns:p14="http://schemas.microsoft.com/office/powerpoint/2010/main" val="214768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7/3/2019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9065213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9632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618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4521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464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31459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C4B962-D926-424B-AC00-FE1E0ECB640D}" type="datetime8">
              <a:rPr lang="he-IL" smtClean="0"/>
              <a:pPr/>
              <a:t>03 יולי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421550109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FA57BC6-D13C-45A2-AF61-CB59F6BA3E10}" type="datetime8">
              <a:rPr lang="he-IL" smtClean="0"/>
              <a:pPr/>
              <a:t>03 יולי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7752191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E218764-B9AD-4A05-A31E-84CE4FE50E8B}" type="datetime8">
              <a:rPr lang="he-IL" smtClean="0"/>
              <a:pPr/>
              <a:t>03 יולי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191756576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A31EF28-7E3D-4A0D-8B1D-EAD0E195C731}" type="datetime8">
              <a:rPr lang="he-IL" smtClean="0"/>
              <a:pPr/>
              <a:t>03 יולי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3581263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1072186-3A27-43FD-BA50-C25F08521E08}" type="datetime8">
              <a:rPr lang="he-IL" smtClean="0"/>
              <a:pPr/>
              <a:t>03 יולי 19</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1"/>
            <a:fld id="{A0ECE5F2-81AA-4605-B028-6FBA391056AF}" type="slidenum">
              <a:rPr lang="he-IL" smtClean="0"/>
              <a:pPr rtl="1"/>
              <a:t>‹#›</a:t>
            </a:fld>
            <a:endParaRPr lang="he-IL" dirty="0"/>
          </a:p>
        </p:txBody>
      </p:sp>
    </p:spTree>
    <p:extLst>
      <p:ext uri="{BB962C8B-B14F-4D97-AF65-F5344CB8AC3E}">
        <p14:creationId xmlns:p14="http://schemas.microsoft.com/office/powerpoint/2010/main" val="35752346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AB9AA41-A953-4132-9B44-4E0513AEC4FC}" type="datetime8">
              <a:rPr lang="he-IL" smtClean="0"/>
              <a:pPr/>
              <a:t>03 יולי 19</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4709468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F1E4BA-5D86-457F-81D4-527350DD4C7A}" type="datetime8">
              <a:rPr lang="he-IL" smtClean="0"/>
              <a:pPr/>
              <a:t>03 יולי 19</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37504324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2D48FB61-65B6-4A9E-8CC2-7814F08B8B2D}" type="datetime8">
              <a:rPr lang="he-IL" smtClean="0"/>
              <a:pPr algn="l"/>
              <a:t>03 יולי 19</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1211119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21A13E8-9A85-485B-94B7-5D103837E152}" type="datetime8">
              <a:rPr lang="he-IL" smtClean="0"/>
              <a:pPr/>
              <a:t>03 יולי 19</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1577366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D9574E-2143-4A91-B2C8-A980D1F6D781}"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68244218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A69999-6F67-4D06-AF2F-1AEEB328493D}" type="datetime8">
              <a:rPr lang="he-IL" smtClean="0"/>
              <a:pPr/>
              <a:t>03 יולי 19</a:t>
            </a:fld>
            <a:endParaRPr lang="he-IL"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2313125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spd="med">
    <p:fade/>
  </p:transition>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F9RJjDLLUMI"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WIL_sXw0rWU"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2082"/>
            <a:ext cx="12066494" cy="6930081"/>
          </a:xfrm>
          <a:prstGeom prst="rect">
            <a:avLst/>
          </a:prstGeom>
        </p:spPr>
      </p:pic>
      <p:sp>
        <p:nvSpPr>
          <p:cNvPr id="5" name="TextBox 4"/>
          <p:cNvSpPr txBox="1"/>
          <p:nvPr/>
        </p:nvSpPr>
        <p:spPr>
          <a:xfrm>
            <a:off x="2063552" y="1844824"/>
            <a:ext cx="8568952" cy="3416320"/>
          </a:xfrm>
          <a:prstGeom prst="rect">
            <a:avLst/>
          </a:prstGeom>
          <a:noFill/>
        </p:spPr>
        <p:txBody>
          <a:bodyPr wrap="square" rtlCol="1">
            <a:spAutoFit/>
          </a:bodyPr>
          <a:lstStyle/>
          <a:p>
            <a:pPr algn="ctr"/>
            <a:r>
              <a:rPr lang="he-IL" sz="7200" b="1" dirty="0">
                <a:solidFill>
                  <a:srgbClr val="FF0000"/>
                </a:solidFill>
                <a:latin typeface="David" panose="020E0502060401010101" pitchFamily="34" charset="-79"/>
                <a:cs typeface="David" panose="020E0502060401010101" pitchFamily="34" charset="-79"/>
              </a:rPr>
              <a:t>סיור ארה"ב – </a:t>
            </a:r>
          </a:p>
          <a:p>
            <a:pPr algn="ctr"/>
            <a:r>
              <a:rPr lang="he-IL" sz="7200" b="1" dirty="0">
                <a:solidFill>
                  <a:srgbClr val="FF0000"/>
                </a:solidFill>
                <a:latin typeface="David" panose="020E0502060401010101" pitchFamily="34" charset="-79"/>
                <a:cs typeface="David" panose="020E0502060401010101" pitchFamily="34" charset="-79"/>
              </a:rPr>
              <a:t>צוות 4</a:t>
            </a:r>
          </a:p>
          <a:p>
            <a:pPr algn="ctr"/>
            <a:r>
              <a:rPr lang="he-IL" sz="7200" b="1" dirty="0">
                <a:solidFill>
                  <a:srgbClr val="FF0000"/>
                </a:solidFill>
                <a:latin typeface="David" panose="020E0502060401010101" pitchFamily="34" charset="-79"/>
                <a:cs typeface="David" panose="020E0502060401010101" pitchFamily="34" charset="-79"/>
              </a:rPr>
              <a:t>מחזור מ"ו</a:t>
            </a:r>
          </a:p>
        </p:txBody>
      </p:sp>
    </p:spTree>
    <p:extLst>
      <p:ext uri="{BB962C8B-B14F-4D97-AF65-F5344CB8AC3E}">
        <p14:creationId xmlns:p14="http://schemas.microsoft.com/office/powerpoint/2010/main" val="453833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49FB3339-D8CE-4BFE-A947-A531946EBB07}"/>
              </a:ext>
            </a:extLst>
          </p:cNvPr>
          <p:cNvSpPr txBox="1">
            <a:spLocks/>
          </p:cNvSpPr>
          <p:nvPr/>
        </p:nvSpPr>
        <p:spPr>
          <a:xfrm>
            <a:off x="2207568" y="404664"/>
            <a:ext cx="8911687" cy="1280890"/>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a:t>דוקטרינת </a:t>
            </a:r>
            <a:r>
              <a:rPr lang="he-IL" dirty="0" err="1"/>
              <a:t>טראמפ</a:t>
            </a:r>
            <a:endParaRPr lang="he-IL" dirty="0"/>
          </a:p>
        </p:txBody>
      </p:sp>
      <p:sp>
        <p:nvSpPr>
          <p:cNvPr id="2" name="תרשים זרימה: תהליך חלופי 1">
            <a:extLst>
              <a:ext uri="{FF2B5EF4-FFF2-40B4-BE49-F238E27FC236}">
                <a16:creationId xmlns:a16="http://schemas.microsoft.com/office/drawing/2014/main" id="{23A28C9C-C733-4A85-9AB6-16A8A77AC211}"/>
              </a:ext>
            </a:extLst>
          </p:cNvPr>
          <p:cNvSpPr/>
          <p:nvPr/>
        </p:nvSpPr>
        <p:spPr>
          <a:xfrm>
            <a:off x="6312024" y="1369145"/>
            <a:ext cx="571919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2. </a:t>
            </a:r>
            <a:r>
              <a:rPr lang="en-US" sz="4000" dirty="0"/>
              <a:t>Disengagement</a:t>
            </a:r>
          </a:p>
          <a:p>
            <a:pPr algn="ctr"/>
            <a:r>
              <a:rPr lang="en-US" sz="2400" dirty="0"/>
              <a:t>(no boots on the ground)</a:t>
            </a:r>
            <a:endParaRPr lang="he-IL" sz="2400" dirty="0"/>
          </a:p>
        </p:txBody>
      </p:sp>
      <p:pic>
        <p:nvPicPr>
          <p:cNvPr id="2050" name="Picture 2" descr="×ª××¦××ª ×ª××× × ×¢×××¨ âªtrump disengagementâ¬â">
            <a:extLst>
              <a:ext uri="{FF2B5EF4-FFF2-40B4-BE49-F238E27FC236}">
                <a16:creationId xmlns:a16="http://schemas.microsoft.com/office/drawing/2014/main" id="{1349FD64-A5E5-4015-932D-059AD7177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411" y="2654790"/>
            <a:ext cx="5040560" cy="3074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14DB07D7-C998-4777-A4A4-D87E20E5B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65" y="1124744"/>
            <a:ext cx="4815883" cy="5616796"/>
          </a:xfrm>
          <a:prstGeom prst="rect">
            <a:avLst/>
          </a:prstGeom>
          <a:noFill/>
          <a:extLst>
            <a:ext uri="{909E8E84-426E-40DD-AFC4-6F175D3DCCD1}">
              <a14:hiddenFill xmlns:a14="http://schemas.microsoft.com/office/drawing/2010/main">
                <a:solidFill>
                  <a:srgbClr val="FFFFFF"/>
                </a:solidFill>
              </a14:hiddenFill>
            </a:ext>
          </a:extLst>
        </p:spPr>
      </p:pic>
      <p:pic>
        <p:nvPicPr>
          <p:cNvPr id="7" name="גרפיקה 6" descr="יונק הדבש">
            <a:extLst>
              <a:ext uri="{FF2B5EF4-FFF2-40B4-BE49-F238E27FC236}">
                <a16:creationId xmlns:a16="http://schemas.microsoft.com/office/drawing/2014/main" id="{EC855DA4-3F42-4D8F-A7AA-A2D6CB669F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1390" y="2337906"/>
            <a:ext cx="914400" cy="914400"/>
          </a:xfrm>
          <a:prstGeom prst="rect">
            <a:avLst/>
          </a:prstGeom>
        </p:spPr>
      </p:pic>
      <p:pic>
        <p:nvPicPr>
          <p:cNvPr id="10" name="גרפיקה 9" descr="יונק הדבש">
            <a:extLst>
              <a:ext uri="{FF2B5EF4-FFF2-40B4-BE49-F238E27FC236}">
                <a16:creationId xmlns:a16="http://schemas.microsoft.com/office/drawing/2014/main" id="{F3C54934-F66D-4591-9135-3424B6E877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4585" y="2746610"/>
            <a:ext cx="914400" cy="914400"/>
          </a:xfrm>
          <a:prstGeom prst="rect">
            <a:avLst/>
          </a:prstGeom>
        </p:spPr>
      </p:pic>
      <p:pic>
        <p:nvPicPr>
          <p:cNvPr id="11" name="גרפיקה 10" descr="יונק הדבש">
            <a:extLst>
              <a:ext uri="{FF2B5EF4-FFF2-40B4-BE49-F238E27FC236}">
                <a16:creationId xmlns:a16="http://schemas.microsoft.com/office/drawing/2014/main" id="{C95F0A44-CC1C-48B3-8831-D6CD7EF7C7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9078" y="2289410"/>
            <a:ext cx="914400" cy="914400"/>
          </a:xfrm>
          <a:prstGeom prst="rect">
            <a:avLst/>
          </a:prstGeom>
        </p:spPr>
      </p:pic>
    </p:spTree>
    <p:extLst>
      <p:ext uri="{BB962C8B-B14F-4D97-AF65-F5344CB8AC3E}">
        <p14:creationId xmlns:p14="http://schemas.microsoft.com/office/powerpoint/2010/main" val="3760423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49FB3339-D8CE-4BFE-A947-A531946EBB07}"/>
              </a:ext>
            </a:extLst>
          </p:cNvPr>
          <p:cNvSpPr txBox="1">
            <a:spLocks/>
          </p:cNvSpPr>
          <p:nvPr/>
        </p:nvSpPr>
        <p:spPr>
          <a:xfrm>
            <a:off x="2207568" y="404664"/>
            <a:ext cx="8911687" cy="1280890"/>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a:t>דוקטרינת </a:t>
            </a:r>
            <a:r>
              <a:rPr lang="he-IL" dirty="0" err="1"/>
              <a:t>טראמפ</a:t>
            </a:r>
            <a:endParaRPr lang="he-IL" dirty="0"/>
          </a:p>
        </p:txBody>
      </p:sp>
      <p:sp>
        <p:nvSpPr>
          <p:cNvPr id="2" name="תרשים זרימה: תהליך חלופי 1">
            <a:extLst>
              <a:ext uri="{FF2B5EF4-FFF2-40B4-BE49-F238E27FC236}">
                <a16:creationId xmlns:a16="http://schemas.microsoft.com/office/drawing/2014/main" id="{23A28C9C-C733-4A85-9AB6-16A8A77AC211}"/>
              </a:ext>
            </a:extLst>
          </p:cNvPr>
          <p:cNvSpPr/>
          <p:nvPr/>
        </p:nvSpPr>
        <p:spPr>
          <a:xfrm>
            <a:off x="6384032" y="1332005"/>
            <a:ext cx="561662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3. </a:t>
            </a:r>
            <a:r>
              <a:rPr lang="en-US" sz="4000" dirty="0"/>
              <a:t>Economic Pressure</a:t>
            </a:r>
            <a:endParaRPr lang="he-IL" sz="4000" dirty="0"/>
          </a:p>
        </p:txBody>
      </p:sp>
      <p:pic>
        <p:nvPicPr>
          <p:cNvPr id="2050" name="Picture 2" descr="Image result for sanctions iran">
            <a:extLst>
              <a:ext uri="{FF2B5EF4-FFF2-40B4-BE49-F238E27FC236}">
                <a16:creationId xmlns:a16="http://schemas.microsoft.com/office/drawing/2014/main" id="{2402D163-F507-47ED-A902-82724216A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57" y="1241441"/>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Image result for russia sanctions">
            <a:extLst>
              <a:ext uri="{FF2B5EF4-FFF2-40B4-BE49-F238E27FC236}">
                <a16:creationId xmlns:a16="http://schemas.microsoft.com/office/drawing/2014/main" id="{B699586F-3C68-44AE-9888-89CB51EED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18" y="3001871"/>
            <a:ext cx="2466975"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mage result for china sanctions">
            <a:extLst>
              <a:ext uri="{FF2B5EF4-FFF2-40B4-BE49-F238E27FC236}">
                <a16:creationId xmlns:a16="http://schemas.microsoft.com/office/drawing/2014/main" id="{A77C2305-E317-4693-8633-900CF7228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789" y="2293058"/>
            <a:ext cx="2962275" cy="1543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C3281503-6554-40C3-86CD-268B4AF40144}"/>
              </a:ext>
            </a:extLst>
          </p:cNvPr>
          <p:cNvPicPr>
            <a:picLocks noChangeAspect="1"/>
          </p:cNvPicPr>
          <p:nvPr/>
        </p:nvPicPr>
        <p:blipFill>
          <a:blip r:embed="rId6"/>
          <a:stretch>
            <a:fillRect/>
          </a:stretch>
        </p:blipFill>
        <p:spPr>
          <a:xfrm>
            <a:off x="3878957" y="4005064"/>
            <a:ext cx="2505075" cy="1828800"/>
          </a:xfrm>
          <a:prstGeom prst="rect">
            <a:avLst/>
          </a:prstGeom>
        </p:spPr>
      </p:pic>
      <p:pic>
        <p:nvPicPr>
          <p:cNvPr id="2058" name="Picture 10" descr="Image result for nato unfair trump">
            <a:extLst>
              <a:ext uri="{FF2B5EF4-FFF2-40B4-BE49-F238E27FC236}">
                <a16:creationId xmlns:a16="http://schemas.microsoft.com/office/drawing/2014/main" id="{7AAF4FC4-1684-4EBC-B131-382089742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088" y="5305258"/>
            <a:ext cx="3619500" cy="12668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E92D18D9-C539-4B7D-BDB9-F94033CBB632}"/>
              </a:ext>
            </a:extLst>
          </p:cNvPr>
          <p:cNvPicPr>
            <a:picLocks noChangeAspect="1"/>
          </p:cNvPicPr>
          <p:nvPr/>
        </p:nvPicPr>
        <p:blipFill>
          <a:blip r:embed="rId8"/>
          <a:stretch>
            <a:fillRect/>
          </a:stretch>
        </p:blipFill>
        <p:spPr>
          <a:xfrm>
            <a:off x="665609" y="5009951"/>
            <a:ext cx="2781300" cy="1647825"/>
          </a:xfrm>
          <a:prstGeom prst="rect">
            <a:avLst/>
          </a:prstGeom>
          <a:ln>
            <a:noFill/>
          </a:ln>
          <a:effectLst>
            <a:softEdge rad="112500"/>
          </a:effectLst>
        </p:spPr>
      </p:pic>
      <p:pic>
        <p:nvPicPr>
          <p:cNvPr id="6" name="תמונה 5">
            <a:extLst>
              <a:ext uri="{FF2B5EF4-FFF2-40B4-BE49-F238E27FC236}">
                <a16:creationId xmlns:a16="http://schemas.microsoft.com/office/drawing/2014/main" id="{B202D75F-11C0-4912-BB94-6116F05193C2}"/>
              </a:ext>
            </a:extLst>
          </p:cNvPr>
          <p:cNvPicPr>
            <a:picLocks noChangeAspect="1"/>
          </p:cNvPicPr>
          <p:nvPr/>
        </p:nvPicPr>
        <p:blipFill>
          <a:blip r:embed="rId9"/>
          <a:stretch>
            <a:fillRect/>
          </a:stretch>
        </p:blipFill>
        <p:spPr>
          <a:xfrm>
            <a:off x="7424092" y="2805215"/>
            <a:ext cx="2438400" cy="1876425"/>
          </a:xfrm>
          <a:prstGeom prst="rect">
            <a:avLst/>
          </a:prstGeom>
          <a:ln>
            <a:noFill/>
          </a:ln>
          <a:effectLst>
            <a:softEdge rad="112500"/>
          </a:effectLst>
        </p:spPr>
      </p:pic>
      <p:pic>
        <p:nvPicPr>
          <p:cNvPr id="13" name="תמונה 12">
            <a:extLst>
              <a:ext uri="{FF2B5EF4-FFF2-40B4-BE49-F238E27FC236}">
                <a16:creationId xmlns:a16="http://schemas.microsoft.com/office/drawing/2014/main" id="{202896E9-C143-4795-B894-AE2A9E7C36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90569" y="2805215"/>
            <a:ext cx="2808015" cy="3427195"/>
          </a:xfrm>
          <a:prstGeom prst="rect">
            <a:avLst/>
          </a:prstGeom>
        </p:spPr>
      </p:pic>
    </p:spTree>
    <p:extLst>
      <p:ext uri="{BB962C8B-B14F-4D97-AF65-F5344CB8AC3E}">
        <p14:creationId xmlns:p14="http://schemas.microsoft.com/office/powerpoint/2010/main" val="522617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ª××¦××ª ×ª××× × ×¢×××¨ âªtrump multilateralismâ¬â">
            <a:extLst>
              <a:ext uri="{FF2B5EF4-FFF2-40B4-BE49-F238E27FC236}">
                <a16:creationId xmlns:a16="http://schemas.microsoft.com/office/drawing/2014/main" id="{1D5FCB66-FEEC-48E1-BC87-2353B67B0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14" b="-1"/>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ump and Trade: The End of Multilateral Trade Governance?">
            <a:extLst>
              <a:ext uri="{FF2B5EF4-FFF2-40B4-BE49-F238E27FC236}">
                <a16:creationId xmlns:a16="http://schemas.microsoft.com/office/drawing/2014/main" id="{F7A068DC-EEA6-47F5-B447-80B32D6B9E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74" r="1" b="1"/>
          <a:stretch/>
        </p:blipFill>
        <p:spPr bwMode="auto">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ª××¦××ª ×ª××× × ×¢×××¨ âªtrump unâ¬â">
            <a:extLst>
              <a:ext uri="{FF2B5EF4-FFF2-40B4-BE49-F238E27FC236}">
                <a16:creationId xmlns:a16="http://schemas.microsoft.com/office/drawing/2014/main" id="{6B0EDAEF-96E9-4347-A729-BAFDB4C9EE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7" r="30450" b="2"/>
          <a:stretch/>
        </p:blipFill>
        <p:spPr bwMode="auto">
          <a:xfrm>
            <a:off x="7429402" y="-28809"/>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âªtrump paris treatyâ¬â">
            <a:extLst>
              <a:ext uri="{FF2B5EF4-FFF2-40B4-BE49-F238E27FC236}">
                <a16:creationId xmlns:a16="http://schemas.microsoft.com/office/drawing/2014/main" id="{0B700DD0-3358-4DD0-9D99-5219239F4B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97" b="1861"/>
          <a:stretch/>
        </p:blipFill>
        <p:spPr bwMode="auto">
          <a:xfrm>
            <a:off x="1" y="4065775"/>
            <a:ext cx="5001186" cy="279222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ª××¦××ª ×ª××× × ×¢×××¨ âªunited nationsâ¬â">
            <a:extLst>
              <a:ext uri="{FF2B5EF4-FFF2-40B4-BE49-F238E27FC236}">
                <a16:creationId xmlns:a16="http://schemas.microsoft.com/office/drawing/2014/main" id="{3F9B558C-40A0-417B-960B-45F3BAE63C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6160" y="2132856"/>
            <a:ext cx="884438" cy="88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1671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78F58B-EA0E-459F-B2CF-36E5D953ABD8}"/>
              </a:ext>
            </a:extLst>
          </p:cNvPr>
          <p:cNvSpPr>
            <a:spLocks noGrp="1"/>
          </p:cNvSpPr>
          <p:nvPr>
            <p:ph type="title"/>
          </p:nvPr>
        </p:nvSpPr>
        <p:spPr>
          <a:xfrm>
            <a:off x="4452238" y="389516"/>
            <a:ext cx="4504220" cy="1008112"/>
          </a:xfrm>
        </p:spPr>
        <p:txBody>
          <a:bodyPr>
            <a:normAutofit/>
          </a:bodyPr>
          <a:lstStyle/>
          <a:p>
            <a:r>
              <a:rPr lang="he-IL" sz="4800" b="1" dirty="0"/>
              <a:t>סדרי העדיפויות</a:t>
            </a:r>
          </a:p>
        </p:txBody>
      </p:sp>
      <p:pic>
        <p:nvPicPr>
          <p:cNvPr id="6" name="תמונה 5">
            <a:extLst>
              <a:ext uri="{FF2B5EF4-FFF2-40B4-BE49-F238E27FC236}">
                <a16:creationId xmlns:a16="http://schemas.microsoft.com/office/drawing/2014/main" id="{7C50DF5F-BDEF-48E5-94A6-B14C0FAECCC7}"/>
              </a:ext>
            </a:extLst>
          </p:cNvPr>
          <p:cNvPicPr>
            <a:picLocks noChangeAspect="1"/>
          </p:cNvPicPr>
          <p:nvPr/>
        </p:nvPicPr>
        <p:blipFill>
          <a:blip r:embed="rId2"/>
          <a:stretch>
            <a:fillRect/>
          </a:stretch>
        </p:blipFill>
        <p:spPr>
          <a:xfrm>
            <a:off x="2639616" y="1653406"/>
            <a:ext cx="6912768" cy="5204594"/>
          </a:xfrm>
          <a:prstGeom prst="rect">
            <a:avLst/>
          </a:prstGeom>
        </p:spPr>
      </p:pic>
      <p:sp>
        <p:nvSpPr>
          <p:cNvPr id="7" name="מלבן: פינות מעוגלות 6">
            <a:extLst>
              <a:ext uri="{FF2B5EF4-FFF2-40B4-BE49-F238E27FC236}">
                <a16:creationId xmlns:a16="http://schemas.microsoft.com/office/drawing/2014/main" id="{6BCCDDB6-8D69-4634-BECA-01D4DE1F8405}"/>
              </a:ext>
            </a:extLst>
          </p:cNvPr>
          <p:cNvSpPr/>
          <p:nvPr/>
        </p:nvSpPr>
        <p:spPr>
          <a:xfrm>
            <a:off x="9984432" y="2132856"/>
            <a:ext cx="1656183"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סין</a:t>
            </a:r>
          </a:p>
        </p:txBody>
      </p:sp>
      <p:sp>
        <p:nvSpPr>
          <p:cNvPr id="10" name="מלבן: פינות מעוגלות 9">
            <a:extLst>
              <a:ext uri="{FF2B5EF4-FFF2-40B4-BE49-F238E27FC236}">
                <a16:creationId xmlns:a16="http://schemas.microsoft.com/office/drawing/2014/main" id="{B03DCC5B-9084-4CB7-98FD-AAB5AE195192}"/>
              </a:ext>
            </a:extLst>
          </p:cNvPr>
          <p:cNvSpPr/>
          <p:nvPr/>
        </p:nvSpPr>
        <p:spPr>
          <a:xfrm>
            <a:off x="9984432" y="3284984"/>
            <a:ext cx="165618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רוסיה</a:t>
            </a:r>
          </a:p>
        </p:txBody>
      </p:sp>
      <p:sp>
        <p:nvSpPr>
          <p:cNvPr id="11" name="מלבן: פינות מעוגלות 10">
            <a:extLst>
              <a:ext uri="{FF2B5EF4-FFF2-40B4-BE49-F238E27FC236}">
                <a16:creationId xmlns:a16="http://schemas.microsoft.com/office/drawing/2014/main" id="{64C104A9-1A15-4A78-BC9C-32B4D60ACDB8}"/>
              </a:ext>
            </a:extLst>
          </p:cNvPr>
          <p:cNvSpPr/>
          <p:nvPr/>
        </p:nvSpPr>
        <p:spPr>
          <a:xfrm>
            <a:off x="9984432" y="4437112"/>
            <a:ext cx="165618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צפון קוריאה</a:t>
            </a:r>
          </a:p>
        </p:txBody>
      </p:sp>
      <p:sp>
        <p:nvSpPr>
          <p:cNvPr id="12" name="מלבן: פינות מעוגלות 11">
            <a:extLst>
              <a:ext uri="{FF2B5EF4-FFF2-40B4-BE49-F238E27FC236}">
                <a16:creationId xmlns:a16="http://schemas.microsoft.com/office/drawing/2014/main" id="{2D79B59D-90E6-4977-A03B-D0850BF592D9}"/>
              </a:ext>
            </a:extLst>
          </p:cNvPr>
          <p:cNvSpPr/>
          <p:nvPr/>
        </p:nvSpPr>
        <p:spPr>
          <a:xfrm>
            <a:off x="9981660" y="5580248"/>
            <a:ext cx="165618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איראן</a:t>
            </a:r>
          </a:p>
        </p:txBody>
      </p:sp>
      <p:sp>
        <p:nvSpPr>
          <p:cNvPr id="8" name="תיבת טקסט 7">
            <a:extLst>
              <a:ext uri="{FF2B5EF4-FFF2-40B4-BE49-F238E27FC236}">
                <a16:creationId xmlns:a16="http://schemas.microsoft.com/office/drawing/2014/main" id="{60772727-DE11-4219-B75C-166B3EE496C1}"/>
              </a:ext>
            </a:extLst>
          </p:cNvPr>
          <p:cNvSpPr txBox="1"/>
          <p:nvPr/>
        </p:nvSpPr>
        <p:spPr>
          <a:xfrm>
            <a:off x="7752184" y="3571347"/>
            <a:ext cx="496616" cy="584775"/>
          </a:xfrm>
          <a:prstGeom prst="rect">
            <a:avLst/>
          </a:prstGeom>
          <a:noFill/>
        </p:spPr>
        <p:txBody>
          <a:bodyPr wrap="square" rtlCol="1">
            <a:spAutoFit/>
          </a:bodyPr>
          <a:lstStyle/>
          <a:p>
            <a:r>
              <a:rPr lang="he-IL" sz="3200" b="1" dirty="0">
                <a:solidFill>
                  <a:srgbClr val="FF0000"/>
                </a:solidFill>
              </a:rPr>
              <a:t>1</a:t>
            </a:r>
          </a:p>
        </p:txBody>
      </p:sp>
      <p:sp>
        <p:nvSpPr>
          <p:cNvPr id="14" name="תיבת טקסט 13">
            <a:extLst>
              <a:ext uri="{FF2B5EF4-FFF2-40B4-BE49-F238E27FC236}">
                <a16:creationId xmlns:a16="http://schemas.microsoft.com/office/drawing/2014/main" id="{D59FECCF-A692-4E58-8DDF-BD1EC003200D}"/>
              </a:ext>
            </a:extLst>
          </p:cNvPr>
          <p:cNvSpPr txBox="1"/>
          <p:nvPr/>
        </p:nvSpPr>
        <p:spPr>
          <a:xfrm>
            <a:off x="6456040" y="2885807"/>
            <a:ext cx="496616" cy="584775"/>
          </a:xfrm>
          <a:prstGeom prst="rect">
            <a:avLst/>
          </a:prstGeom>
          <a:noFill/>
        </p:spPr>
        <p:txBody>
          <a:bodyPr wrap="square" rtlCol="1">
            <a:spAutoFit/>
          </a:bodyPr>
          <a:lstStyle/>
          <a:p>
            <a:r>
              <a:rPr lang="he-IL" sz="3200" b="1" dirty="0">
                <a:solidFill>
                  <a:srgbClr val="FF0000"/>
                </a:solidFill>
              </a:rPr>
              <a:t>2</a:t>
            </a:r>
          </a:p>
        </p:txBody>
      </p:sp>
      <p:sp>
        <p:nvSpPr>
          <p:cNvPr id="15" name="תיבת טקסט 14">
            <a:extLst>
              <a:ext uri="{FF2B5EF4-FFF2-40B4-BE49-F238E27FC236}">
                <a16:creationId xmlns:a16="http://schemas.microsoft.com/office/drawing/2014/main" id="{E450964B-B2D5-4DF5-9441-639342710904}"/>
              </a:ext>
            </a:extLst>
          </p:cNvPr>
          <p:cNvSpPr txBox="1"/>
          <p:nvPr/>
        </p:nvSpPr>
        <p:spPr>
          <a:xfrm>
            <a:off x="7608168" y="4176373"/>
            <a:ext cx="496616" cy="584775"/>
          </a:xfrm>
          <a:prstGeom prst="rect">
            <a:avLst/>
          </a:prstGeom>
          <a:noFill/>
        </p:spPr>
        <p:txBody>
          <a:bodyPr wrap="square" rtlCol="1">
            <a:spAutoFit/>
          </a:bodyPr>
          <a:lstStyle/>
          <a:p>
            <a:r>
              <a:rPr lang="he-IL" sz="3200" b="1" dirty="0">
                <a:solidFill>
                  <a:srgbClr val="FF0000"/>
                </a:solidFill>
              </a:rPr>
              <a:t>3</a:t>
            </a:r>
          </a:p>
        </p:txBody>
      </p:sp>
      <p:sp>
        <p:nvSpPr>
          <p:cNvPr id="16" name="תיבת טקסט 15">
            <a:extLst>
              <a:ext uri="{FF2B5EF4-FFF2-40B4-BE49-F238E27FC236}">
                <a16:creationId xmlns:a16="http://schemas.microsoft.com/office/drawing/2014/main" id="{78915FEA-2C6F-4055-968E-FBC9DEAF9A5E}"/>
              </a:ext>
            </a:extLst>
          </p:cNvPr>
          <p:cNvSpPr txBox="1"/>
          <p:nvPr/>
        </p:nvSpPr>
        <p:spPr>
          <a:xfrm>
            <a:off x="6647220" y="3670928"/>
            <a:ext cx="496616" cy="584775"/>
          </a:xfrm>
          <a:prstGeom prst="rect">
            <a:avLst/>
          </a:prstGeom>
          <a:noFill/>
        </p:spPr>
        <p:txBody>
          <a:bodyPr wrap="square" rtlCol="1">
            <a:spAutoFit/>
          </a:bodyPr>
          <a:lstStyle/>
          <a:p>
            <a:r>
              <a:rPr lang="he-IL" sz="3200" b="1" dirty="0">
                <a:solidFill>
                  <a:srgbClr val="FF0000"/>
                </a:solidFill>
              </a:rPr>
              <a:t>4</a:t>
            </a:r>
          </a:p>
        </p:txBody>
      </p:sp>
      <p:sp>
        <p:nvSpPr>
          <p:cNvPr id="9" name="מלבן: פינות מעוגלות 8">
            <a:extLst>
              <a:ext uri="{FF2B5EF4-FFF2-40B4-BE49-F238E27FC236}">
                <a16:creationId xmlns:a16="http://schemas.microsoft.com/office/drawing/2014/main" id="{4D4FA3A2-F124-4F59-AA83-44C324936294}"/>
              </a:ext>
            </a:extLst>
          </p:cNvPr>
          <p:cNvSpPr/>
          <p:nvPr/>
        </p:nvSpPr>
        <p:spPr>
          <a:xfrm>
            <a:off x="407368" y="4807970"/>
            <a:ext cx="3960440" cy="142034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he-IL" sz="2400" dirty="0"/>
              <a:t>השפעות הדדיות מחייבות התמודדות גם עם הבעיות בתיעדוף הנמוך</a:t>
            </a:r>
          </a:p>
        </p:txBody>
      </p:sp>
      <p:sp>
        <p:nvSpPr>
          <p:cNvPr id="3" name="חץ: מעוקל ימינה 2">
            <a:extLst>
              <a:ext uri="{FF2B5EF4-FFF2-40B4-BE49-F238E27FC236}">
                <a16:creationId xmlns:a16="http://schemas.microsoft.com/office/drawing/2014/main" id="{FAE88E7D-3C39-4B5F-A21E-2788EBC74631}"/>
              </a:ext>
            </a:extLst>
          </p:cNvPr>
          <p:cNvSpPr/>
          <p:nvPr/>
        </p:nvSpPr>
        <p:spPr>
          <a:xfrm>
            <a:off x="9760968" y="3609020"/>
            <a:ext cx="399764" cy="11521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חץ: מעוקל ימינה 16">
            <a:extLst>
              <a:ext uri="{FF2B5EF4-FFF2-40B4-BE49-F238E27FC236}">
                <a16:creationId xmlns:a16="http://schemas.microsoft.com/office/drawing/2014/main" id="{AB06A32B-3215-4416-9198-01890DF375E2}"/>
              </a:ext>
            </a:extLst>
          </p:cNvPr>
          <p:cNvSpPr/>
          <p:nvPr/>
        </p:nvSpPr>
        <p:spPr>
          <a:xfrm rot="10800000">
            <a:off x="11532604" y="3512404"/>
            <a:ext cx="507776" cy="13608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חץ: מעוקל ימינה 17">
            <a:extLst>
              <a:ext uri="{FF2B5EF4-FFF2-40B4-BE49-F238E27FC236}">
                <a16:creationId xmlns:a16="http://schemas.microsoft.com/office/drawing/2014/main" id="{7729ECB6-0B68-4BCF-A50A-9551A15EC882}"/>
              </a:ext>
            </a:extLst>
          </p:cNvPr>
          <p:cNvSpPr/>
          <p:nvPr/>
        </p:nvSpPr>
        <p:spPr>
          <a:xfrm rot="10800000" flipH="1">
            <a:off x="9584668" y="2420888"/>
            <a:ext cx="399764" cy="34967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9" name="חץ: מעוקל ימינה 18">
            <a:extLst>
              <a:ext uri="{FF2B5EF4-FFF2-40B4-BE49-F238E27FC236}">
                <a16:creationId xmlns:a16="http://schemas.microsoft.com/office/drawing/2014/main" id="{D88B6170-21A2-4C4D-B70A-4FEDD7878BF0}"/>
              </a:ext>
            </a:extLst>
          </p:cNvPr>
          <p:cNvSpPr/>
          <p:nvPr/>
        </p:nvSpPr>
        <p:spPr>
          <a:xfrm rot="10800000">
            <a:off x="11532604" y="2276871"/>
            <a:ext cx="566631" cy="25963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מלבן: פינות מעוגלות 19">
            <a:extLst>
              <a:ext uri="{FF2B5EF4-FFF2-40B4-BE49-F238E27FC236}">
                <a16:creationId xmlns:a16="http://schemas.microsoft.com/office/drawing/2014/main" id="{044B110F-6A3F-44BA-9BFB-F6F7023A9A13}"/>
              </a:ext>
            </a:extLst>
          </p:cNvPr>
          <p:cNvSpPr/>
          <p:nvPr/>
        </p:nvSpPr>
        <p:spPr>
          <a:xfrm>
            <a:off x="402386" y="2276871"/>
            <a:ext cx="3960440" cy="1656185"/>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he-IL" sz="2400" u="sng" dirty="0"/>
              <a:t>מעצבים</a:t>
            </a:r>
            <a:r>
              <a:rPr lang="he-IL" sz="2400" dirty="0"/>
              <a:t>:</a:t>
            </a:r>
          </a:p>
          <a:p>
            <a:pPr algn="ctr"/>
            <a:r>
              <a:rPr lang="he-IL" sz="2400" dirty="0"/>
              <a:t>הגמוניה טכנולוגית וכלכלית</a:t>
            </a:r>
          </a:p>
          <a:p>
            <a:pPr algn="ctr"/>
            <a:r>
              <a:rPr lang="he-IL" sz="2400" dirty="0"/>
              <a:t>עצמאות אנרגטית</a:t>
            </a:r>
          </a:p>
          <a:p>
            <a:pPr algn="ctr"/>
            <a:r>
              <a:rPr lang="he-IL" sz="2400" dirty="0"/>
              <a:t>ערעור יציבות</a:t>
            </a:r>
          </a:p>
        </p:txBody>
      </p:sp>
      <p:sp>
        <p:nvSpPr>
          <p:cNvPr id="21" name="חץ: מעוקל ימינה 20">
            <a:extLst>
              <a:ext uri="{FF2B5EF4-FFF2-40B4-BE49-F238E27FC236}">
                <a16:creationId xmlns:a16="http://schemas.microsoft.com/office/drawing/2014/main" id="{414E7C05-4A49-40B5-BC0A-3A178E4286B3}"/>
              </a:ext>
            </a:extLst>
          </p:cNvPr>
          <p:cNvSpPr/>
          <p:nvPr/>
        </p:nvSpPr>
        <p:spPr>
          <a:xfrm rot="10800000" flipH="1">
            <a:off x="9656676" y="3429000"/>
            <a:ext cx="399764" cy="22252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032631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8" grpId="0"/>
      <p:bldP spid="14" grpId="0"/>
      <p:bldP spid="15" grpId="0"/>
      <p:bldP spid="16" grpId="0"/>
      <p:bldP spid="9" grpId="0" animBg="1"/>
      <p:bldP spid="3"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AF1454-A151-48DE-910D-BA63E4449939}"/>
              </a:ext>
            </a:extLst>
          </p:cNvPr>
          <p:cNvSpPr>
            <a:spLocks noGrp="1"/>
          </p:cNvSpPr>
          <p:nvPr>
            <p:ph type="title"/>
          </p:nvPr>
        </p:nvSpPr>
        <p:spPr/>
        <p:txBody>
          <a:bodyPr>
            <a:normAutofit/>
          </a:bodyPr>
          <a:lstStyle/>
          <a:p>
            <a:pPr algn="ctr"/>
            <a:r>
              <a:rPr lang="he-IL" sz="4400" b="1" dirty="0"/>
              <a:t>לסיכום</a:t>
            </a:r>
          </a:p>
        </p:txBody>
      </p:sp>
      <p:sp>
        <p:nvSpPr>
          <p:cNvPr id="3" name="מציין מיקום תוכן 2">
            <a:extLst>
              <a:ext uri="{FF2B5EF4-FFF2-40B4-BE49-F238E27FC236}">
                <a16:creationId xmlns:a16="http://schemas.microsoft.com/office/drawing/2014/main" id="{8ABB8F2D-3149-4E32-AAB2-42D3DD122F39}"/>
              </a:ext>
            </a:extLst>
          </p:cNvPr>
          <p:cNvSpPr>
            <a:spLocks noGrp="1"/>
          </p:cNvSpPr>
          <p:nvPr>
            <p:ph idx="1"/>
          </p:nvPr>
        </p:nvSpPr>
        <p:spPr>
          <a:xfrm>
            <a:off x="2713471" y="1905000"/>
            <a:ext cx="8915400" cy="1642256"/>
          </a:xfrm>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0" indent="0" algn="ctr">
              <a:buNone/>
            </a:pPr>
            <a:r>
              <a:rPr lang="he-IL" sz="3600" dirty="0"/>
              <a:t>ארה"ב תפעל במדיניות חוץ שתביא למיקסום </a:t>
            </a:r>
            <a:r>
              <a:rPr lang="he-IL" sz="3600" b="1" dirty="0"/>
              <a:t>הישגיה הכלכליים</a:t>
            </a:r>
            <a:r>
              <a:rPr lang="he-IL" sz="3600" dirty="0"/>
              <a:t>, בעזרת </a:t>
            </a:r>
            <a:r>
              <a:rPr lang="he-IL" sz="3600" b="1" dirty="0"/>
              <a:t>לחץ כלכלי </a:t>
            </a:r>
            <a:r>
              <a:rPr lang="he-IL" sz="3600" dirty="0"/>
              <a:t>אינטנסיבי</a:t>
            </a:r>
            <a:r>
              <a:rPr lang="he-IL" sz="3600" b="1" dirty="0"/>
              <a:t> </a:t>
            </a:r>
            <a:r>
              <a:rPr lang="he-IL" sz="3600" dirty="0"/>
              <a:t>ו</a:t>
            </a:r>
            <a:r>
              <a:rPr lang="he-IL" sz="3600" b="1" dirty="0"/>
              <a:t>ללא נוכחות צבאית </a:t>
            </a:r>
            <a:r>
              <a:rPr lang="he-IL" sz="3600" dirty="0"/>
              <a:t>משמעותית בשטח</a:t>
            </a:r>
            <a:endParaRPr lang="he-IL" sz="2000" dirty="0"/>
          </a:p>
        </p:txBody>
      </p:sp>
      <p:sp>
        <p:nvSpPr>
          <p:cNvPr id="5" name="אליפסה 4">
            <a:extLst>
              <a:ext uri="{FF2B5EF4-FFF2-40B4-BE49-F238E27FC236}">
                <a16:creationId xmlns:a16="http://schemas.microsoft.com/office/drawing/2014/main" id="{BDC777D0-FF66-4888-8E98-17D7CD5A6788}"/>
              </a:ext>
            </a:extLst>
          </p:cNvPr>
          <p:cNvSpPr/>
          <p:nvPr/>
        </p:nvSpPr>
        <p:spPr>
          <a:xfrm>
            <a:off x="1559496" y="4725145"/>
            <a:ext cx="3816424" cy="150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t>ערכים</a:t>
            </a:r>
          </a:p>
          <a:p>
            <a:pPr algn="ctr"/>
            <a:r>
              <a:rPr lang="he-IL" sz="2000" b="1" dirty="0"/>
              <a:t>דמוקרטיה</a:t>
            </a:r>
          </a:p>
          <a:p>
            <a:pPr algn="ctr"/>
            <a:r>
              <a:rPr lang="he-IL" sz="2000" b="1" dirty="0"/>
              <a:t>זכויות אדם</a:t>
            </a:r>
          </a:p>
          <a:p>
            <a:pPr algn="ctr"/>
            <a:r>
              <a:rPr lang="he-IL" sz="2000" b="1" dirty="0"/>
              <a:t>בעיות אקלים</a:t>
            </a:r>
          </a:p>
        </p:txBody>
      </p:sp>
      <p:sp>
        <p:nvSpPr>
          <p:cNvPr id="6" name="תיבת טקסט 5">
            <a:extLst>
              <a:ext uri="{FF2B5EF4-FFF2-40B4-BE49-F238E27FC236}">
                <a16:creationId xmlns:a16="http://schemas.microsoft.com/office/drawing/2014/main" id="{3078E402-E900-46E3-9D81-9A5F7B3DE700}"/>
              </a:ext>
            </a:extLst>
          </p:cNvPr>
          <p:cNvSpPr txBox="1"/>
          <p:nvPr/>
        </p:nvSpPr>
        <p:spPr>
          <a:xfrm>
            <a:off x="1847528" y="5217908"/>
            <a:ext cx="865943" cy="523220"/>
          </a:xfrm>
          <a:prstGeom prst="rect">
            <a:avLst/>
          </a:prstGeom>
          <a:noFill/>
        </p:spPr>
        <p:txBody>
          <a:bodyPr wrap="none" rtlCol="1">
            <a:spAutoFit/>
          </a:bodyPr>
          <a:lstStyle/>
          <a:p>
            <a:r>
              <a:rPr lang="en-US" sz="2800" b="1" dirty="0">
                <a:solidFill>
                  <a:srgbClr val="FFC000"/>
                </a:solidFill>
              </a:rPr>
              <a:t>OUT</a:t>
            </a:r>
            <a:endParaRPr lang="he-IL" sz="2800" b="1" dirty="0">
              <a:solidFill>
                <a:srgbClr val="FFC000"/>
              </a:solidFill>
            </a:endParaRPr>
          </a:p>
        </p:txBody>
      </p:sp>
      <p:sp>
        <p:nvSpPr>
          <p:cNvPr id="7" name="תיבת טקסט 6">
            <a:extLst>
              <a:ext uri="{FF2B5EF4-FFF2-40B4-BE49-F238E27FC236}">
                <a16:creationId xmlns:a16="http://schemas.microsoft.com/office/drawing/2014/main" id="{EC7C4448-F14C-4FB1-9C85-1025AF3CD5EC}"/>
              </a:ext>
            </a:extLst>
          </p:cNvPr>
          <p:cNvSpPr txBox="1"/>
          <p:nvPr/>
        </p:nvSpPr>
        <p:spPr>
          <a:xfrm>
            <a:off x="4221945" y="5217908"/>
            <a:ext cx="865943" cy="523220"/>
          </a:xfrm>
          <a:prstGeom prst="rect">
            <a:avLst/>
          </a:prstGeom>
          <a:noFill/>
        </p:spPr>
        <p:txBody>
          <a:bodyPr wrap="none" rtlCol="1">
            <a:spAutoFit/>
          </a:bodyPr>
          <a:lstStyle/>
          <a:p>
            <a:r>
              <a:rPr lang="en-US" sz="2800" b="1" dirty="0">
                <a:solidFill>
                  <a:srgbClr val="FFC000"/>
                </a:solidFill>
              </a:rPr>
              <a:t>OUT</a:t>
            </a:r>
            <a:endParaRPr lang="he-IL" sz="2800" b="1" dirty="0">
              <a:solidFill>
                <a:srgbClr val="FFC000"/>
              </a:solidFill>
            </a:endParaRPr>
          </a:p>
        </p:txBody>
      </p:sp>
    </p:spTree>
    <p:extLst>
      <p:ext uri="{BB962C8B-B14F-4D97-AF65-F5344CB8AC3E}">
        <p14:creationId xmlns:p14="http://schemas.microsoft.com/office/powerpoint/2010/main" val="18224847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7408" y="2133600"/>
            <a:ext cx="10737204" cy="3777622"/>
          </a:xfrm>
        </p:spPr>
        <p:txBody>
          <a:bodyPr>
            <a:normAutofit/>
          </a:bodyPr>
          <a:lstStyle/>
          <a:p>
            <a:pPr marL="0" indent="0" algn="ctr">
              <a:buNone/>
            </a:pPr>
            <a:r>
              <a:rPr lang="he-IL" sz="8800" b="1" dirty="0">
                <a:latin typeface="David" panose="020E0502060401010101" pitchFamily="34" charset="-79"/>
                <a:cs typeface="David" panose="020E0502060401010101" pitchFamily="34" charset="-79"/>
              </a:rPr>
              <a:t>שאלות?</a:t>
            </a:r>
          </a:p>
        </p:txBody>
      </p:sp>
    </p:spTree>
    <p:extLst>
      <p:ext uri="{BB962C8B-B14F-4D97-AF65-F5344CB8AC3E}">
        <p14:creationId xmlns:p14="http://schemas.microsoft.com/office/powerpoint/2010/main" val="23921099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363262" y="908720"/>
            <a:ext cx="8229600" cy="4525963"/>
          </a:xfrm>
          <a:noFill/>
        </p:spPr>
        <p:txBody>
          <a:bodyPr anchor="ctr">
            <a:noAutofit/>
          </a:bodyPr>
          <a:lstStyle/>
          <a:p>
            <a:pPr marL="0" indent="0" algn="ctr">
              <a:buNone/>
            </a:pPr>
            <a:r>
              <a:rPr lang="he-IL" sz="6000" b="1" dirty="0">
                <a:latin typeface="David" panose="020E0502060401010101" pitchFamily="34" charset="-79"/>
                <a:cs typeface="David" panose="020E0502060401010101" pitchFamily="34" charset="-79"/>
              </a:rPr>
              <a:t>מהי אסטרטגיית </a:t>
            </a:r>
            <a:r>
              <a:rPr lang="he-IL" sz="6000" b="1" dirty="0" err="1">
                <a:latin typeface="David" panose="020E0502060401010101" pitchFamily="34" charset="-79"/>
                <a:cs typeface="David" panose="020E0502060401010101" pitchFamily="34" charset="-79"/>
              </a:rPr>
              <a:t>טראמפ</a:t>
            </a:r>
            <a:r>
              <a:rPr lang="he-IL" sz="6000" b="1" dirty="0">
                <a:latin typeface="David" panose="020E0502060401010101" pitchFamily="34" charset="-79"/>
                <a:cs typeface="David" panose="020E0502060401010101" pitchFamily="34" charset="-79"/>
              </a:rPr>
              <a:t> </a:t>
            </a:r>
          </a:p>
          <a:p>
            <a:pPr marL="0" indent="0" algn="ctr">
              <a:buNone/>
            </a:pPr>
            <a:r>
              <a:rPr lang="he-IL" sz="6000" b="1" dirty="0">
                <a:latin typeface="David" panose="020E0502060401010101" pitchFamily="34" charset="-79"/>
                <a:cs typeface="David" panose="020E0502060401010101" pitchFamily="34" charset="-79"/>
              </a:rPr>
              <a:t>בזירה הבינלאומית בכללותה?</a:t>
            </a:r>
          </a:p>
        </p:txBody>
      </p:sp>
      <p:sp>
        <p:nvSpPr>
          <p:cNvPr id="5" name="כותרת 4"/>
          <p:cNvSpPr>
            <a:spLocks noGrp="1"/>
          </p:cNvSpPr>
          <p:nvPr>
            <p:ph type="title"/>
          </p:nvPr>
        </p:nvSpPr>
        <p:spPr>
          <a:xfrm>
            <a:off x="2592925" y="260648"/>
            <a:ext cx="7770275" cy="77683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0000"/>
          </a:bodyPr>
          <a:lstStyle/>
          <a:p>
            <a:pPr algn="ctr"/>
            <a:r>
              <a:rPr lang="he-IL" sz="4400" b="1" dirty="0">
                <a:latin typeface="David" panose="020E0502060401010101" pitchFamily="34" charset="-79"/>
                <a:cs typeface="David" panose="020E0502060401010101" pitchFamily="34" charset="-79"/>
              </a:rPr>
              <a:t>שאלת המחקר</a:t>
            </a:r>
          </a:p>
        </p:txBody>
      </p:sp>
    </p:spTree>
    <p:extLst>
      <p:ext uri="{BB962C8B-B14F-4D97-AF65-F5344CB8AC3E}">
        <p14:creationId xmlns:p14="http://schemas.microsoft.com/office/powerpoint/2010/main" val="137282825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592" y="11929"/>
            <a:ext cx="7128792" cy="6870374"/>
          </a:xfrm>
        </p:spPr>
      </p:pic>
    </p:spTree>
    <p:extLst>
      <p:ext uri="{BB962C8B-B14F-4D97-AF65-F5344CB8AC3E}">
        <p14:creationId xmlns:p14="http://schemas.microsoft.com/office/powerpoint/2010/main" val="45729875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16680" cy="6957391"/>
          </a:xfrm>
        </p:spPr>
      </p:pic>
      <p:pic>
        <p:nvPicPr>
          <p:cNvPr id="5" name="מדיה מקוונת 4" title="2 Years of Accomplishments">
            <a:hlinkClick r:id="" action="ppaction://media"/>
            <a:extLst>
              <a:ext uri="{FF2B5EF4-FFF2-40B4-BE49-F238E27FC236}">
                <a16:creationId xmlns:a16="http://schemas.microsoft.com/office/drawing/2014/main" id="{87DCA7D5-CD6E-40E7-9F6C-214A4EFE08CE}"/>
              </a:ext>
            </a:extLst>
          </p:cNvPr>
          <p:cNvPicPr>
            <a:picLocks noRot="1" noChangeAspect="1"/>
          </p:cNvPicPr>
          <p:nvPr>
            <a:videoFile r:link="rId1"/>
          </p:nvPr>
        </p:nvPicPr>
        <p:blipFill>
          <a:blip r:embed="rId4"/>
          <a:stretch>
            <a:fillRect/>
          </a:stretch>
        </p:blipFill>
        <p:spPr>
          <a:xfrm>
            <a:off x="-24680" y="1988840"/>
            <a:ext cx="8863630" cy="4985792"/>
          </a:xfrm>
          <a:prstGeom prst="rect">
            <a:avLst/>
          </a:prstGeom>
        </p:spPr>
      </p:pic>
      <p:pic>
        <p:nvPicPr>
          <p:cNvPr id="6" name="תמונה 5">
            <a:extLst>
              <a:ext uri="{FF2B5EF4-FFF2-40B4-BE49-F238E27FC236}">
                <a16:creationId xmlns:a16="http://schemas.microsoft.com/office/drawing/2014/main" id="{A818688D-74D8-45C1-BF8C-27BA3EFF0451}"/>
              </a:ext>
            </a:extLst>
          </p:cNvPr>
          <p:cNvPicPr>
            <a:picLocks noChangeAspect="1"/>
          </p:cNvPicPr>
          <p:nvPr/>
        </p:nvPicPr>
        <p:blipFill>
          <a:blip r:embed="rId5"/>
          <a:stretch>
            <a:fillRect/>
          </a:stretch>
        </p:blipFill>
        <p:spPr>
          <a:xfrm>
            <a:off x="4230985" y="247675"/>
            <a:ext cx="3305175" cy="1381125"/>
          </a:xfrm>
          <a:prstGeom prst="rect">
            <a:avLst/>
          </a:prstGeom>
        </p:spPr>
      </p:pic>
      <p:pic>
        <p:nvPicPr>
          <p:cNvPr id="3" name="תמונה 2">
            <a:extLst>
              <a:ext uri="{FF2B5EF4-FFF2-40B4-BE49-F238E27FC236}">
                <a16:creationId xmlns:a16="http://schemas.microsoft.com/office/drawing/2014/main" id="{84D547D9-27AE-4006-B8ED-1AD9E86192FB}"/>
              </a:ext>
            </a:extLst>
          </p:cNvPr>
          <p:cNvPicPr>
            <a:picLocks noChangeAspect="1"/>
          </p:cNvPicPr>
          <p:nvPr/>
        </p:nvPicPr>
        <p:blipFill>
          <a:blip r:embed="rId6"/>
          <a:stretch>
            <a:fillRect/>
          </a:stretch>
        </p:blipFill>
        <p:spPr>
          <a:xfrm>
            <a:off x="284303" y="247675"/>
            <a:ext cx="1092433" cy="1092433"/>
          </a:xfrm>
          <a:prstGeom prst="rect">
            <a:avLst/>
          </a:prstGeom>
        </p:spPr>
      </p:pic>
    </p:spTree>
    <p:extLst>
      <p:ext uri="{BB962C8B-B14F-4D97-AF65-F5344CB8AC3E}">
        <p14:creationId xmlns:p14="http://schemas.microsoft.com/office/powerpoint/2010/main" val="1777330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 y="-171400"/>
            <a:ext cx="12219214" cy="7029400"/>
          </a:xfrm>
          <a:prstGeom prst="rect">
            <a:avLst/>
          </a:prstGeom>
        </p:spPr>
      </p:pic>
      <p:sp>
        <p:nvSpPr>
          <p:cNvPr id="3" name="מציין מיקום תוכן 2"/>
          <p:cNvSpPr>
            <a:spLocks noGrp="1"/>
          </p:cNvSpPr>
          <p:nvPr>
            <p:ph idx="1"/>
          </p:nvPr>
        </p:nvSpPr>
        <p:spPr>
          <a:xfrm>
            <a:off x="1789112" y="2133600"/>
            <a:ext cx="8915400" cy="3777622"/>
          </a:xfrm>
        </p:spPr>
        <p:txBody>
          <a:bodyPr>
            <a:normAutofit/>
          </a:bodyPr>
          <a:lstStyle/>
          <a:p>
            <a:pPr marL="0" indent="0" algn="ctr">
              <a:buNone/>
            </a:pPr>
            <a:r>
              <a:rPr lang="en-US" sz="8800" b="1" dirty="0">
                <a:solidFill>
                  <a:srgbClr val="FF0000"/>
                </a:solidFill>
                <a:latin typeface="David" panose="020E0502060401010101" pitchFamily="34" charset="-79"/>
                <a:cs typeface="David" panose="020E0502060401010101" pitchFamily="34" charset="-79"/>
              </a:rPr>
              <a:t>Did you get the point?</a:t>
            </a:r>
            <a:endParaRPr lang="he-IL" sz="88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284286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0452D8-27E0-4DCB-889E-9BF486639C9A}"/>
              </a:ext>
            </a:extLst>
          </p:cNvPr>
          <p:cNvSpPr>
            <a:spLocks noGrp="1"/>
          </p:cNvSpPr>
          <p:nvPr>
            <p:ph type="title"/>
          </p:nvPr>
        </p:nvSpPr>
        <p:spPr>
          <a:xfrm>
            <a:off x="2564905" y="366003"/>
            <a:ext cx="8911687" cy="1280890"/>
          </a:xfrm>
        </p:spPr>
        <p:txBody>
          <a:bodyPr>
            <a:normAutofit/>
          </a:bodyPr>
          <a:lstStyle/>
          <a:p>
            <a:pPr algn="ctr"/>
            <a:r>
              <a:rPr lang="he-IL" sz="4000" b="1" dirty="0"/>
              <a:t>דוקטרינת מונרו</a:t>
            </a:r>
          </a:p>
        </p:txBody>
      </p:sp>
      <p:pic>
        <p:nvPicPr>
          <p:cNvPr id="1026" name="Picture 2" descr="https://upload.wikimedia.org/wikipedia/commons/thumb/d/d4/James_Monroe_White_House_portrait_1819.jpg/210px-James_Monroe_White_House_portrait_1819.jpg">
            <a:extLst>
              <a:ext uri="{FF2B5EF4-FFF2-40B4-BE49-F238E27FC236}">
                <a16:creationId xmlns:a16="http://schemas.microsoft.com/office/drawing/2014/main" id="{2041AEB8-E53B-454E-B285-2E0E882E0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4" y="3429000"/>
            <a:ext cx="2000250" cy="2409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328B52-A507-4E1A-96E9-9616B4E8B695}"/>
              </a:ext>
            </a:extLst>
          </p:cNvPr>
          <p:cNvSpPr txBox="1"/>
          <p:nvPr/>
        </p:nvSpPr>
        <p:spPr>
          <a:xfrm>
            <a:off x="2131719" y="5838825"/>
            <a:ext cx="2922659" cy="646331"/>
          </a:xfrm>
          <a:prstGeom prst="rect">
            <a:avLst/>
          </a:prstGeom>
          <a:noFill/>
        </p:spPr>
        <p:txBody>
          <a:bodyPr wrap="none" rtlCol="1">
            <a:spAutoFit/>
          </a:bodyPr>
          <a:lstStyle/>
          <a:p>
            <a:pPr algn="ctr"/>
            <a:r>
              <a:rPr lang="en-US" b="1" dirty="0"/>
              <a:t>President James </a:t>
            </a:r>
            <a:r>
              <a:rPr lang="en-US" b="1" dirty="0" err="1"/>
              <a:t>Monrou</a:t>
            </a:r>
            <a:endParaRPr lang="en-US" b="1" dirty="0"/>
          </a:p>
          <a:p>
            <a:pPr algn="ctr"/>
            <a:r>
              <a:rPr lang="en-US" b="1" dirty="0"/>
              <a:t>1817-1825</a:t>
            </a:r>
            <a:endParaRPr lang="he-IL" b="1" dirty="0"/>
          </a:p>
        </p:txBody>
      </p:sp>
      <p:sp>
        <p:nvSpPr>
          <p:cNvPr id="4" name="מלבן 3">
            <a:extLst>
              <a:ext uri="{FF2B5EF4-FFF2-40B4-BE49-F238E27FC236}">
                <a16:creationId xmlns:a16="http://schemas.microsoft.com/office/drawing/2014/main" id="{8E24735D-A843-44EC-9408-5C90062EB07F}"/>
              </a:ext>
            </a:extLst>
          </p:cNvPr>
          <p:cNvSpPr/>
          <p:nvPr/>
        </p:nvSpPr>
        <p:spPr>
          <a:xfrm>
            <a:off x="1921813" y="1268760"/>
            <a:ext cx="9577063" cy="2246769"/>
          </a:xfrm>
          <a:prstGeom prst="rect">
            <a:avLst/>
          </a:prstGeom>
        </p:spPr>
        <p:txBody>
          <a:bodyPr wrap="square">
            <a:spAutoFit/>
          </a:bodyPr>
          <a:lstStyle/>
          <a:p>
            <a:r>
              <a:rPr lang="he-IL" sz="2800" b="1" dirty="0">
                <a:solidFill>
                  <a:srgbClr val="222222"/>
                </a:solidFill>
                <a:latin typeface="Arial" panose="020B0604020202020204" pitchFamily="34" charset="0"/>
              </a:rPr>
              <a:t>יבשת אמריקה אינה פתוחה יותר לקולוניאליזם אירופאי וכי כל מאמץ אירופאי להרחבת ההשפעה בעולם החדש יחשב "למסוכן לשלומנו ולביטחוננו". ארצות הברית לא תתערב בעניינים הפנימיים באירופה ותצפה ממדינות אירופה לא להתערב בענייני מדינות אמריקה.</a:t>
            </a:r>
            <a:endParaRPr lang="he-IL" sz="2800" b="1" dirty="0"/>
          </a:p>
        </p:txBody>
      </p:sp>
    </p:spTree>
    <p:extLst>
      <p:ext uri="{BB962C8B-B14F-4D97-AF65-F5344CB8AC3E}">
        <p14:creationId xmlns:p14="http://schemas.microsoft.com/office/powerpoint/2010/main" val="14610299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0452D8-27E0-4DCB-889E-9BF486639C9A}"/>
              </a:ext>
            </a:extLst>
          </p:cNvPr>
          <p:cNvSpPr>
            <a:spLocks noGrp="1"/>
          </p:cNvSpPr>
          <p:nvPr>
            <p:ph type="title"/>
          </p:nvPr>
        </p:nvSpPr>
        <p:spPr>
          <a:xfrm>
            <a:off x="2564905" y="366003"/>
            <a:ext cx="8911687" cy="1280890"/>
          </a:xfrm>
        </p:spPr>
        <p:txBody>
          <a:bodyPr>
            <a:normAutofit/>
          </a:bodyPr>
          <a:lstStyle/>
          <a:p>
            <a:pPr algn="ctr"/>
            <a:r>
              <a:rPr lang="he-IL" sz="4400" b="1" dirty="0"/>
              <a:t>מלחמות העולם</a:t>
            </a:r>
          </a:p>
        </p:txBody>
      </p:sp>
      <p:sp>
        <p:nvSpPr>
          <p:cNvPr id="4" name="מלבן 3">
            <a:extLst>
              <a:ext uri="{FF2B5EF4-FFF2-40B4-BE49-F238E27FC236}">
                <a16:creationId xmlns:a16="http://schemas.microsoft.com/office/drawing/2014/main" id="{8E24735D-A843-44EC-9408-5C90062EB07F}"/>
              </a:ext>
            </a:extLst>
          </p:cNvPr>
          <p:cNvSpPr/>
          <p:nvPr/>
        </p:nvSpPr>
        <p:spPr>
          <a:xfrm>
            <a:off x="1884697" y="1340768"/>
            <a:ext cx="9577063" cy="1815882"/>
          </a:xfrm>
          <a:prstGeom prst="rect">
            <a:avLst/>
          </a:prstGeom>
        </p:spPr>
        <p:txBody>
          <a:bodyPr wrap="square">
            <a:spAutoFit/>
          </a:bodyPr>
          <a:lstStyle/>
          <a:p>
            <a:r>
              <a:rPr lang="he-IL" sz="2800" b="1" u="sng" dirty="0">
                <a:solidFill>
                  <a:srgbClr val="222222"/>
                </a:solidFill>
                <a:latin typeface="Arial" panose="020B0604020202020204" pitchFamily="34" charset="0"/>
              </a:rPr>
              <a:t>מלחמת העולם ה-</a:t>
            </a:r>
            <a:r>
              <a:rPr lang="en-US" sz="2800" b="1" dirty="0">
                <a:solidFill>
                  <a:srgbClr val="222222"/>
                </a:solidFill>
                <a:latin typeface="Arial" panose="020B0604020202020204" pitchFamily="34" charset="0"/>
              </a:rPr>
              <a:t> :</a:t>
            </a:r>
            <a:r>
              <a:rPr lang="en-US" sz="2800" b="1" u="sng" dirty="0">
                <a:solidFill>
                  <a:srgbClr val="222222"/>
                </a:solidFill>
                <a:latin typeface="Arial" panose="020B0604020202020204" pitchFamily="34" charset="0"/>
              </a:rPr>
              <a:t> I</a:t>
            </a:r>
            <a:r>
              <a:rPr lang="he-IL" sz="2800" dirty="0">
                <a:solidFill>
                  <a:srgbClr val="222222"/>
                </a:solidFill>
                <a:latin typeface="Arial" panose="020B0604020202020204" pitchFamily="34" charset="0"/>
              </a:rPr>
              <a:t>ארה"ב נגררת למלחמה רק כעבור שלוש שנים מפריצתה ולאחר גילוי "מברק צימרמן" המאיים עליה. </a:t>
            </a:r>
          </a:p>
          <a:p>
            <a:r>
              <a:rPr lang="he-IL" sz="2800" dirty="0">
                <a:solidFill>
                  <a:srgbClr val="222222"/>
                </a:solidFill>
                <a:latin typeface="Arial" panose="020B0604020202020204" pitchFamily="34" charset="0"/>
              </a:rPr>
              <a:t>הנשיא ג'ונסון נבחר ב1916 תחת הסיסמה – </a:t>
            </a:r>
            <a:r>
              <a:rPr lang="he-IL" sz="2800" i="1" dirty="0">
                <a:solidFill>
                  <a:srgbClr val="222222"/>
                </a:solidFill>
                <a:latin typeface="Arial" panose="020B0604020202020204" pitchFamily="34" charset="0"/>
              </a:rPr>
              <a:t>"הוא שמר אותנו מחוץ למלחמה".</a:t>
            </a:r>
            <a:endParaRPr lang="he-IL" sz="2800" i="1" dirty="0"/>
          </a:p>
        </p:txBody>
      </p:sp>
      <p:sp>
        <p:nvSpPr>
          <p:cNvPr id="6" name="מלבן 5">
            <a:extLst>
              <a:ext uri="{FF2B5EF4-FFF2-40B4-BE49-F238E27FC236}">
                <a16:creationId xmlns:a16="http://schemas.microsoft.com/office/drawing/2014/main" id="{9BBBA847-ED98-48EA-9C9E-5C92C1AE5B44}"/>
              </a:ext>
            </a:extLst>
          </p:cNvPr>
          <p:cNvSpPr/>
          <p:nvPr/>
        </p:nvSpPr>
        <p:spPr>
          <a:xfrm>
            <a:off x="1919537" y="3410907"/>
            <a:ext cx="9577063" cy="954107"/>
          </a:xfrm>
          <a:prstGeom prst="rect">
            <a:avLst/>
          </a:prstGeom>
        </p:spPr>
        <p:txBody>
          <a:bodyPr wrap="square">
            <a:spAutoFit/>
          </a:bodyPr>
          <a:lstStyle/>
          <a:p>
            <a:r>
              <a:rPr lang="he-IL" sz="2800" b="1" u="sng" dirty="0">
                <a:solidFill>
                  <a:srgbClr val="222222"/>
                </a:solidFill>
                <a:latin typeface="Arial" panose="020B0604020202020204" pitchFamily="34" charset="0"/>
              </a:rPr>
              <a:t>מלחמת העולם ה-</a:t>
            </a:r>
            <a:r>
              <a:rPr lang="en-US" sz="2800" b="1" dirty="0">
                <a:solidFill>
                  <a:srgbClr val="222222"/>
                </a:solidFill>
                <a:latin typeface="Arial" panose="020B0604020202020204" pitchFamily="34" charset="0"/>
              </a:rPr>
              <a:t> :</a:t>
            </a:r>
            <a:r>
              <a:rPr lang="en-US" sz="2800" b="1" u="sng" dirty="0">
                <a:solidFill>
                  <a:srgbClr val="222222"/>
                </a:solidFill>
                <a:latin typeface="Arial" panose="020B0604020202020204" pitchFamily="34" charset="0"/>
              </a:rPr>
              <a:t> II</a:t>
            </a:r>
            <a:r>
              <a:rPr lang="he-IL" sz="2800" dirty="0">
                <a:solidFill>
                  <a:srgbClr val="222222"/>
                </a:solidFill>
                <a:latin typeface="Arial" panose="020B0604020202020204" pitchFamily="34" charset="0"/>
              </a:rPr>
              <a:t>ארה"ב נכנסת למלחמה רק ב-1941 לאחר המתקפה היפנית בפרל-</a:t>
            </a:r>
            <a:r>
              <a:rPr lang="he-IL" sz="2800" dirty="0" err="1">
                <a:solidFill>
                  <a:srgbClr val="222222"/>
                </a:solidFill>
                <a:latin typeface="Arial" panose="020B0604020202020204" pitchFamily="34" charset="0"/>
              </a:rPr>
              <a:t>הרבור</a:t>
            </a:r>
            <a:r>
              <a:rPr lang="he-IL" sz="2800" dirty="0">
                <a:solidFill>
                  <a:srgbClr val="222222"/>
                </a:solidFill>
                <a:latin typeface="Arial" panose="020B0604020202020204" pitchFamily="34" charset="0"/>
              </a:rPr>
              <a:t> והכרזת מלחמה עליה מצד גרמניה</a:t>
            </a:r>
            <a:r>
              <a:rPr lang="he-IL" sz="2800" i="1" dirty="0">
                <a:solidFill>
                  <a:srgbClr val="222222"/>
                </a:solidFill>
                <a:latin typeface="Arial" panose="020B0604020202020204" pitchFamily="34" charset="0"/>
              </a:rPr>
              <a:t>.</a:t>
            </a:r>
            <a:endParaRPr lang="he-IL" sz="2800" i="1" dirty="0"/>
          </a:p>
        </p:txBody>
      </p:sp>
      <p:sp>
        <p:nvSpPr>
          <p:cNvPr id="7" name="מלבן 6">
            <a:extLst>
              <a:ext uri="{FF2B5EF4-FFF2-40B4-BE49-F238E27FC236}">
                <a16:creationId xmlns:a16="http://schemas.microsoft.com/office/drawing/2014/main" id="{021F891E-6DA0-407F-B9BA-ABF084B8E83A}"/>
              </a:ext>
            </a:extLst>
          </p:cNvPr>
          <p:cNvSpPr/>
          <p:nvPr/>
        </p:nvSpPr>
        <p:spPr>
          <a:xfrm>
            <a:off x="1415481" y="4707051"/>
            <a:ext cx="10061112" cy="954107"/>
          </a:xfrm>
          <a:prstGeom prst="rect">
            <a:avLst/>
          </a:prstGeom>
        </p:spPr>
        <p:txBody>
          <a:bodyPr wrap="square">
            <a:spAutoFit/>
          </a:bodyPr>
          <a:lstStyle/>
          <a:p>
            <a:r>
              <a:rPr lang="he-IL" sz="2800" b="1" u="sng" dirty="0">
                <a:solidFill>
                  <a:srgbClr val="222222"/>
                </a:solidFill>
                <a:latin typeface="Arial" panose="020B0604020202020204" pitchFamily="34" charset="0"/>
              </a:rPr>
              <a:t>תנועת </a:t>
            </a:r>
            <a:r>
              <a:rPr lang="en-US" sz="2800" b="1" u="sng" dirty="0">
                <a:solidFill>
                  <a:srgbClr val="222222"/>
                </a:solidFill>
                <a:latin typeface="Arial" panose="020B0604020202020204" pitchFamily="34" charset="0"/>
              </a:rPr>
              <a:t>America First</a:t>
            </a:r>
            <a:r>
              <a:rPr lang="he-IL" sz="2800" b="1" u="sng" dirty="0">
                <a:solidFill>
                  <a:srgbClr val="222222"/>
                </a:solidFill>
                <a:latin typeface="Arial" panose="020B0604020202020204" pitchFamily="34" charset="0"/>
              </a:rPr>
              <a:t> (</a:t>
            </a:r>
            <a:r>
              <a:rPr lang="en-US" sz="2800" b="1" u="sng" dirty="0">
                <a:solidFill>
                  <a:srgbClr val="222222"/>
                </a:solidFill>
                <a:latin typeface="Arial" panose="020B0604020202020204" pitchFamily="34" charset="0"/>
              </a:rPr>
              <a:t>AFC</a:t>
            </a:r>
            <a:r>
              <a:rPr lang="he-IL" sz="2800" b="1" u="sng" dirty="0">
                <a:solidFill>
                  <a:srgbClr val="222222"/>
                </a:solidFill>
                <a:latin typeface="Arial" panose="020B0604020202020204" pitchFamily="34" charset="0"/>
              </a:rPr>
              <a:t>):</a:t>
            </a:r>
            <a:r>
              <a:rPr lang="he-IL" sz="2800" dirty="0">
                <a:solidFill>
                  <a:srgbClr val="222222"/>
                </a:solidFill>
                <a:latin typeface="Arial" panose="020B0604020202020204" pitchFamily="34" charset="0"/>
              </a:rPr>
              <a:t> תנועה המונית שהתנגדה לכניסה למלחמת העולם ה-</a:t>
            </a:r>
            <a:r>
              <a:rPr lang="en-US" sz="2800" dirty="0">
                <a:solidFill>
                  <a:srgbClr val="222222"/>
                </a:solidFill>
                <a:latin typeface="Arial" panose="020B0604020202020204" pitchFamily="34" charset="0"/>
              </a:rPr>
              <a:t>II</a:t>
            </a:r>
            <a:r>
              <a:rPr lang="he-IL" sz="2800" dirty="0">
                <a:solidFill>
                  <a:srgbClr val="222222"/>
                </a:solidFill>
                <a:latin typeface="Arial" panose="020B0604020202020204" pitchFamily="34" charset="0"/>
              </a:rPr>
              <a:t>. נסגרה לאחר פרל </a:t>
            </a:r>
            <a:r>
              <a:rPr lang="he-IL" sz="2800" dirty="0" err="1">
                <a:solidFill>
                  <a:srgbClr val="222222"/>
                </a:solidFill>
                <a:latin typeface="Arial" panose="020B0604020202020204" pitchFamily="34" charset="0"/>
              </a:rPr>
              <a:t>הרבור</a:t>
            </a:r>
            <a:r>
              <a:rPr lang="he-IL" sz="2800" dirty="0">
                <a:solidFill>
                  <a:srgbClr val="222222"/>
                </a:solidFill>
                <a:latin typeface="Arial" panose="020B0604020202020204" pitchFamily="34" charset="0"/>
              </a:rPr>
              <a:t>.</a:t>
            </a:r>
            <a:endParaRPr lang="he-IL" sz="2800" i="1" dirty="0"/>
          </a:p>
        </p:txBody>
      </p:sp>
      <p:pic>
        <p:nvPicPr>
          <p:cNvPr id="5" name="תמונה 4">
            <a:extLst>
              <a:ext uri="{FF2B5EF4-FFF2-40B4-BE49-F238E27FC236}">
                <a16:creationId xmlns:a16="http://schemas.microsoft.com/office/drawing/2014/main" id="{5366E652-B547-4B5D-95B2-BDE53C8667F4}"/>
              </a:ext>
            </a:extLst>
          </p:cNvPr>
          <p:cNvPicPr>
            <a:picLocks noChangeAspect="1"/>
          </p:cNvPicPr>
          <p:nvPr/>
        </p:nvPicPr>
        <p:blipFill>
          <a:blip r:embed="rId2"/>
          <a:stretch>
            <a:fillRect/>
          </a:stretch>
        </p:blipFill>
        <p:spPr>
          <a:xfrm>
            <a:off x="335360" y="4123956"/>
            <a:ext cx="1714500" cy="2466975"/>
          </a:xfrm>
          <a:prstGeom prst="rect">
            <a:avLst/>
          </a:prstGeom>
        </p:spPr>
      </p:pic>
      <p:sp>
        <p:nvSpPr>
          <p:cNvPr id="8" name="מלבן 7">
            <a:extLst>
              <a:ext uri="{FF2B5EF4-FFF2-40B4-BE49-F238E27FC236}">
                <a16:creationId xmlns:a16="http://schemas.microsoft.com/office/drawing/2014/main" id="{3F953208-B7BF-4031-A4F5-3D5A8B77EDDF}"/>
              </a:ext>
            </a:extLst>
          </p:cNvPr>
          <p:cNvSpPr/>
          <p:nvPr/>
        </p:nvSpPr>
        <p:spPr>
          <a:xfrm>
            <a:off x="1873947" y="5832266"/>
            <a:ext cx="9577063" cy="523220"/>
          </a:xfrm>
          <a:prstGeom prst="rect">
            <a:avLst/>
          </a:prstGeom>
        </p:spPr>
        <p:txBody>
          <a:bodyPr wrap="square">
            <a:spAutoFit/>
          </a:bodyPr>
          <a:lstStyle/>
          <a:p>
            <a:r>
              <a:rPr lang="he-IL" sz="2800" b="1" u="sng" dirty="0">
                <a:solidFill>
                  <a:srgbClr val="222222"/>
                </a:solidFill>
                <a:latin typeface="Arial" panose="020B0604020202020204" pitchFamily="34" charset="0"/>
              </a:rPr>
              <a:t>מאז:</a:t>
            </a:r>
            <a:r>
              <a:rPr lang="he-IL" sz="2800" dirty="0">
                <a:solidFill>
                  <a:srgbClr val="222222"/>
                </a:solidFill>
                <a:latin typeface="Arial" panose="020B0604020202020204" pitchFamily="34" charset="0"/>
              </a:rPr>
              <a:t> ארה"ב כשוטר עולמי שמקדם ערכים דמוקרטיים</a:t>
            </a:r>
            <a:endParaRPr lang="he-IL" sz="2800" i="1" dirty="0"/>
          </a:p>
        </p:txBody>
      </p:sp>
    </p:spTree>
    <p:extLst>
      <p:ext uri="{BB962C8B-B14F-4D97-AF65-F5344CB8AC3E}">
        <p14:creationId xmlns:p14="http://schemas.microsoft.com/office/powerpoint/2010/main" val="36154214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14B2C9-0E18-4B5C-89B0-22DBBC85DA88}"/>
              </a:ext>
            </a:extLst>
          </p:cNvPr>
          <p:cNvSpPr>
            <a:spLocks noGrp="1"/>
          </p:cNvSpPr>
          <p:nvPr>
            <p:ph type="title"/>
          </p:nvPr>
        </p:nvSpPr>
        <p:spPr>
          <a:xfrm>
            <a:off x="2207568" y="404664"/>
            <a:ext cx="8911687" cy="1280890"/>
          </a:xfrm>
        </p:spPr>
        <p:txBody>
          <a:bodyPr>
            <a:normAutofit/>
          </a:bodyPr>
          <a:lstStyle/>
          <a:p>
            <a:pPr algn="ctr"/>
            <a:r>
              <a:rPr lang="he-IL" sz="4000" b="1" dirty="0"/>
              <a:t>דוקטרינת אובמה</a:t>
            </a:r>
          </a:p>
        </p:txBody>
      </p:sp>
      <p:pic>
        <p:nvPicPr>
          <p:cNvPr id="3" name="מדיה מקוונת 2" title="Obama highlights foreign policy achievements in security speech">
            <a:hlinkClick r:id="" action="ppaction://media"/>
            <a:extLst>
              <a:ext uri="{FF2B5EF4-FFF2-40B4-BE49-F238E27FC236}">
                <a16:creationId xmlns:a16="http://schemas.microsoft.com/office/drawing/2014/main" id="{5EFBD61D-8F46-4699-B3C4-D2CFA245A260}"/>
              </a:ext>
            </a:extLst>
          </p:cNvPr>
          <p:cNvPicPr>
            <a:picLocks noRot="1" noChangeAspect="1"/>
          </p:cNvPicPr>
          <p:nvPr>
            <a:videoFile r:link="rId1"/>
          </p:nvPr>
        </p:nvPicPr>
        <p:blipFill>
          <a:blip r:embed="rId3"/>
          <a:stretch>
            <a:fillRect/>
          </a:stretch>
        </p:blipFill>
        <p:spPr>
          <a:xfrm>
            <a:off x="2855470" y="1379404"/>
            <a:ext cx="9217024" cy="5184576"/>
          </a:xfrm>
          <a:prstGeom prst="rect">
            <a:avLst/>
          </a:prstGeom>
        </p:spPr>
      </p:pic>
      <p:grpSp>
        <p:nvGrpSpPr>
          <p:cNvPr id="9" name="קבוצה 8">
            <a:extLst>
              <a:ext uri="{FF2B5EF4-FFF2-40B4-BE49-F238E27FC236}">
                <a16:creationId xmlns:a16="http://schemas.microsoft.com/office/drawing/2014/main" id="{5BFA0E02-BFD2-410A-9120-0ECCFB795ECB}"/>
              </a:ext>
            </a:extLst>
          </p:cNvPr>
          <p:cNvGrpSpPr/>
          <p:nvPr/>
        </p:nvGrpSpPr>
        <p:grpSpPr>
          <a:xfrm>
            <a:off x="351452" y="2357437"/>
            <a:ext cx="2143125" cy="2143125"/>
            <a:chOff x="9624392" y="85372"/>
            <a:chExt cx="2143125" cy="2143125"/>
          </a:xfrm>
        </p:grpSpPr>
        <p:pic>
          <p:nvPicPr>
            <p:cNvPr id="10" name="תמונה 9">
              <a:extLst>
                <a:ext uri="{FF2B5EF4-FFF2-40B4-BE49-F238E27FC236}">
                  <a16:creationId xmlns:a16="http://schemas.microsoft.com/office/drawing/2014/main" id="{8EE55823-48AD-4620-81D2-BF465FEE04FD}"/>
                </a:ext>
              </a:extLst>
            </p:cNvPr>
            <p:cNvPicPr>
              <a:picLocks noChangeAspect="1"/>
            </p:cNvPicPr>
            <p:nvPr/>
          </p:nvPicPr>
          <p:blipFill>
            <a:blip r:embed="rId4"/>
            <a:stretch>
              <a:fillRect/>
            </a:stretch>
          </p:blipFill>
          <p:spPr>
            <a:xfrm>
              <a:off x="9624392" y="85372"/>
              <a:ext cx="2143125" cy="2143125"/>
            </a:xfrm>
            <a:prstGeom prst="rect">
              <a:avLst/>
            </a:prstGeom>
          </p:spPr>
        </p:pic>
        <p:sp>
          <p:nvSpPr>
            <p:cNvPr id="11" name="TextBox 10">
              <a:extLst>
                <a:ext uri="{FF2B5EF4-FFF2-40B4-BE49-F238E27FC236}">
                  <a16:creationId xmlns:a16="http://schemas.microsoft.com/office/drawing/2014/main" id="{40DDF820-841B-4B1B-81CE-B5A4964A9B26}"/>
                </a:ext>
              </a:extLst>
            </p:cNvPr>
            <p:cNvSpPr txBox="1"/>
            <p:nvPr/>
          </p:nvSpPr>
          <p:spPr>
            <a:xfrm>
              <a:off x="10015319" y="821205"/>
              <a:ext cx="1192955" cy="461665"/>
            </a:xfrm>
            <a:prstGeom prst="rect">
              <a:avLst/>
            </a:prstGeom>
            <a:noFill/>
          </p:spPr>
          <p:txBody>
            <a:bodyPr wrap="none" rtlCol="1">
              <a:spAutoFit/>
            </a:bodyPr>
            <a:lstStyle/>
            <a:p>
              <a:r>
                <a:rPr lang="en-US" sz="2400" b="1" dirty="0"/>
                <a:t>Values</a:t>
              </a:r>
              <a:endParaRPr lang="he-IL" sz="2000" b="1" dirty="0"/>
            </a:p>
          </p:txBody>
        </p:sp>
      </p:grpSp>
      <p:grpSp>
        <p:nvGrpSpPr>
          <p:cNvPr id="12" name="קבוצה 11">
            <a:extLst>
              <a:ext uri="{FF2B5EF4-FFF2-40B4-BE49-F238E27FC236}">
                <a16:creationId xmlns:a16="http://schemas.microsoft.com/office/drawing/2014/main" id="{94FF5239-A750-4678-BAEE-D26598A23FF4}"/>
              </a:ext>
            </a:extLst>
          </p:cNvPr>
          <p:cNvGrpSpPr/>
          <p:nvPr/>
        </p:nvGrpSpPr>
        <p:grpSpPr>
          <a:xfrm>
            <a:off x="351452" y="4598243"/>
            <a:ext cx="2143125" cy="2143125"/>
            <a:chOff x="2223844" y="781496"/>
            <a:chExt cx="2143125" cy="2143125"/>
          </a:xfrm>
        </p:grpSpPr>
        <p:pic>
          <p:nvPicPr>
            <p:cNvPr id="13" name="תמונה 12">
              <a:extLst>
                <a:ext uri="{FF2B5EF4-FFF2-40B4-BE49-F238E27FC236}">
                  <a16:creationId xmlns:a16="http://schemas.microsoft.com/office/drawing/2014/main" id="{91E50708-25CF-4179-9E87-9D5A5626A45C}"/>
                </a:ext>
              </a:extLst>
            </p:cNvPr>
            <p:cNvPicPr>
              <a:picLocks noChangeAspect="1"/>
            </p:cNvPicPr>
            <p:nvPr/>
          </p:nvPicPr>
          <p:blipFill>
            <a:blip r:embed="rId4"/>
            <a:stretch>
              <a:fillRect/>
            </a:stretch>
          </p:blipFill>
          <p:spPr>
            <a:xfrm>
              <a:off x="2223844" y="781496"/>
              <a:ext cx="2143125" cy="2143125"/>
            </a:xfrm>
            <a:prstGeom prst="rect">
              <a:avLst/>
            </a:prstGeom>
          </p:spPr>
        </p:pic>
        <p:sp>
          <p:nvSpPr>
            <p:cNvPr id="14" name="TextBox 13">
              <a:extLst>
                <a:ext uri="{FF2B5EF4-FFF2-40B4-BE49-F238E27FC236}">
                  <a16:creationId xmlns:a16="http://schemas.microsoft.com/office/drawing/2014/main" id="{AC41FF95-43AC-4E87-A938-E90BEE0861C4}"/>
                </a:ext>
              </a:extLst>
            </p:cNvPr>
            <p:cNvSpPr txBox="1"/>
            <p:nvPr/>
          </p:nvSpPr>
          <p:spPr>
            <a:xfrm>
              <a:off x="2381534" y="1484461"/>
              <a:ext cx="1814920" cy="461665"/>
            </a:xfrm>
            <a:prstGeom prst="rect">
              <a:avLst/>
            </a:prstGeom>
            <a:noFill/>
          </p:spPr>
          <p:txBody>
            <a:bodyPr wrap="none" rtlCol="1">
              <a:spAutoFit/>
            </a:bodyPr>
            <a:lstStyle/>
            <a:p>
              <a:r>
                <a:rPr lang="en-US" sz="2400" b="1" dirty="0"/>
                <a:t>Diplomacy</a:t>
              </a:r>
              <a:endParaRPr lang="he-IL" sz="2400" b="1" dirty="0"/>
            </a:p>
          </p:txBody>
        </p:sp>
      </p:grpSp>
      <p:grpSp>
        <p:nvGrpSpPr>
          <p:cNvPr id="8" name="קבוצה 7">
            <a:extLst>
              <a:ext uri="{FF2B5EF4-FFF2-40B4-BE49-F238E27FC236}">
                <a16:creationId xmlns:a16="http://schemas.microsoft.com/office/drawing/2014/main" id="{056F0E3E-FEFB-41EF-80CB-54FC1499C515}"/>
              </a:ext>
            </a:extLst>
          </p:cNvPr>
          <p:cNvGrpSpPr/>
          <p:nvPr/>
        </p:nvGrpSpPr>
        <p:grpSpPr>
          <a:xfrm>
            <a:off x="351452" y="127408"/>
            <a:ext cx="2143125" cy="2143125"/>
            <a:chOff x="9624392" y="85372"/>
            <a:chExt cx="2143125" cy="2143125"/>
          </a:xfrm>
        </p:grpSpPr>
        <p:pic>
          <p:nvPicPr>
            <p:cNvPr id="5" name="תמונה 4">
              <a:extLst>
                <a:ext uri="{FF2B5EF4-FFF2-40B4-BE49-F238E27FC236}">
                  <a16:creationId xmlns:a16="http://schemas.microsoft.com/office/drawing/2014/main" id="{76CF15A5-B52E-4DA4-B95B-48B66BA2457A}"/>
                </a:ext>
              </a:extLst>
            </p:cNvPr>
            <p:cNvPicPr>
              <a:picLocks noChangeAspect="1"/>
            </p:cNvPicPr>
            <p:nvPr/>
          </p:nvPicPr>
          <p:blipFill>
            <a:blip r:embed="rId4"/>
            <a:stretch>
              <a:fillRect/>
            </a:stretch>
          </p:blipFill>
          <p:spPr>
            <a:xfrm>
              <a:off x="9624392" y="85372"/>
              <a:ext cx="2143125" cy="2143125"/>
            </a:xfrm>
            <a:prstGeom prst="rect">
              <a:avLst/>
            </a:prstGeom>
          </p:spPr>
        </p:pic>
        <p:sp>
          <p:nvSpPr>
            <p:cNvPr id="7" name="TextBox 6">
              <a:extLst>
                <a:ext uri="{FF2B5EF4-FFF2-40B4-BE49-F238E27FC236}">
                  <a16:creationId xmlns:a16="http://schemas.microsoft.com/office/drawing/2014/main" id="{6B5C31AD-6FCC-487E-8AB5-65B33A375EF6}"/>
                </a:ext>
              </a:extLst>
            </p:cNvPr>
            <p:cNvSpPr txBox="1"/>
            <p:nvPr/>
          </p:nvSpPr>
          <p:spPr>
            <a:xfrm>
              <a:off x="9769258" y="772240"/>
              <a:ext cx="1827744" cy="461665"/>
            </a:xfrm>
            <a:prstGeom prst="rect">
              <a:avLst/>
            </a:prstGeom>
            <a:noFill/>
          </p:spPr>
          <p:txBody>
            <a:bodyPr wrap="none" rtlCol="1">
              <a:spAutoFit/>
            </a:bodyPr>
            <a:lstStyle/>
            <a:p>
              <a:r>
                <a:rPr lang="en-US" sz="2400" b="1" dirty="0"/>
                <a:t>Partnership</a:t>
              </a:r>
              <a:endParaRPr lang="he-IL" sz="2400" b="1" dirty="0"/>
            </a:p>
          </p:txBody>
        </p:sp>
      </p:grpSp>
    </p:spTree>
    <p:extLst>
      <p:ext uri="{BB962C8B-B14F-4D97-AF65-F5344CB8AC3E}">
        <p14:creationId xmlns:p14="http://schemas.microsoft.com/office/powerpoint/2010/main" val="3965339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NALD TRUMP on a Real Dollar Bill Collectible Cash Money">
            <a:extLst>
              <a:ext uri="{FF2B5EF4-FFF2-40B4-BE49-F238E27FC236}">
                <a16:creationId xmlns:a16="http://schemas.microsoft.com/office/drawing/2014/main" id="{17CB24FE-EAC7-4D7B-865C-D9EDCD7C1D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4785" y="3212976"/>
            <a:ext cx="6117251" cy="2569246"/>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1">
            <a:extLst>
              <a:ext uri="{FF2B5EF4-FFF2-40B4-BE49-F238E27FC236}">
                <a16:creationId xmlns:a16="http://schemas.microsoft.com/office/drawing/2014/main" id="{49FB3339-D8CE-4BFE-A947-A531946EBB07}"/>
              </a:ext>
            </a:extLst>
          </p:cNvPr>
          <p:cNvSpPr txBox="1">
            <a:spLocks/>
          </p:cNvSpPr>
          <p:nvPr/>
        </p:nvSpPr>
        <p:spPr>
          <a:xfrm>
            <a:off x="2207568" y="404664"/>
            <a:ext cx="8911687" cy="1280890"/>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a:t>דוקטרינת </a:t>
            </a:r>
            <a:r>
              <a:rPr lang="he-IL" dirty="0" err="1"/>
              <a:t>טראמפ</a:t>
            </a:r>
            <a:endParaRPr lang="he-IL" dirty="0"/>
          </a:p>
        </p:txBody>
      </p:sp>
      <p:sp>
        <p:nvSpPr>
          <p:cNvPr id="2" name="תרשים זרימה: תהליך חלופי 1">
            <a:extLst>
              <a:ext uri="{FF2B5EF4-FFF2-40B4-BE49-F238E27FC236}">
                <a16:creationId xmlns:a16="http://schemas.microsoft.com/office/drawing/2014/main" id="{23A28C9C-C733-4A85-9AB6-16A8A77AC211}"/>
              </a:ext>
            </a:extLst>
          </p:cNvPr>
          <p:cNvSpPr/>
          <p:nvPr/>
        </p:nvSpPr>
        <p:spPr>
          <a:xfrm>
            <a:off x="5807968" y="1277079"/>
            <a:ext cx="597666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1. </a:t>
            </a:r>
            <a:r>
              <a:rPr lang="en-US" sz="4000" dirty="0"/>
              <a:t>It’s All About Money</a:t>
            </a:r>
            <a:endParaRPr lang="he-IL" sz="4000" dirty="0"/>
          </a:p>
        </p:txBody>
      </p:sp>
      <p:pic>
        <p:nvPicPr>
          <p:cNvPr id="4" name="תמונה 3">
            <a:extLst>
              <a:ext uri="{FF2B5EF4-FFF2-40B4-BE49-F238E27FC236}">
                <a16:creationId xmlns:a16="http://schemas.microsoft.com/office/drawing/2014/main" id="{FAC6913B-AEF4-430F-83C7-F250773BB63A}"/>
              </a:ext>
            </a:extLst>
          </p:cNvPr>
          <p:cNvPicPr>
            <a:picLocks noChangeAspect="1"/>
          </p:cNvPicPr>
          <p:nvPr/>
        </p:nvPicPr>
        <p:blipFill>
          <a:blip r:embed="rId4"/>
          <a:stretch>
            <a:fillRect/>
          </a:stretch>
        </p:blipFill>
        <p:spPr>
          <a:xfrm rot="689213">
            <a:off x="8270610" y="3025899"/>
            <a:ext cx="3686175" cy="1238250"/>
          </a:xfrm>
          <a:prstGeom prst="rect">
            <a:avLst/>
          </a:prstGeom>
        </p:spPr>
      </p:pic>
      <p:pic>
        <p:nvPicPr>
          <p:cNvPr id="5" name="תמונה 4">
            <a:extLst>
              <a:ext uri="{FF2B5EF4-FFF2-40B4-BE49-F238E27FC236}">
                <a16:creationId xmlns:a16="http://schemas.microsoft.com/office/drawing/2014/main" id="{4ACD374A-BBC8-4751-9BC8-13C2F3B103A1}"/>
              </a:ext>
            </a:extLst>
          </p:cNvPr>
          <p:cNvPicPr>
            <a:picLocks noChangeAspect="1"/>
          </p:cNvPicPr>
          <p:nvPr/>
        </p:nvPicPr>
        <p:blipFill>
          <a:blip r:embed="rId5"/>
          <a:stretch>
            <a:fillRect/>
          </a:stretch>
        </p:blipFill>
        <p:spPr>
          <a:xfrm rot="20864732">
            <a:off x="616438" y="2956287"/>
            <a:ext cx="2857500" cy="1600200"/>
          </a:xfrm>
          <a:prstGeom prst="rect">
            <a:avLst/>
          </a:prstGeom>
        </p:spPr>
      </p:pic>
      <p:pic>
        <p:nvPicPr>
          <p:cNvPr id="6" name="תמונה 5">
            <a:extLst>
              <a:ext uri="{FF2B5EF4-FFF2-40B4-BE49-F238E27FC236}">
                <a16:creationId xmlns:a16="http://schemas.microsoft.com/office/drawing/2014/main" id="{0D5D22ED-7219-400D-8923-104563A6B896}"/>
              </a:ext>
            </a:extLst>
          </p:cNvPr>
          <p:cNvPicPr>
            <a:picLocks noChangeAspect="1"/>
          </p:cNvPicPr>
          <p:nvPr/>
        </p:nvPicPr>
        <p:blipFill>
          <a:blip r:embed="rId6"/>
          <a:stretch>
            <a:fillRect/>
          </a:stretch>
        </p:blipFill>
        <p:spPr>
          <a:xfrm rot="669121">
            <a:off x="8167936" y="4797152"/>
            <a:ext cx="2905125" cy="1571625"/>
          </a:xfrm>
          <a:prstGeom prst="rect">
            <a:avLst/>
          </a:prstGeom>
        </p:spPr>
      </p:pic>
      <p:pic>
        <p:nvPicPr>
          <p:cNvPr id="7" name="תמונה 6">
            <a:extLst>
              <a:ext uri="{FF2B5EF4-FFF2-40B4-BE49-F238E27FC236}">
                <a16:creationId xmlns:a16="http://schemas.microsoft.com/office/drawing/2014/main" id="{B0D041AC-10C1-4DA0-B962-B21FDF1FB66B}"/>
              </a:ext>
            </a:extLst>
          </p:cNvPr>
          <p:cNvPicPr>
            <a:picLocks noChangeAspect="1"/>
          </p:cNvPicPr>
          <p:nvPr/>
        </p:nvPicPr>
        <p:blipFill>
          <a:blip r:embed="rId7"/>
          <a:stretch>
            <a:fillRect/>
          </a:stretch>
        </p:blipFill>
        <p:spPr>
          <a:xfrm rot="20843517">
            <a:off x="2347876" y="4761495"/>
            <a:ext cx="2847975" cy="1600200"/>
          </a:xfrm>
          <a:prstGeom prst="rect">
            <a:avLst/>
          </a:prstGeom>
        </p:spPr>
      </p:pic>
      <p:pic>
        <p:nvPicPr>
          <p:cNvPr id="8" name="תמונה 7">
            <a:extLst>
              <a:ext uri="{FF2B5EF4-FFF2-40B4-BE49-F238E27FC236}">
                <a16:creationId xmlns:a16="http://schemas.microsoft.com/office/drawing/2014/main" id="{05469852-B6A9-4AFA-BA77-5EDF52B7E999}"/>
              </a:ext>
            </a:extLst>
          </p:cNvPr>
          <p:cNvPicPr>
            <a:picLocks noChangeAspect="1"/>
          </p:cNvPicPr>
          <p:nvPr/>
        </p:nvPicPr>
        <p:blipFill>
          <a:blip r:embed="rId8"/>
          <a:stretch>
            <a:fillRect/>
          </a:stretch>
        </p:blipFill>
        <p:spPr>
          <a:xfrm>
            <a:off x="4871864" y="2887786"/>
            <a:ext cx="3028950" cy="1514475"/>
          </a:xfrm>
          <a:prstGeom prst="rect">
            <a:avLst/>
          </a:prstGeom>
        </p:spPr>
      </p:pic>
    </p:spTree>
    <p:extLst>
      <p:ext uri="{BB962C8B-B14F-4D97-AF65-F5344CB8AC3E}">
        <p14:creationId xmlns:p14="http://schemas.microsoft.com/office/powerpoint/2010/main" val="11673035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6227</TotalTime>
  <Words>235</Words>
  <Application>Microsoft Office PowerPoint</Application>
  <PresentationFormat>מסך רחב</PresentationFormat>
  <Paragraphs>60</Paragraphs>
  <Slides>15</Slides>
  <Notes>5</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Century Gothic</vt:lpstr>
      <vt:lpstr>David</vt:lpstr>
      <vt:lpstr>Tahoma</vt:lpstr>
      <vt:lpstr>Wingdings 3</vt:lpstr>
      <vt:lpstr>עשן מתפתל</vt:lpstr>
      <vt:lpstr>מצגת של PowerPoint‏</vt:lpstr>
      <vt:lpstr>שאלת המחקר</vt:lpstr>
      <vt:lpstr>מצגת של PowerPoint‏</vt:lpstr>
      <vt:lpstr>מצגת של PowerPoint‏</vt:lpstr>
      <vt:lpstr>מצגת של PowerPoint‏</vt:lpstr>
      <vt:lpstr>דוקטרינת מונרו</vt:lpstr>
      <vt:lpstr>מלחמות העולם</vt:lpstr>
      <vt:lpstr>דוקטרינת אובמה</vt:lpstr>
      <vt:lpstr>מצגת של PowerPoint‏</vt:lpstr>
      <vt:lpstr>מצגת של PowerPoint‏</vt:lpstr>
      <vt:lpstr>מצגת של PowerPoint‏</vt:lpstr>
      <vt:lpstr>מצגת של PowerPoint‏</vt:lpstr>
      <vt:lpstr>סדרי העדיפויות</vt:lpstr>
      <vt:lpstr>לסיכום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סיור מב"ל לדרום</dc:title>
  <dc:creator>USER</dc:creator>
  <cp:lastModifiedBy>dror friedler</cp:lastModifiedBy>
  <cp:revision>359</cp:revision>
  <cp:lastPrinted>2017-10-15T04:06:39Z</cp:lastPrinted>
  <dcterms:created xsi:type="dcterms:W3CDTF">2017-09-23T04:50:33Z</dcterms:created>
  <dcterms:modified xsi:type="dcterms:W3CDTF">2019-07-03T09:01:42Z</dcterms:modified>
</cp:coreProperties>
</file>