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6" r:id="rId1"/>
  </p:sldMasterIdLst>
  <p:notesMasterIdLst>
    <p:notesMasterId r:id="rId17"/>
  </p:notesMasterIdLst>
  <p:handoutMasterIdLst>
    <p:handoutMasterId r:id="rId18"/>
  </p:handoutMasterIdLst>
  <p:sldIdLst>
    <p:sldId id="365" r:id="rId2"/>
    <p:sldId id="364" r:id="rId3"/>
    <p:sldId id="366" r:id="rId4"/>
    <p:sldId id="368" r:id="rId5"/>
    <p:sldId id="369" r:id="rId6"/>
    <p:sldId id="374" r:id="rId7"/>
    <p:sldId id="378" r:id="rId8"/>
    <p:sldId id="375" r:id="rId9"/>
    <p:sldId id="377" r:id="rId10"/>
    <p:sldId id="376" r:id="rId11"/>
    <p:sldId id="372" r:id="rId12"/>
    <p:sldId id="373" r:id="rId13"/>
    <p:sldId id="379" r:id="rId14"/>
    <p:sldId id="381" r:id="rId15"/>
    <p:sldId id="380" r:id="rId16"/>
  </p:sldIdLst>
  <p:sldSz cx="12192000" cy="6858000"/>
  <p:notesSz cx="6819900" cy="9918700"/>
  <p:defaultTextStyle>
    <a:defPPr algn="r" rtl="1">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801"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973" autoAdjust="0"/>
    <p:restoredTop sz="93260" autoAdjust="0"/>
  </p:normalViewPr>
  <p:slideViewPr>
    <p:cSldViewPr>
      <p:cViewPr varScale="1">
        <p:scale>
          <a:sx n="76" d="100"/>
          <a:sy n="76" d="100"/>
        </p:scale>
        <p:origin x="120" y="654"/>
      </p:cViewPr>
      <p:guideLst>
        <p:guide pos="3840"/>
        <p:guide pos="6816"/>
        <p:guide pos="801"/>
        <p:guide orient="horz" pos="2160"/>
      </p:guideLst>
    </p:cSldViewPr>
  </p:slideViewPr>
  <p:notesTextViewPr>
    <p:cViewPr>
      <p:scale>
        <a:sx n="1" d="1"/>
        <a:sy n="1" d="1"/>
      </p:scale>
      <p:origin x="0" y="0"/>
    </p:cViewPr>
  </p:notesTextViewPr>
  <p:notesViewPr>
    <p:cSldViewPr>
      <p:cViewPr varScale="1">
        <p:scale>
          <a:sx n="100" d="100"/>
          <a:sy n="100" d="100"/>
        </p:scale>
        <p:origin x="28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62820" y="0"/>
            <a:ext cx="2955290" cy="497658"/>
          </a:xfrm>
          <a:prstGeom prst="rect">
            <a:avLst/>
          </a:prstGeom>
        </p:spPr>
        <p:txBody>
          <a:bodyPr vert="horz" lIns="91440" tIns="45720" rIns="91440" bIns="45720" rtlCol="1"/>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אריך 2"/>
          <p:cNvSpPr>
            <a:spLocks noGrp="1"/>
          </p:cNvSpPr>
          <p:nvPr>
            <p:ph type="dt" sz="quarter" idx="1"/>
          </p:nvPr>
        </p:nvSpPr>
        <p:spPr>
          <a:xfrm>
            <a:off x="0" y="0"/>
            <a:ext cx="2957080" cy="497658"/>
          </a:xfrm>
          <a:prstGeom prst="rect">
            <a:avLst/>
          </a:prstGeom>
        </p:spPr>
        <p:txBody>
          <a:bodyPr vert="horz" lIns="91440" tIns="45720" rIns="91440" bIns="45720" rtlCol="1"/>
          <a:lstStyle>
            <a:lvl1pPr algn="r" rtl="1">
              <a:defRPr sz="1200"/>
            </a:lvl1pPr>
          </a:lstStyle>
          <a:p>
            <a:pPr algn="l" rtl="1"/>
            <a:fld id="{93408286-191C-4A3F-B1AF-BB78D38479F5}" type="datetime8">
              <a:rPr lang="he-IL" smtClean="0">
                <a:latin typeface="Tahoma" panose="020B0604030504040204" pitchFamily="34" charset="0"/>
                <a:ea typeface="Tahoma" panose="020B0604030504040204" pitchFamily="34" charset="0"/>
                <a:cs typeface="Tahoma" panose="020B0604030504040204" pitchFamily="34" charset="0"/>
              </a:rPr>
              <a:pPr algn="l" rtl="1"/>
              <a:t>03 יולי 19</a:t>
            </a:fld>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כותרת תחתונה 3"/>
          <p:cNvSpPr>
            <a:spLocks noGrp="1"/>
          </p:cNvSpPr>
          <p:nvPr>
            <p:ph type="ftr" sz="quarter" idx="2"/>
          </p:nvPr>
        </p:nvSpPr>
        <p:spPr>
          <a:xfrm>
            <a:off x="3862820" y="9421044"/>
            <a:ext cx="2955290" cy="497656"/>
          </a:xfrm>
          <a:prstGeom prst="rect">
            <a:avLst/>
          </a:prstGeom>
        </p:spPr>
        <p:txBody>
          <a:bodyPr vert="horz" lIns="91440" tIns="45720" rIns="91440" bIns="45720" rtlCol="1" anchor="b"/>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של מספר שקופית 4"/>
          <p:cNvSpPr>
            <a:spLocks noGrp="1"/>
          </p:cNvSpPr>
          <p:nvPr>
            <p:ph type="sldNum" sz="quarter" idx="3"/>
          </p:nvPr>
        </p:nvSpPr>
        <p:spPr>
          <a:xfrm>
            <a:off x="0" y="9421044"/>
            <a:ext cx="2957080" cy="497656"/>
          </a:xfrm>
          <a:prstGeom prst="rect">
            <a:avLst/>
          </a:prstGeom>
        </p:spPr>
        <p:txBody>
          <a:bodyPr vert="horz" lIns="91440" tIns="45720" rIns="91440" bIns="45720" rtlCol="1" anchor="b"/>
          <a:lstStyle>
            <a:lvl1pPr algn="r" rtl="1">
              <a:defRPr sz="1200"/>
            </a:lvl1pPr>
          </a:lstStyle>
          <a:p>
            <a:pPr algn="l" rtl="1"/>
            <a:fld id="{7BAE14B8-3CC9-472D-9BC5-A84D80684DE2}" type="slidenum">
              <a:rPr lang="he-IL">
                <a:latin typeface="Tahoma" panose="020B0604030504040204" pitchFamily="34" charset="0"/>
                <a:ea typeface="Tahoma" panose="020B0604030504040204" pitchFamily="34" charset="0"/>
                <a:cs typeface="Tahoma" panose="020B0604030504040204" pitchFamily="34" charset="0"/>
              </a:rPr>
              <a:pPr algn="l" rtl="1"/>
              <a:t>‹#›</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62820" y="0"/>
            <a:ext cx="2955290" cy="49765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3" name="מציין מיקום של תאריך 2"/>
          <p:cNvSpPr>
            <a:spLocks noGrp="1"/>
          </p:cNvSpPr>
          <p:nvPr>
            <p:ph type="dt" idx="1"/>
          </p:nvPr>
        </p:nvSpPr>
        <p:spPr>
          <a:xfrm>
            <a:off x="0" y="0"/>
            <a:ext cx="2957080" cy="497658"/>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C544EB51-7437-4ECB-8F53-BD138F55FBF7}" type="datetime8">
              <a:rPr lang="he-IL" smtClean="0"/>
              <a:pPr/>
              <a:t>03 יולי 19</a:t>
            </a:fld>
            <a:endParaRPr lang="he-IL" dirty="0"/>
          </a:p>
        </p:txBody>
      </p:sp>
      <p:sp>
        <p:nvSpPr>
          <p:cNvPr id="4" name="מציין מיקום של תמונת שקופית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1" anchor="ctr"/>
          <a:lstStyle/>
          <a:p>
            <a:pPr rtl="1"/>
            <a:endParaRPr lang="he-IL" noProof="0" dirty="0"/>
          </a:p>
        </p:txBody>
      </p:sp>
      <p:sp>
        <p:nvSpPr>
          <p:cNvPr id="5" name="מציין מיקום של הערות 4"/>
          <p:cNvSpPr>
            <a:spLocks noGrp="1"/>
          </p:cNvSpPr>
          <p:nvPr>
            <p:ph type="body" sz="quarter" idx="3"/>
          </p:nvPr>
        </p:nvSpPr>
        <p:spPr>
          <a:xfrm>
            <a:off x="681990" y="4773375"/>
            <a:ext cx="5455920" cy="3347561"/>
          </a:xfrm>
          <a:prstGeom prst="rect">
            <a:avLst/>
          </a:prstGeom>
        </p:spPr>
        <p:txBody>
          <a:bodyPr vert="horz" lIns="91440" tIns="45720" rIns="91440" bIns="45720" rtlCol="1"/>
          <a:lstStyle/>
          <a:p>
            <a:pPr lvl="0" rtl="1"/>
            <a:r>
              <a:rPr lang="he-IL" noProof="0" dirty="0"/>
              <a:t>לחץ כדי לערוך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6" name="מציין מיקום של כותרת תחתונה 5"/>
          <p:cNvSpPr>
            <a:spLocks noGrp="1"/>
          </p:cNvSpPr>
          <p:nvPr>
            <p:ph type="ftr" sz="quarter" idx="4"/>
          </p:nvPr>
        </p:nvSpPr>
        <p:spPr>
          <a:xfrm>
            <a:off x="3862820" y="9421044"/>
            <a:ext cx="2955290" cy="497656"/>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7" name="מציין מיקום של מספר שקופית 6"/>
          <p:cNvSpPr>
            <a:spLocks noGrp="1"/>
          </p:cNvSpPr>
          <p:nvPr>
            <p:ph type="sldNum" sz="quarter" idx="5"/>
          </p:nvPr>
        </p:nvSpPr>
        <p:spPr>
          <a:xfrm>
            <a:off x="0" y="9421044"/>
            <a:ext cx="2957080" cy="497656"/>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7FB667E1-E601-4AAF-B95C-B25720D70A60}" type="slidenum">
              <a:rPr lang="he-IL" smtClean="0"/>
              <a:pPr/>
              <a:t>‹#›</a:t>
            </a:fld>
            <a:endParaRPr lang="he-IL"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397BE6E9-4283-4C48-B4B0-B776D321750F}" type="slidenum">
              <a:rPr lang="he-IL" smtClean="0"/>
              <a:t>2</a:t>
            </a:fld>
            <a:endParaRPr lang="he-IL"/>
          </a:p>
        </p:txBody>
      </p:sp>
    </p:spTree>
    <p:extLst>
      <p:ext uri="{BB962C8B-B14F-4D97-AF65-F5344CB8AC3E}">
        <p14:creationId xmlns:p14="http://schemas.microsoft.com/office/powerpoint/2010/main" val="604634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937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490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פריזמה </a:t>
            </a:r>
            <a:r>
              <a:rPr lang="he-IL"/>
              <a:t>כלכלית מכתיבה </a:t>
            </a:r>
            <a:r>
              <a:rPr lang="he-IL" dirty="0" err="1"/>
              <a:t>הכל</a:t>
            </a:r>
            <a:endParaRPr lang="he-IL" dirty="0"/>
          </a:p>
        </p:txBody>
      </p:sp>
      <p:sp>
        <p:nvSpPr>
          <p:cNvPr id="4" name="מציין מיקום של מספר שקופית 3"/>
          <p:cNvSpPr>
            <a:spLocks noGrp="1"/>
          </p:cNvSpPr>
          <p:nvPr>
            <p:ph type="sldNum" sz="quarter" idx="5"/>
          </p:nvPr>
        </p:nvSpPr>
        <p:spPr/>
        <p:txBody>
          <a:bodyPr/>
          <a:lstStyle/>
          <a:p>
            <a:fld id="{7FB667E1-E601-4AAF-B95C-B25720D70A60}" type="slidenum">
              <a:rPr lang="he-IL" smtClean="0"/>
              <a:pPr/>
              <a:t>11</a:t>
            </a:fld>
            <a:endParaRPr lang="he-IL" dirty="0"/>
          </a:p>
        </p:txBody>
      </p:sp>
    </p:spTree>
    <p:extLst>
      <p:ext uri="{BB962C8B-B14F-4D97-AF65-F5344CB8AC3E}">
        <p14:creationId xmlns:p14="http://schemas.microsoft.com/office/powerpoint/2010/main" val="1300878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ארגונים בינלאומיים והסכמים בינלאומיים בעידן </a:t>
            </a:r>
            <a:r>
              <a:rPr lang="he-IL" dirty="0" err="1"/>
              <a:t>טראמפ</a:t>
            </a:r>
            <a:endParaRPr lang="he-IL" dirty="0"/>
          </a:p>
        </p:txBody>
      </p:sp>
      <p:sp>
        <p:nvSpPr>
          <p:cNvPr id="4" name="מציין מיקום של מספר שקופית 3"/>
          <p:cNvSpPr>
            <a:spLocks noGrp="1"/>
          </p:cNvSpPr>
          <p:nvPr>
            <p:ph type="sldNum" sz="quarter" idx="5"/>
          </p:nvPr>
        </p:nvSpPr>
        <p:spPr/>
        <p:txBody>
          <a:bodyPr/>
          <a:lstStyle/>
          <a:p>
            <a:fld id="{7FB667E1-E601-4AAF-B95C-B25720D70A60}" type="slidenum">
              <a:rPr lang="he-IL" smtClean="0"/>
              <a:pPr/>
              <a:t>12</a:t>
            </a:fld>
            <a:endParaRPr lang="he-IL" dirty="0"/>
          </a:p>
        </p:txBody>
      </p:sp>
    </p:spTree>
    <p:extLst>
      <p:ext uri="{BB962C8B-B14F-4D97-AF65-F5344CB8AC3E}">
        <p14:creationId xmlns:p14="http://schemas.microsoft.com/office/powerpoint/2010/main" val="2147682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47C9B81F-C347-4BEF-BFDF-29C42F48304A}" type="datetimeFigureOut">
              <a:rPr lang="en-US" smtClean="0"/>
              <a:pPr/>
              <a:t>7/3/2019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42AED99-7FB4-404E-8A97-64753DCE42EC}" type="slidenum">
              <a:rPr kumimoji="0" lang="en-US" smtClean="0"/>
              <a:pPr/>
              <a:t>‹#›</a:t>
            </a:fld>
            <a:endParaRPr kumimoji="0" lang="en-US"/>
          </a:p>
        </p:txBody>
      </p:sp>
    </p:spTree>
    <p:extLst>
      <p:ext uri="{BB962C8B-B14F-4D97-AF65-F5344CB8AC3E}">
        <p14:creationId xmlns:p14="http://schemas.microsoft.com/office/powerpoint/2010/main" val="290652134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1A69999-6F67-4D06-AF2F-1AEEB328493D}" type="datetime8">
              <a:rPr lang="he-IL" smtClean="0"/>
              <a:pPr/>
              <a:t>03 יולי 19</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A8D9AD5-F248-4919-864A-CFD76CC027D6}" type="slidenum">
              <a:rPr lang="he-IL" smtClean="0"/>
              <a:pPr/>
              <a:t>‹#›</a:t>
            </a:fld>
            <a:endParaRPr lang="he-IL" dirty="0"/>
          </a:p>
        </p:txBody>
      </p:sp>
    </p:spTree>
    <p:extLst>
      <p:ext uri="{BB962C8B-B14F-4D97-AF65-F5344CB8AC3E}">
        <p14:creationId xmlns:p14="http://schemas.microsoft.com/office/powerpoint/2010/main" val="3963225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a:t>לחץ כדי לערוך סגנון כותרת של תבנית בסיס</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1A69999-6F67-4D06-AF2F-1AEEB328493D}" type="datetime8">
              <a:rPr lang="he-IL" smtClean="0"/>
              <a:pPr/>
              <a:t>03 יולי 19</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A8D9AD5-F248-4919-864A-CFD76CC027D6}" type="slidenum">
              <a:rPr lang="he-IL" smtClean="0"/>
              <a:pPr/>
              <a:t>‹#›</a:t>
            </a:fld>
            <a:endParaRPr lang="he-IL"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46188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1A69999-6F67-4D06-AF2F-1AEEB328493D}" type="datetime8">
              <a:rPr lang="he-IL" smtClean="0"/>
              <a:pPr/>
              <a:t>03 יולי 19</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8D9AD5-F248-4919-864A-CFD76CC027D6}" type="slidenum">
              <a:rPr lang="he-IL" smtClean="0"/>
              <a:pPr/>
              <a:t>‹#›</a:t>
            </a:fld>
            <a:endParaRPr lang="he-IL" dirty="0"/>
          </a:p>
        </p:txBody>
      </p:sp>
    </p:spTree>
    <p:extLst>
      <p:ext uri="{BB962C8B-B14F-4D97-AF65-F5344CB8AC3E}">
        <p14:creationId xmlns:p14="http://schemas.microsoft.com/office/powerpoint/2010/main" val="345214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1A69999-6F67-4D06-AF2F-1AEEB328493D}" type="datetime8">
              <a:rPr lang="he-IL" smtClean="0"/>
              <a:pPr/>
              <a:t>03 יולי 19</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8D9AD5-F248-4919-864A-CFD76CC027D6}" type="slidenum">
              <a:rPr lang="he-IL" smtClean="0"/>
              <a:pPr/>
              <a:t>‹#›</a:t>
            </a:fld>
            <a:endParaRPr lang="he-IL"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94641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e-IL"/>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1A69999-6F67-4D06-AF2F-1AEEB328493D}" type="datetime8">
              <a:rPr lang="he-IL" smtClean="0"/>
              <a:pPr/>
              <a:t>03 יולי 19</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8D9AD5-F248-4919-864A-CFD76CC027D6}" type="slidenum">
              <a:rPr lang="he-IL" smtClean="0"/>
              <a:pPr/>
              <a:t>‹#›</a:t>
            </a:fld>
            <a:endParaRPr lang="he-IL" dirty="0"/>
          </a:p>
        </p:txBody>
      </p:sp>
    </p:spTree>
    <p:extLst>
      <p:ext uri="{BB962C8B-B14F-4D97-AF65-F5344CB8AC3E}">
        <p14:creationId xmlns:p14="http://schemas.microsoft.com/office/powerpoint/2010/main" val="1314595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06C4B962-D926-424B-AC00-FE1E0ECB640D}" type="datetime8">
              <a:rPr lang="he-IL" smtClean="0"/>
              <a:pPr/>
              <a:t>03 יולי 19</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1"/>
            <a:fld id="{CA8D9AD5-F248-4919-864A-CFD76CC027D6}" type="slidenum">
              <a:rPr lang="he-IL" smtClean="0"/>
              <a:pPr rtl="1"/>
              <a:t>‹#›</a:t>
            </a:fld>
            <a:endParaRPr lang="he-IL" dirty="0"/>
          </a:p>
        </p:txBody>
      </p:sp>
    </p:spTree>
    <p:extLst>
      <p:ext uri="{BB962C8B-B14F-4D97-AF65-F5344CB8AC3E}">
        <p14:creationId xmlns:p14="http://schemas.microsoft.com/office/powerpoint/2010/main" val="4215501097"/>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FA57BC6-D13C-45A2-AF61-CB59F6BA3E10}" type="datetime8">
              <a:rPr lang="he-IL" smtClean="0"/>
              <a:pPr/>
              <a:t>03 יולי 19</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1"/>
            <a:fld id="{CA8D9AD5-F248-4919-864A-CFD76CC027D6}" type="slidenum">
              <a:rPr lang="he-IL" smtClean="0"/>
              <a:pPr rtl="1"/>
              <a:t>‹#›</a:t>
            </a:fld>
            <a:endParaRPr lang="he-IL" dirty="0"/>
          </a:p>
        </p:txBody>
      </p:sp>
    </p:spTree>
    <p:extLst>
      <p:ext uri="{BB962C8B-B14F-4D97-AF65-F5344CB8AC3E}">
        <p14:creationId xmlns:p14="http://schemas.microsoft.com/office/powerpoint/2010/main" val="277521917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E218764-B9AD-4A05-A31E-84CE4FE50E8B}" type="datetime8">
              <a:rPr lang="he-IL" smtClean="0"/>
              <a:pPr/>
              <a:t>03 יולי 19</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1"/>
            <a:fld id="{CA8D9AD5-F248-4919-864A-CFD76CC027D6}" type="slidenum">
              <a:rPr lang="he-IL" smtClean="0"/>
              <a:pPr rtl="1"/>
              <a:t>‹#›</a:t>
            </a:fld>
            <a:endParaRPr lang="he-IL" dirty="0"/>
          </a:p>
        </p:txBody>
      </p:sp>
    </p:spTree>
    <p:extLst>
      <p:ext uri="{BB962C8B-B14F-4D97-AF65-F5344CB8AC3E}">
        <p14:creationId xmlns:p14="http://schemas.microsoft.com/office/powerpoint/2010/main" val="191756576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8A31EF28-7E3D-4A0D-8B1D-EAD0E195C731}" type="datetime8">
              <a:rPr lang="he-IL" smtClean="0"/>
              <a:pPr/>
              <a:t>03 יולי 19</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A8D9AD5-F248-4919-864A-CFD76CC027D6}" type="slidenum">
              <a:rPr lang="he-IL" smtClean="0"/>
              <a:pPr/>
              <a:t>‹#›</a:t>
            </a:fld>
            <a:endParaRPr lang="he-IL" dirty="0"/>
          </a:p>
        </p:txBody>
      </p:sp>
    </p:spTree>
    <p:extLst>
      <p:ext uri="{BB962C8B-B14F-4D97-AF65-F5344CB8AC3E}">
        <p14:creationId xmlns:p14="http://schemas.microsoft.com/office/powerpoint/2010/main" val="135812638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41072186-3A27-43FD-BA50-C25F08521E08}" type="datetime8">
              <a:rPr lang="he-IL" smtClean="0"/>
              <a:pPr/>
              <a:t>03 יולי 19</a:t>
            </a:fld>
            <a:endParaRPr lang="he-IL" dirty="0"/>
          </a:p>
        </p:txBody>
      </p:sp>
      <p:sp>
        <p:nvSpPr>
          <p:cNvPr id="6" name="Footer Placeholder 5"/>
          <p:cNvSpPr>
            <a:spLocks noGrp="1"/>
          </p:cNvSpPr>
          <p:nvPr>
            <p:ph type="ftr" sz="quarter" idx="11"/>
          </p:nvPr>
        </p:nvSpPr>
        <p:spPr/>
        <p:txBody>
          <a:bodyPr/>
          <a:lstStyle/>
          <a:p>
            <a:pPr rtl="1"/>
            <a:endParaRPr lang="he-IL"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rtl="1"/>
            <a:fld id="{A0ECE5F2-81AA-4605-B028-6FBA391056AF}" type="slidenum">
              <a:rPr lang="he-IL" smtClean="0"/>
              <a:pPr rtl="1"/>
              <a:t>‹#›</a:t>
            </a:fld>
            <a:endParaRPr lang="he-IL" dirty="0"/>
          </a:p>
        </p:txBody>
      </p:sp>
    </p:spTree>
    <p:extLst>
      <p:ext uri="{BB962C8B-B14F-4D97-AF65-F5344CB8AC3E}">
        <p14:creationId xmlns:p14="http://schemas.microsoft.com/office/powerpoint/2010/main" val="35752346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8AB9AA41-A953-4132-9B44-4E0513AEC4FC}" type="datetime8">
              <a:rPr lang="he-IL" smtClean="0"/>
              <a:pPr/>
              <a:t>03 יולי 19</a:t>
            </a:fld>
            <a:endParaRPr lang="he-IL" dirty="0"/>
          </a:p>
        </p:txBody>
      </p:sp>
      <p:sp>
        <p:nvSpPr>
          <p:cNvPr id="8" name="Footer Placeholder 7"/>
          <p:cNvSpPr>
            <a:spLocks noGrp="1"/>
          </p:cNvSpPr>
          <p:nvPr>
            <p:ph type="ftr" sz="quarter" idx="11"/>
          </p:nvPr>
        </p:nvSpPr>
        <p:spPr/>
        <p:txBody>
          <a:bodyPr/>
          <a:lstStyle/>
          <a:p>
            <a:pPr rtl="1"/>
            <a:endParaRPr lang="he-IL"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rtl="1"/>
            <a:fld id="{CA8D9AD5-F248-4919-864A-CFD76CC027D6}" type="slidenum">
              <a:rPr lang="he-IL" smtClean="0"/>
              <a:pPr rtl="1"/>
              <a:t>‹#›</a:t>
            </a:fld>
            <a:endParaRPr lang="he-IL" dirty="0"/>
          </a:p>
        </p:txBody>
      </p:sp>
    </p:spTree>
    <p:extLst>
      <p:ext uri="{BB962C8B-B14F-4D97-AF65-F5344CB8AC3E}">
        <p14:creationId xmlns:p14="http://schemas.microsoft.com/office/powerpoint/2010/main" val="247094681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FF1E4BA-5D86-457F-81D4-527350DD4C7A}" type="datetime8">
              <a:rPr lang="he-IL" smtClean="0"/>
              <a:pPr/>
              <a:t>03 יולי 19</a:t>
            </a:fld>
            <a:endParaRPr lang="he-IL" dirty="0"/>
          </a:p>
        </p:txBody>
      </p:sp>
      <p:sp>
        <p:nvSpPr>
          <p:cNvPr id="4" name="Footer Placeholder 3"/>
          <p:cNvSpPr>
            <a:spLocks noGrp="1"/>
          </p:cNvSpPr>
          <p:nvPr>
            <p:ph type="ftr" sz="quarter" idx="11"/>
          </p:nvPr>
        </p:nvSpPr>
        <p:spPr/>
        <p:txBody>
          <a:bodyPr/>
          <a:lstStyle/>
          <a:p>
            <a:pPr rtl="1"/>
            <a:endParaRPr lang="he-IL"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rtl="1"/>
            <a:fld id="{CA8D9AD5-F248-4919-864A-CFD76CC027D6}" type="slidenum">
              <a:rPr lang="he-IL" smtClean="0"/>
              <a:pPr rtl="1"/>
              <a:t>‹#›</a:t>
            </a:fld>
            <a:endParaRPr lang="he-IL" dirty="0"/>
          </a:p>
        </p:txBody>
      </p:sp>
    </p:spTree>
    <p:extLst>
      <p:ext uri="{BB962C8B-B14F-4D97-AF65-F5344CB8AC3E}">
        <p14:creationId xmlns:p14="http://schemas.microsoft.com/office/powerpoint/2010/main" val="375043246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a:fld id="{2D48FB61-65B6-4A9E-8CC2-7814F08B8B2D}" type="datetime8">
              <a:rPr lang="he-IL" smtClean="0"/>
              <a:pPr algn="l"/>
              <a:t>03 יולי 19</a:t>
            </a:fld>
            <a:endParaRPr lang="he-IL" dirty="0"/>
          </a:p>
        </p:txBody>
      </p:sp>
      <p:sp>
        <p:nvSpPr>
          <p:cNvPr id="3" name="Footer Placeholder 2"/>
          <p:cNvSpPr>
            <a:spLocks noGrp="1"/>
          </p:cNvSpPr>
          <p:nvPr>
            <p:ph type="ftr" sz="quarter" idx="11"/>
          </p:nvPr>
        </p:nvSpPr>
        <p:spPr/>
        <p:txBody>
          <a:bodyPr/>
          <a:lstStyle/>
          <a:p>
            <a:pPr rtl="1"/>
            <a:endParaRPr lang="he-IL"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A8D9AD5-F248-4919-864A-CFD76CC027D6}" type="slidenum">
              <a:rPr lang="he-IL" smtClean="0"/>
              <a:pPr/>
              <a:t>‹#›</a:t>
            </a:fld>
            <a:endParaRPr lang="he-IL" dirty="0"/>
          </a:p>
        </p:txBody>
      </p:sp>
    </p:spTree>
    <p:extLst>
      <p:ext uri="{BB962C8B-B14F-4D97-AF65-F5344CB8AC3E}">
        <p14:creationId xmlns:p14="http://schemas.microsoft.com/office/powerpoint/2010/main" val="212111192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221A13E8-9A85-485B-94B7-5D103837E152}" type="datetime8">
              <a:rPr lang="he-IL" smtClean="0"/>
              <a:pPr/>
              <a:t>03 יולי 19</a:t>
            </a:fld>
            <a:endParaRPr lang="he-IL" dirty="0"/>
          </a:p>
        </p:txBody>
      </p:sp>
      <p:sp>
        <p:nvSpPr>
          <p:cNvPr id="6" name="Footer Placeholder 5"/>
          <p:cNvSpPr>
            <a:spLocks noGrp="1"/>
          </p:cNvSpPr>
          <p:nvPr>
            <p:ph type="ftr" sz="quarter" idx="11"/>
          </p:nvPr>
        </p:nvSpPr>
        <p:spPr/>
        <p:txBody>
          <a:bodyPr/>
          <a:lstStyle/>
          <a:p>
            <a:pPr rtl="1"/>
            <a:endParaRPr lang="he-IL"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rtl="1"/>
            <a:fld id="{CA8D9AD5-F248-4919-864A-CFD76CC027D6}" type="slidenum">
              <a:rPr lang="he-IL" smtClean="0"/>
              <a:pPr rtl="1"/>
              <a:t>‹#›</a:t>
            </a:fld>
            <a:endParaRPr lang="he-IL" dirty="0"/>
          </a:p>
        </p:txBody>
      </p:sp>
    </p:spTree>
    <p:extLst>
      <p:ext uri="{BB962C8B-B14F-4D97-AF65-F5344CB8AC3E}">
        <p14:creationId xmlns:p14="http://schemas.microsoft.com/office/powerpoint/2010/main" val="215773662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7D9574E-2143-4A91-B2C8-A980D1F6D781}" type="datetime8">
              <a:rPr lang="he-IL" smtClean="0"/>
              <a:pPr/>
              <a:t>03 יולי 19</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8D9AD5-F248-4919-864A-CFD76CC027D6}" type="slidenum">
              <a:rPr lang="he-IL" smtClean="0"/>
              <a:pPr/>
              <a:t>‹#›</a:t>
            </a:fld>
            <a:endParaRPr lang="he-IL" dirty="0"/>
          </a:p>
        </p:txBody>
      </p:sp>
    </p:spTree>
    <p:extLst>
      <p:ext uri="{BB962C8B-B14F-4D97-AF65-F5344CB8AC3E}">
        <p14:creationId xmlns:p14="http://schemas.microsoft.com/office/powerpoint/2010/main" val="68244218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1A69999-6F67-4D06-AF2F-1AEEB328493D}" type="datetime8">
              <a:rPr lang="he-IL" smtClean="0"/>
              <a:pPr/>
              <a:t>03 יולי 19</a:t>
            </a:fld>
            <a:endParaRPr lang="he-IL"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e-IL"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A8D9AD5-F248-4919-864A-CFD76CC027D6}" type="slidenum">
              <a:rPr lang="he-IL" smtClean="0"/>
              <a:pPr/>
              <a:t>‹#›</a:t>
            </a:fld>
            <a:endParaRPr lang="he-IL" dirty="0"/>
          </a:p>
        </p:txBody>
      </p:sp>
    </p:spTree>
    <p:extLst>
      <p:ext uri="{BB962C8B-B14F-4D97-AF65-F5344CB8AC3E}">
        <p14:creationId xmlns:p14="http://schemas.microsoft.com/office/powerpoint/2010/main" val="223131256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p:transition spd="med">
    <p:fade/>
  </p:transition>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ideo" Target="https://www.youtube.com/embed/F9RJjDLLUMI"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video" Target="https://www.youtube.com/embed/WIL_sXw0rWU"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a:p>
        </p:txBody>
      </p:sp>
      <p:sp>
        <p:nvSpPr>
          <p:cNvPr id="3" name="כותרת משנה 2"/>
          <p:cNvSpPr>
            <a:spLocks noGrp="1"/>
          </p:cNvSpPr>
          <p:nvPr>
            <p:ph type="subTitle" idx="1"/>
          </p:nvPr>
        </p:nvSpPr>
        <p:spPr/>
        <p:txBody>
          <a:bodyPr/>
          <a:lstStyle/>
          <a:p>
            <a:endParaRPr lang="he-IL"/>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06" y="-72082"/>
            <a:ext cx="12066494" cy="6930081"/>
          </a:xfrm>
          <a:prstGeom prst="rect">
            <a:avLst/>
          </a:prstGeom>
        </p:spPr>
      </p:pic>
      <p:sp>
        <p:nvSpPr>
          <p:cNvPr id="5" name="TextBox 4"/>
          <p:cNvSpPr txBox="1"/>
          <p:nvPr/>
        </p:nvSpPr>
        <p:spPr>
          <a:xfrm>
            <a:off x="983432" y="1130800"/>
            <a:ext cx="10071865" cy="3416320"/>
          </a:xfrm>
          <a:prstGeom prst="rect">
            <a:avLst/>
          </a:prstGeom>
          <a:noFill/>
        </p:spPr>
        <p:txBody>
          <a:bodyPr wrap="square" rtlCol="1">
            <a:spAutoFit/>
          </a:bodyPr>
          <a:lstStyle/>
          <a:p>
            <a:pPr algn="ctr"/>
            <a:r>
              <a:rPr lang="en-US" sz="7200" b="1" dirty="0" smtClean="0">
                <a:solidFill>
                  <a:srgbClr val="FF0000"/>
                </a:solidFill>
                <a:latin typeface="David" panose="020E0502060401010101" pitchFamily="34" charset="-79"/>
                <a:cs typeface="David" panose="020E0502060401010101" pitchFamily="34" charset="-79"/>
              </a:rPr>
              <a:t>Tour of the United States</a:t>
            </a:r>
            <a:endParaRPr lang="he-IL" sz="7200" b="1" dirty="0">
              <a:solidFill>
                <a:srgbClr val="FF0000"/>
              </a:solidFill>
              <a:latin typeface="David" panose="020E0502060401010101" pitchFamily="34" charset="-79"/>
              <a:cs typeface="David" panose="020E0502060401010101" pitchFamily="34" charset="-79"/>
            </a:endParaRPr>
          </a:p>
          <a:p>
            <a:pPr algn="ctr"/>
            <a:r>
              <a:rPr lang="en-US" sz="7200" b="1" dirty="0" smtClean="0">
                <a:solidFill>
                  <a:srgbClr val="FF0000"/>
                </a:solidFill>
                <a:latin typeface="David" panose="020E0502060401010101" pitchFamily="34" charset="-79"/>
                <a:cs typeface="David" panose="020E0502060401010101" pitchFamily="34" charset="-79"/>
              </a:rPr>
              <a:t>Team 4</a:t>
            </a:r>
            <a:endParaRPr lang="he-IL" sz="7200" b="1" dirty="0">
              <a:solidFill>
                <a:srgbClr val="FF0000"/>
              </a:solidFill>
              <a:latin typeface="David" panose="020E0502060401010101" pitchFamily="34" charset="-79"/>
              <a:cs typeface="David" panose="020E0502060401010101" pitchFamily="34" charset="-79"/>
            </a:endParaRPr>
          </a:p>
          <a:p>
            <a:pPr algn="ctr"/>
            <a:r>
              <a:rPr lang="en-US" sz="7200" b="1" dirty="0" smtClean="0">
                <a:solidFill>
                  <a:srgbClr val="FF0000"/>
                </a:solidFill>
                <a:latin typeface="David" panose="020E0502060401010101" pitchFamily="34" charset="-79"/>
                <a:cs typeface="David" panose="020E0502060401010101" pitchFamily="34" charset="-79"/>
              </a:rPr>
              <a:t>46</a:t>
            </a:r>
            <a:r>
              <a:rPr lang="en-US" sz="7200" b="1" baseline="30000" dirty="0" smtClean="0">
                <a:solidFill>
                  <a:srgbClr val="FF0000"/>
                </a:solidFill>
                <a:latin typeface="David" panose="020E0502060401010101" pitchFamily="34" charset="-79"/>
                <a:cs typeface="David" panose="020E0502060401010101" pitchFamily="34" charset="-79"/>
              </a:rPr>
              <a:t>th</a:t>
            </a:r>
            <a:r>
              <a:rPr lang="en-US" sz="7200" b="1" dirty="0" smtClean="0">
                <a:solidFill>
                  <a:srgbClr val="FF0000"/>
                </a:solidFill>
                <a:latin typeface="David" panose="020E0502060401010101" pitchFamily="34" charset="-79"/>
                <a:cs typeface="David" panose="020E0502060401010101" pitchFamily="34" charset="-79"/>
              </a:rPr>
              <a:t> Class</a:t>
            </a:r>
            <a:endParaRPr lang="he-IL" sz="7200" b="1" dirty="0">
              <a:solidFill>
                <a:srgbClr val="FF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538335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a:extLst>
              <a:ext uri="{FF2B5EF4-FFF2-40B4-BE49-F238E27FC236}">
                <a16:creationId xmlns:a16="http://schemas.microsoft.com/office/drawing/2014/main" xmlns="" id="{49FB3339-D8CE-4BFE-A947-A531946EBB07}"/>
              </a:ext>
            </a:extLst>
          </p:cNvPr>
          <p:cNvSpPr txBox="1">
            <a:spLocks/>
          </p:cNvSpPr>
          <p:nvPr/>
        </p:nvSpPr>
        <p:spPr>
          <a:xfrm>
            <a:off x="2207568" y="404664"/>
            <a:ext cx="8911687" cy="1280890"/>
          </a:xfrm>
          <a:prstGeom prst="rect">
            <a:avLst/>
          </a:prstGeom>
        </p:spPr>
        <p:txBody>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en-US" dirty="0" smtClean="0"/>
              <a:t>The Trump Doctrine</a:t>
            </a:r>
            <a:endParaRPr lang="he-IL" dirty="0"/>
          </a:p>
        </p:txBody>
      </p:sp>
      <p:sp>
        <p:nvSpPr>
          <p:cNvPr id="2" name="תרשים זרימה: תהליך חלופי 1">
            <a:extLst>
              <a:ext uri="{FF2B5EF4-FFF2-40B4-BE49-F238E27FC236}">
                <a16:creationId xmlns:a16="http://schemas.microsoft.com/office/drawing/2014/main" xmlns="" id="{23A28C9C-C733-4A85-9AB6-16A8A77AC211}"/>
              </a:ext>
            </a:extLst>
          </p:cNvPr>
          <p:cNvSpPr/>
          <p:nvPr/>
        </p:nvSpPr>
        <p:spPr>
          <a:xfrm>
            <a:off x="6312024" y="1369145"/>
            <a:ext cx="5719194" cy="9361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00" dirty="0"/>
              <a:t>2. </a:t>
            </a:r>
            <a:r>
              <a:rPr lang="en-US" sz="4000" dirty="0"/>
              <a:t>Disengagement</a:t>
            </a:r>
          </a:p>
          <a:p>
            <a:pPr algn="ctr"/>
            <a:r>
              <a:rPr lang="en-US" sz="2400" dirty="0"/>
              <a:t>(no boots on the ground)</a:t>
            </a:r>
            <a:endParaRPr lang="he-IL" sz="2400" dirty="0"/>
          </a:p>
        </p:txBody>
      </p:sp>
      <p:pic>
        <p:nvPicPr>
          <p:cNvPr id="2050" name="Picture 2" descr="×ª××¦××ª ×ª××× × ×¢×××¨ âªtrump disengagementâ¬â">
            <a:extLst>
              <a:ext uri="{FF2B5EF4-FFF2-40B4-BE49-F238E27FC236}">
                <a16:creationId xmlns:a16="http://schemas.microsoft.com/office/drawing/2014/main" xmlns="" id="{1349FD64-A5E5-4015-932D-059AD7177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3411" y="2654790"/>
            <a:ext cx="5040560" cy="30743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lated image">
            <a:extLst>
              <a:ext uri="{FF2B5EF4-FFF2-40B4-BE49-F238E27FC236}">
                <a16:creationId xmlns:a16="http://schemas.microsoft.com/office/drawing/2014/main" xmlns="" id="{14DB07D7-C998-4777-A4A4-D87E20E5B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565" y="1124744"/>
            <a:ext cx="4815883" cy="5616796"/>
          </a:xfrm>
          <a:prstGeom prst="rect">
            <a:avLst/>
          </a:prstGeom>
          <a:noFill/>
          <a:extLst>
            <a:ext uri="{909E8E84-426E-40DD-AFC4-6F175D3DCCD1}">
              <a14:hiddenFill xmlns:a14="http://schemas.microsoft.com/office/drawing/2010/main">
                <a:solidFill>
                  <a:srgbClr val="FFFFFF"/>
                </a:solidFill>
              </a14:hiddenFill>
            </a:ext>
          </a:extLst>
        </p:spPr>
      </p:pic>
      <p:pic>
        <p:nvPicPr>
          <p:cNvPr id="7" name="גרפיקה 6" descr="יונק הדבש">
            <a:extLst>
              <a:ext uri="{FF2B5EF4-FFF2-40B4-BE49-F238E27FC236}">
                <a16:creationId xmlns:a16="http://schemas.microsoft.com/office/drawing/2014/main" xmlns="" id="{EC855DA4-3F42-4D8F-A7AA-A2D6CB669FB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071390" y="2337906"/>
            <a:ext cx="914400" cy="914400"/>
          </a:xfrm>
          <a:prstGeom prst="rect">
            <a:avLst/>
          </a:prstGeom>
        </p:spPr>
      </p:pic>
      <p:pic>
        <p:nvPicPr>
          <p:cNvPr id="10" name="גרפיקה 9" descr="יונק הדבש">
            <a:extLst>
              <a:ext uri="{FF2B5EF4-FFF2-40B4-BE49-F238E27FC236}">
                <a16:creationId xmlns:a16="http://schemas.microsoft.com/office/drawing/2014/main" xmlns="" id="{F3C54934-F66D-4591-9135-3424B6E877D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974585" y="2746610"/>
            <a:ext cx="914400" cy="914400"/>
          </a:xfrm>
          <a:prstGeom prst="rect">
            <a:avLst/>
          </a:prstGeom>
        </p:spPr>
      </p:pic>
      <p:pic>
        <p:nvPicPr>
          <p:cNvPr id="11" name="גרפיקה 10" descr="יונק הדבש">
            <a:extLst>
              <a:ext uri="{FF2B5EF4-FFF2-40B4-BE49-F238E27FC236}">
                <a16:creationId xmlns:a16="http://schemas.microsoft.com/office/drawing/2014/main" xmlns="" id="{C95F0A44-CC1C-48B3-8831-D6CD7EF7C7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089078" y="2289410"/>
            <a:ext cx="914400" cy="914400"/>
          </a:xfrm>
          <a:prstGeom prst="rect">
            <a:avLst/>
          </a:prstGeom>
        </p:spPr>
      </p:pic>
    </p:spTree>
    <p:extLst>
      <p:ext uri="{BB962C8B-B14F-4D97-AF65-F5344CB8AC3E}">
        <p14:creationId xmlns:p14="http://schemas.microsoft.com/office/powerpoint/2010/main" val="37604233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כותרת 1">
            <a:extLst>
              <a:ext uri="{FF2B5EF4-FFF2-40B4-BE49-F238E27FC236}">
                <a16:creationId xmlns:a16="http://schemas.microsoft.com/office/drawing/2014/main" xmlns="" id="{49FB3339-D8CE-4BFE-A947-A531946EBB07}"/>
              </a:ext>
            </a:extLst>
          </p:cNvPr>
          <p:cNvSpPr txBox="1">
            <a:spLocks/>
          </p:cNvSpPr>
          <p:nvPr/>
        </p:nvSpPr>
        <p:spPr>
          <a:xfrm>
            <a:off x="2207568" y="404664"/>
            <a:ext cx="8911687" cy="1280890"/>
          </a:xfrm>
          <a:prstGeom prst="rect">
            <a:avLst/>
          </a:prstGeom>
        </p:spPr>
        <p:txBody>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en-US" dirty="0" smtClean="0"/>
              <a:t>The Trump Doctrine</a:t>
            </a:r>
            <a:endParaRPr lang="he-IL" dirty="0"/>
          </a:p>
        </p:txBody>
      </p:sp>
      <p:sp>
        <p:nvSpPr>
          <p:cNvPr id="2" name="תרשים זרימה: תהליך חלופי 1">
            <a:extLst>
              <a:ext uri="{FF2B5EF4-FFF2-40B4-BE49-F238E27FC236}">
                <a16:creationId xmlns:a16="http://schemas.microsoft.com/office/drawing/2014/main" xmlns="" id="{23A28C9C-C733-4A85-9AB6-16A8A77AC211}"/>
              </a:ext>
            </a:extLst>
          </p:cNvPr>
          <p:cNvSpPr/>
          <p:nvPr/>
        </p:nvSpPr>
        <p:spPr>
          <a:xfrm>
            <a:off x="6384032" y="1332005"/>
            <a:ext cx="5616624" cy="9361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00" dirty="0"/>
              <a:t>3. </a:t>
            </a:r>
            <a:r>
              <a:rPr lang="en-US" sz="4000" dirty="0"/>
              <a:t>Economic Pressure</a:t>
            </a:r>
            <a:endParaRPr lang="he-IL" sz="4000" dirty="0"/>
          </a:p>
        </p:txBody>
      </p:sp>
      <p:pic>
        <p:nvPicPr>
          <p:cNvPr id="2050" name="Picture 2" descr="Image result for sanctions iran">
            <a:extLst>
              <a:ext uri="{FF2B5EF4-FFF2-40B4-BE49-F238E27FC236}">
                <a16:creationId xmlns:a16="http://schemas.microsoft.com/office/drawing/2014/main" xmlns="" id="{2402D163-F507-47ED-A902-82724216A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257" y="1241441"/>
            <a:ext cx="2857500" cy="16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Image result for russia sanctions">
            <a:extLst>
              <a:ext uri="{FF2B5EF4-FFF2-40B4-BE49-F238E27FC236}">
                <a16:creationId xmlns:a16="http://schemas.microsoft.com/office/drawing/2014/main" xmlns="" id="{B699586F-3C68-44AE-9888-89CB51EED8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18" y="3001871"/>
            <a:ext cx="2466975" cy="1847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Image result for china sanctions">
            <a:extLst>
              <a:ext uri="{FF2B5EF4-FFF2-40B4-BE49-F238E27FC236}">
                <a16:creationId xmlns:a16="http://schemas.microsoft.com/office/drawing/2014/main" xmlns="" id="{A77C2305-E317-4693-8633-900CF72287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9789" y="2293058"/>
            <a:ext cx="2962275" cy="1543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xmlns="" id="{C3281503-6554-40C3-86CD-268B4AF40144}"/>
              </a:ext>
            </a:extLst>
          </p:cNvPr>
          <p:cNvPicPr>
            <a:picLocks noChangeAspect="1"/>
          </p:cNvPicPr>
          <p:nvPr/>
        </p:nvPicPr>
        <p:blipFill>
          <a:blip r:embed="rId6"/>
          <a:stretch>
            <a:fillRect/>
          </a:stretch>
        </p:blipFill>
        <p:spPr>
          <a:xfrm>
            <a:off x="3878957" y="4005064"/>
            <a:ext cx="2505075" cy="1828800"/>
          </a:xfrm>
          <a:prstGeom prst="rect">
            <a:avLst/>
          </a:prstGeom>
        </p:spPr>
      </p:pic>
      <p:pic>
        <p:nvPicPr>
          <p:cNvPr id="2058" name="Picture 10" descr="Image result for nato unfair trump">
            <a:extLst>
              <a:ext uri="{FF2B5EF4-FFF2-40B4-BE49-F238E27FC236}">
                <a16:creationId xmlns:a16="http://schemas.microsoft.com/office/drawing/2014/main" xmlns="" id="{7AAF4FC4-1684-4EBC-B131-382089742C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7044" y="5015259"/>
            <a:ext cx="3619500" cy="126682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xmlns="" id="{E92D18D9-C539-4B7D-BDB9-F94033CBB632}"/>
              </a:ext>
            </a:extLst>
          </p:cNvPr>
          <p:cNvPicPr>
            <a:picLocks noChangeAspect="1"/>
          </p:cNvPicPr>
          <p:nvPr/>
        </p:nvPicPr>
        <p:blipFill>
          <a:blip r:embed="rId8"/>
          <a:stretch>
            <a:fillRect/>
          </a:stretch>
        </p:blipFill>
        <p:spPr>
          <a:xfrm>
            <a:off x="665609" y="5009951"/>
            <a:ext cx="2781300" cy="1647825"/>
          </a:xfrm>
          <a:prstGeom prst="rect">
            <a:avLst/>
          </a:prstGeom>
          <a:ln>
            <a:noFill/>
          </a:ln>
          <a:effectLst>
            <a:softEdge rad="112500"/>
          </a:effectLst>
        </p:spPr>
      </p:pic>
      <p:pic>
        <p:nvPicPr>
          <p:cNvPr id="6" name="תמונה 5">
            <a:extLst>
              <a:ext uri="{FF2B5EF4-FFF2-40B4-BE49-F238E27FC236}">
                <a16:creationId xmlns:a16="http://schemas.microsoft.com/office/drawing/2014/main" xmlns="" id="{B202D75F-11C0-4912-BB94-6116F05193C2}"/>
              </a:ext>
            </a:extLst>
          </p:cNvPr>
          <p:cNvPicPr>
            <a:picLocks noChangeAspect="1"/>
          </p:cNvPicPr>
          <p:nvPr/>
        </p:nvPicPr>
        <p:blipFill>
          <a:blip r:embed="rId9"/>
          <a:stretch>
            <a:fillRect/>
          </a:stretch>
        </p:blipFill>
        <p:spPr>
          <a:xfrm>
            <a:off x="7424092" y="2805215"/>
            <a:ext cx="2438400" cy="1876425"/>
          </a:xfrm>
          <a:prstGeom prst="rect">
            <a:avLst/>
          </a:prstGeom>
          <a:ln>
            <a:noFill/>
          </a:ln>
          <a:effectLst>
            <a:softEdge rad="112500"/>
          </a:effectLst>
        </p:spPr>
      </p:pic>
      <p:pic>
        <p:nvPicPr>
          <p:cNvPr id="13" name="תמונה 12">
            <a:extLst>
              <a:ext uri="{FF2B5EF4-FFF2-40B4-BE49-F238E27FC236}">
                <a16:creationId xmlns:a16="http://schemas.microsoft.com/office/drawing/2014/main" xmlns="" id="{202896E9-C143-4795-B894-AE2A9E7C369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90569" y="2805215"/>
            <a:ext cx="2808015" cy="3427195"/>
          </a:xfrm>
          <a:prstGeom prst="rect">
            <a:avLst/>
          </a:prstGeom>
        </p:spPr>
      </p:pic>
    </p:spTree>
    <p:extLst>
      <p:ext uri="{BB962C8B-B14F-4D97-AF65-F5344CB8AC3E}">
        <p14:creationId xmlns:p14="http://schemas.microsoft.com/office/powerpoint/2010/main" val="5226174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ª××¦××ª ×ª××× × ×¢×××¨ âªtrump multilateralismâ¬â">
            <a:extLst>
              <a:ext uri="{FF2B5EF4-FFF2-40B4-BE49-F238E27FC236}">
                <a16:creationId xmlns:a16="http://schemas.microsoft.com/office/drawing/2014/main" xmlns="" id="{1D5FCB66-FEEC-48E1-BC87-2353B67B05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14" b="-1"/>
          <a:stretch/>
        </p:blipFill>
        <p:spPr bwMode="auto">
          <a:xfrm>
            <a:off x="5162052" y="3272588"/>
            <a:ext cx="6105382" cy="35854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rump and Trade: The End of Multilateral Trade Governance?">
            <a:extLst>
              <a:ext uri="{FF2B5EF4-FFF2-40B4-BE49-F238E27FC236}">
                <a16:creationId xmlns:a16="http://schemas.microsoft.com/office/drawing/2014/main" xmlns="" id="{F7A068DC-EEA6-47F5-B447-80B32D6B9E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874" r="1" b="1"/>
          <a:stretch/>
        </p:blipFill>
        <p:spPr bwMode="auto">
          <a:xfrm>
            <a:off x="20" y="9"/>
            <a:ext cx="7279893" cy="3895335"/>
          </a:xfrm>
          <a:custGeom>
            <a:avLst/>
            <a:gdLst>
              <a:gd name="connsiteX0" fmla="*/ 0 w 7279913"/>
              <a:gd name="connsiteY0" fmla="*/ 0 h 3895335"/>
              <a:gd name="connsiteX1" fmla="*/ 7279913 w 7279913"/>
              <a:gd name="connsiteY1" fmla="*/ 0 h 3895335"/>
              <a:gd name="connsiteX2" fmla="*/ 7279913 w 7279913"/>
              <a:gd name="connsiteY2" fmla="*/ 3116976 h 3895335"/>
              <a:gd name="connsiteX3" fmla="*/ 5011287 w 7279913"/>
              <a:gd name="connsiteY3" fmla="*/ 3116976 h 3895335"/>
              <a:gd name="connsiteX4" fmla="*/ 5011287 w 7279913"/>
              <a:gd name="connsiteY4" fmla="*/ 3895335 h 3895335"/>
              <a:gd name="connsiteX5" fmla="*/ 0 w 7279913"/>
              <a:gd name="connsiteY5" fmla="*/ 3895335 h 389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913" h="3895335">
                <a:moveTo>
                  <a:pt x="0" y="0"/>
                </a:moveTo>
                <a:lnTo>
                  <a:pt x="7279913" y="0"/>
                </a:lnTo>
                <a:lnTo>
                  <a:pt x="7279913" y="3116976"/>
                </a:lnTo>
                <a:lnTo>
                  <a:pt x="5011287" y="3116976"/>
                </a:lnTo>
                <a:lnTo>
                  <a:pt x="5011287" y="3895335"/>
                </a:lnTo>
                <a:lnTo>
                  <a:pt x="0" y="3895335"/>
                </a:ln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descr="×ª××¦××ª ×ª××× × ×¢×××¨ âªtrump unâ¬â">
            <a:extLst>
              <a:ext uri="{FF2B5EF4-FFF2-40B4-BE49-F238E27FC236}">
                <a16:creationId xmlns:a16="http://schemas.microsoft.com/office/drawing/2014/main" xmlns="" id="{6B0EDAEF-96E9-4347-A729-BAFDB4C9EED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07" r="30450" b="2"/>
          <a:stretch/>
        </p:blipFill>
        <p:spPr bwMode="auto">
          <a:xfrm>
            <a:off x="7429402" y="-28809"/>
            <a:ext cx="3809132" cy="313953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ª××¦××ª ×ª××× × ×¢×××¨ âªtrump paris treatyâ¬â">
            <a:extLst>
              <a:ext uri="{FF2B5EF4-FFF2-40B4-BE49-F238E27FC236}">
                <a16:creationId xmlns:a16="http://schemas.microsoft.com/office/drawing/2014/main" xmlns="" id="{0B700DD0-3358-4DD0-9D99-5219239F4BA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497" b="1861"/>
          <a:stretch/>
        </p:blipFill>
        <p:spPr bwMode="auto">
          <a:xfrm>
            <a:off x="1" y="4065775"/>
            <a:ext cx="5001186" cy="2792224"/>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xmlns="" id="{25414FA1-2D4C-41DB-83DE-4F3E38C10A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23904" y="0"/>
            <a:ext cx="768096"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8" name="Picture 10" descr="×ª××¦××ª ×ª××× × ×¢×××¨ âªunited nationsâ¬â">
            <a:extLst>
              <a:ext uri="{FF2B5EF4-FFF2-40B4-BE49-F238E27FC236}">
                <a16:creationId xmlns:a16="http://schemas.microsoft.com/office/drawing/2014/main" xmlns="" id="{3F9B558C-40A0-417B-960B-45F3BAE63CA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6160" y="2132856"/>
            <a:ext cx="884438" cy="88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616718"/>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F78F58B-EA0E-459F-B2CF-36E5D953ABD8}"/>
              </a:ext>
            </a:extLst>
          </p:cNvPr>
          <p:cNvSpPr>
            <a:spLocks noGrp="1"/>
          </p:cNvSpPr>
          <p:nvPr>
            <p:ph type="title"/>
          </p:nvPr>
        </p:nvSpPr>
        <p:spPr>
          <a:xfrm>
            <a:off x="4452238" y="389516"/>
            <a:ext cx="4504220" cy="1008112"/>
          </a:xfrm>
        </p:spPr>
        <p:txBody>
          <a:bodyPr>
            <a:normAutofit/>
          </a:bodyPr>
          <a:lstStyle/>
          <a:p>
            <a:r>
              <a:rPr lang="en-US" sz="4800" b="1" dirty="0" smtClean="0"/>
              <a:t>Priorities</a:t>
            </a:r>
            <a:endParaRPr lang="he-IL" sz="4800" b="1" dirty="0"/>
          </a:p>
        </p:txBody>
      </p:sp>
      <p:pic>
        <p:nvPicPr>
          <p:cNvPr id="6" name="תמונה 5">
            <a:extLst>
              <a:ext uri="{FF2B5EF4-FFF2-40B4-BE49-F238E27FC236}">
                <a16:creationId xmlns:a16="http://schemas.microsoft.com/office/drawing/2014/main" xmlns="" id="{7C50DF5F-BDEF-48E5-94A6-B14C0FAECCC7}"/>
              </a:ext>
            </a:extLst>
          </p:cNvPr>
          <p:cNvPicPr>
            <a:picLocks noChangeAspect="1"/>
          </p:cNvPicPr>
          <p:nvPr/>
        </p:nvPicPr>
        <p:blipFill>
          <a:blip r:embed="rId2"/>
          <a:stretch>
            <a:fillRect/>
          </a:stretch>
        </p:blipFill>
        <p:spPr>
          <a:xfrm>
            <a:off x="2639616" y="1653406"/>
            <a:ext cx="6912768" cy="5204594"/>
          </a:xfrm>
          <a:prstGeom prst="rect">
            <a:avLst/>
          </a:prstGeom>
        </p:spPr>
      </p:pic>
      <p:sp>
        <p:nvSpPr>
          <p:cNvPr id="7" name="מלבן: פינות מעוגלות 6">
            <a:extLst>
              <a:ext uri="{FF2B5EF4-FFF2-40B4-BE49-F238E27FC236}">
                <a16:creationId xmlns:a16="http://schemas.microsoft.com/office/drawing/2014/main" xmlns="" id="{6BCCDDB6-8D69-4634-BECA-01D4DE1F8405}"/>
              </a:ext>
            </a:extLst>
          </p:cNvPr>
          <p:cNvSpPr/>
          <p:nvPr/>
        </p:nvSpPr>
        <p:spPr>
          <a:xfrm>
            <a:off x="9984432" y="2132856"/>
            <a:ext cx="1656183" cy="6480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he-IL" sz="2000" b="1" spc="50" dirty="0">
                <a:ln w="9525" cmpd="sng">
                  <a:solidFill>
                    <a:schemeClr val="accent1"/>
                  </a:solidFill>
                  <a:prstDash val="solid"/>
                </a:ln>
                <a:solidFill>
                  <a:srgbClr val="70AD47">
                    <a:tint val="1000"/>
                  </a:srgbClr>
                </a:solidFill>
                <a:effectLst>
                  <a:glow rad="38100">
                    <a:schemeClr val="accent1">
                      <a:alpha val="40000"/>
                    </a:schemeClr>
                  </a:glow>
                </a:effectLst>
              </a:rPr>
              <a:t>1</a:t>
            </a:r>
          </a:p>
          <a:p>
            <a:pPr algn="ctr"/>
            <a:r>
              <a:rPr lang="en-US" sz="2000" b="1" spc="50" dirty="0" smtClean="0">
                <a:ln w="9525" cmpd="sng">
                  <a:solidFill>
                    <a:schemeClr val="accent1"/>
                  </a:solidFill>
                  <a:prstDash val="solid"/>
                </a:ln>
                <a:solidFill>
                  <a:srgbClr val="70AD47">
                    <a:tint val="1000"/>
                  </a:srgbClr>
                </a:solidFill>
                <a:effectLst>
                  <a:glow rad="38100">
                    <a:schemeClr val="accent1">
                      <a:alpha val="40000"/>
                    </a:schemeClr>
                  </a:glow>
                </a:effectLst>
              </a:rPr>
              <a:t>China</a:t>
            </a:r>
            <a:endParaRPr lang="he-IL" sz="20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0" name="מלבן: פינות מעוגלות 9">
            <a:extLst>
              <a:ext uri="{FF2B5EF4-FFF2-40B4-BE49-F238E27FC236}">
                <a16:creationId xmlns:a16="http://schemas.microsoft.com/office/drawing/2014/main" xmlns="" id="{B03DCC5B-9084-4CB7-98FD-AAB5AE195192}"/>
              </a:ext>
            </a:extLst>
          </p:cNvPr>
          <p:cNvSpPr/>
          <p:nvPr/>
        </p:nvSpPr>
        <p:spPr>
          <a:xfrm>
            <a:off x="10023884" y="3146546"/>
            <a:ext cx="1656184" cy="6480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he-IL" sz="2000" b="1" spc="50" dirty="0">
                <a:ln w="9525" cmpd="sng">
                  <a:solidFill>
                    <a:schemeClr val="accent1"/>
                  </a:solidFill>
                  <a:prstDash val="solid"/>
                </a:ln>
                <a:solidFill>
                  <a:srgbClr val="70AD47">
                    <a:tint val="1000"/>
                  </a:srgbClr>
                </a:solidFill>
                <a:effectLst>
                  <a:glow rad="38100">
                    <a:schemeClr val="accent1">
                      <a:alpha val="40000"/>
                    </a:schemeClr>
                  </a:glow>
                </a:effectLst>
              </a:rPr>
              <a:t>2</a:t>
            </a:r>
          </a:p>
          <a:p>
            <a:pPr algn="ctr"/>
            <a:r>
              <a:rPr lang="en-US" sz="2000" b="1" spc="50" dirty="0" smtClean="0">
                <a:ln w="9525" cmpd="sng">
                  <a:solidFill>
                    <a:schemeClr val="accent1"/>
                  </a:solidFill>
                  <a:prstDash val="solid"/>
                </a:ln>
                <a:solidFill>
                  <a:srgbClr val="70AD47">
                    <a:tint val="1000"/>
                  </a:srgbClr>
                </a:solidFill>
                <a:effectLst>
                  <a:glow rad="38100">
                    <a:schemeClr val="accent1">
                      <a:alpha val="40000"/>
                    </a:schemeClr>
                  </a:glow>
                </a:effectLst>
              </a:rPr>
              <a:t>Russia</a:t>
            </a:r>
            <a:endParaRPr lang="he-IL" sz="20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1" name="מלבן: פינות מעוגלות 10">
            <a:extLst>
              <a:ext uri="{FF2B5EF4-FFF2-40B4-BE49-F238E27FC236}">
                <a16:creationId xmlns:a16="http://schemas.microsoft.com/office/drawing/2014/main" xmlns="" id="{64C104A9-1A15-4A78-BC9C-32B4D60ACDB8}"/>
              </a:ext>
            </a:extLst>
          </p:cNvPr>
          <p:cNvSpPr/>
          <p:nvPr/>
        </p:nvSpPr>
        <p:spPr>
          <a:xfrm>
            <a:off x="10002676" y="4370734"/>
            <a:ext cx="1656184" cy="6480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he-IL" sz="2000" b="1" spc="50" dirty="0">
                <a:ln w="9525" cmpd="sng">
                  <a:solidFill>
                    <a:schemeClr val="accent1"/>
                  </a:solidFill>
                  <a:prstDash val="solid"/>
                </a:ln>
                <a:solidFill>
                  <a:srgbClr val="70AD47">
                    <a:tint val="1000"/>
                  </a:srgbClr>
                </a:solidFill>
                <a:effectLst>
                  <a:glow rad="38100">
                    <a:schemeClr val="accent1">
                      <a:alpha val="40000"/>
                    </a:schemeClr>
                  </a:glow>
                </a:effectLst>
              </a:rPr>
              <a:t>3</a:t>
            </a:r>
          </a:p>
          <a:p>
            <a:pPr algn="ctr"/>
            <a:r>
              <a:rPr lang="en-US" sz="2000" b="1" spc="50" dirty="0" smtClean="0">
                <a:ln w="9525" cmpd="sng">
                  <a:solidFill>
                    <a:schemeClr val="accent1"/>
                  </a:solidFill>
                  <a:prstDash val="solid"/>
                </a:ln>
                <a:solidFill>
                  <a:srgbClr val="70AD47">
                    <a:tint val="1000"/>
                  </a:srgbClr>
                </a:solidFill>
                <a:effectLst>
                  <a:glow rad="38100">
                    <a:schemeClr val="accent1">
                      <a:alpha val="40000"/>
                    </a:schemeClr>
                  </a:glow>
                </a:effectLst>
              </a:rPr>
              <a:t>North Korea</a:t>
            </a:r>
            <a:endParaRPr lang="he-IL" sz="20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2" name="מלבן: פינות מעוגלות 11">
            <a:extLst>
              <a:ext uri="{FF2B5EF4-FFF2-40B4-BE49-F238E27FC236}">
                <a16:creationId xmlns:a16="http://schemas.microsoft.com/office/drawing/2014/main" xmlns="" id="{2D79B59D-90E6-4977-A03B-D0850BF592D9}"/>
              </a:ext>
            </a:extLst>
          </p:cNvPr>
          <p:cNvSpPr/>
          <p:nvPr/>
        </p:nvSpPr>
        <p:spPr>
          <a:xfrm>
            <a:off x="10056440" y="5510190"/>
            <a:ext cx="1656184" cy="6480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he-IL" sz="2000" b="1" spc="50" dirty="0">
                <a:ln w="9525" cmpd="sng">
                  <a:solidFill>
                    <a:schemeClr val="accent1"/>
                  </a:solidFill>
                  <a:prstDash val="solid"/>
                </a:ln>
                <a:solidFill>
                  <a:srgbClr val="70AD47">
                    <a:tint val="1000"/>
                  </a:srgbClr>
                </a:solidFill>
                <a:effectLst>
                  <a:glow rad="38100">
                    <a:schemeClr val="accent1">
                      <a:alpha val="40000"/>
                    </a:schemeClr>
                  </a:glow>
                </a:effectLst>
              </a:rPr>
              <a:t>4</a:t>
            </a:r>
          </a:p>
          <a:p>
            <a:pPr algn="ctr"/>
            <a:r>
              <a:rPr lang="en-US" sz="2000" b="1" spc="50" dirty="0" smtClean="0">
                <a:ln w="9525" cmpd="sng">
                  <a:solidFill>
                    <a:schemeClr val="accent1"/>
                  </a:solidFill>
                  <a:prstDash val="solid"/>
                </a:ln>
                <a:solidFill>
                  <a:srgbClr val="70AD47">
                    <a:tint val="1000"/>
                  </a:srgbClr>
                </a:solidFill>
                <a:effectLst>
                  <a:glow rad="38100">
                    <a:schemeClr val="accent1">
                      <a:alpha val="40000"/>
                    </a:schemeClr>
                  </a:glow>
                </a:effectLst>
              </a:rPr>
              <a:t>Iran</a:t>
            </a:r>
            <a:endParaRPr lang="he-IL" sz="20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8" name="תיבת טקסט 7">
            <a:extLst>
              <a:ext uri="{FF2B5EF4-FFF2-40B4-BE49-F238E27FC236}">
                <a16:creationId xmlns:a16="http://schemas.microsoft.com/office/drawing/2014/main" xmlns="" id="{60772727-DE11-4219-B75C-166B3EE496C1}"/>
              </a:ext>
            </a:extLst>
          </p:cNvPr>
          <p:cNvSpPr txBox="1"/>
          <p:nvPr/>
        </p:nvSpPr>
        <p:spPr>
          <a:xfrm>
            <a:off x="7752184" y="3571347"/>
            <a:ext cx="496616" cy="584775"/>
          </a:xfrm>
          <a:prstGeom prst="rect">
            <a:avLst/>
          </a:prstGeom>
          <a:noFill/>
        </p:spPr>
        <p:txBody>
          <a:bodyPr wrap="square" rtlCol="1">
            <a:spAutoFit/>
          </a:bodyPr>
          <a:lstStyle/>
          <a:p>
            <a:r>
              <a:rPr lang="he-IL" sz="3200" b="1" dirty="0">
                <a:solidFill>
                  <a:srgbClr val="FF0000"/>
                </a:solidFill>
              </a:rPr>
              <a:t>1</a:t>
            </a:r>
          </a:p>
        </p:txBody>
      </p:sp>
      <p:sp>
        <p:nvSpPr>
          <p:cNvPr id="14" name="תיבת טקסט 13">
            <a:extLst>
              <a:ext uri="{FF2B5EF4-FFF2-40B4-BE49-F238E27FC236}">
                <a16:creationId xmlns:a16="http://schemas.microsoft.com/office/drawing/2014/main" xmlns="" id="{D59FECCF-A692-4E58-8DDF-BD1EC003200D}"/>
              </a:ext>
            </a:extLst>
          </p:cNvPr>
          <p:cNvSpPr txBox="1"/>
          <p:nvPr/>
        </p:nvSpPr>
        <p:spPr>
          <a:xfrm>
            <a:off x="6456040" y="2885807"/>
            <a:ext cx="496616" cy="584775"/>
          </a:xfrm>
          <a:prstGeom prst="rect">
            <a:avLst/>
          </a:prstGeom>
          <a:noFill/>
        </p:spPr>
        <p:txBody>
          <a:bodyPr wrap="square" rtlCol="1">
            <a:spAutoFit/>
          </a:bodyPr>
          <a:lstStyle/>
          <a:p>
            <a:r>
              <a:rPr lang="he-IL" sz="3200" b="1" dirty="0">
                <a:solidFill>
                  <a:srgbClr val="FF0000"/>
                </a:solidFill>
              </a:rPr>
              <a:t>2</a:t>
            </a:r>
          </a:p>
        </p:txBody>
      </p:sp>
      <p:sp>
        <p:nvSpPr>
          <p:cNvPr id="15" name="תיבת טקסט 14">
            <a:extLst>
              <a:ext uri="{FF2B5EF4-FFF2-40B4-BE49-F238E27FC236}">
                <a16:creationId xmlns:a16="http://schemas.microsoft.com/office/drawing/2014/main" xmlns="" id="{E450964B-B2D5-4DF5-9441-639342710904}"/>
              </a:ext>
            </a:extLst>
          </p:cNvPr>
          <p:cNvSpPr txBox="1"/>
          <p:nvPr/>
        </p:nvSpPr>
        <p:spPr>
          <a:xfrm>
            <a:off x="7608168" y="4176373"/>
            <a:ext cx="496616" cy="584775"/>
          </a:xfrm>
          <a:prstGeom prst="rect">
            <a:avLst/>
          </a:prstGeom>
          <a:noFill/>
        </p:spPr>
        <p:txBody>
          <a:bodyPr wrap="square" rtlCol="1">
            <a:spAutoFit/>
          </a:bodyPr>
          <a:lstStyle/>
          <a:p>
            <a:r>
              <a:rPr lang="he-IL" sz="3200" b="1" dirty="0">
                <a:solidFill>
                  <a:srgbClr val="FF0000"/>
                </a:solidFill>
              </a:rPr>
              <a:t>3</a:t>
            </a:r>
          </a:p>
        </p:txBody>
      </p:sp>
      <p:sp>
        <p:nvSpPr>
          <p:cNvPr id="16" name="תיבת טקסט 15">
            <a:extLst>
              <a:ext uri="{FF2B5EF4-FFF2-40B4-BE49-F238E27FC236}">
                <a16:creationId xmlns:a16="http://schemas.microsoft.com/office/drawing/2014/main" xmlns="" id="{78915FEA-2C6F-4055-968E-FBC9DEAF9A5E}"/>
              </a:ext>
            </a:extLst>
          </p:cNvPr>
          <p:cNvSpPr txBox="1"/>
          <p:nvPr/>
        </p:nvSpPr>
        <p:spPr>
          <a:xfrm>
            <a:off x="6647220" y="3670928"/>
            <a:ext cx="496616" cy="584775"/>
          </a:xfrm>
          <a:prstGeom prst="rect">
            <a:avLst/>
          </a:prstGeom>
          <a:noFill/>
        </p:spPr>
        <p:txBody>
          <a:bodyPr wrap="square" rtlCol="1">
            <a:spAutoFit/>
          </a:bodyPr>
          <a:lstStyle/>
          <a:p>
            <a:r>
              <a:rPr lang="he-IL" sz="3200" b="1" dirty="0">
                <a:solidFill>
                  <a:srgbClr val="FF0000"/>
                </a:solidFill>
              </a:rPr>
              <a:t>4</a:t>
            </a:r>
          </a:p>
        </p:txBody>
      </p:sp>
      <p:sp>
        <p:nvSpPr>
          <p:cNvPr id="9" name="מלבן: פינות מעוגלות 8">
            <a:extLst>
              <a:ext uri="{FF2B5EF4-FFF2-40B4-BE49-F238E27FC236}">
                <a16:creationId xmlns:a16="http://schemas.microsoft.com/office/drawing/2014/main" xmlns="" id="{4D4FA3A2-F124-4F59-AA83-44C324936294}"/>
              </a:ext>
            </a:extLst>
          </p:cNvPr>
          <p:cNvSpPr/>
          <p:nvPr/>
        </p:nvSpPr>
        <p:spPr>
          <a:xfrm>
            <a:off x="407368" y="4807970"/>
            <a:ext cx="3960440" cy="1420349"/>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sz="2400" dirty="0"/>
              <a:t>Mutual influences must also deal with the problems of low preference</a:t>
            </a:r>
            <a:endParaRPr lang="he-IL" sz="2400" dirty="0"/>
          </a:p>
        </p:txBody>
      </p:sp>
      <p:sp>
        <p:nvSpPr>
          <p:cNvPr id="3" name="חץ: מעוקל ימינה 2">
            <a:extLst>
              <a:ext uri="{FF2B5EF4-FFF2-40B4-BE49-F238E27FC236}">
                <a16:creationId xmlns:a16="http://schemas.microsoft.com/office/drawing/2014/main" xmlns="" id="{FAE88E7D-3C39-4B5F-A21E-2788EBC74631}"/>
              </a:ext>
            </a:extLst>
          </p:cNvPr>
          <p:cNvSpPr/>
          <p:nvPr/>
        </p:nvSpPr>
        <p:spPr>
          <a:xfrm>
            <a:off x="9760968" y="3609020"/>
            <a:ext cx="399764" cy="11521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7" name="חץ: מעוקל ימינה 16">
            <a:extLst>
              <a:ext uri="{FF2B5EF4-FFF2-40B4-BE49-F238E27FC236}">
                <a16:creationId xmlns:a16="http://schemas.microsoft.com/office/drawing/2014/main" xmlns="" id="{AB06A32B-3215-4416-9198-01890DF375E2}"/>
              </a:ext>
            </a:extLst>
          </p:cNvPr>
          <p:cNvSpPr/>
          <p:nvPr/>
        </p:nvSpPr>
        <p:spPr>
          <a:xfrm rot="10800000">
            <a:off x="11532604" y="3512404"/>
            <a:ext cx="507776" cy="136081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8" name="חץ: מעוקל ימינה 17">
            <a:extLst>
              <a:ext uri="{FF2B5EF4-FFF2-40B4-BE49-F238E27FC236}">
                <a16:creationId xmlns:a16="http://schemas.microsoft.com/office/drawing/2014/main" xmlns="" id="{7729ECB6-0B68-4BCF-A50A-9551A15EC882}"/>
              </a:ext>
            </a:extLst>
          </p:cNvPr>
          <p:cNvSpPr/>
          <p:nvPr/>
        </p:nvSpPr>
        <p:spPr>
          <a:xfrm rot="10800000" flipH="1">
            <a:off x="9584668" y="2420888"/>
            <a:ext cx="399764" cy="349672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9" name="חץ: מעוקל ימינה 18">
            <a:extLst>
              <a:ext uri="{FF2B5EF4-FFF2-40B4-BE49-F238E27FC236}">
                <a16:creationId xmlns:a16="http://schemas.microsoft.com/office/drawing/2014/main" xmlns="" id="{D88B6170-21A2-4C4D-B70A-4FEDD7878BF0}"/>
              </a:ext>
            </a:extLst>
          </p:cNvPr>
          <p:cNvSpPr/>
          <p:nvPr/>
        </p:nvSpPr>
        <p:spPr>
          <a:xfrm rot="10800000">
            <a:off x="11532604" y="2276871"/>
            <a:ext cx="566631" cy="259635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0" name="מלבן: פינות מעוגלות 19">
            <a:extLst>
              <a:ext uri="{FF2B5EF4-FFF2-40B4-BE49-F238E27FC236}">
                <a16:creationId xmlns:a16="http://schemas.microsoft.com/office/drawing/2014/main" xmlns="" id="{044B110F-6A3F-44BA-9BFB-F6F7023A9A13}"/>
              </a:ext>
            </a:extLst>
          </p:cNvPr>
          <p:cNvSpPr/>
          <p:nvPr/>
        </p:nvSpPr>
        <p:spPr>
          <a:xfrm>
            <a:off x="402386" y="2276871"/>
            <a:ext cx="3960440" cy="1656185"/>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sz="2000" u="sng" dirty="0" smtClean="0"/>
              <a:t>Designers</a:t>
            </a:r>
            <a:r>
              <a:rPr lang="en-US" sz="2000" u="sng" dirty="0"/>
              <a:t>:</a:t>
            </a:r>
          </a:p>
          <a:p>
            <a:pPr algn="ctr"/>
            <a:r>
              <a:rPr lang="en-US" sz="2000" u="sng" dirty="0"/>
              <a:t>Technological and economic hegemony</a:t>
            </a:r>
          </a:p>
          <a:p>
            <a:pPr algn="ctr"/>
            <a:r>
              <a:rPr lang="en-US" sz="2000" u="sng" dirty="0"/>
              <a:t>Energy independence</a:t>
            </a:r>
          </a:p>
          <a:p>
            <a:pPr algn="ctr"/>
            <a:r>
              <a:rPr lang="en-US" sz="2000" u="sng" dirty="0"/>
              <a:t>Undermining stability</a:t>
            </a:r>
            <a:endParaRPr lang="he-IL" sz="2000" dirty="0"/>
          </a:p>
        </p:txBody>
      </p:sp>
      <p:sp>
        <p:nvSpPr>
          <p:cNvPr id="21" name="חץ: מעוקל ימינה 20">
            <a:extLst>
              <a:ext uri="{FF2B5EF4-FFF2-40B4-BE49-F238E27FC236}">
                <a16:creationId xmlns:a16="http://schemas.microsoft.com/office/drawing/2014/main" xmlns="" id="{414E7C05-4A49-40B5-BC0A-3A178E4286B3}"/>
              </a:ext>
            </a:extLst>
          </p:cNvPr>
          <p:cNvSpPr/>
          <p:nvPr/>
        </p:nvSpPr>
        <p:spPr>
          <a:xfrm rot="10800000" flipH="1">
            <a:off x="9656676" y="3429000"/>
            <a:ext cx="399764" cy="222520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Tree>
    <p:extLst>
      <p:ext uri="{BB962C8B-B14F-4D97-AF65-F5344CB8AC3E}">
        <p14:creationId xmlns:p14="http://schemas.microsoft.com/office/powerpoint/2010/main" val="20326317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8" grpId="0"/>
      <p:bldP spid="14" grpId="0"/>
      <p:bldP spid="15" grpId="0"/>
      <p:bldP spid="16" grpId="0"/>
      <p:bldP spid="9" grpId="0" animBg="1"/>
      <p:bldP spid="3" grpId="0" animBg="1"/>
      <p:bldP spid="17" grpId="0" animBg="1"/>
      <p:bldP spid="18"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AAF1454-A151-48DE-910D-BA63E4449939}"/>
              </a:ext>
            </a:extLst>
          </p:cNvPr>
          <p:cNvSpPr>
            <a:spLocks noGrp="1"/>
          </p:cNvSpPr>
          <p:nvPr>
            <p:ph type="title"/>
          </p:nvPr>
        </p:nvSpPr>
        <p:spPr/>
        <p:txBody>
          <a:bodyPr>
            <a:normAutofit/>
          </a:bodyPr>
          <a:lstStyle/>
          <a:p>
            <a:pPr algn="ctr"/>
            <a:r>
              <a:rPr lang="en-US" sz="4400" b="1" dirty="0" smtClean="0"/>
              <a:t>To Summarize</a:t>
            </a:r>
            <a:endParaRPr lang="he-IL" sz="4400" b="1" dirty="0"/>
          </a:p>
        </p:txBody>
      </p:sp>
      <p:sp>
        <p:nvSpPr>
          <p:cNvPr id="3" name="מציין מיקום תוכן 2">
            <a:extLst>
              <a:ext uri="{FF2B5EF4-FFF2-40B4-BE49-F238E27FC236}">
                <a16:creationId xmlns:a16="http://schemas.microsoft.com/office/drawing/2014/main" xmlns="" id="{8ABB8F2D-3149-4E32-AAB2-42D3DD122F39}"/>
              </a:ext>
            </a:extLst>
          </p:cNvPr>
          <p:cNvSpPr>
            <a:spLocks noGrp="1"/>
          </p:cNvSpPr>
          <p:nvPr>
            <p:ph idx="1"/>
          </p:nvPr>
        </p:nvSpPr>
        <p:spPr>
          <a:xfrm>
            <a:off x="2713471" y="1905000"/>
            <a:ext cx="8915400" cy="1642256"/>
          </a:xfrm>
          <a:ln/>
        </p:spPr>
        <p:style>
          <a:lnRef idx="2">
            <a:schemeClr val="accent1">
              <a:shade val="50000"/>
            </a:schemeClr>
          </a:lnRef>
          <a:fillRef idx="1">
            <a:schemeClr val="accent1"/>
          </a:fillRef>
          <a:effectRef idx="0">
            <a:schemeClr val="accent1"/>
          </a:effectRef>
          <a:fontRef idx="minor">
            <a:schemeClr val="lt1"/>
          </a:fontRef>
        </p:style>
        <p:txBody>
          <a:bodyPr>
            <a:normAutofit fontScale="77500" lnSpcReduction="20000"/>
          </a:bodyPr>
          <a:lstStyle/>
          <a:p>
            <a:pPr marL="0" indent="0" algn="ctr" rtl="0">
              <a:buNone/>
            </a:pPr>
            <a:r>
              <a:rPr lang="en-US" sz="3600" dirty="0"/>
              <a:t>The United States will act in a foreign policy that will maximize its economic achievements, with the help of intense economic pressure and no significant military presence on the ground</a:t>
            </a:r>
            <a:endParaRPr lang="he-IL" sz="2000" dirty="0"/>
          </a:p>
        </p:txBody>
      </p:sp>
      <p:sp>
        <p:nvSpPr>
          <p:cNvPr id="5" name="אליפסה 4">
            <a:extLst>
              <a:ext uri="{FF2B5EF4-FFF2-40B4-BE49-F238E27FC236}">
                <a16:creationId xmlns:a16="http://schemas.microsoft.com/office/drawing/2014/main" xmlns="" id="{BDC777D0-FF66-4888-8E98-17D7CD5A6788}"/>
              </a:ext>
            </a:extLst>
          </p:cNvPr>
          <p:cNvSpPr/>
          <p:nvPr/>
        </p:nvSpPr>
        <p:spPr>
          <a:xfrm>
            <a:off x="1559496" y="4725145"/>
            <a:ext cx="3816424" cy="1508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t>Values</a:t>
            </a:r>
          </a:p>
          <a:p>
            <a:pPr algn="ctr"/>
            <a:r>
              <a:rPr lang="en-US" sz="2000" b="1" dirty="0"/>
              <a:t>democracy</a:t>
            </a:r>
          </a:p>
          <a:p>
            <a:pPr algn="ctr"/>
            <a:r>
              <a:rPr lang="en-US" sz="2000" b="1" dirty="0"/>
              <a:t>Human Rights</a:t>
            </a:r>
          </a:p>
          <a:p>
            <a:pPr algn="ctr"/>
            <a:r>
              <a:rPr lang="en-US" sz="2000" b="1" dirty="0"/>
              <a:t>Climate problems</a:t>
            </a:r>
            <a:endParaRPr lang="he-IL" sz="2000" b="1" dirty="0"/>
          </a:p>
        </p:txBody>
      </p:sp>
      <p:sp>
        <p:nvSpPr>
          <p:cNvPr id="6" name="תיבת טקסט 5">
            <a:extLst>
              <a:ext uri="{FF2B5EF4-FFF2-40B4-BE49-F238E27FC236}">
                <a16:creationId xmlns:a16="http://schemas.microsoft.com/office/drawing/2014/main" xmlns="" id="{3078E402-E900-46E3-9D81-9A5F7B3DE700}"/>
              </a:ext>
            </a:extLst>
          </p:cNvPr>
          <p:cNvSpPr txBox="1"/>
          <p:nvPr/>
        </p:nvSpPr>
        <p:spPr>
          <a:xfrm>
            <a:off x="1847528" y="5217908"/>
            <a:ext cx="865943" cy="523220"/>
          </a:xfrm>
          <a:prstGeom prst="rect">
            <a:avLst/>
          </a:prstGeom>
          <a:noFill/>
        </p:spPr>
        <p:txBody>
          <a:bodyPr wrap="none" rtlCol="1">
            <a:spAutoFit/>
          </a:bodyPr>
          <a:lstStyle/>
          <a:p>
            <a:r>
              <a:rPr lang="en-US" sz="2800" b="1" dirty="0">
                <a:solidFill>
                  <a:srgbClr val="FFC000"/>
                </a:solidFill>
              </a:rPr>
              <a:t>OUT</a:t>
            </a:r>
            <a:endParaRPr lang="he-IL" sz="2800" b="1" dirty="0">
              <a:solidFill>
                <a:srgbClr val="FFC000"/>
              </a:solidFill>
            </a:endParaRPr>
          </a:p>
        </p:txBody>
      </p:sp>
      <p:sp>
        <p:nvSpPr>
          <p:cNvPr id="7" name="תיבת טקסט 6">
            <a:extLst>
              <a:ext uri="{FF2B5EF4-FFF2-40B4-BE49-F238E27FC236}">
                <a16:creationId xmlns:a16="http://schemas.microsoft.com/office/drawing/2014/main" xmlns="" id="{EC7C4448-F14C-4FB1-9C85-1025AF3CD5EC}"/>
              </a:ext>
            </a:extLst>
          </p:cNvPr>
          <p:cNvSpPr txBox="1"/>
          <p:nvPr/>
        </p:nvSpPr>
        <p:spPr>
          <a:xfrm>
            <a:off x="4221945" y="5217908"/>
            <a:ext cx="865943" cy="523220"/>
          </a:xfrm>
          <a:prstGeom prst="rect">
            <a:avLst/>
          </a:prstGeom>
          <a:noFill/>
        </p:spPr>
        <p:txBody>
          <a:bodyPr wrap="none" rtlCol="1">
            <a:spAutoFit/>
          </a:bodyPr>
          <a:lstStyle/>
          <a:p>
            <a:r>
              <a:rPr lang="en-US" sz="2800" b="1" dirty="0">
                <a:solidFill>
                  <a:srgbClr val="FFC000"/>
                </a:solidFill>
              </a:rPr>
              <a:t>OUT</a:t>
            </a:r>
            <a:endParaRPr lang="he-IL" sz="2800" b="1" dirty="0">
              <a:solidFill>
                <a:srgbClr val="FFC000"/>
              </a:solidFill>
            </a:endParaRPr>
          </a:p>
        </p:txBody>
      </p:sp>
    </p:spTree>
    <p:extLst>
      <p:ext uri="{BB962C8B-B14F-4D97-AF65-F5344CB8AC3E}">
        <p14:creationId xmlns:p14="http://schemas.microsoft.com/office/powerpoint/2010/main" val="18224847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67408" y="2133600"/>
            <a:ext cx="10737204" cy="3777622"/>
          </a:xfrm>
        </p:spPr>
        <p:txBody>
          <a:bodyPr>
            <a:normAutofit/>
          </a:bodyPr>
          <a:lstStyle/>
          <a:p>
            <a:pPr marL="0" indent="0" algn="ctr">
              <a:buNone/>
            </a:pPr>
            <a:r>
              <a:rPr lang="en-US" sz="8800" b="1" dirty="0" smtClean="0">
                <a:latin typeface="David" panose="020E0502060401010101" pitchFamily="34" charset="-79"/>
                <a:cs typeface="David" panose="020E0502060401010101" pitchFamily="34" charset="-79"/>
              </a:rPr>
              <a:t>Questions?</a:t>
            </a:r>
            <a:endParaRPr lang="he-IL" sz="88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39210990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363262" y="908720"/>
            <a:ext cx="8229600" cy="4525963"/>
          </a:xfrm>
          <a:noFill/>
        </p:spPr>
        <p:txBody>
          <a:bodyPr anchor="ctr">
            <a:noAutofit/>
          </a:bodyPr>
          <a:lstStyle/>
          <a:p>
            <a:pPr marL="0" indent="0" algn="ctr">
              <a:buNone/>
            </a:pPr>
            <a:r>
              <a:rPr lang="en-US" sz="6000" b="1" dirty="0" smtClean="0">
                <a:latin typeface="David" panose="020E0502060401010101" pitchFamily="34" charset="-79"/>
                <a:cs typeface="David" panose="020E0502060401010101" pitchFamily="34" charset="-79"/>
              </a:rPr>
              <a:t>What is Trump’s strategy in the international arena as a whole?</a:t>
            </a:r>
            <a:endParaRPr lang="he-IL" sz="6000" b="1" dirty="0">
              <a:latin typeface="David" panose="020E0502060401010101" pitchFamily="34" charset="-79"/>
              <a:cs typeface="David" panose="020E0502060401010101" pitchFamily="34" charset="-79"/>
            </a:endParaRPr>
          </a:p>
        </p:txBody>
      </p:sp>
      <p:sp>
        <p:nvSpPr>
          <p:cNvPr id="5" name="כותרת 4"/>
          <p:cNvSpPr>
            <a:spLocks noGrp="1"/>
          </p:cNvSpPr>
          <p:nvPr>
            <p:ph type="title"/>
          </p:nvPr>
        </p:nvSpPr>
        <p:spPr>
          <a:xfrm>
            <a:off x="2592925" y="260648"/>
            <a:ext cx="7770275" cy="77683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normAutofit fontScale="90000"/>
          </a:bodyPr>
          <a:lstStyle/>
          <a:p>
            <a:pPr algn="ctr"/>
            <a:r>
              <a:rPr lang="en-US" sz="4400" b="1" dirty="0" smtClean="0">
                <a:latin typeface="David" panose="020E0502060401010101" pitchFamily="34" charset="-79"/>
                <a:cs typeface="David" panose="020E0502060401010101" pitchFamily="34" charset="-79"/>
              </a:rPr>
              <a:t>The Research Question</a:t>
            </a:r>
            <a:endParaRPr lang="he-IL" sz="4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372828255"/>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3592" y="11929"/>
            <a:ext cx="7128792" cy="6870374"/>
          </a:xfrm>
        </p:spPr>
      </p:pic>
    </p:spTree>
    <p:extLst>
      <p:ext uri="{BB962C8B-B14F-4D97-AF65-F5344CB8AC3E}">
        <p14:creationId xmlns:p14="http://schemas.microsoft.com/office/powerpoint/2010/main" val="45729875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4" name="מציין מיקום תוכן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216680" cy="6957391"/>
          </a:xfrm>
        </p:spPr>
      </p:pic>
      <p:pic>
        <p:nvPicPr>
          <p:cNvPr id="5" name="מדיה מקוונת 4" title="2 Years of Accomplishments">
            <a:hlinkClick r:id="" action="ppaction://media"/>
            <a:extLst>
              <a:ext uri="{FF2B5EF4-FFF2-40B4-BE49-F238E27FC236}">
                <a16:creationId xmlns:a16="http://schemas.microsoft.com/office/drawing/2014/main" xmlns="" id="{87DCA7D5-CD6E-40E7-9F6C-214A4EFE08CE}"/>
              </a:ext>
            </a:extLst>
          </p:cNvPr>
          <p:cNvPicPr>
            <a:picLocks noRot="1" noChangeAspect="1"/>
          </p:cNvPicPr>
          <p:nvPr>
            <a:videoFile r:link="rId1"/>
          </p:nvPr>
        </p:nvPicPr>
        <p:blipFill>
          <a:blip r:embed="rId4"/>
          <a:stretch>
            <a:fillRect/>
          </a:stretch>
        </p:blipFill>
        <p:spPr>
          <a:xfrm>
            <a:off x="-24680" y="1988840"/>
            <a:ext cx="8863630" cy="4985792"/>
          </a:xfrm>
          <a:prstGeom prst="rect">
            <a:avLst/>
          </a:prstGeom>
        </p:spPr>
      </p:pic>
      <p:pic>
        <p:nvPicPr>
          <p:cNvPr id="6" name="תמונה 5">
            <a:extLst>
              <a:ext uri="{FF2B5EF4-FFF2-40B4-BE49-F238E27FC236}">
                <a16:creationId xmlns:a16="http://schemas.microsoft.com/office/drawing/2014/main" xmlns="" id="{A818688D-74D8-45C1-BF8C-27BA3EFF0451}"/>
              </a:ext>
            </a:extLst>
          </p:cNvPr>
          <p:cNvPicPr>
            <a:picLocks noChangeAspect="1"/>
          </p:cNvPicPr>
          <p:nvPr/>
        </p:nvPicPr>
        <p:blipFill>
          <a:blip r:embed="rId5"/>
          <a:stretch>
            <a:fillRect/>
          </a:stretch>
        </p:blipFill>
        <p:spPr>
          <a:xfrm>
            <a:off x="4230985" y="247675"/>
            <a:ext cx="3305175" cy="1381125"/>
          </a:xfrm>
          <a:prstGeom prst="rect">
            <a:avLst/>
          </a:prstGeom>
        </p:spPr>
      </p:pic>
      <p:pic>
        <p:nvPicPr>
          <p:cNvPr id="3" name="תמונה 2">
            <a:extLst>
              <a:ext uri="{FF2B5EF4-FFF2-40B4-BE49-F238E27FC236}">
                <a16:creationId xmlns:a16="http://schemas.microsoft.com/office/drawing/2014/main" xmlns="" id="{84D547D9-27AE-4006-B8ED-1AD9E86192FB}"/>
              </a:ext>
            </a:extLst>
          </p:cNvPr>
          <p:cNvPicPr>
            <a:picLocks noChangeAspect="1"/>
          </p:cNvPicPr>
          <p:nvPr/>
        </p:nvPicPr>
        <p:blipFill>
          <a:blip r:embed="rId6"/>
          <a:stretch>
            <a:fillRect/>
          </a:stretch>
        </p:blipFill>
        <p:spPr>
          <a:xfrm>
            <a:off x="284303" y="247675"/>
            <a:ext cx="1092433" cy="1092433"/>
          </a:xfrm>
          <a:prstGeom prst="rect">
            <a:avLst/>
          </a:prstGeom>
        </p:spPr>
      </p:pic>
    </p:spTree>
    <p:extLst>
      <p:ext uri="{BB962C8B-B14F-4D97-AF65-F5344CB8AC3E}">
        <p14:creationId xmlns:p14="http://schemas.microsoft.com/office/powerpoint/2010/main" val="17773302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14" y="-171400"/>
            <a:ext cx="12219214" cy="7029400"/>
          </a:xfrm>
          <a:prstGeom prst="rect">
            <a:avLst/>
          </a:prstGeom>
        </p:spPr>
      </p:pic>
      <p:sp>
        <p:nvSpPr>
          <p:cNvPr id="3" name="מציין מיקום תוכן 2"/>
          <p:cNvSpPr>
            <a:spLocks noGrp="1"/>
          </p:cNvSpPr>
          <p:nvPr>
            <p:ph idx="1"/>
          </p:nvPr>
        </p:nvSpPr>
        <p:spPr>
          <a:xfrm>
            <a:off x="1789112" y="2133600"/>
            <a:ext cx="8915400" cy="3777622"/>
          </a:xfrm>
        </p:spPr>
        <p:txBody>
          <a:bodyPr>
            <a:normAutofit/>
          </a:bodyPr>
          <a:lstStyle/>
          <a:p>
            <a:pPr marL="0" indent="0" algn="ctr">
              <a:buNone/>
            </a:pPr>
            <a:r>
              <a:rPr lang="en-US" sz="8800" b="1" dirty="0">
                <a:solidFill>
                  <a:srgbClr val="FF0000"/>
                </a:solidFill>
                <a:latin typeface="David" panose="020E0502060401010101" pitchFamily="34" charset="-79"/>
                <a:cs typeface="David" panose="020E0502060401010101" pitchFamily="34" charset="-79"/>
              </a:rPr>
              <a:t>Did you get the point?</a:t>
            </a:r>
            <a:endParaRPr lang="he-IL" sz="8800" b="1" dirty="0">
              <a:solidFill>
                <a:srgbClr val="FF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02842860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D0452D8-27E0-4DCB-889E-9BF486639C9A}"/>
              </a:ext>
            </a:extLst>
          </p:cNvPr>
          <p:cNvSpPr>
            <a:spLocks noGrp="1"/>
          </p:cNvSpPr>
          <p:nvPr>
            <p:ph type="title"/>
          </p:nvPr>
        </p:nvSpPr>
        <p:spPr>
          <a:xfrm>
            <a:off x="2564905" y="366003"/>
            <a:ext cx="8911687" cy="1280890"/>
          </a:xfrm>
        </p:spPr>
        <p:txBody>
          <a:bodyPr>
            <a:normAutofit/>
          </a:bodyPr>
          <a:lstStyle/>
          <a:p>
            <a:pPr algn="ctr"/>
            <a:r>
              <a:rPr lang="en-US" sz="4000" b="1" dirty="0" smtClean="0"/>
              <a:t>The Monroe Doctrine </a:t>
            </a:r>
            <a:endParaRPr lang="he-IL" sz="4000" b="1" dirty="0"/>
          </a:p>
        </p:txBody>
      </p:sp>
      <p:pic>
        <p:nvPicPr>
          <p:cNvPr id="1026" name="Picture 2" descr="https://upload.wikimedia.org/wikipedia/commons/thumb/d/d4/James_Monroe_White_House_portrait_1819.jpg/210px-James_Monroe_White_House_portrait_1819.jpg">
            <a:extLst>
              <a:ext uri="{FF2B5EF4-FFF2-40B4-BE49-F238E27FC236}">
                <a16:creationId xmlns:a16="http://schemas.microsoft.com/office/drawing/2014/main" xmlns="" id="{2041AEB8-E53B-454E-B285-2E0E882E07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9578" y="3916720"/>
            <a:ext cx="2000250" cy="24098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13328B52-A507-4E1A-96E9-9616B4E8B695}"/>
              </a:ext>
            </a:extLst>
          </p:cNvPr>
          <p:cNvSpPr txBox="1"/>
          <p:nvPr/>
        </p:nvSpPr>
        <p:spPr>
          <a:xfrm>
            <a:off x="6312024" y="5680214"/>
            <a:ext cx="2917786" cy="646331"/>
          </a:xfrm>
          <a:prstGeom prst="rect">
            <a:avLst/>
          </a:prstGeom>
          <a:noFill/>
        </p:spPr>
        <p:txBody>
          <a:bodyPr wrap="none" rtlCol="1">
            <a:spAutoFit/>
          </a:bodyPr>
          <a:lstStyle/>
          <a:p>
            <a:pPr algn="ctr"/>
            <a:r>
              <a:rPr lang="en-US" b="1" dirty="0"/>
              <a:t>President James </a:t>
            </a:r>
            <a:r>
              <a:rPr lang="en-US" b="1" dirty="0" smtClean="0"/>
              <a:t>Monroe</a:t>
            </a:r>
            <a:endParaRPr lang="en-US" b="1" dirty="0"/>
          </a:p>
          <a:p>
            <a:pPr algn="ctr"/>
            <a:r>
              <a:rPr lang="en-US" b="1" dirty="0" smtClean="0"/>
              <a:t>1758-1831</a:t>
            </a:r>
            <a:endParaRPr lang="he-IL" b="1" dirty="0"/>
          </a:p>
        </p:txBody>
      </p:sp>
      <p:sp>
        <p:nvSpPr>
          <p:cNvPr id="4" name="מלבן 3">
            <a:extLst>
              <a:ext uri="{FF2B5EF4-FFF2-40B4-BE49-F238E27FC236}">
                <a16:creationId xmlns:a16="http://schemas.microsoft.com/office/drawing/2014/main" xmlns="" id="{8E24735D-A843-44EC-9408-5C90062EB07F}"/>
              </a:ext>
            </a:extLst>
          </p:cNvPr>
          <p:cNvSpPr/>
          <p:nvPr/>
        </p:nvSpPr>
        <p:spPr>
          <a:xfrm>
            <a:off x="1921813" y="1268760"/>
            <a:ext cx="9577063" cy="3108543"/>
          </a:xfrm>
          <a:prstGeom prst="rect">
            <a:avLst/>
          </a:prstGeom>
        </p:spPr>
        <p:txBody>
          <a:bodyPr wrap="square">
            <a:spAutoFit/>
          </a:bodyPr>
          <a:lstStyle/>
          <a:p>
            <a:pPr algn="l"/>
            <a:r>
              <a:rPr lang="en-US" sz="2800" b="1" dirty="0">
                <a:solidFill>
                  <a:srgbClr val="222222"/>
                </a:solidFill>
                <a:latin typeface="Arial" panose="020B0604020202020204" pitchFamily="34" charset="0"/>
              </a:rPr>
              <a:t>The American continent is no longer open to European colonialism and any European effort to expand influence in the New World will be considered "dangerous to our safety and security." The United States will not interfere in the internal affairs of Europe and expect European countries not to interfere in the affairs of the Americas.</a:t>
            </a:r>
            <a:endParaRPr lang="he-IL" sz="2800" b="1" dirty="0">
              <a:solidFill>
                <a:srgbClr val="222222"/>
              </a:solidFill>
              <a:latin typeface="Arial" panose="020B0604020202020204" pitchFamily="34" charset="0"/>
            </a:endParaRPr>
          </a:p>
        </p:txBody>
      </p:sp>
    </p:spTree>
    <p:extLst>
      <p:ext uri="{BB962C8B-B14F-4D97-AF65-F5344CB8AC3E}">
        <p14:creationId xmlns:p14="http://schemas.microsoft.com/office/powerpoint/2010/main" val="146102990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D0452D8-27E0-4DCB-889E-9BF486639C9A}"/>
              </a:ext>
            </a:extLst>
          </p:cNvPr>
          <p:cNvSpPr>
            <a:spLocks noGrp="1"/>
          </p:cNvSpPr>
          <p:nvPr>
            <p:ph type="title"/>
          </p:nvPr>
        </p:nvSpPr>
        <p:spPr>
          <a:xfrm>
            <a:off x="2564905" y="366003"/>
            <a:ext cx="8911687" cy="1280890"/>
          </a:xfrm>
        </p:spPr>
        <p:txBody>
          <a:bodyPr>
            <a:normAutofit/>
          </a:bodyPr>
          <a:lstStyle/>
          <a:p>
            <a:pPr algn="ctr"/>
            <a:r>
              <a:rPr lang="en-US" sz="4400" b="1" dirty="0"/>
              <a:t>World Wars</a:t>
            </a:r>
            <a:endParaRPr lang="he-IL" sz="4400" b="1" dirty="0"/>
          </a:p>
        </p:txBody>
      </p:sp>
      <p:sp>
        <p:nvSpPr>
          <p:cNvPr id="4" name="מלבן 3">
            <a:extLst>
              <a:ext uri="{FF2B5EF4-FFF2-40B4-BE49-F238E27FC236}">
                <a16:creationId xmlns:a16="http://schemas.microsoft.com/office/drawing/2014/main" xmlns="" id="{8E24735D-A843-44EC-9408-5C90062EB07F}"/>
              </a:ext>
            </a:extLst>
          </p:cNvPr>
          <p:cNvSpPr/>
          <p:nvPr/>
        </p:nvSpPr>
        <p:spPr>
          <a:xfrm>
            <a:off x="1884697" y="1340768"/>
            <a:ext cx="9577063" cy="2246769"/>
          </a:xfrm>
          <a:prstGeom prst="rect">
            <a:avLst/>
          </a:prstGeom>
        </p:spPr>
        <p:txBody>
          <a:bodyPr wrap="square">
            <a:spAutoFit/>
          </a:bodyPr>
          <a:lstStyle/>
          <a:p>
            <a:pPr algn="l" rtl="0"/>
            <a:r>
              <a:rPr lang="en-US" sz="2800" b="1" u="sng" dirty="0">
                <a:solidFill>
                  <a:srgbClr val="222222"/>
                </a:solidFill>
                <a:latin typeface="Arial" panose="020B0604020202020204" pitchFamily="34" charset="0"/>
              </a:rPr>
              <a:t>The World War I: </a:t>
            </a:r>
            <a:r>
              <a:rPr lang="en-US" sz="2800" dirty="0">
                <a:solidFill>
                  <a:srgbClr val="222222"/>
                </a:solidFill>
                <a:latin typeface="Arial" panose="020B0604020202020204" pitchFamily="34" charset="0"/>
              </a:rPr>
              <a:t>The US is dragged into war </a:t>
            </a:r>
            <a:r>
              <a:rPr lang="en-US" sz="2800" dirty="0" smtClean="0">
                <a:solidFill>
                  <a:srgbClr val="222222"/>
                </a:solidFill>
                <a:latin typeface="Arial" panose="020B0604020202020204" pitchFamily="34" charset="0"/>
              </a:rPr>
              <a:t>three </a:t>
            </a:r>
            <a:r>
              <a:rPr lang="en-US" sz="2800" dirty="0">
                <a:solidFill>
                  <a:srgbClr val="222222"/>
                </a:solidFill>
                <a:latin typeface="Arial" panose="020B0604020202020204" pitchFamily="34" charset="0"/>
              </a:rPr>
              <a:t>years after its outbreak and after the discovery of a "Zimmerman telegram" threatening </a:t>
            </a:r>
            <a:r>
              <a:rPr lang="en-US" sz="2800" dirty="0" smtClean="0">
                <a:solidFill>
                  <a:srgbClr val="222222"/>
                </a:solidFill>
                <a:latin typeface="Arial" panose="020B0604020202020204" pitchFamily="34" charset="0"/>
              </a:rPr>
              <a:t>the US.</a:t>
            </a:r>
            <a:endParaRPr lang="en-US" sz="2800" dirty="0">
              <a:solidFill>
                <a:srgbClr val="222222"/>
              </a:solidFill>
              <a:latin typeface="Arial" panose="020B0604020202020204" pitchFamily="34" charset="0"/>
            </a:endParaRPr>
          </a:p>
          <a:p>
            <a:pPr algn="l" rtl="0"/>
            <a:r>
              <a:rPr lang="en-US" sz="2800" dirty="0">
                <a:solidFill>
                  <a:srgbClr val="222222"/>
                </a:solidFill>
                <a:latin typeface="Arial" panose="020B0604020202020204" pitchFamily="34" charset="0"/>
              </a:rPr>
              <a:t>President Johnson was elected in 1916 under the slogan - "He kept us out of the war."</a:t>
            </a:r>
            <a:endParaRPr lang="he-IL" sz="2800" i="1" dirty="0"/>
          </a:p>
        </p:txBody>
      </p:sp>
      <p:sp>
        <p:nvSpPr>
          <p:cNvPr id="6" name="מלבן 5">
            <a:extLst>
              <a:ext uri="{FF2B5EF4-FFF2-40B4-BE49-F238E27FC236}">
                <a16:creationId xmlns:a16="http://schemas.microsoft.com/office/drawing/2014/main" xmlns="" id="{9BBBA847-ED98-48EA-9C9E-5C92C1AE5B44}"/>
              </a:ext>
            </a:extLst>
          </p:cNvPr>
          <p:cNvSpPr/>
          <p:nvPr/>
        </p:nvSpPr>
        <p:spPr>
          <a:xfrm>
            <a:off x="1919537" y="3410907"/>
            <a:ext cx="9577063" cy="1384995"/>
          </a:xfrm>
          <a:prstGeom prst="rect">
            <a:avLst/>
          </a:prstGeom>
        </p:spPr>
        <p:txBody>
          <a:bodyPr wrap="square">
            <a:spAutoFit/>
          </a:bodyPr>
          <a:lstStyle/>
          <a:p>
            <a:pPr algn="l" rtl="0"/>
            <a:r>
              <a:rPr lang="en-US" sz="2800" b="1" u="sng" dirty="0">
                <a:solidFill>
                  <a:srgbClr val="222222"/>
                </a:solidFill>
                <a:latin typeface="Arial" panose="020B0604020202020204" pitchFamily="34" charset="0"/>
              </a:rPr>
              <a:t>World War II</a:t>
            </a:r>
            <a:r>
              <a:rPr lang="en-US" sz="2800" dirty="0">
                <a:solidFill>
                  <a:srgbClr val="222222"/>
                </a:solidFill>
                <a:latin typeface="Arial" panose="020B0604020202020204" pitchFamily="34" charset="0"/>
              </a:rPr>
              <a:t>: The US entered the war only in 1941 after the Japanese attack on Pearl Harbor and a declaration of war by Germany</a:t>
            </a:r>
            <a:r>
              <a:rPr lang="en-US" sz="2800" b="1" u="sng" dirty="0">
                <a:solidFill>
                  <a:srgbClr val="222222"/>
                </a:solidFill>
                <a:latin typeface="Arial" panose="020B0604020202020204" pitchFamily="34" charset="0"/>
              </a:rPr>
              <a:t>.</a:t>
            </a:r>
            <a:endParaRPr lang="he-IL" sz="2800" i="1" dirty="0"/>
          </a:p>
        </p:txBody>
      </p:sp>
      <p:sp>
        <p:nvSpPr>
          <p:cNvPr id="7" name="מלבן 6">
            <a:extLst>
              <a:ext uri="{FF2B5EF4-FFF2-40B4-BE49-F238E27FC236}">
                <a16:creationId xmlns:a16="http://schemas.microsoft.com/office/drawing/2014/main" xmlns="" id="{021F891E-6DA0-407F-B9BA-ABF084B8E83A}"/>
              </a:ext>
            </a:extLst>
          </p:cNvPr>
          <p:cNvSpPr/>
          <p:nvPr/>
        </p:nvSpPr>
        <p:spPr>
          <a:xfrm>
            <a:off x="1990192" y="4726916"/>
            <a:ext cx="10061112" cy="954107"/>
          </a:xfrm>
          <a:prstGeom prst="rect">
            <a:avLst/>
          </a:prstGeom>
        </p:spPr>
        <p:txBody>
          <a:bodyPr wrap="square">
            <a:spAutoFit/>
          </a:bodyPr>
          <a:lstStyle/>
          <a:p>
            <a:pPr algn="r" rtl="0"/>
            <a:r>
              <a:rPr lang="en-US" sz="2800" b="1" u="sng" dirty="0">
                <a:solidFill>
                  <a:srgbClr val="222222"/>
                </a:solidFill>
                <a:latin typeface="Arial" panose="020B0604020202020204" pitchFamily="34" charset="0"/>
              </a:rPr>
              <a:t>America First Movement (AFC</a:t>
            </a:r>
            <a:r>
              <a:rPr lang="en-US" sz="2800" dirty="0">
                <a:solidFill>
                  <a:srgbClr val="222222"/>
                </a:solidFill>
                <a:latin typeface="Arial" panose="020B0604020202020204" pitchFamily="34" charset="0"/>
              </a:rPr>
              <a:t>): A mass movement opposed to the entry into World War II. Closed after Pearl Harbor.</a:t>
            </a:r>
            <a:endParaRPr lang="he-IL" sz="2800" i="1" dirty="0"/>
          </a:p>
        </p:txBody>
      </p:sp>
      <p:pic>
        <p:nvPicPr>
          <p:cNvPr id="5" name="תמונה 4">
            <a:extLst>
              <a:ext uri="{FF2B5EF4-FFF2-40B4-BE49-F238E27FC236}">
                <a16:creationId xmlns:a16="http://schemas.microsoft.com/office/drawing/2014/main" xmlns="" id="{5366E652-B547-4B5D-95B2-BDE53C8667F4}"/>
              </a:ext>
            </a:extLst>
          </p:cNvPr>
          <p:cNvPicPr>
            <a:picLocks noChangeAspect="1"/>
          </p:cNvPicPr>
          <p:nvPr/>
        </p:nvPicPr>
        <p:blipFill>
          <a:blip r:embed="rId2"/>
          <a:stretch>
            <a:fillRect/>
          </a:stretch>
        </p:blipFill>
        <p:spPr>
          <a:xfrm>
            <a:off x="335360" y="4123956"/>
            <a:ext cx="1714500" cy="2466975"/>
          </a:xfrm>
          <a:prstGeom prst="rect">
            <a:avLst/>
          </a:prstGeom>
        </p:spPr>
      </p:pic>
      <p:sp>
        <p:nvSpPr>
          <p:cNvPr id="8" name="מלבן 7">
            <a:extLst>
              <a:ext uri="{FF2B5EF4-FFF2-40B4-BE49-F238E27FC236}">
                <a16:creationId xmlns:a16="http://schemas.microsoft.com/office/drawing/2014/main" xmlns="" id="{3F953208-B7BF-4031-A4F5-3D5A8B77EDDF}"/>
              </a:ext>
            </a:extLst>
          </p:cNvPr>
          <p:cNvSpPr/>
          <p:nvPr/>
        </p:nvSpPr>
        <p:spPr>
          <a:xfrm>
            <a:off x="2232216" y="5806929"/>
            <a:ext cx="9577063" cy="954107"/>
          </a:xfrm>
          <a:prstGeom prst="rect">
            <a:avLst/>
          </a:prstGeom>
        </p:spPr>
        <p:txBody>
          <a:bodyPr wrap="square">
            <a:spAutoFit/>
          </a:bodyPr>
          <a:lstStyle/>
          <a:p>
            <a:pPr algn="l"/>
            <a:r>
              <a:rPr lang="en-US" sz="2800" dirty="0">
                <a:solidFill>
                  <a:srgbClr val="222222"/>
                </a:solidFill>
                <a:latin typeface="Arial" panose="020B0604020202020204" pitchFamily="34" charset="0"/>
              </a:rPr>
              <a:t>Since then, the United States has been a world policeman promoting democratic value</a:t>
            </a:r>
            <a:r>
              <a:rPr lang="en-US" sz="2800" b="1" u="sng" dirty="0">
                <a:solidFill>
                  <a:srgbClr val="222222"/>
                </a:solidFill>
                <a:latin typeface="Arial" panose="020B0604020202020204" pitchFamily="34" charset="0"/>
              </a:rPr>
              <a:t>s</a:t>
            </a:r>
            <a:endParaRPr lang="he-IL" sz="2800" i="1" dirty="0"/>
          </a:p>
        </p:txBody>
      </p:sp>
    </p:spTree>
    <p:extLst>
      <p:ext uri="{BB962C8B-B14F-4D97-AF65-F5344CB8AC3E}">
        <p14:creationId xmlns:p14="http://schemas.microsoft.com/office/powerpoint/2010/main" val="361542147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E14B2C9-0E18-4B5C-89B0-22DBBC85DA88}"/>
              </a:ext>
            </a:extLst>
          </p:cNvPr>
          <p:cNvSpPr>
            <a:spLocks noGrp="1"/>
          </p:cNvSpPr>
          <p:nvPr>
            <p:ph type="title"/>
          </p:nvPr>
        </p:nvSpPr>
        <p:spPr>
          <a:xfrm>
            <a:off x="2207568" y="404664"/>
            <a:ext cx="8911687" cy="1280890"/>
          </a:xfrm>
        </p:spPr>
        <p:txBody>
          <a:bodyPr>
            <a:normAutofit/>
          </a:bodyPr>
          <a:lstStyle/>
          <a:p>
            <a:pPr algn="ctr"/>
            <a:r>
              <a:rPr lang="en-US" sz="4000" b="1" dirty="0" smtClean="0"/>
              <a:t>The Obama Doctrine</a:t>
            </a:r>
            <a:endParaRPr lang="he-IL" sz="4000" b="1" dirty="0"/>
          </a:p>
        </p:txBody>
      </p:sp>
      <p:pic>
        <p:nvPicPr>
          <p:cNvPr id="3" name="מדיה מקוונת 2" title="Obama highlights foreign policy achievements in security speech">
            <a:hlinkClick r:id="" action="ppaction://media"/>
            <a:extLst>
              <a:ext uri="{FF2B5EF4-FFF2-40B4-BE49-F238E27FC236}">
                <a16:creationId xmlns:a16="http://schemas.microsoft.com/office/drawing/2014/main" xmlns="" id="{5EFBD61D-8F46-4699-B3C4-D2CFA245A260}"/>
              </a:ext>
            </a:extLst>
          </p:cNvPr>
          <p:cNvPicPr>
            <a:picLocks noRot="1" noChangeAspect="1"/>
          </p:cNvPicPr>
          <p:nvPr>
            <a:videoFile r:link="rId1"/>
          </p:nvPr>
        </p:nvPicPr>
        <p:blipFill>
          <a:blip r:embed="rId3"/>
          <a:stretch>
            <a:fillRect/>
          </a:stretch>
        </p:blipFill>
        <p:spPr>
          <a:xfrm>
            <a:off x="2855470" y="1379404"/>
            <a:ext cx="9217024" cy="5184576"/>
          </a:xfrm>
          <a:prstGeom prst="rect">
            <a:avLst/>
          </a:prstGeom>
        </p:spPr>
      </p:pic>
      <p:grpSp>
        <p:nvGrpSpPr>
          <p:cNvPr id="9" name="קבוצה 8">
            <a:extLst>
              <a:ext uri="{FF2B5EF4-FFF2-40B4-BE49-F238E27FC236}">
                <a16:creationId xmlns:a16="http://schemas.microsoft.com/office/drawing/2014/main" xmlns="" id="{5BFA0E02-BFD2-410A-9120-0ECCFB795ECB}"/>
              </a:ext>
            </a:extLst>
          </p:cNvPr>
          <p:cNvGrpSpPr/>
          <p:nvPr/>
        </p:nvGrpSpPr>
        <p:grpSpPr>
          <a:xfrm>
            <a:off x="351452" y="2357437"/>
            <a:ext cx="2143125" cy="2143125"/>
            <a:chOff x="9624392" y="85372"/>
            <a:chExt cx="2143125" cy="2143125"/>
          </a:xfrm>
        </p:grpSpPr>
        <p:pic>
          <p:nvPicPr>
            <p:cNvPr id="10" name="תמונה 9">
              <a:extLst>
                <a:ext uri="{FF2B5EF4-FFF2-40B4-BE49-F238E27FC236}">
                  <a16:creationId xmlns:a16="http://schemas.microsoft.com/office/drawing/2014/main" xmlns="" id="{8EE55823-48AD-4620-81D2-BF465FEE04FD}"/>
                </a:ext>
              </a:extLst>
            </p:cNvPr>
            <p:cNvPicPr>
              <a:picLocks noChangeAspect="1"/>
            </p:cNvPicPr>
            <p:nvPr/>
          </p:nvPicPr>
          <p:blipFill>
            <a:blip r:embed="rId4"/>
            <a:stretch>
              <a:fillRect/>
            </a:stretch>
          </p:blipFill>
          <p:spPr>
            <a:xfrm>
              <a:off x="9624392" y="85372"/>
              <a:ext cx="2143125" cy="2143125"/>
            </a:xfrm>
            <a:prstGeom prst="rect">
              <a:avLst/>
            </a:prstGeom>
          </p:spPr>
        </p:pic>
        <p:sp>
          <p:nvSpPr>
            <p:cNvPr id="11" name="TextBox 10">
              <a:extLst>
                <a:ext uri="{FF2B5EF4-FFF2-40B4-BE49-F238E27FC236}">
                  <a16:creationId xmlns:a16="http://schemas.microsoft.com/office/drawing/2014/main" xmlns="" id="{40DDF820-841B-4B1B-81CE-B5A4964A9B26}"/>
                </a:ext>
              </a:extLst>
            </p:cNvPr>
            <p:cNvSpPr txBox="1"/>
            <p:nvPr/>
          </p:nvSpPr>
          <p:spPr>
            <a:xfrm>
              <a:off x="10015319" y="821205"/>
              <a:ext cx="1192955" cy="461665"/>
            </a:xfrm>
            <a:prstGeom prst="rect">
              <a:avLst/>
            </a:prstGeom>
            <a:noFill/>
          </p:spPr>
          <p:txBody>
            <a:bodyPr wrap="none" rtlCol="1">
              <a:spAutoFit/>
            </a:bodyPr>
            <a:lstStyle/>
            <a:p>
              <a:r>
                <a:rPr lang="en-US" sz="2400" b="1" dirty="0"/>
                <a:t>Values</a:t>
              </a:r>
              <a:endParaRPr lang="he-IL" sz="2000" b="1" dirty="0"/>
            </a:p>
          </p:txBody>
        </p:sp>
      </p:grpSp>
      <p:grpSp>
        <p:nvGrpSpPr>
          <p:cNvPr id="12" name="קבוצה 11">
            <a:extLst>
              <a:ext uri="{FF2B5EF4-FFF2-40B4-BE49-F238E27FC236}">
                <a16:creationId xmlns:a16="http://schemas.microsoft.com/office/drawing/2014/main" xmlns="" id="{94FF5239-A750-4678-BAEE-D26598A23FF4}"/>
              </a:ext>
            </a:extLst>
          </p:cNvPr>
          <p:cNvGrpSpPr/>
          <p:nvPr/>
        </p:nvGrpSpPr>
        <p:grpSpPr>
          <a:xfrm>
            <a:off x="351452" y="4598243"/>
            <a:ext cx="2143125" cy="2143125"/>
            <a:chOff x="2223844" y="781496"/>
            <a:chExt cx="2143125" cy="2143125"/>
          </a:xfrm>
        </p:grpSpPr>
        <p:pic>
          <p:nvPicPr>
            <p:cNvPr id="13" name="תמונה 12">
              <a:extLst>
                <a:ext uri="{FF2B5EF4-FFF2-40B4-BE49-F238E27FC236}">
                  <a16:creationId xmlns:a16="http://schemas.microsoft.com/office/drawing/2014/main" xmlns="" id="{91E50708-25CF-4179-9E87-9D5A5626A45C}"/>
                </a:ext>
              </a:extLst>
            </p:cNvPr>
            <p:cNvPicPr>
              <a:picLocks noChangeAspect="1"/>
            </p:cNvPicPr>
            <p:nvPr/>
          </p:nvPicPr>
          <p:blipFill>
            <a:blip r:embed="rId4"/>
            <a:stretch>
              <a:fillRect/>
            </a:stretch>
          </p:blipFill>
          <p:spPr>
            <a:xfrm>
              <a:off x="2223844" y="781496"/>
              <a:ext cx="2143125" cy="2143125"/>
            </a:xfrm>
            <a:prstGeom prst="rect">
              <a:avLst/>
            </a:prstGeom>
          </p:spPr>
        </p:pic>
        <p:sp>
          <p:nvSpPr>
            <p:cNvPr id="14" name="TextBox 13">
              <a:extLst>
                <a:ext uri="{FF2B5EF4-FFF2-40B4-BE49-F238E27FC236}">
                  <a16:creationId xmlns:a16="http://schemas.microsoft.com/office/drawing/2014/main" xmlns="" id="{AC41FF95-43AC-4E87-A938-E90BEE0861C4}"/>
                </a:ext>
              </a:extLst>
            </p:cNvPr>
            <p:cNvSpPr txBox="1"/>
            <p:nvPr/>
          </p:nvSpPr>
          <p:spPr>
            <a:xfrm>
              <a:off x="2381534" y="1484461"/>
              <a:ext cx="1814920" cy="461665"/>
            </a:xfrm>
            <a:prstGeom prst="rect">
              <a:avLst/>
            </a:prstGeom>
            <a:noFill/>
          </p:spPr>
          <p:txBody>
            <a:bodyPr wrap="none" rtlCol="1">
              <a:spAutoFit/>
            </a:bodyPr>
            <a:lstStyle/>
            <a:p>
              <a:r>
                <a:rPr lang="en-US" sz="2400" b="1" dirty="0"/>
                <a:t>Diplomacy</a:t>
              </a:r>
              <a:endParaRPr lang="he-IL" sz="2400" b="1" dirty="0"/>
            </a:p>
          </p:txBody>
        </p:sp>
      </p:grpSp>
      <p:grpSp>
        <p:nvGrpSpPr>
          <p:cNvPr id="8" name="קבוצה 7">
            <a:extLst>
              <a:ext uri="{FF2B5EF4-FFF2-40B4-BE49-F238E27FC236}">
                <a16:creationId xmlns:a16="http://schemas.microsoft.com/office/drawing/2014/main" xmlns="" id="{056F0E3E-FEFB-41EF-80CB-54FC1499C515}"/>
              </a:ext>
            </a:extLst>
          </p:cNvPr>
          <p:cNvGrpSpPr/>
          <p:nvPr/>
        </p:nvGrpSpPr>
        <p:grpSpPr>
          <a:xfrm>
            <a:off x="351452" y="127408"/>
            <a:ext cx="2143125" cy="2143125"/>
            <a:chOff x="9624392" y="85372"/>
            <a:chExt cx="2143125" cy="2143125"/>
          </a:xfrm>
        </p:grpSpPr>
        <p:pic>
          <p:nvPicPr>
            <p:cNvPr id="5" name="תמונה 4">
              <a:extLst>
                <a:ext uri="{FF2B5EF4-FFF2-40B4-BE49-F238E27FC236}">
                  <a16:creationId xmlns:a16="http://schemas.microsoft.com/office/drawing/2014/main" xmlns="" id="{76CF15A5-B52E-4DA4-B95B-48B66BA2457A}"/>
                </a:ext>
              </a:extLst>
            </p:cNvPr>
            <p:cNvPicPr>
              <a:picLocks noChangeAspect="1"/>
            </p:cNvPicPr>
            <p:nvPr/>
          </p:nvPicPr>
          <p:blipFill>
            <a:blip r:embed="rId4"/>
            <a:stretch>
              <a:fillRect/>
            </a:stretch>
          </p:blipFill>
          <p:spPr>
            <a:xfrm>
              <a:off x="9624392" y="85372"/>
              <a:ext cx="2143125" cy="2143125"/>
            </a:xfrm>
            <a:prstGeom prst="rect">
              <a:avLst/>
            </a:prstGeom>
          </p:spPr>
        </p:pic>
        <p:sp>
          <p:nvSpPr>
            <p:cNvPr id="7" name="TextBox 6">
              <a:extLst>
                <a:ext uri="{FF2B5EF4-FFF2-40B4-BE49-F238E27FC236}">
                  <a16:creationId xmlns:a16="http://schemas.microsoft.com/office/drawing/2014/main" xmlns="" id="{6B5C31AD-6FCC-487E-8AB5-65B33A375EF6}"/>
                </a:ext>
              </a:extLst>
            </p:cNvPr>
            <p:cNvSpPr txBox="1"/>
            <p:nvPr/>
          </p:nvSpPr>
          <p:spPr>
            <a:xfrm>
              <a:off x="9769258" y="772240"/>
              <a:ext cx="1827744" cy="461665"/>
            </a:xfrm>
            <a:prstGeom prst="rect">
              <a:avLst/>
            </a:prstGeom>
            <a:noFill/>
          </p:spPr>
          <p:txBody>
            <a:bodyPr wrap="none" rtlCol="1">
              <a:spAutoFit/>
            </a:bodyPr>
            <a:lstStyle/>
            <a:p>
              <a:r>
                <a:rPr lang="en-US" sz="2400" b="1" dirty="0"/>
                <a:t>Partnership</a:t>
              </a:r>
              <a:endParaRPr lang="he-IL" sz="2400" b="1" dirty="0"/>
            </a:p>
          </p:txBody>
        </p:sp>
      </p:grpSp>
    </p:spTree>
    <p:extLst>
      <p:ext uri="{BB962C8B-B14F-4D97-AF65-F5344CB8AC3E}">
        <p14:creationId xmlns:p14="http://schemas.microsoft.com/office/powerpoint/2010/main" val="39653394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NALD TRUMP on a Real Dollar Bill Collectible Cash Money">
            <a:extLst>
              <a:ext uri="{FF2B5EF4-FFF2-40B4-BE49-F238E27FC236}">
                <a16:creationId xmlns:a16="http://schemas.microsoft.com/office/drawing/2014/main" xmlns="" id="{17CB24FE-EAC7-4D7B-865C-D9EDCD7C1D9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04785" y="3212976"/>
            <a:ext cx="6117251" cy="2569246"/>
          </a:xfrm>
          <a:prstGeom prst="rect">
            <a:avLst/>
          </a:prstGeom>
          <a:noFill/>
          <a:extLst>
            <a:ext uri="{909E8E84-426E-40DD-AFC4-6F175D3DCCD1}">
              <a14:hiddenFill xmlns:a14="http://schemas.microsoft.com/office/drawing/2010/main">
                <a:solidFill>
                  <a:srgbClr val="FFFFFF"/>
                </a:solidFill>
              </a14:hiddenFill>
            </a:ext>
          </a:extLst>
        </p:spPr>
      </p:pic>
      <p:sp>
        <p:nvSpPr>
          <p:cNvPr id="3" name="כותרת 1">
            <a:extLst>
              <a:ext uri="{FF2B5EF4-FFF2-40B4-BE49-F238E27FC236}">
                <a16:creationId xmlns:a16="http://schemas.microsoft.com/office/drawing/2014/main" xmlns="" id="{49FB3339-D8CE-4BFE-A947-A531946EBB07}"/>
              </a:ext>
            </a:extLst>
          </p:cNvPr>
          <p:cNvSpPr txBox="1">
            <a:spLocks/>
          </p:cNvSpPr>
          <p:nvPr/>
        </p:nvSpPr>
        <p:spPr>
          <a:xfrm>
            <a:off x="2207568" y="404664"/>
            <a:ext cx="8911687" cy="1280890"/>
          </a:xfrm>
          <a:prstGeom prst="rect">
            <a:avLst/>
          </a:prstGeom>
        </p:spPr>
        <p:txBody>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en-US" dirty="0" smtClean="0"/>
              <a:t>The Trump Doctrine</a:t>
            </a:r>
            <a:endParaRPr lang="he-IL" dirty="0"/>
          </a:p>
        </p:txBody>
      </p:sp>
      <p:sp>
        <p:nvSpPr>
          <p:cNvPr id="2" name="תרשים זרימה: תהליך חלופי 1">
            <a:extLst>
              <a:ext uri="{FF2B5EF4-FFF2-40B4-BE49-F238E27FC236}">
                <a16:creationId xmlns:a16="http://schemas.microsoft.com/office/drawing/2014/main" xmlns="" id="{23A28C9C-C733-4A85-9AB6-16A8A77AC211}"/>
              </a:ext>
            </a:extLst>
          </p:cNvPr>
          <p:cNvSpPr/>
          <p:nvPr/>
        </p:nvSpPr>
        <p:spPr>
          <a:xfrm>
            <a:off x="5807968" y="1277079"/>
            <a:ext cx="5976664" cy="9361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00" dirty="0"/>
              <a:t>1. </a:t>
            </a:r>
            <a:r>
              <a:rPr lang="en-US" sz="4000" dirty="0"/>
              <a:t>It’s All About Money</a:t>
            </a:r>
            <a:endParaRPr lang="he-IL" sz="4000" dirty="0"/>
          </a:p>
        </p:txBody>
      </p:sp>
      <p:pic>
        <p:nvPicPr>
          <p:cNvPr id="4" name="תמונה 3">
            <a:extLst>
              <a:ext uri="{FF2B5EF4-FFF2-40B4-BE49-F238E27FC236}">
                <a16:creationId xmlns:a16="http://schemas.microsoft.com/office/drawing/2014/main" xmlns="" id="{FAC6913B-AEF4-430F-83C7-F250773BB63A}"/>
              </a:ext>
            </a:extLst>
          </p:cNvPr>
          <p:cNvPicPr>
            <a:picLocks noChangeAspect="1"/>
          </p:cNvPicPr>
          <p:nvPr/>
        </p:nvPicPr>
        <p:blipFill>
          <a:blip r:embed="rId4"/>
          <a:stretch>
            <a:fillRect/>
          </a:stretch>
        </p:blipFill>
        <p:spPr>
          <a:xfrm rot="689213">
            <a:off x="8270610" y="3025899"/>
            <a:ext cx="3686175" cy="1238250"/>
          </a:xfrm>
          <a:prstGeom prst="rect">
            <a:avLst/>
          </a:prstGeom>
        </p:spPr>
      </p:pic>
      <p:pic>
        <p:nvPicPr>
          <p:cNvPr id="5" name="תמונה 4">
            <a:extLst>
              <a:ext uri="{FF2B5EF4-FFF2-40B4-BE49-F238E27FC236}">
                <a16:creationId xmlns:a16="http://schemas.microsoft.com/office/drawing/2014/main" xmlns="" id="{4ACD374A-BBC8-4751-9BC8-13C2F3B103A1}"/>
              </a:ext>
            </a:extLst>
          </p:cNvPr>
          <p:cNvPicPr>
            <a:picLocks noChangeAspect="1"/>
          </p:cNvPicPr>
          <p:nvPr/>
        </p:nvPicPr>
        <p:blipFill>
          <a:blip r:embed="rId5"/>
          <a:stretch>
            <a:fillRect/>
          </a:stretch>
        </p:blipFill>
        <p:spPr>
          <a:xfrm rot="20864732">
            <a:off x="616438" y="2956287"/>
            <a:ext cx="2857500" cy="1600200"/>
          </a:xfrm>
          <a:prstGeom prst="rect">
            <a:avLst/>
          </a:prstGeom>
        </p:spPr>
      </p:pic>
      <p:pic>
        <p:nvPicPr>
          <p:cNvPr id="6" name="תמונה 5">
            <a:extLst>
              <a:ext uri="{FF2B5EF4-FFF2-40B4-BE49-F238E27FC236}">
                <a16:creationId xmlns:a16="http://schemas.microsoft.com/office/drawing/2014/main" xmlns="" id="{0D5D22ED-7219-400D-8923-104563A6B896}"/>
              </a:ext>
            </a:extLst>
          </p:cNvPr>
          <p:cNvPicPr>
            <a:picLocks noChangeAspect="1"/>
          </p:cNvPicPr>
          <p:nvPr/>
        </p:nvPicPr>
        <p:blipFill>
          <a:blip r:embed="rId6"/>
          <a:stretch>
            <a:fillRect/>
          </a:stretch>
        </p:blipFill>
        <p:spPr>
          <a:xfrm rot="669121">
            <a:off x="8167936" y="4797152"/>
            <a:ext cx="2905125" cy="1571625"/>
          </a:xfrm>
          <a:prstGeom prst="rect">
            <a:avLst/>
          </a:prstGeom>
        </p:spPr>
      </p:pic>
      <p:pic>
        <p:nvPicPr>
          <p:cNvPr id="7" name="תמונה 6">
            <a:extLst>
              <a:ext uri="{FF2B5EF4-FFF2-40B4-BE49-F238E27FC236}">
                <a16:creationId xmlns:a16="http://schemas.microsoft.com/office/drawing/2014/main" xmlns="" id="{B0D041AC-10C1-4DA0-B962-B21FDF1FB66B}"/>
              </a:ext>
            </a:extLst>
          </p:cNvPr>
          <p:cNvPicPr>
            <a:picLocks noChangeAspect="1"/>
          </p:cNvPicPr>
          <p:nvPr/>
        </p:nvPicPr>
        <p:blipFill>
          <a:blip r:embed="rId7"/>
          <a:stretch>
            <a:fillRect/>
          </a:stretch>
        </p:blipFill>
        <p:spPr>
          <a:xfrm rot="20843517">
            <a:off x="2347876" y="4761495"/>
            <a:ext cx="2847975" cy="1600200"/>
          </a:xfrm>
          <a:prstGeom prst="rect">
            <a:avLst/>
          </a:prstGeom>
        </p:spPr>
      </p:pic>
      <p:pic>
        <p:nvPicPr>
          <p:cNvPr id="8" name="תמונה 7">
            <a:extLst>
              <a:ext uri="{FF2B5EF4-FFF2-40B4-BE49-F238E27FC236}">
                <a16:creationId xmlns:a16="http://schemas.microsoft.com/office/drawing/2014/main" xmlns="" id="{05469852-B6A9-4AFA-BA77-5EDF52B7E999}"/>
              </a:ext>
            </a:extLst>
          </p:cNvPr>
          <p:cNvPicPr>
            <a:picLocks noChangeAspect="1"/>
          </p:cNvPicPr>
          <p:nvPr/>
        </p:nvPicPr>
        <p:blipFill>
          <a:blip r:embed="rId8"/>
          <a:stretch>
            <a:fillRect/>
          </a:stretch>
        </p:blipFill>
        <p:spPr>
          <a:xfrm>
            <a:off x="4871864" y="2887786"/>
            <a:ext cx="3028950" cy="1514475"/>
          </a:xfrm>
          <a:prstGeom prst="rect">
            <a:avLst/>
          </a:prstGeom>
        </p:spPr>
      </p:pic>
    </p:spTree>
    <p:extLst>
      <p:ext uri="{BB962C8B-B14F-4D97-AF65-F5344CB8AC3E}">
        <p14:creationId xmlns:p14="http://schemas.microsoft.com/office/powerpoint/2010/main" val="11673035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 presetClass="exit" presetSubtype="0" fill="hold" nodeType="withEffect">
                                  <p:stCondLst>
                                    <p:cond delay="0"/>
                                  </p:stCondLst>
                                  <p:childTnLst>
                                    <p:set>
                                      <p:cBhvr>
                                        <p:cTn id="10" dur="1" fill="hold">
                                          <p:stCondLst>
                                            <p:cond delay="0"/>
                                          </p:stCondLst>
                                        </p:cTn>
                                        <p:tgtEl>
                                          <p:spTgt spid="10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עשן מתפתל">
  <a:themeElements>
    <a:clrScheme name="עשן מתפתל">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עשן מתפתל">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עשן מתפתל">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ערכת נושא של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של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6239</TotalTime>
  <Words>336</Words>
  <Application>Microsoft Office PowerPoint</Application>
  <PresentationFormat>Widescreen</PresentationFormat>
  <Paragraphs>59</Paragraphs>
  <Slides>15</Slides>
  <Notes>5</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Century Gothic</vt:lpstr>
      <vt:lpstr>David</vt:lpstr>
      <vt:lpstr>Gisha</vt:lpstr>
      <vt:lpstr>Tahoma</vt:lpstr>
      <vt:lpstr>Wingdings 3</vt:lpstr>
      <vt:lpstr>עשן מתפתל</vt:lpstr>
      <vt:lpstr>PowerPoint Presentation</vt:lpstr>
      <vt:lpstr>The Research Question</vt:lpstr>
      <vt:lpstr>PowerPoint Presentation</vt:lpstr>
      <vt:lpstr>PowerPoint Presentation</vt:lpstr>
      <vt:lpstr>PowerPoint Presentation</vt:lpstr>
      <vt:lpstr>The Monroe Doctrine </vt:lpstr>
      <vt:lpstr>World Wars</vt:lpstr>
      <vt:lpstr>The Obama Doctrine</vt:lpstr>
      <vt:lpstr>PowerPoint Presentation</vt:lpstr>
      <vt:lpstr>PowerPoint Presentation</vt:lpstr>
      <vt:lpstr>PowerPoint Presentation</vt:lpstr>
      <vt:lpstr>PowerPoint Presentation</vt:lpstr>
      <vt:lpstr>Priorities</vt:lpstr>
      <vt:lpstr>To Summarize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סיור מב"ל לדרום</dc:title>
  <dc:creator>USER</dc:creator>
  <cp:lastModifiedBy>GOI</cp:lastModifiedBy>
  <cp:revision>361</cp:revision>
  <cp:lastPrinted>2017-10-15T04:06:39Z</cp:lastPrinted>
  <dcterms:created xsi:type="dcterms:W3CDTF">2017-09-23T04:50:33Z</dcterms:created>
  <dcterms:modified xsi:type="dcterms:W3CDTF">2019-07-03T10:00:49Z</dcterms:modified>
</cp:coreProperties>
</file>