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14"/>
  </p:notesMasterIdLst>
  <p:sldIdLst>
    <p:sldId id="256" r:id="rId5"/>
    <p:sldId id="343" r:id="rId6"/>
    <p:sldId id="334" r:id="rId7"/>
    <p:sldId id="347" r:id="rId8"/>
    <p:sldId id="336" r:id="rId9"/>
    <p:sldId id="344" r:id="rId10"/>
    <p:sldId id="345" r:id="rId11"/>
    <p:sldId id="342" r:id="rId12"/>
    <p:sldId id="262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29486D"/>
    <a:srgbClr val="09686D"/>
    <a:srgbClr val="2C9FB6"/>
    <a:srgbClr val="1C2C5A"/>
    <a:srgbClr val="1A3B70"/>
    <a:srgbClr val="143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13" autoAdjust="0"/>
    <p:restoredTop sz="90564" autoAdjust="0"/>
  </p:normalViewPr>
  <p:slideViewPr>
    <p:cSldViewPr>
      <p:cViewPr varScale="1">
        <p:scale>
          <a:sx n="83" d="100"/>
          <a:sy n="83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7C54446-C7EF-469B-9EC1-69298075FC5F}" type="datetimeFigureOut">
              <a:rPr lang="he-IL" smtClean="0"/>
              <a:pPr/>
              <a:t>ל'/אדר א/תשע"ד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64467BA-C5B4-4293-97ED-F4DBAC9CE54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008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67BA-C5B4-4293-97ED-F4DBAC9CE545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3440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67BA-C5B4-4293-97ED-F4DBAC9CE545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35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67BA-C5B4-4293-97ED-F4DBAC9CE545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665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61048"/>
          </a:xfrm>
          <a:prstGeom prst="rect">
            <a:avLst/>
          </a:prstGeom>
          <a:solidFill>
            <a:srgbClr val="1A3B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981075"/>
            <a:ext cx="9144000" cy="914400"/>
          </a:xfrm>
        </p:spPr>
        <p:txBody>
          <a:bodyPr/>
          <a:lstStyle>
            <a:lvl1pPr>
              <a:buNone/>
              <a:defRPr sz="3200" b="0">
                <a:solidFill>
                  <a:schemeClr val="bg1"/>
                </a:solidFill>
                <a:cs typeface="+mn-cs"/>
              </a:defRPr>
            </a:lvl1pPr>
          </a:lstStyle>
          <a:p>
            <a:pPr marL="346075" indent="-346075" algn="ctr">
              <a:tabLst>
                <a:tab pos="1939925" algn="l"/>
              </a:tabLst>
            </a:pPr>
            <a:r>
              <a:rPr lang="he-IL" sz="4800" b="1" dirty="0" smtClean="0">
                <a:solidFill>
                  <a:schemeClr val="bg1">
                    <a:lumMod val="95000"/>
                  </a:schemeClr>
                </a:solidFill>
              </a:rPr>
              <a:t>ממשל זמין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</a:rPr>
              <a:t> | </a:t>
            </a:r>
            <a:r>
              <a:rPr lang="he-IL" sz="4800" dirty="0" smtClean="0">
                <a:solidFill>
                  <a:schemeClr val="bg1">
                    <a:lumMod val="95000"/>
                  </a:schemeClr>
                </a:solidFill>
              </a:rPr>
              <a:t>כותרת המצגת</a:t>
            </a:r>
            <a:endParaRPr lang="he-IL" sz="4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1908175" y="1989138"/>
            <a:ext cx="5256213" cy="647700"/>
          </a:xfrm>
        </p:spPr>
        <p:txBody>
          <a:bodyPr/>
          <a:lstStyle>
            <a:lvl1pPr>
              <a:buNone/>
              <a:defRPr lang="en-US" sz="3200" dirty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charset="0"/>
              </a:defRPr>
            </a:lvl1pPr>
          </a:lstStyle>
          <a:p>
            <a:pPr algn="ctr">
              <a:defRPr/>
            </a:pPr>
            <a:r>
              <a:rPr lang="he-IL" sz="2000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+mj-ea"/>
                <a:cs typeface="Arial" charset="0"/>
              </a:rPr>
              <a:t>מציג 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+mj-ea"/>
                <a:cs typeface="Arial" charset="0"/>
              </a:rPr>
              <a:t>|</a:t>
            </a:r>
            <a:r>
              <a:rPr lang="he-IL" sz="2000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+mj-ea"/>
                <a:cs typeface="Arial" charset="0"/>
              </a:rPr>
              <a:t> </a:t>
            </a:r>
            <a:r>
              <a:rPr lang="he-IL" sz="2000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+mj-ea"/>
                <a:cs typeface="Arial" charset="0"/>
              </a:rPr>
              <a:t>תפקיד</a:t>
            </a:r>
            <a:endParaRPr lang="en-US" sz="2000" dirty="0">
              <a:solidFill>
                <a:schemeClr val="bg1">
                  <a:lumMod val="95000"/>
                </a:schemeClr>
              </a:solidFill>
              <a:latin typeface="Arial Narrow" pitchFamily="34" charset="0"/>
              <a:ea typeface="+mj-ea"/>
              <a:cs typeface="Arial" charset="0"/>
            </a:endParaRPr>
          </a:p>
        </p:txBody>
      </p:sp>
      <p:sp>
        <p:nvSpPr>
          <p:cNvPr id="17" name="Oval 16"/>
          <p:cNvSpPr/>
          <p:nvPr userDrawn="1"/>
        </p:nvSpPr>
        <p:spPr>
          <a:xfrm>
            <a:off x="2915816" y="2636912"/>
            <a:ext cx="3384376" cy="338437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901700" dist="101600" dir="14400000" sx="106000" sy="106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GOV_logo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75856" y="3097763"/>
            <a:ext cx="2664296" cy="2131437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683568" y="6165304"/>
            <a:ext cx="7309073" cy="548680"/>
          </a:xfrm>
        </p:spPr>
        <p:txBody>
          <a:bodyPr/>
          <a:lstStyle>
            <a:lvl1pPr marL="342900" indent="-342900" algn="r" defTabSz="914400" rtl="1" eaLnBrk="1" latinLnBrk="0" hangingPunct="1">
              <a:spcBef>
                <a:spcPct val="20000"/>
              </a:spcBef>
              <a:buNone/>
              <a:defRPr lang="he-IL" sz="2000" b="1" kern="1200" dirty="0">
                <a:solidFill>
                  <a:srgbClr val="1A3B7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indent="-342900">
              <a:spcBef>
                <a:spcPct val="20000"/>
              </a:spcBef>
              <a:defRPr/>
            </a:pPr>
            <a:r>
              <a:rPr lang="he-IL" sz="2000" b="1" dirty="0" smtClean="0">
                <a:solidFill>
                  <a:srgbClr val="1A3B70"/>
                </a:solidFill>
                <a:latin typeface="+mn-lt"/>
                <a:cs typeface="+mn-cs"/>
              </a:rPr>
              <a:t>תאריך</a:t>
            </a:r>
            <a:r>
              <a:rPr lang="he-IL" sz="2000" dirty="0" smtClean="0">
                <a:solidFill>
                  <a:srgbClr val="1A3B70"/>
                </a:solidFill>
                <a:latin typeface="+mn-lt"/>
                <a:cs typeface="+mn-cs"/>
              </a:rPr>
              <a:t> </a:t>
            </a:r>
            <a:r>
              <a:rPr lang="he-IL" sz="2200" b="1" dirty="0" smtClean="0">
                <a:solidFill>
                  <a:srgbClr val="1A3B70"/>
                </a:solidFill>
                <a:latin typeface="+mn-lt"/>
                <a:cs typeface="+mn-cs"/>
              </a:rPr>
              <a:t>| משרד האוצר | אגף החשב הכללי</a:t>
            </a:r>
            <a:endParaRPr lang="he-IL" sz="2200" b="1" dirty="0">
              <a:solidFill>
                <a:srgbClr val="1A3B7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1A3B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7504" y="6237312"/>
            <a:ext cx="1270475" cy="504056"/>
            <a:chOff x="107504" y="6237312"/>
            <a:chExt cx="1270475" cy="504056"/>
          </a:xfrm>
        </p:grpSpPr>
        <p:pic>
          <p:nvPicPr>
            <p:cNvPr id="8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9FFFB"/>
                </a:clrFrom>
                <a:clrTo>
                  <a:srgbClr val="F9FFF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6296282"/>
              <a:ext cx="454557" cy="445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http://a8.sphotos.ak.fbcdn.net/hphotos-ak-snc6/248360_223993990945947_121660137846000_910174_1577451_n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1560" y="6237312"/>
              <a:ext cx="766419" cy="498173"/>
            </a:xfrm>
            <a:prstGeom prst="rect">
              <a:avLst/>
            </a:prstGeom>
            <a:noFill/>
          </p:spPr>
        </p:pic>
      </p:grp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412875"/>
            <a:ext cx="8424863" cy="4537075"/>
          </a:xfrm>
        </p:spPr>
        <p:txBody>
          <a:bodyPr vert="horz" lIns="91440" tIns="45720" rIns="91440" bIns="45720" rtlCol="1">
            <a:normAutofit/>
          </a:bodyPr>
          <a:lstStyle>
            <a:lvl1pPr indent="-342900" algn="r" defTabSz="914400" rtl="1" eaLnBrk="1" latinLnBrk="0" hangingPunct="1">
              <a:spcBef>
                <a:spcPct val="20000"/>
              </a:spcBef>
              <a:buClr>
                <a:srgbClr val="2C9FB6"/>
              </a:buClr>
              <a:buSzPct val="100000"/>
              <a:buFontTx/>
              <a:buBlip>
                <a:blip r:embed="rId4"/>
              </a:buBlip>
              <a:defRPr lang="he-IL" sz="3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buClr>
                <a:srgbClr val="2C9FB6"/>
              </a:buClr>
              <a:buFont typeface="Calibri" pitchFamily="34" charset="0"/>
              <a:buChar char="•"/>
              <a:defRPr sz="2800"/>
            </a:lvl2pPr>
            <a:lvl3pPr>
              <a:buClr>
                <a:srgbClr val="2C9FB6"/>
              </a:buClr>
              <a:defRPr/>
            </a:lvl3pPr>
            <a:lvl4pPr>
              <a:buClr>
                <a:srgbClr val="2C9FB6"/>
              </a:buClr>
              <a:buFont typeface="Arial" pitchFamily="34" charset="0"/>
              <a:buChar char="•"/>
              <a:defRPr/>
            </a:lvl4pPr>
            <a:lvl5pPr>
              <a:buClr>
                <a:srgbClr val="2C9FB6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he-IL" dirty="0" smtClean="0"/>
              <a:t>דוגמה לתבליטים</a:t>
            </a:r>
          </a:p>
          <a:p>
            <a:pPr lvl="1"/>
            <a:r>
              <a:rPr lang="he-IL" dirty="0" err="1" smtClean="0"/>
              <a:t>חלחלחלח</a:t>
            </a:r>
            <a:endParaRPr lang="he-IL" dirty="0" smtClean="0"/>
          </a:p>
          <a:p>
            <a:pPr lvl="2"/>
            <a:r>
              <a:rPr lang="he-IL" dirty="0" err="1" smtClean="0"/>
              <a:t>כככככ</a:t>
            </a:r>
            <a:endParaRPr lang="he-IL" dirty="0" smtClean="0"/>
          </a:p>
          <a:p>
            <a:pPr lvl="3"/>
            <a:r>
              <a:rPr lang="he-IL" dirty="0" err="1" smtClean="0"/>
              <a:t>ככככ</a:t>
            </a:r>
            <a:endParaRPr lang="he-IL" dirty="0" smtClean="0"/>
          </a:p>
          <a:p>
            <a:pPr lvl="4"/>
            <a:r>
              <a:rPr lang="he-IL" dirty="0" err="1" smtClean="0"/>
              <a:t>ככככ</a:t>
            </a:r>
            <a:endParaRPr lang="he-IL" dirty="0" smtClean="0"/>
          </a:p>
          <a:p>
            <a:pPr lvl="0"/>
            <a:r>
              <a:rPr lang="he-IL" dirty="0" smtClean="0"/>
              <a:t>דוגמה שנייה</a:t>
            </a:r>
          </a:p>
          <a:p>
            <a:pPr lvl="0"/>
            <a:endParaRPr lang="he-IL" dirty="0" smtClean="0"/>
          </a:p>
          <a:p>
            <a:pPr lvl="0"/>
            <a:r>
              <a:rPr lang="he-IL" dirty="0" smtClean="0"/>
              <a:t>דוגמה שלישית</a:t>
            </a:r>
          </a:p>
          <a:p>
            <a:pPr lvl="0"/>
            <a:endParaRPr lang="he-IL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85720" y="71421"/>
            <a:ext cx="8429652" cy="1071563"/>
          </a:xfrm>
        </p:spPr>
        <p:txBody>
          <a:bodyPr>
            <a:normAutofit/>
          </a:bodyPr>
          <a:lstStyle>
            <a:lvl1pPr>
              <a:buNone/>
              <a:defRPr lang="en-US" sz="4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he-IL" dirty="0" smtClean="0"/>
              <a:t>כותרת דף תוכן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2373621" y="-2780803"/>
            <a:ext cx="10479299" cy="10098235"/>
          </a:xfrm>
          <a:prstGeom prst="ellipse">
            <a:avLst/>
          </a:prstGeom>
          <a:solidFill>
            <a:srgbClr val="143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http://www.themarker.com/ibo/images/it/it_rashit/GOVIL-r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44393" y="5085184"/>
            <a:ext cx="2383391" cy="1553130"/>
          </a:xfrm>
          <a:prstGeom prst="rect">
            <a:avLst/>
          </a:prstGeom>
          <a:noFill/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43213" y="2420889"/>
            <a:ext cx="6300787" cy="936104"/>
          </a:xfrm>
        </p:spPr>
        <p:txBody>
          <a:bodyPr/>
          <a:lstStyle>
            <a:lvl1pPr>
              <a:buNone/>
              <a:defRPr sz="32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algn="ctr" defTabSz="640080"/>
            <a:r>
              <a:rPr lang="he-IL" sz="4400" b="1" dirty="0" smtClean="0">
                <a:solidFill>
                  <a:schemeClr val="bg1"/>
                </a:solidFill>
              </a:rPr>
              <a:t>כותרת פנימית </a:t>
            </a:r>
            <a:r>
              <a:rPr lang="he-IL" sz="4400" b="1" dirty="0" smtClean="0">
                <a:solidFill>
                  <a:srgbClr val="2C9FB6"/>
                </a:solidFill>
              </a:rPr>
              <a:t>|</a:t>
            </a:r>
            <a:r>
              <a:rPr lang="he-IL" sz="4400" b="1" dirty="0" smtClean="0">
                <a:solidFill>
                  <a:schemeClr val="bg1"/>
                </a:solidFill>
              </a:rPr>
              <a:t> </a:t>
            </a:r>
            <a:r>
              <a:rPr lang="he-IL" sz="4400" dirty="0" smtClean="0">
                <a:solidFill>
                  <a:schemeClr val="bg1"/>
                </a:solidFill>
              </a:rPr>
              <a:t>שם המצגת</a:t>
            </a:r>
            <a:endParaRPr lang="he-IL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1A3B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7504" y="6237312"/>
            <a:ext cx="1270475" cy="504056"/>
            <a:chOff x="107504" y="6237312"/>
            <a:chExt cx="1270475" cy="504056"/>
          </a:xfrm>
        </p:grpSpPr>
        <p:pic>
          <p:nvPicPr>
            <p:cNvPr id="8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9FFFB"/>
                </a:clrFrom>
                <a:clrTo>
                  <a:srgbClr val="F9FFF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6296282"/>
              <a:ext cx="454557" cy="445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http://a8.sphotos.ak.fbcdn.net/hphotos-ak-snc6/248360_223993990945947_121660137846000_910174_1577451_n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1560" y="6237312"/>
              <a:ext cx="766419" cy="498173"/>
            </a:xfrm>
            <a:prstGeom prst="rect">
              <a:avLst/>
            </a:prstGeom>
            <a:noFill/>
          </p:spPr>
        </p:pic>
      </p:grpSp>
      <p:grpSp>
        <p:nvGrpSpPr>
          <p:cNvPr id="11" name="Group 121"/>
          <p:cNvGrpSpPr>
            <a:grpSpLocks/>
          </p:cNvGrpSpPr>
          <p:nvPr userDrawn="1"/>
        </p:nvGrpSpPr>
        <p:grpSpPr bwMode="auto">
          <a:xfrm>
            <a:off x="4067944" y="1987550"/>
            <a:ext cx="2778944" cy="2593578"/>
            <a:chOff x="4191000" y="4693591"/>
            <a:chExt cx="2088209" cy="2088209"/>
          </a:xfrm>
          <a:solidFill>
            <a:schemeClr val="tx2">
              <a:lumMod val="50000"/>
            </a:schemeClr>
          </a:solidFill>
        </p:grpSpPr>
        <p:sp>
          <p:nvSpPr>
            <p:cNvPr id="12" name="Oval 107"/>
            <p:cNvSpPr>
              <a:spLocks noChangeArrowheads="1"/>
            </p:cNvSpPr>
            <p:nvPr/>
          </p:nvSpPr>
          <p:spPr bwMode="auto">
            <a:xfrm>
              <a:off x="4191000" y="4693591"/>
              <a:ext cx="2088209" cy="2088209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3" name="Rectangle 118"/>
            <p:cNvSpPr>
              <a:spLocks noChangeArrowheads="1"/>
            </p:cNvSpPr>
            <p:nvPr/>
          </p:nvSpPr>
          <p:spPr bwMode="auto">
            <a:xfrm>
              <a:off x="4470690" y="5332146"/>
              <a:ext cx="1560039" cy="371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vl="0" algn="ctr"/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Oval 122"/>
          <p:cNvSpPr>
            <a:spLocks noChangeArrowheads="1"/>
          </p:cNvSpPr>
          <p:nvPr/>
        </p:nvSpPr>
        <p:spPr bwMode="auto">
          <a:xfrm>
            <a:off x="1115616" y="1412776"/>
            <a:ext cx="2583093" cy="2466877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0" name="Oval 127"/>
          <p:cNvSpPr>
            <a:spLocks noChangeArrowheads="1"/>
          </p:cNvSpPr>
          <p:nvPr/>
        </p:nvSpPr>
        <p:spPr bwMode="auto">
          <a:xfrm>
            <a:off x="827584" y="4365104"/>
            <a:ext cx="1752600" cy="17526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3" name="Oval 128"/>
          <p:cNvSpPr>
            <a:spLocks noChangeArrowheads="1"/>
          </p:cNvSpPr>
          <p:nvPr/>
        </p:nvSpPr>
        <p:spPr bwMode="auto">
          <a:xfrm>
            <a:off x="6876256" y="1312168"/>
            <a:ext cx="1828800" cy="1828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" name="Oval 132"/>
          <p:cNvSpPr>
            <a:spLocks noChangeArrowheads="1"/>
          </p:cNvSpPr>
          <p:nvPr userDrawn="1"/>
        </p:nvSpPr>
        <p:spPr bwMode="auto">
          <a:xfrm>
            <a:off x="6475040" y="3891879"/>
            <a:ext cx="2057400" cy="2057399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9" name="Oval 137"/>
          <p:cNvSpPr>
            <a:spLocks noChangeArrowheads="1"/>
          </p:cNvSpPr>
          <p:nvPr/>
        </p:nvSpPr>
        <p:spPr bwMode="auto">
          <a:xfrm>
            <a:off x="3059832" y="4509120"/>
            <a:ext cx="2057400" cy="2057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l" rtl="0"/>
            <a:endParaRPr lang="he-IL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357290" y="2357430"/>
            <a:ext cx="2000250" cy="571500"/>
          </a:xfrm>
        </p:spPr>
        <p:txBody>
          <a:bodyPr>
            <a:normAutofit/>
          </a:bodyPr>
          <a:lstStyle>
            <a:lvl1pPr>
              <a:buNone/>
              <a:defRPr lang="en-US" sz="2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914400" rtl="1" eaLnBrk="1" latinLnBrk="0" hangingPunct="1"/>
            <a:r>
              <a:rPr lang="he-IL" dirty="0" smtClean="0"/>
              <a:t>כותרת</a:t>
            </a:r>
            <a:endParaRPr lang="en-US" dirty="0"/>
          </a:p>
        </p:txBody>
      </p:sp>
      <p:sp>
        <p:nvSpPr>
          <p:cNvPr id="32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642910" y="4929198"/>
            <a:ext cx="2000250" cy="571500"/>
          </a:xfrm>
        </p:spPr>
        <p:txBody>
          <a:bodyPr>
            <a:normAutofit/>
          </a:bodyPr>
          <a:lstStyle>
            <a:lvl1pPr>
              <a:buNone/>
              <a:defRPr lang="en-US" sz="2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914400" rtl="1" eaLnBrk="1" latinLnBrk="0" hangingPunct="1"/>
            <a:r>
              <a:rPr lang="he-IL" dirty="0" smtClean="0"/>
              <a:t>כותרת</a:t>
            </a:r>
            <a:endParaRPr lang="en-US" dirty="0"/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3071802" y="5286388"/>
            <a:ext cx="2000250" cy="571500"/>
          </a:xfrm>
        </p:spPr>
        <p:txBody>
          <a:bodyPr>
            <a:normAutofit/>
          </a:bodyPr>
          <a:lstStyle>
            <a:lvl1pPr>
              <a:buNone/>
              <a:defRPr lang="en-US" sz="2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914400" rtl="1" eaLnBrk="1" latinLnBrk="0" hangingPunct="1"/>
            <a:r>
              <a:rPr lang="he-IL" dirty="0" smtClean="0"/>
              <a:t>כותרת</a:t>
            </a:r>
            <a:endParaRPr lang="en-US" dirty="0"/>
          </a:p>
        </p:txBody>
      </p:sp>
      <p:sp>
        <p:nvSpPr>
          <p:cNvPr id="34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581525" y="3009900"/>
            <a:ext cx="2000250" cy="571500"/>
          </a:xfrm>
        </p:spPr>
        <p:txBody>
          <a:bodyPr>
            <a:normAutofit/>
          </a:bodyPr>
          <a:lstStyle>
            <a:lvl1pPr>
              <a:buNone/>
              <a:defRPr lang="en-US" sz="2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914400" rtl="1" eaLnBrk="1" latinLnBrk="0" hangingPunct="1"/>
            <a:r>
              <a:rPr lang="he-IL" dirty="0" smtClean="0"/>
              <a:t>כותרת</a:t>
            </a:r>
            <a:endParaRPr lang="en-US" dirty="0"/>
          </a:p>
        </p:txBody>
      </p:sp>
      <p:sp>
        <p:nvSpPr>
          <p:cNvPr id="35" name="Text Placeholder 14"/>
          <p:cNvSpPr>
            <a:spLocks noGrp="1"/>
          </p:cNvSpPr>
          <p:nvPr>
            <p:ph type="body" sz="quarter" idx="17" hasCustomPrompt="1"/>
          </p:nvPr>
        </p:nvSpPr>
        <p:spPr>
          <a:xfrm>
            <a:off x="6715140" y="1857364"/>
            <a:ext cx="2000250" cy="571500"/>
          </a:xfrm>
        </p:spPr>
        <p:txBody>
          <a:bodyPr>
            <a:normAutofit/>
          </a:bodyPr>
          <a:lstStyle>
            <a:lvl1pPr>
              <a:buNone/>
              <a:defRPr lang="en-US" sz="2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914400" rtl="1" eaLnBrk="1" latinLnBrk="0" hangingPunct="1"/>
            <a:r>
              <a:rPr lang="he-IL" dirty="0" smtClean="0"/>
              <a:t>כותרת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429388" y="4643446"/>
            <a:ext cx="2000250" cy="571500"/>
          </a:xfrm>
        </p:spPr>
        <p:txBody>
          <a:bodyPr>
            <a:normAutofit/>
          </a:bodyPr>
          <a:lstStyle>
            <a:lvl1pPr>
              <a:buNone/>
              <a:defRPr lang="en-US" sz="2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914400" rtl="1" eaLnBrk="1" latinLnBrk="0" hangingPunct="1"/>
            <a:r>
              <a:rPr lang="he-IL" dirty="0" smtClean="0"/>
              <a:t>כותרת</a:t>
            </a:r>
            <a:endParaRPr lang="en-US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85720" y="71421"/>
            <a:ext cx="8429652" cy="1071563"/>
          </a:xfrm>
        </p:spPr>
        <p:txBody>
          <a:bodyPr>
            <a:normAutofit/>
          </a:bodyPr>
          <a:lstStyle>
            <a:lvl1pPr>
              <a:buNone/>
              <a:defRPr lang="en-US" sz="4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he-IL" dirty="0" smtClean="0"/>
              <a:t>כותרת דף תוכן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547664" y="1772816"/>
            <a:ext cx="7596336" cy="2592288"/>
          </a:xfrm>
          <a:prstGeom prst="rect">
            <a:avLst/>
          </a:prstGeom>
          <a:solidFill>
            <a:srgbClr val="1A3B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 userDrawn="1"/>
        </p:nvSpPr>
        <p:spPr>
          <a:xfrm>
            <a:off x="323528" y="1772816"/>
            <a:ext cx="2592288" cy="2592288"/>
          </a:xfrm>
          <a:prstGeom prst="ellipse">
            <a:avLst/>
          </a:prstGeom>
          <a:solidFill>
            <a:srgbClr val="2C9FB6"/>
          </a:solidFill>
          <a:ln>
            <a:noFill/>
          </a:ln>
          <a:effectLst>
            <a:outerShdw blurRad="546100" dist="114300" dir="3000000" sx="102000" sy="102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7504" y="6237312"/>
            <a:ext cx="1270475" cy="504056"/>
            <a:chOff x="107504" y="6237312"/>
            <a:chExt cx="1270475" cy="504056"/>
          </a:xfrm>
        </p:grpSpPr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9FFFB"/>
                </a:clrFrom>
                <a:clrTo>
                  <a:srgbClr val="F9FFF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6296282"/>
              <a:ext cx="454557" cy="445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8" descr="http://a8.sphotos.ak.fbcdn.net/hphotos-ak-snc6/248360_223993990945947_121660137846000_910174_1577451_n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1560" y="6237312"/>
              <a:ext cx="766419" cy="498173"/>
            </a:xfrm>
            <a:prstGeom prst="rect">
              <a:avLst/>
            </a:prstGeom>
            <a:noFill/>
          </p:spPr>
        </p:pic>
      </p:grp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786079" y="2714625"/>
            <a:ext cx="6072201" cy="785813"/>
          </a:xfrm>
        </p:spPr>
        <p:txBody>
          <a:bodyPr/>
          <a:lstStyle>
            <a:lvl1pPr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he-IL" sz="4000" b="1" dirty="0" smtClean="0">
                <a:solidFill>
                  <a:schemeClr val="bg1"/>
                </a:solidFill>
              </a:rPr>
              <a:t>כותרת פנימית |</a:t>
            </a:r>
            <a:r>
              <a:rPr lang="he-IL" sz="4000" dirty="0" smtClean="0">
                <a:solidFill>
                  <a:schemeClr val="bg1"/>
                </a:solidFill>
              </a:rPr>
              <a:t> שם המצגת</a:t>
            </a:r>
            <a:endParaRPr lang="en-US" dirty="0"/>
          </a:p>
        </p:txBody>
      </p:sp>
      <p:pic>
        <p:nvPicPr>
          <p:cNvPr id="13" name="Picture 12" descr="GOV_logo5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89248" y="2100605"/>
            <a:ext cx="2110544" cy="16884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1A3B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" name="Group 6"/>
          <p:cNvGrpSpPr/>
          <p:nvPr userDrawn="1"/>
        </p:nvGrpSpPr>
        <p:grpSpPr>
          <a:xfrm>
            <a:off x="107504" y="6237312"/>
            <a:ext cx="1270475" cy="504056"/>
            <a:chOff x="107504" y="6237312"/>
            <a:chExt cx="1270475" cy="504056"/>
          </a:xfrm>
        </p:grpSpPr>
        <p:pic>
          <p:nvPicPr>
            <p:cNvPr id="8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9FFFB"/>
                </a:clrFrom>
                <a:clrTo>
                  <a:srgbClr val="F9FFF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504" y="6296282"/>
              <a:ext cx="454557" cy="445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http://a8.sphotos.ak.fbcdn.net/hphotos-ak-snc6/248360_223993990945947_121660137846000_910174_1577451_n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1560" y="6237312"/>
              <a:ext cx="766419" cy="498173"/>
            </a:xfrm>
            <a:prstGeom prst="rect">
              <a:avLst/>
            </a:prstGeom>
            <a:noFill/>
          </p:spPr>
        </p:pic>
      </p:grp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28625" y="1571625"/>
            <a:ext cx="8429625" cy="1000125"/>
          </a:xfrm>
        </p:spPr>
        <p:txBody>
          <a:bodyPr/>
          <a:lstStyle>
            <a:lvl1pPr marL="342900">
              <a:spcBef>
                <a:spcPct val="0"/>
              </a:spcBef>
              <a:buNone/>
              <a:defRPr sz="3200"/>
            </a:lvl1pPr>
          </a:lstStyle>
          <a:p>
            <a:pPr marL="342900">
              <a:spcBef>
                <a:spcPct val="0"/>
              </a:spcBef>
              <a:defRPr/>
            </a:pPr>
            <a:r>
              <a:rPr lang="he-IL" sz="2800" b="1" dirty="0" smtClean="0"/>
              <a:t>טקסט תקציר כללי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2786063"/>
            <a:ext cx="4214813" cy="2428875"/>
          </a:xfrm>
        </p:spPr>
        <p:txBody>
          <a:bodyPr/>
          <a:lstStyle>
            <a:lvl1pPr>
              <a:buClr>
                <a:srgbClr val="2C9FB6"/>
              </a:buClr>
              <a:buSzPct val="110000"/>
              <a:buFontTx/>
              <a:buBlip>
                <a:blip r:embed="rId4"/>
              </a:buBlip>
              <a:defRPr sz="2200" b="1" baseline="0"/>
            </a:lvl1pPr>
          </a:lstStyle>
          <a:p>
            <a:pPr lvl="0"/>
            <a:r>
              <a:rPr lang="he-IL" dirty="0" smtClean="0"/>
              <a:t>תבליט 1</a:t>
            </a:r>
          </a:p>
          <a:p>
            <a:pPr lvl="0"/>
            <a:r>
              <a:rPr lang="he-IL" dirty="0" smtClean="0"/>
              <a:t>תבליט 2</a:t>
            </a:r>
          </a:p>
          <a:p>
            <a:pPr lvl="0"/>
            <a:r>
              <a:rPr lang="he-IL" dirty="0" smtClean="0"/>
              <a:t>תבליט 3</a:t>
            </a:r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85720" y="71421"/>
            <a:ext cx="8429652" cy="1071563"/>
          </a:xfrm>
        </p:spPr>
        <p:txBody>
          <a:bodyPr>
            <a:normAutofit/>
          </a:bodyPr>
          <a:lstStyle>
            <a:lvl1pPr>
              <a:buNone/>
              <a:defRPr lang="en-US" sz="4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he-IL" dirty="0" smtClean="0"/>
              <a:t>כותרת דף תוכן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4221088"/>
          </a:xfrm>
          <a:prstGeom prst="rect">
            <a:avLst/>
          </a:prstGeom>
          <a:solidFill>
            <a:srgbClr val="1A3B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Oval 6"/>
          <p:cNvSpPr/>
          <p:nvPr userDrawn="1"/>
        </p:nvSpPr>
        <p:spPr>
          <a:xfrm>
            <a:off x="3275856" y="2924944"/>
            <a:ext cx="2664296" cy="2664296"/>
          </a:xfrm>
          <a:prstGeom prst="ellipse">
            <a:avLst/>
          </a:prstGeom>
          <a:solidFill>
            <a:srgbClr val="2C9FB6"/>
          </a:solidFill>
          <a:ln>
            <a:noFill/>
          </a:ln>
          <a:effectLst>
            <a:outerShdw blurRad="546100" dir="10980000" sx="106000" sy="106000" algn="t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GOV_logo5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96698" y="3231232"/>
            <a:ext cx="2227430" cy="1781944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571750" y="928688"/>
            <a:ext cx="4000500" cy="1071552"/>
          </a:xfrm>
        </p:spPr>
        <p:txBody>
          <a:bodyPr>
            <a:normAutofit/>
          </a:bodyPr>
          <a:lstStyle>
            <a:lvl1pPr algn="ctr">
              <a:buNone/>
              <a:defRPr sz="4800" b="0">
                <a:solidFill>
                  <a:schemeClr val="bg1"/>
                </a:solidFill>
              </a:defRPr>
            </a:lvl1pPr>
          </a:lstStyle>
          <a:p>
            <a:pPr algn="ctr"/>
            <a:r>
              <a:rPr lang="he-IL" sz="4800" b="1" spc="300" dirty="0" smtClean="0">
                <a:solidFill>
                  <a:schemeClr val="bg1">
                    <a:lumMod val="95000"/>
                  </a:schemeClr>
                </a:solidFill>
              </a:rPr>
              <a:t>תודה</a:t>
            </a:r>
            <a:endParaRPr lang="he-IL" sz="4800" b="1" spc="3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142907" y="2000240"/>
            <a:ext cx="8929687" cy="571500"/>
          </a:xfrm>
        </p:spPr>
        <p:txBody>
          <a:bodyPr/>
          <a:lstStyle>
            <a:lvl1pPr algn="ctr">
              <a:buNone/>
              <a:defRPr lang="en-US" sz="3200" dirty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charset="0"/>
              </a:defRPr>
            </a:lvl1pPr>
          </a:lstStyle>
          <a:p>
            <a:pPr algn="ctr">
              <a:defRPr/>
            </a:pPr>
            <a:r>
              <a:rPr lang="he-IL" sz="2000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+mj-ea"/>
                <a:cs typeface="Arial" charset="0"/>
              </a:rPr>
              <a:t>שם המציג – </a:t>
            </a:r>
            <a:r>
              <a:rPr lang="he-IL" sz="2000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ea typeface="+mj-ea"/>
                <a:cs typeface="Arial" charset="0"/>
              </a:rPr>
              <a:t>תפקיד</a:t>
            </a:r>
            <a:endParaRPr lang="en-US" sz="2000" dirty="0">
              <a:solidFill>
                <a:schemeClr val="bg1">
                  <a:lumMod val="95000"/>
                </a:schemeClr>
              </a:solidFill>
              <a:latin typeface="Arial Narrow" pitchFamily="34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lvl="0" indent="-342900" algn="r" defTabSz="914400" rtl="1" eaLnBrk="1" latinLnBrk="0" hangingPunct="1">
              <a:spcBef>
                <a:spcPct val="20000"/>
              </a:spcBef>
              <a:buClr>
                <a:srgbClr val="2C9FB6"/>
              </a:buClr>
              <a:buSzPct val="150000"/>
              <a:buFontTx/>
              <a:buBlip>
                <a:blip r:embed="rId9"/>
              </a:buBlip>
            </a:pPr>
            <a:r>
              <a:rPr lang="en-US" dirty="0" smtClean="0"/>
              <a:t>Click to edit Master text styles</a:t>
            </a:r>
          </a:p>
          <a:p>
            <a:pPr marL="742950" lvl="1" indent="-342900" algn="r" defTabSz="914400" rtl="1" eaLnBrk="1" latinLnBrk="0" hangingPunct="1">
              <a:spcBef>
                <a:spcPct val="20000"/>
              </a:spcBef>
              <a:buClr>
                <a:srgbClr val="2C9FB6"/>
              </a:buClr>
              <a:buSzPct val="150000"/>
              <a:buFontTx/>
              <a:buBlip>
                <a:blip r:embed="rId9"/>
              </a:buBlip>
            </a:pPr>
            <a:r>
              <a:rPr lang="en-US" dirty="0" smtClean="0"/>
              <a:t>Second level</a:t>
            </a:r>
          </a:p>
          <a:p>
            <a:pPr marL="1143000" lvl="2" indent="-342900" algn="r" defTabSz="914400" rtl="1" eaLnBrk="1" latinLnBrk="0" hangingPunct="1">
              <a:spcBef>
                <a:spcPct val="20000"/>
              </a:spcBef>
              <a:buClr>
                <a:srgbClr val="2C9FB6"/>
              </a:buClr>
              <a:buSzPct val="150000"/>
              <a:buFontTx/>
              <a:buBlip>
                <a:blip r:embed="rId9"/>
              </a:buBlip>
            </a:pPr>
            <a:r>
              <a:rPr lang="en-US" dirty="0" smtClean="0"/>
              <a:t>Third level</a:t>
            </a:r>
          </a:p>
          <a:p>
            <a:pPr marL="1600200" lvl="3" indent="-342900" algn="r" defTabSz="914400" rtl="1" eaLnBrk="1" latinLnBrk="0" hangingPunct="1">
              <a:spcBef>
                <a:spcPct val="20000"/>
              </a:spcBef>
              <a:buClr>
                <a:srgbClr val="2C9FB6"/>
              </a:buClr>
              <a:buSzPct val="150000"/>
              <a:buFontTx/>
              <a:buBlip>
                <a:blip r:embed="rId9"/>
              </a:buBlip>
            </a:pPr>
            <a:r>
              <a:rPr lang="en-US" dirty="0" smtClean="0"/>
              <a:t>Fourth level</a:t>
            </a:r>
          </a:p>
          <a:p>
            <a:pPr marL="2057400" lvl="4" indent="-342900" algn="r" defTabSz="914400" rtl="1" eaLnBrk="1" latinLnBrk="0" hangingPunct="1">
              <a:spcBef>
                <a:spcPct val="20000"/>
              </a:spcBef>
              <a:buClr>
                <a:srgbClr val="2C9FB6"/>
              </a:buClr>
              <a:buSzPct val="150000"/>
              <a:buFontTx/>
              <a:buBlip>
                <a:blip r:embed="rId9"/>
              </a:buBlip>
            </a:pPr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5197-F5C2-458B-8CDA-E5D13306747B}" type="datetimeFigureOut">
              <a:rPr lang="he-IL" smtClean="0"/>
              <a:pPr/>
              <a:t>ל'/אדר א/תשע"ד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6574D-4E33-4604-B209-D2E3A4A6061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lang="he-IL" sz="3200" b="1" kern="1200" baseline="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981074"/>
            <a:ext cx="9144000" cy="1511821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/>
              <a:t>סטטוס </a:t>
            </a:r>
            <a:r>
              <a:rPr lang="he-IL" sz="3600" b="1" dirty="0" smtClean="0"/>
              <a:t>צה"ל - </a:t>
            </a:r>
            <a:r>
              <a:rPr lang="he-IL" sz="3600" b="1" dirty="0"/>
              <a:t>ממשל </a:t>
            </a:r>
            <a:r>
              <a:rPr lang="he-IL" sz="3600" b="1" dirty="0" smtClean="0"/>
              <a:t>זמין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he-IL" dirty="0"/>
              <a:t>3</a:t>
            </a:r>
            <a:r>
              <a:rPr lang="he-IL" dirty="0" smtClean="0"/>
              <a:t>.3.2014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he-IL" dirty="0" smtClean="0"/>
              <a:t>נושאים לדיון</a:t>
            </a:r>
            <a:endParaRPr lang="he-IL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8424863" cy="4537075"/>
          </a:xfrm>
        </p:spPr>
        <p:txBody>
          <a:bodyPr/>
          <a:lstStyle/>
          <a:p>
            <a:pPr fontAlgn="t"/>
            <a:r>
              <a:rPr lang="en-US" b="1" dirty="0" smtClean="0"/>
              <a:t>SLA</a:t>
            </a:r>
            <a:r>
              <a:rPr lang="he-IL" b="1" dirty="0" smtClean="0"/>
              <a:t> – צה"ל - ממשל זמין</a:t>
            </a:r>
          </a:p>
          <a:p>
            <a:pPr fontAlgn="t"/>
            <a:r>
              <a:rPr lang="he-IL" b="1" dirty="0" smtClean="0"/>
              <a:t>אתר המילואים - סטטוס</a:t>
            </a:r>
          </a:p>
          <a:p>
            <a:pPr fontAlgn="t"/>
            <a:r>
              <a:rPr lang="he-IL" b="1" dirty="0" smtClean="0"/>
              <a:t>דף חדש - סטטוס</a:t>
            </a:r>
          </a:p>
          <a:p>
            <a:pPr fontAlgn="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210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SLA</a:t>
            </a:r>
            <a:r>
              <a:rPr lang="he-IL" dirty="0" smtClean="0"/>
              <a:t> – ממשל זמין צה"ל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631038"/>
              </p:ext>
            </p:extLst>
          </p:nvPr>
        </p:nvGraphicFramePr>
        <p:xfrm>
          <a:off x="457200" y="1340768"/>
          <a:ext cx="8229600" cy="531293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926152"/>
                <a:gridCol w="1926152"/>
                <a:gridCol w="1512462"/>
                <a:gridCol w="1440803"/>
                <a:gridCol w="1424031"/>
              </a:tblGrid>
              <a:tr h="264274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קריטריון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שירות / יישום זהב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שירות / יישום כסף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שירות / יישום ארד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73422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תקלה משביתת שירות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א'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מיידי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10 דק'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 שעה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6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תחילת טיפול דרג ב'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שעות פעילות – 10 דק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מעבר לשעות הפעילות – 30 דק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 60 דק'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– 4 שעות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שעות פעילות – 4 שעות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מעבר – 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37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עדכון שוטף של הלקוח בסטטוס התקלה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לשעה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לארבע שעות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ליום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62750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תקלה קריטית שאינה משביתת שירות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א'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מיידי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30 דק'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שעתיים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6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ב'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שעות פעילות – 30 דק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מעבר – 60 דק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שעות פעילות – שעתיים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מעבר – 4 שעות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556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עדכון שוטף של הלקוח בסטטוס התקלה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לשעתיים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ליום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בפתיחה וסגירה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59700"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תקלה לא קריטית שאינה משביתת שירות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א'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15 דק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1 שעה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יום הפעילות הבא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6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תחילת טיפול דרג ב'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שעות פעילות –4 שעות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מעבר – יום הפעילות הבא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יום הפעילות הבא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2 ימי עבודה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668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עדכון שוטף של הלקוח בסטטוס התקלה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ליום פעילות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ליום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בפתיחה וסגירה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68340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תיעדוף משימות פשוטות בתכנית עבודה</a:t>
                      </a:r>
                      <a:br>
                        <a:rPr lang="he-IL" sz="1000">
                          <a:effectLst/>
                        </a:rPr>
                      </a:br>
                      <a:r>
                        <a:rPr lang="he-IL" sz="1000">
                          <a:effectLst/>
                        </a:rPr>
                        <a:t>(מתייחס לשוטף. פרויקטים מתוזמנים לפי גאנט בנפרד)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טווח של עד יומיים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טווח של עד שבועיים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טווח של 3 עד שבועות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68340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דוחות</a:t>
                      </a:r>
                      <a:br>
                        <a:rPr lang="he-IL" sz="1000">
                          <a:effectLst/>
                        </a:rPr>
                      </a:br>
                      <a:r>
                        <a:rPr lang="he-IL" sz="1000">
                          <a:effectLst/>
                        </a:rPr>
                        <a:t>(דוח תקיפות, דוח תקלות)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לחודש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לרבעון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אחת למחצית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68340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גיבויים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גיבוי לקלטות (מקומי +חוץ אתרי)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ב- 2015 </a:t>
                      </a:r>
                      <a:r>
                        <a:rPr lang="en-US" sz="1000">
                          <a:effectLst/>
                        </a:rPr>
                        <a:t>DR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גיבוי לקלטות</a:t>
                      </a:r>
                      <a:endParaRPr lang="en-US" sz="100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ב- 2015 </a:t>
                      </a:r>
                      <a:r>
                        <a:rPr lang="en-US" sz="1000">
                          <a:effectLst/>
                        </a:rPr>
                        <a:t>DR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גיבוי לקלטות</a:t>
                      </a:r>
                      <a:endParaRPr lang="en-US" sz="10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ב- 2015 </a:t>
                      </a:r>
                      <a:r>
                        <a:rPr lang="en-US" sz="1000" dirty="0">
                          <a:effectLst/>
                        </a:rPr>
                        <a:t>DR</a:t>
                      </a:r>
                      <a:r>
                        <a:rPr lang="he-IL" sz="1000" dirty="0">
                          <a:effectLst/>
                        </a:rPr>
                        <a:t> לפי דרישה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11928">
                <a:tc gridSpan="2"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ניטור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ניטור זמינות, חווית משתמש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ניטור זמינות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ניטור זמינות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48011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רמת זמינות *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99.7%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99.4%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99.2%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</a:tr>
              <a:tr h="287652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בדיקות עומסים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אחת לחצי שנה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אופציונאלי בתשלום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אופציונאלי בתשלום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</a:tr>
              <a:tr h="268340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הערות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"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יישום זהב צריך להיות בשרידות מלאה (אפליקציה ובסיס נתונים)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888" marR="548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58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SLA</a:t>
            </a:r>
            <a:r>
              <a:rPr lang="he-IL" dirty="0" smtClean="0"/>
              <a:t> - הערות</a:t>
            </a:r>
            <a:endParaRPr lang="he-IL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8424863" cy="4896445"/>
          </a:xfrm>
        </p:spPr>
        <p:txBody>
          <a:bodyPr>
            <a:normAutofit fontScale="92500" lnSpcReduction="20000"/>
          </a:bodyPr>
          <a:lstStyle/>
          <a:p>
            <a:pPr fontAlgn="t"/>
            <a:r>
              <a:rPr lang="en-US" sz="2400" dirty="0" smtClean="0"/>
              <a:t>SLA</a:t>
            </a:r>
            <a:r>
              <a:rPr lang="he-IL" sz="2400" dirty="0" smtClean="0"/>
              <a:t> יכנס לתוקף מידית. יופעל במסגרת פיילוט עד ל- 1/6/14</a:t>
            </a:r>
          </a:p>
          <a:p>
            <a:pPr marL="0" indent="0" fontAlgn="t">
              <a:buNone/>
            </a:pPr>
            <a:r>
              <a:rPr lang="he-IL" sz="2400" dirty="0" smtClean="0"/>
              <a:t> </a:t>
            </a:r>
          </a:p>
          <a:p>
            <a:pPr fontAlgn="t"/>
            <a:r>
              <a:rPr lang="he-IL" sz="2400" dirty="0" smtClean="0"/>
              <a:t>יועבר מסמך </a:t>
            </a:r>
            <a:r>
              <a:rPr lang="en-US" sz="2400" dirty="0" smtClean="0"/>
              <a:t>SLA</a:t>
            </a:r>
            <a:r>
              <a:rPr lang="he-IL" sz="2400" dirty="0" smtClean="0"/>
              <a:t> מפורט </a:t>
            </a:r>
          </a:p>
          <a:p>
            <a:pPr marL="0" indent="0" fontAlgn="t">
              <a:buNone/>
            </a:pPr>
            <a:endParaRPr lang="he-IL" sz="2400" dirty="0" smtClean="0"/>
          </a:p>
          <a:p>
            <a:pPr fontAlgn="t"/>
            <a:r>
              <a:rPr lang="he-IL" sz="2400" dirty="0" smtClean="0"/>
              <a:t>האמור </a:t>
            </a:r>
            <a:r>
              <a:rPr lang="he-IL" sz="2400" dirty="0"/>
              <a:t>נכון למצב שגרה בלבד (לא כולל מצב חירום, אירועי אבטחת מידע ובמקרים של הנחיות גופים ביטחוניים</a:t>
            </a:r>
            <a:r>
              <a:rPr lang="he-IL" sz="2400" dirty="0" smtClean="0"/>
              <a:t>).</a:t>
            </a:r>
          </a:p>
          <a:p>
            <a:pPr marL="0" indent="0" fontAlgn="t">
              <a:buNone/>
            </a:pPr>
            <a:endParaRPr lang="he-IL" sz="2400" dirty="0" smtClean="0"/>
          </a:p>
          <a:p>
            <a:pPr lvl="0" fontAlgn="t"/>
            <a:r>
              <a:rPr lang="he-IL" sz="2400" dirty="0"/>
              <a:t>בחישוב רמת הזמינות לא ייחשבו עבודות תחזוקה עבורן תישלח הודעה </a:t>
            </a:r>
            <a:r>
              <a:rPr lang="he-IL" sz="2400" dirty="0" smtClean="0"/>
              <a:t>מראש</a:t>
            </a:r>
          </a:p>
          <a:p>
            <a:pPr marL="0" lvl="0" indent="0" fontAlgn="t">
              <a:buNone/>
            </a:pPr>
            <a:endParaRPr lang="he-IL" sz="2400" dirty="0" smtClean="0"/>
          </a:p>
          <a:p>
            <a:pPr fontAlgn="t"/>
            <a:r>
              <a:rPr lang="he-IL" sz="2400" dirty="0" smtClean="0"/>
              <a:t>יוגדרו קריטריונים עבור , תקלה </a:t>
            </a:r>
            <a:r>
              <a:rPr lang="he-IL" sz="2400" dirty="0"/>
              <a:t>קריטית שאינה משביתת </a:t>
            </a:r>
            <a:r>
              <a:rPr lang="he-IL" sz="2400" dirty="0" smtClean="0"/>
              <a:t>שירות או תקלה </a:t>
            </a:r>
            <a:r>
              <a:rPr lang="he-IL" sz="2400" dirty="0"/>
              <a:t>לא קריטית שאינה משביתת </a:t>
            </a:r>
            <a:r>
              <a:rPr lang="he-IL" sz="2400" dirty="0" smtClean="0"/>
              <a:t>שירות</a:t>
            </a:r>
          </a:p>
          <a:p>
            <a:pPr marL="0" indent="0" fontAlgn="t">
              <a:buNone/>
            </a:pPr>
            <a:endParaRPr lang="he-IL" sz="2400" dirty="0" smtClean="0"/>
          </a:p>
          <a:p>
            <a:pPr lvl="0" fontAlgn="t"/>
            <a:r>
              <a:rPr lang="he-IL" sz="2400" dirty="0"/>
              <a:t>תקלה מול מוקד הבקרה </a:t>
            </a:r>
            <a:r>
              <a:rPr lang="he-IL" sz="2400" dirty="0"/>
              <a:t>יש לפתוח </a:t>
            </a:r>
            <a:r>
              <a:rPr lang="he-IL" sz="2400" dirty="0" smtClean="0"/>
              <a:t>טלפונית בלבד (</a:t>
            </a:r>
            <a:r>
              <a:rPr lang="he-IL" sz="2400" dirty="0"/>
              <a:t>אין לפתוח תקלה בדוא"ל)</a:t>
            </a:r>
            <a:endParaRPr lang="en-US" sz="2400" dirty="0"/>
          </a:p>
          <a:p>
            <a:pPr marL="0" indent="0" fontAlgn="t">
              <a:buNone/>
            </a:pPr>
            <a:endParaRPr lang="en-US" sz="2400" dirty="0"/>
          </a:p>
          <a:p>
            <a:pPr lvl="0" fontAlgn="t"/>
            <a:endParaRPr lang="en-US" sz="2400" dirty="0"/>
          </a:p>
          <a:p>
            <a:pPr fontAlgn="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3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אתר המילואים</a:t>
            </a:r>
            <a:r>
              <a:rPr lang="he-IL" dirty="0"/>
              <a:t> </a:t>
            </a:r>
            <a:r>
              <a:rPr lang="he-IL" dirty="0" smtClean="0"/>
              <a:t>- סטטוס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3508"/>
              </p:ext>
            </p:extLst>
          </p:nvPr>
        </p:nvGraphicFramePr>
        <p:xfrm>
          <a:off x="79986" y="1268760"/>
          <a:ext cx="8910990" cy="48965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4254"/>
                <a:gridCol w="2123306"/>
                <a:gridCol w="1544216"/>
                <a:gridCol w="1137300"/>
                <a:gridCol w="1091580"/>
                <a:gridCol w="1153304"/>
                <a:gridCol w="1527030"/>
              </a:tblGrid>
              <a:tr h="38128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משימה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אחריות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ביצוע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תאריך סיום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סטאטוס</a:t>
                      </a: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הערות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5810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ביצוע רכש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ממשל זמין + צהל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/>
                        <a:t>-</a:t>
                      </a:r>
                      <a:endParaRPr lang="he-I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לפי לו"ז </a:t>
                      </a:r>
                      <a:endParaRPr lang="he-IL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 anchor="ctr"/>
                </a:tc>
              </a:tr>
              <a:tr h="65810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הקמת תשתיות ותקשורת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ממשל זמין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/>
                        <a:t>-</a:t>
                      </a:r>
                      <a:endParaRPr lang="he-I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לפי לו"ז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 anchor="ctr"/>
                </a:tc>
              </a:tr>
              <a:tr h="105454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הקמת סביבה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ממשל</a:t>
                      </a:r>
                      <a:r>
                        <a:rPr lang="he-IL" sz="1600" baseline="0" dirty="0" smtClean="0"/>
                        <a:t> זמין + מטריקס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85%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13/4/14</a:t>
                      </a:r>
                      <a:endParaRPr lang="he-I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לפי לו"ז </a:t>
                      </a:r>
                    </a:p>
                    <a:p>
                      <a:pPr algn="ctr" rtl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שכפול המכונות והגדרתם ממתין לסגירת אפיון של מטריקס</a:t>
                      </a:r>
                      <a:endParaRPr lang="he-IL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75211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קליטת מערכת הזדהות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ממשל זמין + מטריקס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/>
                        <a:t>-</a:t>
                      </a:r>
                      <a:endParaRPr lang="he-I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חשש לחריגה</a:t>
                      </a:r>
                      <a:endParaRPr lang="he-I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ממתינים</a:t>
                      </a:r>
                      <a:r>
                        <a:rPr lang="he-IL" sz="1400" baseline="0" dirty="0" smtClean="0"/>
                        <a:t> להמשך התקנה מול מטריקס</a:t>
                      </a:r>
                      <a:endParaRPr lang="he-IL" sz="1400" dirty="0"/>
                    </a:p>
                  </a:txBody>
                  <a:tcPr anchor="ctr"/>
                </a:tc>
              </a:tr>
              <a:tr h="6827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הקמת תשתית חשיפה ללקוח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ממשל זמין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/>
                        <a:t>-</a:t>
                      </a:r>
                      <a:endParaRPr lang="he-IL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לפי לו"ז </a:t>
                      </a:r>
                    </a:p>
                    <a:p>
                      <a:pPr algn="ctr" rtl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 anchor="ctr"/>
                </a:tc>
              </a:tr>
              <a:tr h="70964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השלמת הקמת תשתית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ממשל זמין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1/4/14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לפי</a:t>
                      </a:r>
                      <a:r>
                        <a:rPr lang="he-IL" sz="1400" baseline="0" dirty="0" smtClean="0"/>
                        <a:t> לו"ז</a:t>
                      </a:r>
                      <a:endParaRPr lang="he-IL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כספות, גיבויים, קווי תקשורת וכו'</a:t>
                      </a:r>
                      <a:endParaRPr lang="he-IL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20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אתר המילואים</a:t>
            </a:r>
            <a:r>
              <a:rPr lang="he-IL" dirty="0"/>
              <a:t> </a:t>
            </a:r>
            <a:r>
              <a:rPr lang="he-IL" dirty="0" smtClean="0"/>
              <a:t>- סטטוס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124509"/>
              </p:ext>
            </p:extLst>
          </p:nvPr>
        </p:nvGraphicFramePr>
        <p:xfrm>
          <a:off x="297041" y="1396967"/>
          <a:ext cx="8523431" cy="48238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2627"/>
                <a:gridCol w="2662599"/>
                <a:gridCol w="1517040"/>
                <a:gridCol w="1094114"/>
                <a:gridCol w="1130444"/>
                <a:gridCol w="1746607"/>
              </a:tblGrid>
              <a:tr h="386889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משימה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אחריות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תאריך סיום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סטאטוס</a:t>
                      </a: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הערות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6778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תיאום</a:t>
                      </a:r>
                      <a:r>
                        <a:rPr lang="he-IL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תפיסה תפעולית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ממשל זמין + צה"ל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8/5</a:t>
                      </a: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לפי לו"ז </a:t>
                      </a:r>
                      <a:endParaRPr lang="he-IL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התהליך החל, נדרש</a:t>
                      </a:r>
                      <a:r>
                        <a:rPr lang="he-IL" sz="1400" baseline="0" dirty="0" smtClean="0"/>
                        <a:t> סגירה למספר תהליכי שירות</a:t>
                      </a:r>
                      <a:endParaRPr lang="he-IL" sz="1400" dirty="0"/>
                    </a:p>
                  </a:txBody>
                  <a:tcPr anchor="ctr"/>
                </a:tc>
              </a:tr>
              <a:tr h="66778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בדיקת מיפוי שרתים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algn="r" defTabSz="914400" rtl="1" eaLnBrk="1" latinLnBrk="0" hangingPunct="1"/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ממשל זמין + מטריקס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5/3</a:t>
                      </a:r>
                      <a:endParaRPr lang="he-IL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לפי לו"ז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נדרשת השלמת מיפויים לפי דוח שכבר נופק</a:t>
                      </a:r>
                      <a:endParaRPr lang="he-IL" sz="1400" dirty="0"/>
                    </a:p>
                  </a:txBody>
                  <a:tcPr anchor="ctr"/>
                </a:tc>
              </a:tr>
              <a:tr h="797829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מנגנון הזדהות של אתר המילואים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ממשל</a:t>
                      </a:r>
                      <a:r>
                        <a:rPr lang="he-IL" sz="1600" baseline="0" dirty="0" smtClean="0"/>
                        <a:t> זמין + צה"ל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10/3</a:t>
                      </a: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לפי לו"ז </a:t>
                      </a:r>
                    </a:p>
                    <a:p>
                      <a:pPr algn="ctr" rtl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763179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אתר שיווקי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ממשל זמין + מטריקס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בחריגה</a:t>
                      </a:r>
                    </a:p>
                    <a:p>
                      <a:pPr algn="ctr" rtl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מצפן</a:t>
                      </a:r>
                      <a:r>
                        <a:rPr lang="he-IL" sz="1400" baseline="0" dirty="0" smtClean="0"/>
                        <a:t> וילד (אתר הועבר לזיכוי ע"י 770)</a:t>
                      </a:r>
                      <a:endParaRPr lang="he-IL" sz="1400" dirty="0"/>
                    </a:p>
                  </a:txBody>
                  <a:tcPr anchor="ctr"/>
                </a:tc>
              </a:tr>
              <a:tr h="69279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אתר החיילים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ממשל זמין + מטריקס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חשש לחריגה</a:t>
                      </a:r>
                      <a:endParaRPr lang="he-I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smtClean="0"/>
                        <a:t>מצפן</a:t>
                      </a:r>
                      <a:r>
                        <a:rPr lang="he-IL" sz="1400" baseline="0" smtClean="0"/>
                        <a:t> וילד</a:t>
                      </a:r>
                      <a:endParaRPr lang="he-IL" sz="14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אתר המפקדים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ממשל זמין + מטריקס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חשש לחריגה</a:t>
                      </a:r>
                      <a:endParaRPr lang="he-IL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מצפן</a:t>
                      </a:r>
                      <a:r>
                        <a:rPr lang="he-IL" sz="1400" baseline="0" dirty="0" smtClean="0"/>
                        <a:t> וילד</a:t>
                      </a:r>
                      <a:endParaRPr lang="he-IL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09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אתר המילואים</a:t>
            </a:r>
            <a:r>
              <a:rPr lang="he-IL" dirty="0"/>
              <a:t> </a:t>
            </a:r>
            <a:r>
              <a:rPr lang="he-IL" dirty="0" smtClean="0"/>
              <a:t>- סטטוס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386998"/>
              </p:ext>
            </p:extLst>
          </p:nvPr>
        </p:nvGraphicFramePr>
        <p:xfrm>
          <a:off x="467545" y="1268760"/>
          <a:ext cx="8523431" cy="17224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2627"/>
                <a:gridCol w="2662599"/>
                <a:gridCol w="1517040"/>
                <a:gridCol w="1186986"/>
                <a:gridCol w="1281854"/>
                <a:gridCol w="1502325"/>
              </a:tblGrid>
              <a:tr h="386889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משימה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אחריות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תאריך סיום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סטאטוס</a:t>
                      </a: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הערות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6" marB="45726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6778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התקנת דאבל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ממשל זמין + מטריקס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1/4</a:t>
                      </a: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 smtClean="0"/>
                        <a:t>לפי לו"ז </a:t>
                      </a:r>
                      <a:endParaRPr lang="he-IL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 anchor="ctr"/>
                </a:tc>
              </a:tr>
              <a:tr h="66778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91436" marR="91436" marT="45726" marB="45726" horzOverflow="overflow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מערכת העלאת קבצים -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FU</a:t>
                      </a:r>
                    </a:p>
                    <a:p>
                      <a:pPr marL="0" algn="r" defTabSz="914400" rtl="1" eaLnBrk="1" latinLnBrk="0" hangingPunct="1"/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ממשל</a:t>
                      </a:r>
                      <a:r>
                        <a:rPr lang="he-IL" sz="1600" baseline="0" dirty="0" smtClean="0"/>
                        <a:t> זמין + מטריקס</a:t>
                      </a:r>
                      <a:endParaRPr lang="he-I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חשש לחריגה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מצפן וילד</a:t>
                      </a:r>
                      <a:endParaRPr lang="he-IL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55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he-IL" dirty="0" smtClean="0"/>
              <a:t>דף חדש - סטטוס</a:t>
            </a:r>
            <a:endParaRPr lang="he-IL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50825" y="1412875"/>
            <a:ext cx="8424863" cy="4537075"/>
          </a:xfrm>
        </p:spPr>
        <p:txBody>
          <a:bodyPr/>
          <a:lstStyle/>
          <a:p>
            <a:pPr fontAlgn="t"/>
            <a:r>
              <a:rPr lang="he-IL" dirty="0" smtClean="0"/>
              <a:t>הוקמה סביבת שרתים חדשה</a:t>
            </a:r>
          </a:p>
          <a:p>
            <a:pPr fontAlgn="t"/>
            <a:r>
              <a:rPr lang="he-IL" dirty="0" smtClean="0"/>
              <a:t>זוכו אתרי אכ"א</a:t>
            </a:r>
          </a:p>
          <a:p>
            <a:pPr fontAlgn="t"/>
            <a:r>
              <a:rPr lang="he-IL" dirty="0" smtClean="0"/>
              <a:t>ממשל זמין ממתינים לקבלת </a:t>
            </a:r>
            <a:r>
              <a:rPr lang="en-US" dirty="0" smtClean="0"/>
              <a:t>KS</a:t>
            </a:r>
            <a:r>
              <a:rPr lang="he-IL" dirty="0"/>
              <a:t> </a:t>
            </a:r>
            <a:r>
              <a:rPr lang="he-IL" dirty="0" smtClean="0"/>
              <a:t>ישן</a:t>
            </a:r>
          </a:p>
          <a:p>
            <a:pPr fontAlgn="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82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e-IL" dirty="0" smtClean="0"/>
              <a:t>תודה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תבנית מצגת ריקה - יולי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BE7F36293EFF4B86B72DE151D66C4A" ma:contentTypeVersion="0" ma:contentTypeDescription="Create a new document." ma:contentTypeScope="" ma:versionID="aa59401c89ee52130ef95f856534f3a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3CCB7D1-122F-4F8A-B086-C300AF34EA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294626-8014-43B5-B5CE-B7CD206A68DD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BDCD4F8-AA96-4C73-B814-9D24DC289E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13019</TotalTime>
  <Words>638</Words>
  <Application>Microsoft Office PowerPoint</Application>
  <PresentationFormat>On-screen Show (4:3)</PresentationFormat>
  <Paragraphs>211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תבנית מצגת ריקה - יולי 2011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Netwise Application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Itay</dc:creator>
  <cp:lastModifiedBy>Ofir Ben Avi</cp:lastModifiedBy>
  <cp:revision>616</cp:revision>
  <dcterms:created xsi:type="dcterms:W3CDTF">2011-07-14T20:11:25Z</dcterms:created>
  <dcterms:modified xsi:type="dcterms:W3CDTF">2014-03-02T07:38:33Z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0x0101008BBE7F36293EFF4B86B72DE151D66C4A</vt:lpwstr>
  </property>
</Properties>
</file>