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1" r:id="rId3"/>
    <p:sldId id="332" r:id="rId4"/>
    <p:sldId id="391" r:id="rId5"/>
    <p:sldId id="395" r:id="rId6"/>
    <p:sldId id="411" r:id="rId7"/>
    <p:sldId id="399" r:id="rId8"/>
    <p:sldId id="412" r:id="rId9"/>
    <p:sldId id="413" r:id="rId10"/>
    <p:sldId id="397" r:id="rId11"/>
    <p:sldId id="394" r:id="rId12"/>
    <p:sldId id="409" r:id="rId13"/>
    <p:sldId id="403" r:id="rId14"/>
    <p:sldId id="418" r:id="rId15"/>
    <p:sldId id="415" r:id="rId16"/>
    <p:sldId id="417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</a:p>
        <a:p>
          <a:pPr rtl="1"/>
          <a:r>
            <a:rPr lang="he-IL" dirty="0" smtClean="0"/>
            <a:t>כולל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 נייר מדיני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 ושיתוף ידע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לארה"ב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>
            <a:alpha val="54000"/>
          </a:srgbClr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1C8E77F-C749-42E9-A4C2-759E4EBD3CB0}" type="pres">
      <dgm:prSet presAssocID="{F2F8FC91-EDC7-4F16-85C3-D9145B99294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7"/>
      <dgm:spPr/>
      <dgm:t>
        <a:bodyPr/>
        <a:lstStyle/>
        <a:p>
          <a:pPr rtl="1"/>
          <a:endParaRPr lang="he-IL"/>
        </a:p>
      </dgm:t>
    </dgm:pt>
    <dgm:pt modelId="{D14C0513-E5E0-4AB6-9377-32AE56F24C4D}" type="pres">
      <dgm:prSet presAssocID="{3F26B248-07B3-4000-9DFD-799EC4310E53}" presName="connectorText" presStyleLbl="sibTrans2D1" presStyleIdx="0" presStyleCnt="7"/>
      <dgm:spPr/>
      <dgm:t>
        <a:bodyPr/>
        <a:lstStyle/>
        <a:p>
          <a:pPr rtl="1"/>
          <a:endParaRPr lang="he-IL"/>
        </a:p>
      </dgm:t>
    </dgm:pt>
    <dgm:pt modelId="{628F839C-64B0-4E8D-99B3-DCE677A14ACD}" type="pres">
      <dgm:prSet presAssocID="{D60B1F21-D61F-4590-BB91-2F8AA8B84CC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8CF2B4-B952-4B1D-B170-B1857B4A081A}" type="pres">
      <dgm:prSet presAssocID="{A66EBA4C-394E-4FF9-A371-EAF9898B3E47}" presName="sibTrans" presStyleLbl="sibTrans2D1" presStyleIdx="1" presStyleCnt="7"/>
      <dgm:spPr/>
      <dgm:t>
        <a:bodyPr/>
        <a:lstStyle/>
        <a:p>
          <a:pPr rtl="1"/>
          <a:endParaRPr lang="he-IL"/>
        </a:p>
      </dgm:t>
    </dgm:pt>
    <dgm:pt modelId="{5268EC9A-D3AE-4619-907E-A108BA10F0A9}" type="pres">
      <dgm:prSet presAssocID="{A66EBA4C-394E-4FF9-A371-EAF9898B3E47}" presName="connectorText" presStyleLbl="sibTrans2D1" presStyleIdx="1" presStyleCnt="7"/>
      <dgm:spPr/>
      <dgm:t>
        <a:bodyPr/>
        <a:lstStyle/>
        <a:p>
          <a:pPr rtl="1"/>
          <a:endParaRPr lang="he-IL"/>
        </a:p>
      </dgm:t>
    </dgm:pt>
    <dgm:pt modelId="{4F9B417C-FE41-45D2-B1F1-361F58937E17}" type="pres">
      <dgm:prSet presAssocID="{D2F3502B-2554-49E1-907A-48C637410A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2" presStyleCnt="7"/>
      <dgm:spPr/>
      <dgm:t>
        <a:bodyPr/>
        <a:lstStyle/>
        <a:p>
          <a:pPr rtl="1"/>
          <a:endParaRPr lang="he-IL"/>
        </a:p>
      </dgm:t>
    </dgm:pt>
    <dgm:pt modelId="{FF250D9F-5A29-4EED-A155-B8072D102EF1}" type="pres">
      <dgm:prSet presAssocID="{8BA9B636-6A06-458E-95D3-BEFDBB608760}" presName="connectorText" presStyleLbl="sibTrans2D1" presStyleIdx="2" presStyleCnt="7"/>
      <dgm:spPr/>
      <dgm:t>
        <a:bodyPr/>
        <a:lstStyle/>
        <a:p>
          <a:pPr rtl="1"/>
          <a:endParaRPr lang="he-IL"/>
        </a:p>
      </dgm:t>
    </dgm:pt>
    <dgm:pt modelId="{4BB4C75E-8B8B-4A9E-9BA0-C341EF20C7F4}" type="pres">
      <dgm:prSet presAssocID="{E8DE86AC-2132-418C-97F5-185B9E1CF81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3" presStyleCnt="7"/>
      <dgm:spPr/>
      <dgm:t>
        <a:bodyPr/>
        <a:lstStyle/>
        <a:p>
          <a:pPr rtl="1"/>
          <a:endParaRPr lang="he-IL"/>
        </a:p>
      </dgm:t>
    </dgm:pt>
    <dgm:pt modelId="{AE141A50-17DB-4A06-B1A3-29E78F88189A}" type="pres">
      <dgm:prSet presAssocID="{7468F9E6-AAAF-4987-9E75-B8458AA7BA6D}" presName="connectorText" presStyleLbl="sibTrans2D1" presStyleIdx="3" presStyleCnt="7"/>
      <dgm:spPr/>
      <dgm:t>
        <a:bodyPr/>
        <a:lstStyle/>
        <a:p>
          <a:pPr rtl="1"/>
          <a:endParaRPr lang="he-IL"/>
        </a:p>
      </dgm:t>
    </dgm:pt>
    <dgm:pt modelId="{2CB4CEFE-1452-44EF-96C7-23E53B2C6A01}" type="pres">
      <dgm:prSet presAssocID="{F1100791-D003-4CEF-9F9C-ECA384AB3AE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4" presStyleCnt="7"/>
      <dgm:spPr/>
      <dgm:t>
        <a:bodyPr/>
        <a:lstStyle/>
        <a:p>
          <a:pPr rtl="1"/>
          <a:endParaRPr lang="he-IL"/>
        </a:p>
      </dgm:t>
    </dgm:pt>
    <dgm:pt modelId="{BCEB9439-92EB-4CDB-86E7-AD42841D08CA}" type="pres">
      <dgm:prSet presAssocID="{51B670DE-E71B-4B3D-BCB9-26C0F793458A}" presName="connectorText" presStyleLbl="sibTrans2D1" presStyleIdx="4" presStyleCnt="7"/>
      <dgm:spPr/>
      <dgm:t>
        <a:bodyPr/>
        <a:lstStyle/>
        <a:p>
          <a:pPr rtl="1"/>
          <a:endParaRPr lang="he-IL"/>
        </a:p>
      </dgm:t>
    </dgm:pt>
    <dgm:pt modelId="{B7C6AD8E-FF5D-4DFE-AB02-08195930FFAC}" type="pres">
      <dgm:prSet presAssocID="{DDD77E68-A065-4D04-8F67-D166FE5CC61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5" presStyleCnt="7"/>
      <dgm:spPr/>
      <dgm:t>
        <a:bodyPr/>
        <a:lstStyle/>
        <a:p>
          <a:pPr rtl="1"/>
          <a:endParaRPr lang="he-IL"/>
        </a:p>
      </dgm:t>
    </dgm:pt>
    <dgm:pt modelId="{658AB0D8-781E-4212-AFCA-F8991AC043F0}" type="pres">
      <dgm:prSet presAssocID="{FFB4901F-53C1-482E-A5FA-339378904B0B}" presName="connectorText" presStyleLbl="sibTrans2D1" presStyleIdx="5" presStyleCnt="7"/>
      <dgm:spPr/>
      <dgm:t>
        <a:bodyPr/>
        <a:lstStyle/>
        <a:p>
          <a:pPr rtl="1"/>
          <a:endParaRPr lang="he-IL"/>
        </a:p>
      </dgm:t>
    </dgm:pt>
    <dgm:pt modelId="{F83FC0D4-2EB2-481A-9421-76A35BEC5017}" type="pres">
      <dgm:prSet presAssocID="{95D6375D-85E7-475A-9826-49588E2A788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6" presStyleCnt="7"/>
      <dgm:spPr/>
      <dgm:t>
        <a:bodyPr/>
        <a:lstStyle/>
        <a:p>
          <a:pPr rtl="1"/>
          <a:endParaRPr lang="he-IL"/>
        </a:p>
      </dgm:t>
    </dgm:pt>
    <dgm:pt modelId="{5FD7C12F-AF90-4F1F-B5E3-A38FC4748ADF}" type="pres">
      <dgm:prSet presAssocID="{47CFB6F5-2220-49EC-B447-30C4EC57D1A0}" presName="connectorText" presStyleLbl="sibTrans2D1" presStyleIdx="6" presStyleCnt="7"/>
      <dgm:spPr/>
      <dgm:t>
        <a:bodyPr/>
        <a:lstStyle/>
        <a:p>
          <a:pPr rtl="1"/>
          <a:endParaRPr lang="he-IL"/>
        </a:p>
      </dgm:t>
    </dgm:pt>
    <dgm:pt modelId="{08FD98F8-3F4F-410F-BE02-09E0193B88C3}" type="pres">
      <dgm:prSet presAssocID="{32ED32AA-01CD-4A18-B551-90FA57B534D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FAFA4260-145B-413A-B1B5-6838F2B9E69D}" srcId="{9B669A36-E2EF-4609-8D7F-4DE8F65D6713}" destId="{95D6375D-85E7-475A-9826-49588E2A7882}" srcOrd="6" destOrd="0" parTransId="{8EC76C34-C7FF-4E67-A8A0-4771E92E1D4E}" sibTransId="{47CFB6F5-2220-49EC-B447-30C4EC57D1A0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5811C992-1898-4A49-A998-0996E7223C09}" srcId="{9B669A36-E2EF-4609-8D7F-4DE8F65D6713}" destId="{32ED32AA-01CD-4A18-B551-90FA57B534DE}" srcOrd="7" destOrd="0" parTransId="{3A8C9B09-8454-4395-B217-219C51E6E76C}" sibTransId="{59561134-8D23-4C7E-A649-2BFA3CB320DA}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CC9AFACF-543C-425C-A021-E936A8B9FF29}" srcId="{9B669A36-E2EF-4609-8D7F-4DE8F65D6713}" destId="{F1100791-D003-4CEF-9F9C-ECA384AB3AEF}" srcOrd="4" destOrd="0" parTransId="{3A65BC5D-1A52-44DC-8C24-07BC2A5A80F5}" sibTransId="{51B670DE-E71B-4B3D-BCB9-26C0F793458A}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5C9FBB63-D233-4EA4-93C4-4117716269E5}" srcId="{9B669A36-E2EF-4609-8D7F-4DE8F65D6713}" destId="{D2F3502B-2554-49E1-907A-48C637410A8B}" srcOrd="2" destOrd="0" parTransId="{33AE9EB6-376E-48FA-AF3E-C28CFF96AE8A}" sibTransId="{8BA9B636-6A06-458E-95D3-BEFDBB608760}"/>
    <dgm:cxn modelId="{05F1FEAE-2976-44BA-9097-1BBA87A51C83}" srcId="{9B669A36-E2EF-4609-8D7F-4DE8F65D6713}" destId="{DDD77E68-A065-4D04-8F67-D166FE5CC610}" srcOrd="5" destOrd="0" parTransId="{FBD14BEC-7437-4F8F-ADAF-1101250EABCE}" sibTransId="{FFB4901F-53C1-482E-A5FA-339378904B0B}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3DD9A581-94AA-4CF9-8762-90F5D90EC557}" srcId="{9B669A36-E2EF-4609-8D7F-4DE8F65D6713}" destId="{E8DE86AC-2132-418C-97F5-185B9E1CF819}" srcOrd="3" destOrd="0" parTransId="{3E3A4D8C-0654-4B8A-9B35-F489870416BB}" sibTransId="{7468F9E6-AAAF-4987-9E75-B8458AA7BA6D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DC669723-A57A-47D3-90FE-F0D389C63788}" srcId="{9B669A36-E2EF-4609-8D7F-4DE8F65D6713}" destId="{D60B1F21-D61F-4590-BB91-2F8AA8B84CC9}" srcOrd="1" destOrd="0" parTransId="{67AC030D-461E-41A5-A6F9-39A4F3A7E500}" sibTransId="{A66EBA4C-394E-4FF9-A371-EAF9898B3E47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8660652A-FBBA-4152-854D-46F0445E3D9C}" type="presParOf" srcId="{22FB756A-8F97-4990-AD3B-6D8AE218C560}" destId="{628F839C-64B0-4E8D-99B3-DCE677A14ACD}" srcOrd="2" destOrd="0" presId="urn:microsoft.com/office/officeart/2005/8/layout/process5"/>
    <dgm:cxn modelId="{A336F342-C207-42F0-9440-0C52D0D82A9F}" type="presParOf" srcId="{22FB756A-8F97-4990-AD3B-6D8AE218C560}" destId="{A28CF2B4-B952-4B1D-B170-B1857B4A081A}" srcOrd="3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4" destOrd="0" presId="urn:microsoft.com/office/officeart/2005/8/layout/process5"/>
    <dgm:cxn modelId="{11B2584C-37B1-4044-A61F-A654617ECE26}" type="presParOf" srcId="{22FB756A-8F97-4990-AD3B-6D8AE218C560}" destId="{9DD7DAA4-7DAC-4BDB-ADE0-4A3723D3137B}" srcOrd="5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6" destOrd="0" presId="urn:microsoft.com/office/officeart/2005/8/layout/process5"/>
    <dgm:cxn modelId="{7E2966A5-8EC6-43AE-AB65-137AA704BD32}" type="presParOf" srcId="{22FB756A-8F97-4990-AD3B-6D8AE218C560}" destId="{57E55CD9-BBC8-4ED2-B926-38D5DEAB485D}" srcOrd="7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8" destOrd="0" presId="urn:microsoft.com/office/officeart/2005/8/layout/process5"/>
    <dgm:cxn modelId="{41259182-6DDD-43F0-8B0E-E81B57009738}" type="presParOf" srcId="{22FB756A-8F97-4990-AD3B-6D8AE218C560}" destId="{52A1BE16-08C0-4607-A1B3-36C52CCFB417}" srcOrd="9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0" destOrd="0" presId="urn:microsoft.com/office/officeart/2005/8/layout/process5"/>
    <dgm:cxn modelId="{A3D5C0CF-15BF-4F65-8FBC-70C8592B3156}" type="presParOf" srcId="{22FB756A-8F97-4990-AD3B-6D8AE218C560}" destId="{8BC9CAF7-B042-4C43-8DB3-90566F82ABF5}" srcOrd="11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2" destOrd="0" presId="urn:microsoft.com/office/officeart/2005/8/layout/process5"/>
    <dgm:cxn modelId="{CD76AE65-8832-480C-A29B-1CA4AE46C41B}" type="presParOf" srcId="{22FB756A-8F97-4990-AD3B-6D8AE218C560}" destId="{1DE791FA-C7CD-4155-80F2-37CE29CBDBA9}" srcOrd="13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196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sz="3400" dirty="0" smtClean="0"/>
              <a:t>הצגה לסגל</a:t>
            </a:r>
          </a:p>
          <a:p>
            <a:pPr algn="ctr"/>
            <a:r>
              <a:rPr lang="he-IL" sz="4000" b="1" dirty="0" smtClean="0"/>
              <a:t>1.8.17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לסיור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עם </a:t>
            </a:r>
            <a:r>
              <a:rPr lang="he-IL" dirty="0" err="1" smtClean="0"/>
              <a:t>המל"ל</a:t>
            </a:r>
            <a:r>
              <a:rPr lang="he-IL" dirty="0" smtClean="0"/>
              <a:t> של הצד השני (רוסי, הודי, סיני).</a:t>
            </a:r>
            <a:endParaRPr lang="en-US" dirty="0" smtClean="0"/>
          </a:p>
          <a:p>
            <a:r>
              <a:rPr lang="he-IL" dirty="0" smtClean="0"/>
              <a:t>חקירת עומק של הצד השני 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מערכת פוליטית ומוקדי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1"/>
            <a:r>
              <a:rPr lang="he-IL" dirty="0" smtClean="0"/>
              <a:t> אינטרסים, יעדי מדיניות חוץ, עוצמות, כלי מדינאות</a:t>
            </a:r>
          </a:p>
          <a:p>
            <a:pPr lvl="1"/>
            <a:r>
              <a:rPr lang="he-IL" dirty="0" smtClean="0"/>
              <a:t>תפיסת הביטחון והראייה האסטרטגית של המדינה</a:t>
            </a:r>
          </a:p>
          <a:p>
            <a:pPr lvl="1"/>
            <a:r>
              <a:rPr lang="he-IL" dirty="0" smtClean="0"/>
              <a:t>התפתחות היחסים </a:t>
            </a:r>
            <a:r>
              <a:rPr lang="he-IL" dirty="0" err="1" smtClean="0"/>
              <a:t>הבילטרליים</a:t>
            </a:r>
            <a:r>
              <a:rPr lang="he-IL" dirty="0" smtClean="0"/>
              <a:t> עם ישראל </a:t>
            </a:r>
          </a:p>
          <a:p>
            <a:pPr lvl="0"/>
            <a:r>
              <a:rPr lang="he-IL" dirty="0" smtClean="0"/>
              <a:t>גיבוש רשימת נושאים למפגש</a:t>
            </a:r>
            <a:endParaRPr lang="en-US" dirty="0" smtClean="0"/>
          </a:p>
          <a:p>
            <a:pPr lvl="0"/>
            <a:r>
              <a:rPr lang="he-IL" dirty="0" smtClean="0"/>
              <a:t>בכל נושא – מהם האינטרסים – שלנו ושלהם.</a:t>
            </a:r>
            <a:endParaRPr lang="en-US" dirty="0" smtClean="0"/>
          </a:p>
          <a:p>
            <a:pPr lvl="0"/>
            <a:r>
              <a:rPr lang="he-IL" dirty="0" smtClean="0"/>
              <a:t>דגשים לשיחה – מה נגיד, מה צפוי להגיד הצד השני, וכיצד נגיב לצד השני</a:t>
            </a:r>
          </a:p>
          <a:p>
            <a:r>
              <a:rPr lang="he-IL" dirty="0" smtClean="0"/>
              <a:t>הנחיות למשתתפים (נקודות לשיחה) לשיחות צד</a:t>
            </a:r>
          </a:p>
          <a:p>
            <a:pPr lvl="0"/>
            <a:r>
              <a:rPr lang="he-IL" dirty="0" smtClean="0"/>
              <a:t>התוצר טרם הנסיעה (מוצג בצוותים): מצגת הסוקרת את העבודה הנ"ל בפני מקבל החלטות ישראלי טרם הנסיעה.</a:t>
            </a:r>
          </a:p>
          <a:p>
            <a:r>
              <a:rPr lang="he-IL" dirty="0" smtClean="0"/>
              <a:t>תוצר בעקבות הנסיעה (במליאה): מה ציפינו, מה למדנו, איך </a:t>
            </a:r>
            <a:r>
              <a:rPr lang="he-IL" dirty="0" err="1" smtClean="0"/>
              <a:t>השתננו</a:t>
            </a:r>
            <a:r>
              <a:rPr lang="he-IL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הכנה, תחקיר ומטלה לסיורי חו"ל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תהליך ההכנה – כללי:</a:t>
            </a:r>
          </a:p>
          <a:p>
            <a:pPr lvl="1"/>
            <a:r>
              <a:rPr lang="he-IL" sz="1700" dirty="0" smtClean="0"/>
              <a:t>לפחות יומיים מרוכזים  של הכנה לסיור של שבוע</a:t>
            </a:r>
          </a:p>
          <a:p>
            <a:pPr lvl="1"/>
            <a:r>
              <a:rPr lang="he-IL" sz="1700" dirty="0" smtClean="0"/>
              <a:t>רצוי להתחיל לפחות שבוע לפני הנסיעה ולא לקיים ביומיים האחרונים לפני הנסיעה</a:t>
            </a:r>
          </a:p>
          <a:p>
            <a:pPr lvl="1"/>
            <a:r>
              <a:rPr lang="he-IL" sz="1700" dirty="0" smtClean="0"/>
              <a:t>כיסוי של הנושאים הצפויים לעלות במהלך הסיור וכן רקע היסטורי ומורשת.</a:t>
            </a:r>
          </a:p>
          <a:p>
            <a:r>
              <a:rPr lang="he-IL" sz="2000" dirty="0" smtClean="0"/>
              <a:t>תהליך ההכנה - עבודה בצוותים:</a:t>
            </a:r>
          </a:p>
          <a:p>
            <a:pPr lvl="1"/>
            <a:r>
              <a:rPr lang="he-IL" sz="2000" dirty="0" smtClean="0"/>
              <a:t>יכלול משך-שניים לעיבוד צוותי</a:t>
            </a:r>
          </a:p>
          <a:p>
            <a:pPr lvl="1"/>
            <a:r>
              <a:rPr lang="he-IL" sz="2000" dirty="0" smtClean="0"/>
              <a:t>קריאה משותפת בצוות של חומרים ולימוד הדדי (חומרי קריאה ממוקדים)</a:t>
            </a:r>
          </a:p>
          <a:p>
            <a:pPr lvl="1"/>
            <a:r>
              <a:rPr lang="he-IL" sz="2000" dirty="0" smtClean="0"/>
              <a:t>ניסוח שאלות חקר ע"י הצוות בהן יתמקד הצוות במהלך הסיור.</a:t>
            </a:r>
          </a:p>
          <a:p>
            <a:r>
              <a:rPr lang="he-IL" sz="2300" dirty="0" smtClean="0"/>
              <a:t>תחקיר אוחר:</a:t>
            </a:r>
          </a:p>
          <a:p>
            <a:pPr lvl="1"/>
            <a:r>
              <a:rPr lang="he-IL" sz="2000" dirty="0" smtClean="0"/>
              <a:t>יתבצע בעקרון בצוותים</a:t>
            </a:r>
          </a:p>
          <a:p>
            <a:pPr lvl="1"/>
            <a:r>
              <a:rPr lang="he-IL" sz="2000" dirty="0" smtClean="0"/>
              <a:t>יתייחס לשאלות אותן ניסח הצוות טרם הסיור</a:t>
            </a:r>
          </a:p>
          <a:p>
            <a:r>
              <a:rPr lang="he-IL" sz="2300" dirty="0" smtClean="0"/>
              <a:t>מטלת סיום:</a:t>
            </a:r>
          </a:p>
          <a:p>
            <a:pPr lvl="1"/>
            <a:r>
              <a:rPr lang="he-IL" sz="2000" dirty="0" smtClean="0"/>
              <a:t>ארה"ב – שיפור הממשק עם </a:t>
            </a:r>
            <a:r>
              <a:rPr lang="he-IL" sz="2000" dirty="0" err="1" smtClean="0"/>
              <a:t>פרופ</a:t>
            </a:r>
            <a:r>
              <a:rPr lang="he-IL" sz="2000" dirty="0" smtClean="0"/>
              <a:t>' אבי בן צבי</a:t>
            </a:r>
          </a:p>
          <a:p>
            <a:pPr lvl="1"/>
            <a:r>
              <a:rPr lang="he-IL" sz="2000" dirty="0" smtClean="0"/>
              <a:t>סיור מזרח: בהתאם למודל מוצע</a:t>
            </a:r>
          </a:p>
          <a:p>
            <a:pPr lvl="1"/>
            <a:endParaRPr lang="he-IL" sz="2000" dirty="0" smtClean="0"/>
          </a:p>
          <a:p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3600" b="1" dirty="0" smtClean="0"/>
          </a:p>
          <a:p>
            <a:pPr algn="ctr">
              <a:buNone/>
            </a:pPr>
            <a:r>
              <a:rPr lang="he-IL" sz="3600" b="1" dirty="0" smtClean="0"/>
              <a:t>סוף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תהליך התפתחות הלמידה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16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</a:t>
            </a:r>
            <a:r>
              <a:rPr lang="he-IL" sz="2800" b="1" dirty="0" smtClean="0">
                <a:solidFill>
                  <a:srgbClr val="FF0000"/>
                </a:solidFill>
              </a:rPr>
              <a:t>חשיבה מדינית</a:t>
            </a:r>
            <a:r>
              <a:rPr lang="he-IL" sz="2800" dirty="0" smtClean="0">
                <a:solidFill>
                  <a:srgbClr val="FF0000"/>
                </a:solidFill>
              </a:rPr>
              <a:t> בראייה רחבה והנחלת מודעות לתפקידם של כלים מדיניים במערכה המשולבת על בטחון ישראל</a:t>
            </a:r>
            <a:r>
              <a:rPr lang="he-IL" sz="2800" dirty="0" smtClean="0"/>
              <a:t>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dirty="0" smtClean="0"/>
              <a:t>נדרש שיפור באופן הלימוד.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לשימור.</a:t>
            </a:r>
          </a:p>
          <a:p>
            <a:r>
              <a:rPr lang="he-IL" sz="2700" dirty="0" smtClean="0"/>
              <a:t>סיורי חו"ל:</a:t>
            </a:r>
          </a:p>
          <a:p>
            <a:pPr lvl="1"/>
            <a:r>
              <a:rPr lang="he-IL" sz="2400" dirty="0" smtClean="0"/>
              <a:t>קפיצת מדרגה בסיור מזרח כולל מתכונת הכנה ייחודית.</a:t>
            </a:r>
          </a:p>
          <a:p>
            <a:pPr lvl="1"/>
            <a:r>
              <a:rPr lang="he-IL" sz="2400" dirty="0" smtClean="0"/>
              <a:t>שיפור הכנה, תחקיר ומטלות לשאר הסיורים עם מעורבות רבה יותר של החניכים.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 המדיני במ"ה – שינויים מרכזיים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400" b="1" dirty="0" smtClean="0"/>
              <a:t>קורס אקדמי בהנחיית ד"ר ערן לרמן:</a:t>
            </a:r>
          </a:p>
          <a:p>
            <a:pPr lvl="1"/>
            <a:r>
              <a:rPr lang="he-IL" sz="2400" dirty="0" smtClean="0"/>
              <a:t>בהיקף של 2  שש"ס –  13 משכים.</a:t>
            </a:r>
          </a:p>
          <a:p>
            <a:pPr lvl="1"/>
            <a:r>
              <a:rPr lang="he-IL" sz="2400" dirty="0" smtClean="0"/>
              <a:t>יתקיים בחודשים דצמבר-ינואר (ימי רביעי מ-13:00-16:00).</a:t>
            </a:r>
          </a:p>
          <a:p>
            <a:pPr lvl="1"/>
            <a:r>
              <a:rPr lang="he-IL" sz="2400" dirty="0" smtClean="0"/>
              <a:t>יתמקד יותר בנושאים אקטואליים ובמיומנויות בתחום הדיפלומטיה המודרנית.</a:t>
            </a:r>
          </a:p>
          <a:p>
            <a:pPr lvl="1"/>
            <a:r>
              <a:rPr lang="he-IL" sz="2400" dirty="0" smtClean="0"/>
              <a:t>שינוי בצורת העברת השיעור ע"י ד"ר לרמן וריבוי הרצאות אורח.</a:t>
            </a:r>
          </a:p>
          <a:p>
            <a:pPr lvl="1"/>
            <a:r>
              <a:rPr lang="he-IL" sz="2400" dirty="0" smtClean="0"/>
              <a:t>מטלת הסיום: תינתן הכנה, תשמש גם את הסימולציה והסיורים.</a:t>
            </a:r>
          </a:p>
          <a:p>
            <a:pPr lvl="1"/>
            <a:r>
              <a:rPr lang="he-IL" sz="2400" dirty="0" smtClean="0"/>
              <a:t>חומרי קריאה: ממוקדים, נגישים וקצרים יותר.</a:t>
            </a:r>
          </a:p>
          <a:p>
            <a:pPr lvl="1"/>
            <a:r>
              <a:rPr lang="he-IL" sz="2400" dirty="0" smtClean="0"/>
              <a:t>תכנים אזוריים במסגרות אחרות (מזה"ת, מעצמות וכד')</a:t>
            </a:r>
          </a:p>
          <a:p>
            <a:r>
              <a:rPr lang="he-IL" sz="2400" b="1" dirty="0" smtClean="0"/>
              <a:t>סיור מזרח במתכונת חדשה ומורחבת </a:t>
            </a:r>
            <a:r>
              <a:rPr lang="he-IL" sz="2400" dirty="0" smtClean="0"/>
              <a:t>בדגש על תהליך ההכנה.</a:t>
            </a:r>
          </a:p>
          <a:p>
            <a:r>
              <a:rPr lang="he-IL" sz="2400" b="1" dirty="0" smtClean="0"/>
              <a:t>סיורי נאט"ו, ארה"ב, ירדן </a:t>
            </a:r>
            <a:r>
              <a:rPr lang="he-IL" sz="2400" dirty="0" smtClean="0"/>
              <a:t>- שיפור ההכנה, התחקיר </a:t>
            </a:r>
            <a:r>
              <a:rPr lang="he-IL" sz="2400" dirty="0" err="1" smtClean="0"/>
              <a:t>האוחר</a:t>
            </a:r>
            <a:r>
              <a:rPr lang="he-IL" sz="2400" dirty="0" smtClean="0"/>
              <a:t> והמטלה.</a:t>
            </a:r>
          </a:p>
          <a:p>
            <a:pPr lvl="1"/>
            <a:endParaRPr lang="he-IL" sz="2400" dirty="0" smtClean="0"/>
          </a:p>
          <a:p>
            <a:endParaRPr lang="he-IL" sz="2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חוץ, דיפלומטיה ויחסים בינ"ל - משכים מוצעים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וחדשה (ערן לרמן, חיים)</a:t>
            </a:r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pPr lvl="2"/>
            <a:r>
              <a:rPr lang="he-IL" sz="2100" dirty="0" smtClean="0"/>
              <a:t>פרדיגמות מרכזיות ביחב"ל (יתכן שינתן במסגרת קורס קודם)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מדיני (שלום תורג'מן, טל בקר, מוטי קריסטל)</a:t>
            </a:r>
          </a:p>
          <a:p>
            <a:pPr lvl="2"/>
            <a:r>
              <a:rPr lang="he-IL" sz="2000" dirty="0" smtClean="0"/>
              <a:t>דיפלומטיה בעת מערכה ומנגנוני סיום (ציפי לבני, עמוס גלעד, ערן עציון)</a:t>
            </a:r>
          </a:p>
          <a:p>
            <a:pPr lvl="2"/>
            <a:r>
              <a:rPr lang="he-IL" sz="2000" dirty="0" smtClean="0"/>
              <a:t>עבודת השגריר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דיפלומטיה כלכלית (אוהד כהן)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(חיים ותמי </a:t>
            </a:r>
            <a:r>
              <a:rPr lang="he-IL" sz="2000" dirty="0" err="1" smtClean="0"/>
              <a:t>רחמימוב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הערכות וביקור </a:t>
            </a:r>
            <a:r>
              <a:rPr lang="he-IL" sz="2000" dirty="0" err="1" smtClean="0"/>
              <a:t>במשה"ח</a:t>
            </a:r>
            <a:r>
              <a:rPr lang="he-IL" sz="2000" dirty="0" smtClean="0"/>
              <a:t>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, עבודה בקבוצות)</a:t>
            </a:r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לרמן)</a:t>
            </a:r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 של מדינאי ישראלי (בד"כ ראש הממשלה) עם גורם זר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מבנה הנייר:</a:t>
            </a:r>
          </a:p>
          <a:p>
            <a:pPr lvl="1"/>
            <a:r>
              <a:rPr lang="he-IL" sz="2000" dirty="0" smtClean="0"/>
              <a:t>הרקע לנושא (נושא אחד מתוך כלל הנושאים הצפויים לעלות בפגישה)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המסרים העיקריים - 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smtClean="0"/>
              <a:t>יינתן הסבר מראש למטלה, מתכונת ודוגמא לנייר.</a:t>
            </a:r>
          </a:p>
          <a:p>
            <a:r>
              <a:rPr lang="he-IL" dirty="0" smtClean="0"/>
              <a:t>דוגמאות: </a:t>
            </a:r>
          </a:p>
          <a:p>
            <a:pPr lvl="1"/>
            <a:r>
              <a:rPr lang="he-IL" dirty="0" smtClean="0"/>
              <a:t>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pPr lvl="1"/>
            <a:r>
              <a:rPr lang="he-IL" dirty="0" smtClean="0"/>
              <a:t>ראש הממשלה נפגש עם נשיא אוגנדה ונדרש נייר הכנה בנושא פליטים מאפריקה.</a:t>
            </a:r>
          </a:p>
          <a:p>
            <a:r>
              <a:rPr lang="he-IL" dirty="0" smtClean="0"/>
              <a:t>אפשרי גם כמבחן בית וגם עבודה בזוגות.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2 – נייר מדיניות (בדומה למה שעשינו השנה)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דוגמא: שיתוף פעולה עם נאט"ו בים התיכון, </a:t>
            </a:r>
          </a:p>
          <a:p>
            <a:r>
              <a:rPr lang="he-IL" dirty="0" smtClean="0"/>
              <a:t>הקדמה</a:t>
            </a:r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החלטות</a:t>
            </a:r>
          </a:p>
          <a:p>
            <a:r>
              <a:rPr lang="he-IL" sz="1800" dirty="0" smtClean="0"/>
              <a:t>(אפשרי גם כמבחן בית וגם עבודה בזוגות)</a:t>
            </a:r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סיורי חו"ל בדגש על 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הערות כלליות:</a:t>
            </a:r>
          </a:p>
          <a:p>
            <a:pPr lvl="1"/>
            <a:r>
              <a:rPr lang="he-IL" dirty="0" smtClean="0"/>
              <a:t>מיקוד הדיון  הנוכחי בסיורי מזרח מתוך הבנה שסיורי ארה"ב ונאט"ו היו בסך </a:t>
            </a:r>
            <a:r>
              <a:rPr lang="he-IL" dirty="0" err="1" smtClean="0"/>
              <a:t>הכל</a:t>
            </a:r>
            <a:r>
              <a:rPr lang="he-IL" dirty="0" smtClean="0"/>
              <a:t> טובים ועוד מוקדם לדון בתכנים שלהם.</a:t>
            </a:r>
          </a:p>
          <a:p>
            <a:pPr lvl="1"/>
            <a:r>
              <a:rPr lang="he-IL" dirty="0" smtClean="0"/>
              <a:t>הצרחה בין מועד סיור מזרח לסיור ארה"ב </a:t>
            </a:r>
          </a:p>
          <a:p>
            <a:r>
              <a:rPr lang="he-IL" dirty="0" smtClean="0"/>
              <a:t>סיור מזרח:</a:t>
            </a:r>
          </a:p>
          <a:p>
            <a:pPr lvl="1"/>
            <a:r>
              <a:rPr lang="he-IL" dirty="0" smtClean="0"/>
              <a:t> צפוי להתקיים באפריל 2018.</a:t>
            </a:r>
          </a:p>
          <a:p>
            <a:pPr lvl="1"/>
            <a:r>
              <a:rPr lang="he-IL" dirty="0" smtClean="0"/>
              <a:t>מוצע לקיים הסיור בארבעה מוקדים בהתאם לארבעת הצוותים: רוסיה, סין, הודו, דרום קוריאה(?)</a:t>
            </a:r>
          </a:p>
          <a:p>
            <a:pPr lvl="1"/>
            <a:r>
              <a:rPr lang="he-IL" u="sng" dirty="0" smtClean="0"/>
              <a:t>תהליך החקירה  </a:t>
            </a:r>
            <a:r>
              <a:rPr lang="he-IL" dirty="0" smtClean="0"/>
              <a:t>- החניכים יבצעו חקירה בהתאם למודל מוצע (להלן)</a:t>
            </a:r>
          </a:p>
          <a:p>
            <a:pPr lvl="1"/>
            <a:r>
              <a:rPr lang="he-IL" u="sng" dirty="0" smtClean="0"/>
              <a:t>עיצוב הסיור </a:t>
            </a:r>
            <a:r>
              <a:rPr lang="he-IL" dirty="0" smtClean="0"/>
              <a:t>– חניכים מובילים בראשות מדריך הצוות יהיו מעורבים  גם בעיצוב הסיור (יפותח מנגנון מתאים)</a:t>
            </a:r>
          </a:p>
          <a:p>
            <a:pPr lvl="1"/>
            <a:r>
              <a:rPr lang="he-IL" dirty="0" smtClean="0"/>
              <a:t>הובלה אקדמית: ד"ר ערן לרמן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35300</TotalTime>
  <Words>1379</Words>
  <Application>Microsoft Office PowerPoint</Application>
  <PresentationFormat>‫הצגה על המסך (4:3)</PresentationFormat>
  <Paragraphs>194</Paragraphs>
  <Slides>16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                    האשכול המדיני </vt:lpstr>
      <vt:lpstr>מטרות הציר המדיני</vt:lpstr>
      <vt:lpstr>מרכיבי הציר המדיני</vt:lpstr>
      <vt:lpstr>הציר המדיני - תובנות עיקריות ממחזור מ"ד</vt:lpstr>
      <vt:lpstr>הציר  המדיני במ"ה – שינויים מרכזיים</vt:lpstr>
      <vt:lpstr> הקורס התיאורטי – מדיניות חוץ, דיפלומטיה ויחסים בינ"ל - משכים מוצעים</vt:lpstr>
      <vt:lpstr>מטלת הסיום – אופציה 1  - נייר הכנה לפגישה של מדינאי ישראלי (בד"כ ראש הממשלה) עם גורם זר</vt:lpstr>
      <vt:lpstr>מטלת הסיום – אופציה 2 – נייר מדיניות (בדומה למה שעשינו השנה)</vt:lpstr>
      <vt:lpstr>סיורי חו"ל בדגש על  סיור מזרח</vt:lpstr>
      <vt:lpstr>מודל חקירה לסיור מזרח</vt:lpstr>
      <vt:lpstr>מודל הכנה, תחקיר ומטלה לסיורי חו"ל</vt:lpstr>
      <vt:lpstr>מצגת של PowerPoint</vt:lpstr>
      <vt:lpstr>תהליך התפתחות הלמידה</vt:lpstr>
      <vt:lpstr>סיורי חו"ל </vt:lpstr>
      <vt:lpstr>עונת הלימודים המתקדמים  - סיורי חו"ל -</vt:lpstr>
      <vt:lpstr>עונת הלימודים המתקדמים  - סיורי חו"ל -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u23920 </cp:lastModifiedBy>
  <cp:revision>174</cp:revision>
  <cp:lastPrinted>2017-08-01T05:24:35Z</cp:lastPrinted>
  <dcterms:created xsi:type="dcterms:W3CDTF">2015-06-19T12:00:16Z</dcterms:created>
  <dcterms:modified xsi:type="dcterms:W3CDTF">2017-08-01T05:24:49Z</dcterms:modified>
</cp:coreProperties>
</file>