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2"/>
  </p:sldMasterIdLst>
  <p:notesMasterIdLst>
    <p:notesMasterId r:id="rId21"/>
  </p:notesMasterIdLst>
  <p:sldIdLst>
    <p:sldId id="271" r:id="rId3"/>
    <p:sldId id="647" r:id="rId4"/>
    <p:sldId id="638" r:id="rId5"/>
    <p:sldId id="652" r:id="rId6"/>
    <p:sldId id="653" r:id="rId7"/>
    <p:sldId id="655" r:id="rId8"/>
    <p:sldId id="654" r:id="rId9"/>
    <p:sldId id="639" r:id="rId10"/>
    <p:sldId id="640" r:id="rId11"/>
    <p:sldId id="656" r:id="rId12"/>
    <p:sldId id="725" r:id="rId13"/>
    <p:sldId id="730" r:id="rId14"/>
    <p:sldId id="731" r:id="rId15"/>
    <p:sldId id="710" r:id="rId16"/>
    <p:sldId id="674" r:id="rId17"/>
    <p:sldId id="648" r:id="rId18"/>
    <p:sldId id="733" r:id="rId19"/>
    <p:sldId id="73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00FF"/>
    <a:srgbClr val="9900CC"/>
    <a:srgbClr val="0099FF"/>
    <a:srgbClr val="3333FF"/>
    <a:srgbClr val="9933FF"/>
    <a:srgbClr val="00CC00"/>
    <a:srgbClr val="FFCC00"/>
    <a:srgbClr val="80008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59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818906-4952-4328-BA64-B01BB1BD1E49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FC62A616-E4DA-41C2-BBB7-9D346C620F89}">
      <dgm:prSet phldrT="[טקסט]" custT="1"/>
      <dgm:spPr>
        <a:solidFill>
          <a:schemeClr val="accent4">
            <a:lumMod val="75000"/>
          </a:schemeClr>
        </a:solidFill>
      </dgm:spPr>
      <dgm:t>
        <a:bodyPr/>
        <a:lstStyle/>
        <a:p>
          <a:pPr rtl="1"/>
          <a:r>
            <a:rPr lang="he-IL" sz="2400" dirty="0"/>
            <a:t>בניין הכוח </a:t>
          </a:r>
        </a:p>
      </dgm:t>
    </dgm:pt>
    <dgm:pt modelId="{D61584AB-D31B-408A-BB5A-3E4E27DB5B3E}" type="parTrans" cxnId="{85806208-867D-4D5C-93F8-65B6DC4BF161}">
      <dgm:prSet/>
      <dgm:spPr/>
      <dgm:t>
        <a:bodyPr/>
        <a:lstStyle/>
        <a:p>
          <a:pPr rtl="1"/>
          <a:endParaRPr lang="he-IL"/>
        </a:p>
      </dgm:t>
    </dgm:pt>
    <dgm:pt modelId="{9B2A13CD-DA34-499F-91ED-3A0D28EE21CB}" type="sibTrans" cxnId="{85806208-867D-4D5C-93F8-65B6DC4BF161}">
      <dgm:prSet/>
      <dgm:spPr/>
      <dgm:t>
        <a:bodyPr/>
        <a:lstStyle/>
        <a:p>
          <a:pPr rtl="1"/>
          <a:endParaRPr lang="he-IL"/>
        </a:p>
      </dgm:t>
    </dgm:pt>
    <dgm:pt modelId="{90A406A5-2991-453C-8395-5B730F7E629D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/>
            <a:t>מוכנות והפעלה בחרום</a:t>
          </a:r>
        </a:p>
      </dgm:t>
    </dgm:pt>
    <dgm:pt modelId="{B73DD6FB-9962-40DF-91A9-781BFD41FE77}" type="parTrans" cxnId="{A1A5D89B-0A84-44D8-BA85-4A8CDC878D6D}">
      <dgm:prSet/>
      <dgm:spPr/>
      <dgm:t>
        <a:bodyPr/>
        <a:lstStyle/>
        <a:p>
          <a:pPr rtl="1"/>
          <a:endParaRPr lang="he-IL"/>
        </a:p>
      </dgm:t>
    </dgm:pt>
    <dgm:pt modelId="{F2A8C53E-E0A8-4482-BAE6-7F8440D75BC2}" type="sibTrans" cxnId="{A1A5D89B-0A84-44D8-BA85-4A8CDC878D6D}">
      <dgm:prSet/>
      <dgm:spPr/>
      <dgm:t>
        <a:bodyPr/>
        <a:lstStyle/>
        <a:p>
          <a:pPr rtl="1"/>
          <a:endParaRPr lang="he-IL"/>
        </a:p>
      </dgm:t>
    </dgm:pt>
    <dgm:pt modelId="{8B4C896C-99B9-4AC8-BB08-23ADC40682E6}">
      <dgm:prSet phldrT="[טקסט]"/>
      <dgm:spPr>
        <a:solidFill>
          <a:schemeClr val="accent5">
            <a:lumMod val="75000"/>
          </a:schemeClr>
        </a:solidFill>
      </dgm:spPr>
      <dgm:t>
        <a:bodyPr/>
        <a:lstStyle/>
        <a:p>
          <a:pPr rtl="1"/>
          <a:r>
            <a:rPr lang="he-IL" dirty="0"/>
            <a:t>מענה רציף לצה"ל</a:t>
          </a:r>
        </a:p>
      </dgm:t>
    </dgm:pt>
    <dgm:pt modelId="{6B0D7FA0-0A9D-423D-B028-89EA2AD245BD}" type="parTrans" cxnId="{E9775F31-AF21-4695-9346-35C95C2CC481}">
      <dgm:prSet/>
      <dgm:spPr/>
      <dgm:t>
        <a:bodyPr/>
        <a:lstStyle/>
        <a:p>
          <a:pPr rtl="1"/>
          <a:endParaRPr lang="he-IL"/>
        </a:p>
      </dgm:t>
    </dgm:pt>
    <dgm:pt modelId="{3E6CC77B-ECB5-423E-BD09-84EA1570C413}" type="sibTrans" cxnId="{E9775F31-AF21-4695-9346-35C95C2CC481}">
      <dgm:prSet/>
      <dgm:spPr/>
      <dgm:t>
        <a:bodyPr/>
        <a:lstStyle/>
        <a:p>
          <a:pPr rtl="1"/>
          <a:endParaRPr lang="he-IL"/>
        </a:p>
      </dgm:t>
    </dgm:pt>
    <dgm:pt modelId="{748FC3BB-7D6E-42DC-AD06-61D28F7F3A44}" type="pres">
      <dgm:prSet presAssocID="{26818906-4952-4328-BA64-B01BB1BD1E4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430406D-F6C8-4377-B74D-3E0F7A2759A1}" type="pres">
      <dgm:prSet presAssocID="{FC62A616-E4DA-41C2-BBB7-9D346C620F89}" presName="gear1" presStyleLbl="node1" presStyleIdx="0" presStyleCnt="3" custLinFactNeighborX="-6461" custLinFactNeighborY="-8565">
        <dgm:presLayoutVars>
          <dgm:chMax val="1"/>
          <dgm:bulletEnabled val="1"/>
        </dgm:presLayoutVars>
      </dgm:prSet>
      <dgm:spPr/>
    </dgm:pt>
    <dgm:pt modelId="{585E6C77-CBFD-42C0-9CD4-C24FF542D38C}" type="pres">
      <dgm:prSet presAssocID="{FC62A616-E4DA-41C2-BBB7-9D346C620F89}" presName="gear1srcNode" presStyleLbl="node1" presStyleIdx="0" presStyleCnt="3"/>
      <dgm:spPr/>
    </dgm:pt>
    <dgm:pt modelId="{C66B22DE-A17A-4139-8431-2366FA2E7B10}" type="pres">
      <dgm:prSet presAssocID="{FC62A616-E4DA-41C2-BBB7-9D346C620F89}" presName="gear1dstNode" presStyleLbl="node1" presStyleIdx="0" presStyleCnt="3"/>
      <dgm:spPr/>
    </dgm:pt>
    <dgm:pt modelId="{B81C4D5B-A32B-42C2-8954-E5396B1B7609}" type="pres">
      <dgm:prSet presAssocID="{90A406A5-2991-453C-8395-5B730F7E629D}" presName="gear2" presStyleLbl="node1" presStyleIdx="1" presStyleCnt="3" custLinFactNeighborX="-8140" custLinFactNeighborY="-11102">
        <dgm:presLayoutVars>
          <dgm:chMax val="1"/>
          <dgm:bulletEnabled val="1"/>
        </dgm:presLayoutVars>
      </dgm:prSet>
      <dgm:spPr/>
    </dgm:pt>
    <dgm:pt modelId="{D40C020F-7C8C-4AF3-81B4-4682E39F3A83}" type="pres">
      <dgm:prSet presAssocID="{90A406A5-2991-453C-8395-5B730F7E629D}" presName="gear2srcNode" presStyleLbl="node1" presStyleIdx="1" presStyleCnt="3"/>
      <dgm:spPr/>
    </dgm:pt>
    <dgm:pt modelId="{93A5D0D8-DD62-4704-9D75-FE3FB90F9626}" type="pres">
      <dgm:prSet presAssocID="{90A406A5-2991-453C-8395-5B730F7E629D}" presName="gear2dstNode" presStyleLbl="node1" presStyleIdx="1" presStyleCnt="3"/>
      <dgm:spPr/>
    </dgm:pt>
    <dgm:pt modelId="{0D34515B-C11E-4403-9688-1F0E4CAD8197}" type="pres">
      <dgm:prSet presAssocID="{8B4C896C-99B9-4AC8-BB08-23ADC40682E6}" presName="gear3" presStyleLbl="node1" presStyleIdx="2" presStyleCnt="3" custLinFactNeighborX="-6787"/>
      <dgm:spPr/>
    </dgm:pt>
    <dgm:pt modelId="{6CD0779A-5FC6-499F-90B2-77D96E7C1050}" type="pres">
      <dgm:prSet presAssocID="{8B4C896C-99B9-4AC8-BB08-23ADC40682E6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67D1798A-1B61-4513-80F2-5DC93689C6C4}" type="pres">
      <dgm:prSet presAssocID="{8B4C896C-99B9-4AC8-BB08-23ADC40682E6}" presName="gear3srcNode" presStyleLbl="node1" presStyleIdx="2" presStyleCnt="3"/>
      <dgm:spPr/>
    </dgm:pt>
    <dgm:pt modelId="{0798C55E-DE19-407E-A036-E51E4410676D}" type="pres">
      <dgm:prSet presAssocID="{8B4C896C-99B9-4AC8-BB08-23ADC40682E6}" presName="gear3dstNode" presStyleLbl="node1" presStyleIdx="2" presStyleCnt="3"/>
      <dgm:spPr/>
    </dgm:pt>
    <dgm:pt modelId="{E8495590-3B5A-49BC-B383-F49D7B665507}" type="pres">
      <dgm:prSet presAssocID="{9B2A13CD-DA34-499F-91ED-3A0D28EE21CB}" presName="connector1" presStyleLbl="sibTrans2D1" presStyleIdx="0" presStyleCnt="3" custLinFactNeighborX="-4631" custLinFactNeighborY="-6313"/>
      <dgm:spPr/>
    </dgm:pt>
    <dgm:pt modelId="{5E4D3D22-2715-4722-A8FB-DAF1B47F1373}" type="pres">
      <dgm:prSet presAssocID="{F2A8C53E-E0A8-4482-BAE6-7F8440D75BC2}" presName="connector2" presStyleLbl="sibTrans2D1" presStyleIdx="1" presStyleCnt="3" custLinFactNeighborX="-6369" custLinFactNeighborY="-8685"/>
      <dgm:spPr/>
    </dgm:pt>
    <dgm:pt modelId="{E480D7E6-B746-4F1C-A355-1F2E4973BB00}" type="pres">
      <dgm:prSet presAssocID="{3E6CC77B-ECB5-423E-BD09-84EA1570C413}" presName="connector3" presStyleLbl="sibTrans2D1" presStyleIdx="2" presStyleCnt="3" custLinFactNeighborX="-10861" custLinFactNeighborY="-9198"/>
      <dgm:spPr/>
    </dgm:pt>
  </dgm:ptLst>
  <dgm:cxnLst>
    <dgm:cxn modelId="{85806208-867D-4D5C-93F8-65B6DC4BF161}" srcId="{26818906-4952-4328-BA64-B01BB1BD1E49}" destId="{FC62A616-E4DA-41C2-BBB7-9D346C620F89}" srcOrd="0" destOrd="0" parTransId="{D61584AB-D31B-408A-BB5A-3E4E27DB5B3E}" sibTransId="{9B2A13CD-DA34-499F-91ED-3A0D28EE21CB}"/>
    <dgm:cxn modelId="{E9775F31-AF21-4695-9346-35C95C2CC481}" srcId="{26818906-4952-4328-BA64-B01BB1BD1E49}" destId="{8B4C896C-99B9-4AC8-BB08-23ADC40682E6}" srcOrd="2" destOrd="0" parTransId="{6B0D7FA0-0A9D-423D-B028-89EA2AD245BD}" sibTransId="{3E6CC77B-ECB5-423E-BD09-84EA1570C413}"/>
    <dgm:cxn modelId="{DEB0FE3D-B7F1-4AA2-9FAA-FB63308D9DDF}" type="presOf" srcId="{FC62A616-E4DA-41C2-BBB7-9D346C620F89}" destId="{C66B22DE-A17A-4139-8431-2366FA2E7B10}" srcOrd="2" destOrd="0" presId="urn:microsoft.com/office/officeart/2005/8/layout/gear1"/>
    <dgm:cxn modelId="{B675484E-F6C2-48F9-B75D-646F9DB49991}" type="presOf" srcId="{8B4C896C-99B9-4AC8-BB08-23ADC40682E6}" destId="{67D1798A-1B61-4513-80F2-5DC93689C6C4}" srcOrd="2" destOrd="0" presId="urn:microsoft.com/office/officeart/2005/8/layout/gear1"/>
    <dgm:cxn modelId="{93714B4F-E925-438C-BE0D-A0530FBB72D0}" type="presOf" srcId="{90A406A5-2991-453C-8395-5B730F7E629D}" destId="{93A5D0D8-DD62-4704-9D75-FE3FB90F9626}" srcOrd="2" destOrd="0" presId="urn:microsoft.com/office/officeart/2005/8/layout/gear1"/>
    <dgm:cxn modelId="{8ED67082-A307-4713-8CA0-CFEC6612161F}" type="presOf" srcId="{3E6CC77B-ECB5-423E-BD09-84EA1570C413}" destId="{E480D7E6-B746-4F1C-A355-1F2E4973BB00}" srcOrd="0" destOrd="0" presId="urn:microsoft.com/office/officeart/2005/8/layout/gear1"/>
    <dgm:cxn modelId="{FC8B6C86-0B68-4E77-9FCF-B616D209DBBB}" type="presOf" srcId="{90A406A5-2991-453C-8395-5B730F7E629D}" destId="{B81C4D5B-A32B-42C2-8954-E5396B1B7609}" srcOrd="0" destOrd="0" presId="urn:microsoft.com/office/officeart/2005/8/layout/gear1"/>
    <dgm:cxn modelId="{B59AE78A-B380-488A-A0C3-C9D2B63FEEB1}" type="presOf" srcId="{8B4C896C-99B9-4AC8-BB08-23ADC40682E6}" destId="{0D34515B-C11E-4403-9688-1F0E4CAD8197}" srcOrd="0" destOrd="0" presId="urn:microsoft.com/office/officeart/2005/8/layout/gear1"/>
    <dgm:cxn modelId="{6546608C-BC2C-4698-B61B-681258C1DC9A}" type="presOf" srcId="{8B4C896C-99B9-4AC8-BB08-23ADC40682E6}" destId="{6CD0779A-5FC6-499F-90B2-77D96E7C1050}" srcOrd="1" destOrd="0" presId="urn:microsoft.com/office/officeart/2005/8/layout/gear1"/>
    <dgm:cxn modelId="{A9165D97-A0F4-46B3-A73C-6C064D69C449}" type="presOf" srcId="{FC62A616-E4DA-41C2-BBB7-9D346C620F89}" destId="{A430406D-F6C8-4377-B74D-3E0F7A2759A1}" srcOrd="0" destOrd="0" presId="urn:microsoft.com/office/officeart/2005/8/layout/gear1"/>
    <dgm:cxn modelId="{A1A5D89B-0A84-44D8-BA85-4A8CDC878D6D}" srcId="{26818906-4952-4328-BA64-B01BB1BD1E49}" destId="{90A406A5-2991-453C-8395-5B730F7E629D}" srcOrd="1" destOrd="0" parTransId="{B73DD6FB-9962-40DF-91A9-781BFD41FE77}" sibTransId="{F2A8C53E-E0A8-4482-BAE6-7F8440D75BC2}"/>
    <dgm:cxn modelId="{FF71AAC0-DF7C-47F0-A166-320055C8DA9C}" type="presOf" srcId="{90A406A5-2991-453C-8395-5B730F7E629D}" destId="{D40C020F-7C8C-4AF3-81B4-4682E39F3A83}" srcOrd="1" destOrd="0" presId="urn:microsoft.com/office/officeart/2005/8/layout/gear1"/>
    <dgm:cxn modelId="{CEA9D7CF-543D-4FE8-B722-275B73052B15}" type="presOf" srcId="{8B4C896C-99B9-4AC8-BB08-23ADC40682E6}" destId="{0798C55E-DE19-407E-A036-E51E4410676D}" srcOrd="3" destOrd="0" presId="urn:microsoft.com/office/officeart/2005/8/layout/gear1"/>
    <dgm:cxn modelId="{CC8075D7-45FF-420B-AA12-3A48B5032B76}" type="presOf" srcId="{9B2A13CD-DA34-499F-91ED-3A0D28EE21CB}" destId="{E8495590-3B5A-49BC-B383-F49D7B665507}" srcOrd="0" destOrd="0" presId="urn:microsoft.com/office/officeart/2005/8/layout/gear1"/>
    <dgm:cxn modelId="{EEBD55D9-33A1-4064-AC08-A9151B16502A}" type="presOf" srcId="{FC62A616-E4DA-41C2-BBB7-9D346C620F89}" destId="{585E6C77-CBFD-42C0-9CD4-C24FF542D38C}" srcOrd="1" destOrd="0" presId="urn:microsoft.com/office/officeart/2005/8/layout/gear1"/>
    <dgm:cxn modelId="{F0361EDF-4173-493F-833D-7ADB0619D552}" type="presOf" srcId="{26818906-4952-4328-BA64-B01BB1BD1E49}" destId="{748FC3BB-7D6E-42DC-AD06-61D28F7F3A44}" srcOrd="0" destOrd="0" presId="urn:microsoft.com/office/officeart/2005/8/layout/gear1"/>
    <dgm:cxn modelId="{7754BAFB-2813-49E0-BD83-5BAD9CEB5C61}" type="presOf" srcId="{F2A8C53E-E0A8-4482-BAE6-7F8440D75BC2}" destId="{5E4D3D22-2715-4722-A8FB-DAF1B47F1373}" srcOrd="0" destOrd="0" presId="urn:microsoft.com/office/officeart/2005/8/layout/gear1"/>
    <dgm:cxn modelId="{A76EB628-781A-4048-B23C-8228C361B6E4}" type="presParOf" srcId="{748FC3BB-7D6E-42DC-AD06-61D28F7F3A44}" destId="{A430406D-F6C8-4377-B74D-3E0F7A2759A1}" srcOrd="0" destOrd="0" presId="urn:microsoft.com/office/officeart/2005/8/layout/gear1"/>
    <dgm:cxn modelId="{6E72FA81-272F-481D-B5D2-9AE9E0CF4E19}" type="presParOf" srcId="{748FC3BB-7D6E-42DC-AD06-61D28F7F3A44}" destId="{585E6C77-CBFD-42C0-9CD4-C24FF542D38C}" srcOrd="1" destOrd="0" presId="urn:microsoft.com/office/officeart/2005/8/layout/gear1"/>
    <dgm:cxn modelId="{D7E966DE-56DB-49A1-A562-82A7BA649E29}" type="presParOf" srcId="{748FC3BB-7D6E-42DC-AD06-61D28F7F3A44}" destId="{C66B22DE-A17A-4139-8431-2366FA2E7B10}" srcOrd="2" destOrd="0" presId="urn:microsoft.com/office/officeart/2005/8/layout/gear1"/>
    <dgm:cxn modelId="{F9671109-75D3-4A14-B1E0-9AEDF03276F8}" type="presParOf" srcId="{748FC3BB-7D6E-42DC-AD06-61D28F7F3A44}" destId="{B81C4D5B-A32B-42C2-8954-E5396B1B7609}" srcOrd="3" destOrd="0" presId="urn:microsoft.com/office/officeart/2005/8/layout/gear1"/>
    <dgm:cxn modelId="{8577225B-D8A4-432F-82A0-0EEEFE9387D5}" type="presParOf" srcId="{748FC3BB-7D6E-42DC-AD06-61D28F7F3A44}" destId="{D40C020F-7C8C-4AF3-81B4-4682E39F3A83}" srcOrd="4" destOrd="0" presId="urn:microsoft.com/office/officeart/2005/8/layout/gear1"/>
    <dgm:cxn modelId="{2E2B798E-F8CE-4BEC-9117-EB7C06D5F9F8}" type="presParOf" srcId="{748FC3BB-7D6E-42DC-AD06-61D28F7F3A44}" destId="{93A5D0D8-DD62-4704-9D75-FE3FB90F9626}" srcOrd="5" destOrd="0" presId="urn:microsoft.com/office/officeart/2005/8/layout/gear1"/>
    <dgm:cxn modelId="{70CD140E-32BF-47FF-9F5B-BC8A9C2A375C}" type="presParOf" srcId="{748FC3BB-7D6E-42DC-AD06-61D28F7F3A44}" destId="{0D34515B-C11E-4403-9688-1F0E4CAD8197}" srcOrd="6" destOrd="0" presId="urn:microsoft.com/office/officeart/2005/8/layout/gear1"/>
    <dgm:cxn modelId="{E297D930-C973-43EB-A062-6DBFD20D191B}" type="presParOf" srcId="{748FC3BB-7D6E-42DC-AD06-61D28F7F3A44}" destId="{6CD0779A-5FC6-499F-90B2-77D96E7C1050}" srcOrd="7" destOrd="0" presId="urn:microsoft.com/office/officeart/2005/8/layout/gear1"/>
    <dgm:cxn modelId="{89232159-E9D3-4733-8D14-D1611E2D585B}" type="presParOf" srcId="{748FC3BB-7D6E-42DC-AD06-61D28F7F3A44}" destId="{67D1798A-1B61-4513-80F2-5DC93689C6C4}" srcOrd="8" destOrd="0" presId="urn:microsoft.com/office/officeart/2005/8/layout/gear1"/>
    <dgm:cxn modelId="{0AD529A0-D5F8-4A85-AB30-7E6963FE58B6}" type="presParOf" srcId="{748FC3BB-7D6E-42DC-AD06-61D28F7F3A44}" destId="{0798C55E-DE19-407E-A036-E51E4410676D}" srcOrd="9" destOrd="0" presId="urn:microsoft.com/office/officeart/2005/8/layout/gear1"/>
    <dgm:cxn modelId="{984FF809-FC74-4F94-B46B-57C147288903}" type="presParOf" srcId="{748FC3BB-7D6E-42DC-AD06-61D28F7F3A44}" destId="{E8495590-3B5A-49BC-B383-F49D7B665507}" srcOrd="10" destOrd="0" presId="urn:microsoft.com/office/officeart/2005/8/layout/gear1"/>
    <dgm:cxn modelId="{47CF5F74-95DB-431F-9E10-7A947DD4A0C0}" type="presParOf" srcId="{748FC3BB-7D6E-42DC-AD06-61D28F7F3A44}" destId="{5E4D3D22-2715-4722-A8FB-DAF1B47F1373}" srcOrd="11" destOrd="0" presId="urn:microsoft.com/office/officeart/2005/8/layout/gear1"/>
    <dgm:cxn modelId="{90C2D926-F412-4328-BB06-8B79FD5C15B3}" type="presParOf" srcId="{748FC3BB-7D6E-42DC-AD06-61D28F7F3A44}" destId="{E480D7E6-B746-4F1C-A355-1F2E4973BB0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0406D-F6C8-4377-B74D-3E0F7A2759A1}">
      <dsp:nvSpPr>
        <dsp:cNvPr id="0" name=""/>
        <dsp:cNvSpPr/>
      </dsp:nvSpPr>
      <dsp:spPr>
        <a:xfrm>
          <a:off x="2910487" y="1802970"/>
          <a:ext cx="2461285" cy="2461285"/>
        </a:xfrm>
        <a:prstGeom prst="gear9">
          <a:avLst/>
        </a:prstGeom>
        <a:solidFill>
          <a:schemeClr val="accent4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בניין הכוח </a:t>
          </a:r>
        </a:p>
      </dsp:txBody>
      <dsp:txXfrm>
        <a:off x="3405315" y="2379514"/>
        <a:ext cx="1471629" cy="1265152"/>
      </dsp:txXfrm>
    </dsp:sp>
    <dsp:sp modelId="{B81C4D5B-A32B-42C2-8954-E5396B1B7609}">
      <dsp:nvSpPr>
        <dsp:cNvPr id="0" name=""/>
        <dsp:cNvSpPr/>
      </dsp:nvSpPr>
      <dsp:spPr>
        <a:xfrm>
          <a:off x="1491781" y="1233292"/>
          <a:ext cx="1790026" cy="1790026"/>
        </a:xfrm>
        <a:prstGeom prst="gear6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מוכנות והפעלה בחרום</a:t>
          </a:r>
        </a:p>
      </dsp:txBody>
      <dsp:txXfrm>
        <a:off x="1942425" y="1686660"/>
        <a:ext cx="888738" cy="883290"/>
      </dsp:txXfrm>
    </dsp:sp>
    <dsp:sp modelId="{0D34515B-C11E-4403-9688-1F0E4CAD8197}">
      <dsp:nvSpPr>
        <dsp:cNvPr id="0" name=""/>
        <dsp:cNvSpPr/>
      </dsp:nvSpPr>
      <dsp:spPr>
        <a:xfrm rot="20700000">
          <a:off x="2494300" y="197085"/>
          <a:ext cx="1753860" cy="1753860"/>
        </a:xfrm>
        <a:prstGeom prst="gear6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מענה רציף לצה"ל</a:t>
          </a:r>
        </a:p>
      </dsp:txBody>
      <dsp:txXfrm rot="-20700000">
        <a:off x="2878973" y="581758"/>
        <a:ext cx="984514" cy="984514"/>
      </dsp:txXfrm>
    </dsp:sp>
    <dsp:sp modelId="{E8495590-3B5A-49BC-B383-F49D7B665507}">
      <dsp:nvSpPr>
        <dsp:cNvPr id="0" name=""/>
        <dsp:cNvSpPr/>
      </dsp:nvSpPr>
      <dsp:spPr>
        <a:xfrm>
          <a:off x="2737447" y="1441728"/>
          <a:ext cx="3150445" cy="3150445"/>
        </a:xfrm>
        <a:prstGeom prst="circularArrow">
          <a:avLst>
            <a:gd name="adj1" fmla="val 4688"/>
            <a:gd name="adj2" fmla="val 299029"/>
            <a:gd name="adj3" fmla="val 2522510"/>
            <a:gd name="adj4" fmla="val 1584767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D3D22-2715-4722-A8FB-DAF1B47F1373}">
      <dsp:nvSpPr>
        <dsp:cNvPr id="0" name=""/>
        <dsp:cNvSpPr/>
      </dsp:nvSpPr>
      <dsp:spPr>
        <a:xfrm>
          <a:off x="1174693" y="835951"/>
          <a:ext cx="2288995" cy="228899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0D7E6-B746-4F1C-A355-1F2E4973BB00}">
      <dsp:nvSpPr>
        <dsp:cNvPr id="0" name=""/>
        <dsp:cNvSpPr/>
      </dsp:nvSpPr>
      <dsp:spPr>
        <a:xfrm>
          <a:off x="1966351" y="-415287"/>
          <a:ext cx="2467998" cy="246799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602C45A-139C-41DC-AD42-3F5B9DFA1063}" type="datetimeFigureOut">
              <a:rPr lang="he-IL" smtClean="0"/>
              <a:t>ח'/סיון/תשע"ט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C0DB935-7E7F-4879-9AB6-F1A49D0D95C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2286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/>
          </a:p>
        </p:txBody>
      </p:sp>
      <p:sp>
        <p:nvSpPr>
          <p:cNvPr id="4608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9775" indent="-284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8238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3850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9463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6663" indent="-227013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3863" indent="-227013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1063" indent="-227013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8263" indent="-227013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BB97F4-E3CB-424B-93B9-6C48E9D0C48B}" type="slidenum">
              <a:rPr lang="he-IL" altLang="he-IL" smtClean="0">
                <a:solidFill>
                  <a:srgbClr val="000000"/>
                </a:solidFill>
              </a:rPr>
              <a:t>14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66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85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9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805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2143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95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263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22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494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6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51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7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18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96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8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8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2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53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9017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×ª××¦××ª ×ª××× × ×¢×××¨ ××××× ×©××ª××¤××ª">
            <a:extLst>
              <a:ext uri="{FF2B5EF4-FFF2-40B4-BE49-F238E27FC236}">
                <a16:creationId xmlns:a16="http://schemas.microsoft.com/office/drawing/2014/main" id="{4F498387-2599-451E-9FA7-CF8F33564C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926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×ª××¦××ª ×ª××× × ×¢×××¨ ×××©××× ×§××××">
            <a:extLst>
              <a:ext uri="{FF2B5EF4-FFF2-40B4-BE49-F238E27FC236}">
                <a16:creationId xmlns:a16="http://schemas.microsoft.com/office/drawing/2014/main" id="{E0E7376D-7450-46E3-BF08-CB5AB1C264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5" r="2" b="13968"/>
          <a:stretch/>
        </p:blipFill>
        <p:spPr bwMode="auto">
          <a:xfrm>
            <a:off x="2955235" y="371061"/>
            <a:ext cx="6255025" cy="612861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B23326-3DDF-4771-9004-DBE4C98B566A}"/>
              </a:ext>
            </a:extLst>
          </p:cNvPr>
          <p:cNvSpPr txBox="1"/>
          <p:nvPr/>
        </p:nvSpPr>
        <p:spPr>
          <a:xfrm>
            <a:off x="0" y="6079298"/>
            <a:ext cx="2799471" cy="769441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שמור</a:t>
            </a:r>
            <a:b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13.6.2019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297866EE-B6D0-4179-A48F-492D0BA22677}"/>
              </a:ext>
            </a:extLst>
          </p:cNvPr>
          <p:cNvSpPr txBox="1"/>
          <p:nvPr/>
        </p:nvSpPr>
        <p:spPr>
          <a:xfrm>
            <a:off x="5359792" y="3019629"/>
            <a:ext cx="3187860" cy="461665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סדנת מפקדים מס' 2</a:t>
            </a:r>
            <a:endParaRPr lang="he-I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313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>
            <a:extLst>
              <a:ext uri="{FF2B5EF4-FFF2-40B4-BE49-F238E27FC236}">
                <a16:creationId xmlns:a16="http://schemas.microsoft.com/office/drawing/2014/main" id="{CDFD1169-EC5E-4540-8FD1-7BEA27351036}"/>
              </a:ext>
            </a:extLst>
          </p:cNvPr>
          <p:cNvSpPr/>
          <p:nvPr/>
        </p:nvSpPr>
        <p:spPr>
          <a:xfrm>
            <a:off x="6202939" y="3888290"/>
            <a:ext cx="4419600" cy="2695390"/>
          </a:xfrm>
          <a:prstGeom prst="rect">
            <a:avLst/>
          </a:prstGeom>
          <a:solidFill>
            <a:srgbClr val="0099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מחלקות</a:t>
            </a: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גיבוש אבני דרך להקמת המחלקות.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העמקה ולמידה מקצועית.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מיפוי, ניתוח ומיסוד תהליכי הליבה, בראיה רוחבית.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בניית כשירות להפעלת המחלקות.</a:t>
            </a:r>
          </a:p>
          <a:p>
            <a:pPr algn="ctr"/>
            <a:endParaRPr lang="he-IL" sz="2200" b="1" u="sng" dirty="0">
              <a:solidFill>
                <a:schemeClr val="tx1"/>
              </a:solidFill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12A4C63A-9C55-4357-BBD9-D13BD239BE87}"/>
              </a:ext>
            </a:extLst>
          </p:cNvPr>
          <p:cNvSpPr/>
          <p:nvPr/>
        </p:nvSpPr>
        <p:spPr>
          <a:xfrm>
            <a:off x="6202939" y="701142"/>
            <a:ext cx="4419600" cy="3187148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גרעין מפקדת </a:t>
            </a:r>
            <a:r>
              <a:rPr lang="he-IL" sz="20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endParaRPr lang="en-US" sz="20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פיקוד 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ממרכזים למחלקות.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בנין כוח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תפיסת הפעלה ודירקטיבת פעולה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אינטגרציה תהליכית וארגונית.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גאנט</a:t>
            </a: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פעילות.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תהליך למידה והובלת השינוי הארגוני.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קשר מנהלת - זכיין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מוכנות ליום ה – "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</a:p>
          <a:p>
            <a:pPr algn="ctr"/>
            <a:endParaRPr lang="he-IL" sz="2200" b="1" u="sng" dirty="0">
              <a:solidFill>
                <a:schemeClr val="tx1"/>
              </a:solidFill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0FB8D1C9-90B2-488E-8ED4-61C647BE4264}"/>
              </a:ext>
            </a:extLst>
          </p:cNvPr>
          <p:cNvSpPr/>
          <p:nvPr/>
        </p:nvSpPr>
        <p:spPr>
          <a:xfrm>
            <a:off x="1783339" y="3888290"/>
            <a:ext cx="4419600" cy="2695390"/>
          </a:xfrm>
          <a:prstGeom prst="rect">
            <a:avLst/>
          </a:prstGeom>
          <a:solidFill>
            <a:srgbClr val="3333F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מרכזים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פיקוד ואחריות מלאה עד העברת מקל.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הפעלת הכוח.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המשך מענה רציף ושוטף לצה"ל.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מוכנות אופרטיבית.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הערכות לביטול מסגרת המרכזים והקמת המחלקות.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הסדרת </a:t>
            </a:r>
            <a:r>
              <a:rPr lang="he-I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הפו"ש</a:t>
            </a: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במרחבים ובבסיסים.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3AD5466B-E1D3-49BC-A267-CF08D0E78668}"/>
              </a:ext>
            </a:extLst>
          </p:cNvPr>
          <p:cNvSpPr/>
          <p:nvPr/>
        </p:nvSpPr>
        <p:spPr>
          <a:xfrm>
            <a:off x="1783339" y="701142"/>
            <a:ext cx="4419600" cy="3187148"/>
          </a:xfrm>
          <a:prstGeom prst="rect">
            <a:avLst/>
          </a:prstGeom>
          <a:solidFill>
            <a:srgbClr val="003399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מנהלת </a:t>
            </a:r>
            <a:r>
              <a:rPr lang="he-IL" sz="20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endParaRPr lang="en-US" sz="20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ניהול כלל צירי העשייה למימוש הפרויקט בכפוף </a:t>
            </a:r>
            <a:r>
              <a:rPr lang="he-I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ללו"ז</a:t>
            </a: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התכולה, התקציב </a:t>
            </a:r>
            <a:r>
              <a:rPr lang="he-I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והגאנט</a:t>
            </a: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הפרויקטלי</a:t>
            </a: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אינטגרציה של כלל הגופים והיחידות המעורבות.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מימוש התשתיות של בסיסי </a:t>
            </a:r>
            <a:r>
              <a:rPr lang="he-I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בתחומי ההנדסה התפעול והתקשוב    </a:t>
            </a:r>
            <a:b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במסגרת המכרז.</a:t>
            </a:r>
          </a:p>
          <a:p>
            <a:pPr marL="342900" indent="-342900" rtl="1"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הקמות מקדימות במחנות</a:t>
            </a:r>
          </a:p>
        </p:txBody>
      </p:sp>
      <p:sp>
        <p:nvSpPr>
          <p:cNvPr id="11" name="יהלום 10">
            <a:extLst>
              <a:ext uri="{FF2B5EF4-FFF2-40B4-BE49-F238E27FC236}">
                <a16:creationId xmlns:a16="http://schemas.microsoft.com/office/drawing/2014/main" id="{AEAD82E5-7839-40D6-A5AD-AD79DB369655}"/>
              </a:ext>
            </a:extLst>
          </p:cNvPr>
          <p:cNvSpPr/>
          <p:nvPr/>
        </p:nvSpPr>
        <p:spPr>
          <a:xfrm>
            <a:off x="5156017" y="2980515"/>
            <a:ext cx="2093843" cy="1855305"/>
          </a:xfrm>
          <a:prstGeom prst="diamond">
            <a:avLst/>
          </a:prstGeom>
          <a:solidFill>
            <a:schemeClr val="tx1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4" name="TextBox 35">
            <a:extLst>
              <a:ext uri="{FF2B5EF4-FFF2-40B4-BE49-F238E27FC236}">
                <a16:creationId xmlns:a16="http://schemas.microsoft.com/office/drawing/2014/main" id="{113D17A8-4B2D-429B-B633-88440335116F}"/>
              </a:ext>
            </a:extLst>
          </p:cNvPr>
          <p:cNvSpPr txBox="1"/>
          <p:nvPr/>
        </p:nvSpPr>
        <p:spPr>
          <a:xfrm>
            <a:off x="3622191" y="100677"/>
            <a:ext cx="5310794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גבולות גזרה</a:t>
            </a:r>
          </a:p>
        </p:txBody>
      </p:sp>
      <p:sp>
        <p:nvSpPr>
          <p:cNvPr id="2" name="AutoShape 2" descr="×ª××¦××ª ×ª××× × ×¢×××¨ ×¢××××× ×××××××¤××××">
            <a:extLst>
              <a:ext uri="{FF2B5EF4-FFF2-40B4-BE49-F238E27FC236}">
                <a16:creationId xmlns:a16="http://schemas.microsoft.com/office/drawing/2014/main" id="{7D8BE7F2-D7AF-4C06-B698-425E10227F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45127" y="371269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" name="AutoShape 6" descr="×ª××¦××ª ×ª××× × ×¢×××¨ ×¢××××× ×××××××¤××××">
            <a:extLst>
              <a:ext uri="{FF2B5EF4-FFF2-40B4-BE49-F238E27FC236}">
                <a16:creationId xmlns:a16="http://schemas.microsoft.com/office/drawing/2014/main" id="{705895EE-D7A3-406E-8B4C-57F44AFB3A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AutoShape 8" descr="×ª××¦××ª ×ª××× × ×¢×××¨ ×¢××××× ×××××××¤××××">
            <a:extLst>
              <a:ext uri="{FF2B5EF4-FFF2-40B4-BE49-F238E27FC236}">
                <a16:creationId xmlns:a16="http://schemas.microsoft.com/office/drawing/2014/main" id="{A4A7ABA4-248F-467F-96B8-1A282544E9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34" name="Picture 10" descr="×ª××¦××ª ×ª××× × ×¢×××¨ ×¢××××× ×××××××¤××××">
            <a:extLst>
              <a:ext uri="{FF2B5EF4-FFF2-40B4-BE49-F238E27FC236}">
                <a16:creationId xmlns:a16="http://schemas.microsoft.com/office/drawing/2014/main" id="{A68D1460-2BC2-42A8-8453-0A6807476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272" y="3599104"/>
            <a:ext cx="1725333" cy="83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מלבן 11">
            <a:extLst>
              <a:ext uri="{FF2B5EF4-FFF2-40B4-BE49-F238E27FC236}">
                <a16:creationId xmlns:a16="http://schemas.microsoft.com/office/drawing/2014/main" id="{80D1569D-9A35-4D22-A6EE-475D19B430D6}"/>
              </a:ext>
            </a:extLst>
          </p:cNvPr>
          <p:cNvSpPr/>
          <p:nvPr/>
        </p:nvSpPr>
        <p:spPr>
          <a:xfrm rot="20202069">
            <a:off x="83928" y="408809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767901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מלבן 48"/>
          <p:cNvSpPr/>
          <p:nvPr/>
        </p:nvSpPr>
        <p:spPr>
          <a:xfrm>
            <a:off x="7824815" y="695388"/>
            <a:ext cx="3407613" cy="805286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/>
            <a:r>
              <a:rPr lang="he-IL" sz="20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תו"ב</a:t>
            </a:r>
            <a:br>
              <a:rPr lang="en-US" sz="2000" b="1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(בנין כוח, תפיסות, אינטגרציה, תקציב)</a:t>
            </a:r>
            <a:endParaRPr lang="en-US" sz="1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6">
            <a:extLst>
              <a:ext uri="{FF2B5EF4-FFF2-40B4-BE49-F238E27FC236}">
                <a16:creationId xmlns:a16="http://schemas.microsoft.com/office/drawing/2014/main" id="{A214CB5C-2F0F-40C6-B802-8F2118833FD2}"/>
              </a:ext>
            </a:extLst>
          </p:cNvPr>
          <p:cNvSpPr txBox="1"/>
          <p:nvPr/>
        </p:nvSpPr>
        <p:spPr>
          <a:xfrm>
            <a:off x="1785502" y="0"/>
            <a:ext cx="86209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חלוקת אחריות תפקידי המחלקות </a:t>
            </a:r>
            <a:r>
              <a:rPr lang="he-IL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במרה"ס</a:t>
            </a:r>
            <a:endParaRPr lang="he-IL" sz="32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מלבן 79">
            <a:extLst>
              <a:ext uri="{FF2B5EF4-FFF2-40B4-BE49-F238E27FC236}">
                <a16:creationId xmlns:a16="http://schemas.microsoft.com/office/drawing/2014/main" id="{1366E7A3-A9C9-4058-BB6F-D77901815F22}"/>
              </a:ext>
            </a:extLst>
          </p:cNvPr>
          <p:cNvSpPr/>
          <p:nvPr/>
        </p:nvSpPr>
        <p:spPr>
          <a:xfrm>
            <a:off x="7814539" y="2802471"/>
            <a:ext cx="3407613" cy="54987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חקר שיטות ותהליכים ושיפורם לתהליכים מתקדמים ואחודים</a:t>
            </a:r>
          </a:p>
        </p:txBody>
      </p:sp>
      <p:sp>
        <p:nvSpPr>
          <p:cNvPr id="85" name="מלבן 84">
            <a:extLst>
              <a:ext uri="{FF2B5EF4-FFF2-40B4-BE49-F238E27FC236}">
                <a16:creationId xmlns:a16="http://schemas.microsoft.com/office/drawing/2014/main" id="{50B9F29A-CFFF-4768-BE1E-A2CA9F3F6EC2}"/>
              </a:ext>
            </a:extLst>
          </p:cNvPr>
          <p:cNvSpPr/>
          <p:nvPr/>
        </p:nvSpPr>
        <p:spPr>
          <a:xfrm>
            <a:off x="7814539" y="2207493"/>
            <a:ext cx="3407613" cy="54987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חפיפה לבניית ת"ע אינטגרטיבית 2020</a:t>
            </a:r>
            <a:br>
              <a:rPr lang="en-US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תכנון, ניהול ובקרת ת"ע שנתית 2021</a:t>
            </a:r>
          </a:p>
        </p:txBody>
      </p:sp>
      <p:sp>
        <p:nvSpPr>
          <p:cNvPr id="87" name="מלבן 86">
            <a:extLst>
              <a:ext uri="{FF2B5EF4-FFF2-40B4-BE49-F238E27FC236}">
                <a16:creationId xmlns:a16="http://schemas.microsoft.com/office/drawing/2014/main" id="{FD7C5064-CB68-49F0-9DAE-5685B8365EB7}"/>
              </a:ext>
            </a:extLst>
          </p:cNvPr>
          <p:cNvSpPr/>
          <p:nvPr/>
        </p:nvSpPr>
        <p:spPr>
          <a:xfrm>
            <a:off x="7814539" y="3405227"/>
            <a:ext cx="3407613" cy="42118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בקרה אחר הזכיין</a:t>
            </a:r>
          </a:p>
        </p:txBody>
      </p:sp>
      <p:sp>
        <p:nvSpPr>
          <p:cNvPr id="90" name="מלבן 89">
            <a:extLst>
              <a:ext uri="{FF2B5EF4-FFF2-40B4-BE49-F238E27FC236}">
                <a16:creationId xmlns:a16="http://schemas.microsoft.com/office/drawing/2014/main" id="{C828F3BE-64FE-45A1-90AF-8D44B3149B32}"/>
              </a:ext>
            </a:extLst>
          </p:cNvPr>
          <p:cNvSpPr/>
          <p:nvPr/>
        </p:nvSpPr>
        <p:spPr>
          <a:xfrm>
            <a:off x="7814541" y="5051914"/>
            <a:ext cx="3407613" cy="549877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ניהול רשתות גיוס כ"א ואמצעים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לשע"ח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במרה"ס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ויחידותיו</a:t>
            </a:r>
          </a:p>
        </p:txBody>
      </p:sp>
      <p:sp>
        <p:nvSpPr>
          <p:cNvPr id="91" name="מלבן 90">
            <a:extLst>
              <a:ext uri="{FF2B5EF4-FFF2-40B4-BE49-F238E27FC236}">
                <a16:creationId xmlns:a16="http://schemas.microsoft.com/office/drawing/2014/main" id="{59FEB05C-135B-4322-820F-A4514DFE5B6E}"/>
              </a:ext>
            </a:extLst>
          </p:cNvPr>
          <p:cNvSpPr/>
          <p:nvPr/>
        </p:nvSpPr>
        <p:spPr>
          <a:xfrm>
            <a:off x="7814541" y="5682216"/>
            <a:ext cx="3407613" cy="549877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לרכז צרכי כ"א ולתכנן תגבורת </a:t>
            </a:r>
            <a:br>
              <a:rPr lang="en-US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כ"א שנתית</a:t>
            </a:r>
          </a:p>
        </p:txBody>
      </p:sp>
      <p:sp>
        <p:nvSpPr>
          <p:cNvPr id="92" name="מלבן 91">
            <a:extLst>
              <a:ext uri="{FF2B5EF4-FFF2-40B4-BE49-F238E27FC236}">
                <a16:creationId xmlns:a16="http://schemas.microsoft.com/office/drawing/2014/main" id="{CA5DCBBE-7096-4C6D-832A-B6AC2DA71B30}"/>
              </a:ext>
            </a:extLst>
          </p:cNvPr>
          <p:cNvSpPr/>
          <p:nvPr/>
        </p:nvSpPr>
        <p:spPr>
          <a:xfrm>
            <a:off x="7814536" y="3866713"/>
            <a:ext cx="3407613" cy="54987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תקשוב ומערכות מידע – בניין הכוח </a:t>
            </a:r>
            <a:br>
              <a:rPr lang="en-US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וניהול מרכז תמיכה אחוד למשתמשים</a:t>
            </a:r>
          </a:p>
        </p:txBody>
      </p:sp>
      <p:sp>
        <p:nvSpPr>
          <p:cNvPr id="93" name="מלבן 92">
            <a:extLst>
              <a:ext uri="{FF2B5EF4-FFF2-40B4-BE49-F238E27FC236}">
                <a16:creationId xmlns:a16="http://schemas.microsoft.com/office/drawing/2014/main" id="{5EB848A1-BF18-482F-881E-58DD858E4E5D}"/>
              </a:ext>
            </a:extLst>
          </p:cNvPr>
          <p:cNvSpPr/>
          <p:nvPr/>
        </p:nvSpPr>
        <p:spPr>
          <a:xfrm>
            <a:off x="207584" y="1572719"/>
            <a:ext cx="11024844" cy="54987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עיצוב, תכנון והקמת המחלקה ומבצועה</a:t>
            </a:r>
          </a:p>
        </p:txBody>
      </p:sp>
      <p:sp>
        <p:nvSpPr>
          <p:cNvPr id="95" name="מלבן 94">
            <a:extLst>
              <a:ext uri="{FF2B5EF4-FFF2-40B4-BE49-F238E27FC236}">
                <a16:creationId xmlns:a16="http://schemas.microsoft.com/office/drawing/2014/main" id="{879CEFF5-2E3A-4BB3-AD8C-06E4E8803060}"/>
              </a:ext>
            </a:extLst>
          </p:cNvPr>
          <p:cNvSpPr/>
          <p:nvPr/>
        </p:nvSpPr>
        <p:spPr>
          <a:xfrm>
            <a:off x="4059399" y="2959069"/>
            <a:ext cx="3407613" cy="70616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תאום פעילות </a:t>
            </a:r>
            <a:r>
              <a:rPr lang="he-IL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בתחומי קליטה, החסנה, הספקה, אחזקה, פינוי, גריטה ומכירת אפסניה, בכל מצבי </a:t>
            </a:r>
            <a:r>
              <a:rPr lang="he-IL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השח"ם</a:t>
            </a:r>
            <a:endParaRPr lang="he-IL" sz="16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מלבן 95">
            <a:extLst>
              <a:ext uri="{FF2B5EF4-FFF2-40B4-BE49-F238E27FC236}">
                <a16:creationId xmlns:a16="http://schemas.microsoft.com/office/drawing/2014/main" id="{2673037F-2292-4BC9-AD7D-2CF9219822D8}"/>
              </a:ext>
            </a:extLst>
          </p:cNvPr>
          <p:cNvSpPr/>
          <p:nvPr/>
        </p:nvSpPr>
        <p:spPr>
          <a:xfrm>
            <a:off x="4031148" y="4461602"/>
            <a:ext cx="3407613" cy="706160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לפתח, לשמר, להטמיע את תורת ניהול המלאי בתחומי הקליטה, ההחסנה, ההספקה, הפינוי והאחזקה.</a:t>
            </a:r>
          </a:p>
        </p:txBody>
      </p:sp>
      <p:sp>
        <p:nvSpPr>
          <p:cNvPr id="97" name="מלבן 96">
            <a:extLst>
              <a:ext uri="{FF2B5EF4-FFF2-40B4-BE49-F238E27FC236}">
                <a16:creationId xmlns:a16="http://schemas.microsoft.com/office/drawing/2014/main" id="{A0F83536-8B82-4304-8625-A4C2EBF6B1BC}"/>
              </a:ext>
            </a:extLst>
          </p:cNvPr>
          <p:cNvSpPr/>
          <p:nvPr/>
        </p:nvSpPr>
        <p:spPr>
          <a:xfrm>
            <a:off x="4031149" y="3696517"/>
            <a:ext cx="3407613" cy="706160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לתכנן ולבקר את תוכנית העבודה של הבסיסים במערך ההחסנה </a:t>
            </a:r>
            <a:br>
              <a:rPr lang="en-US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(מתאר משימות).</a:t>
            </a:r>
          </a:p>
        </p:txBody>
      </p:sp>
      <p:sp>
        <p:nvSpPr>
          <p:cNvPr id="98" name="מלבן 97">
            <a:extLst>
              <a:ext uri="{FF2B5EF4-FFF2-40B4-BE49-F238E27FC236}">
                <a16:creationId xmlns:a16="http://schemas.microsoft.com/office/drawing/2014/main" id="{A5B365B3-E946-4E4F-890F-BE59D8385567}"/>
              </a:ext>
            </a:extLst>
          </p:cNvPr>
          <p:cNvSpPr/>
          <p:nvPr/>
        </p:nvSpPr>
        <p:spPr>
          <a:xfrm>
            <a:off x="4031147" y="5234256"/>
            <a:ext cx="3407613" cy="549877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לרכז ולבקר את פעילות בסיסי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בתחום בניית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ורענון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ערכות לחירום. </a:t>
            </a:r>
          </a:p>
        </p:txBody>
      </p:sp>
      <p:sp>
        <p:nvSpPr>
          <p:cNvPr id="99" name="מלבן 98">
            <a:extLst>
              <a:ext uri="{FF2B5EF4-FFF2-40B4-BE49-F238E27FC236}">
                <a16:creationId xmlns:a16="http://schemas.microsoft.com/office/drawing/2014/main" id="{88D725F9-51F8-4D28-9E11-71D595D35966}"/>
              </a:ext>
            </a:extLst>
          </p:cNvPr>
          <p:cNvSpPr/>
          <p:nvPr/>
        </p:nvSpPr>
        <p:spPr>
          <a:xfrm>
            <a:off x="4049392" y="5850626"/>
            <a:ext cx="3407613" cy="549877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אחריות לתחום האופרטיבי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במרה"ס</a:t>
            </a:r>
            <a:endParaRPr lang="he-IL" sz="1600" b="1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מלבן 99">
            <a:extLst>
              <a:ext uri="{FF2B5EF4-FFF2-40B4-BE49-F238E27FC236}">
                <a16:creationId xmlns:a16="http://schemas.microsoft.com/office/drawing/2014/main" id="{D45D4DBC-6443-41B1-95D1-1EAAE41A94C7}"/>
              </a:ext>
            </a:extLst>
          </p:cNvPr>
          <p:cNvSpPr/>
          <p:nvPr/>
        </p:nvSpPr>
        <p:spPr>
          <a:xfrm>
            <a:off x="4059399" y="2221187"/>
            <a:ext cx="3407613" cy="655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הובלת תפיסת הפעלה משולבת ומרחבית למענה הספקתי רציף לצה"ל </a:t>
            </a:r>
            <a:r>
              <a:rPr lang="he-IL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ופו"ש</a:t>
            </a: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סדור עם המעבר למחלקות</a:t>
            </a:r>
          </a:p>
        </p:txBody>
      </p:sp>
      <p:sp>
        <p:nvSpPr>
          <p:cNvPr id="102" name="מלבן 101">
            <a:extLst>
              <a:ext uri="{FF2B5EF4-FFF2-40B4-BE49-F238E27FC236}">
                <a16:creationId xmlns:a16="http://schemas.microsoft.com/office/drawing/2014/main" id="{CBB1C6E0-DEF4-45A5-A420-B105ADD9D49C}"/>
              </a:ext>
            </a:extLst>
          </p:cNvPr>
          <p:cNvSpPr/>
          <p:nvPr/>
        </p:nvSpPr>
        <p:spPr>
          <a:xfrm>
            <a:off x="198780" y="3467820"/>
            <a:ext cx="3407613" cy="706161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לפתח, לשמר ולהטמיע את תורת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בתחומי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ההשברה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(העיתוד, הרכש והמענה לצה"ל).</a:t>
            </a:r>
          </a:p>
        </p:txBody>
      </p:sp>
      <p:sp>
        <p:nvSpPr>
          <p:cNvPr id="104" name="מלבן 103">
            <a:extLst>
              <a:ext uri="{FF2B5EF4-FFF2-40B4-BE49-F238E27FC236}">
                <a16:creationId xmlns:a16="http://schemas.microsoft.com/office/drawing/2014/main" id="{040218BD-6FEC-46D7-A7E6-680499ACF94C}"/>
              </a:ext>
            </a:extLst>
          </p:cNvPr>
          <p:cNvSpPr/>
          <p:nvPr/>
        </p:nvSpPr>
        <p:spPr>
          <a:xfrm>
            <a:off x="198779" y="4294630"/>
            <a:ext cx="3407613" cy="549877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לשאת באחריות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לתעדוף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השחרור והכוונה של משלוחים אוויריים וימיים.</a:t>
            </a:r>
          </a:p>
        </p:txBody>
      </p:sp>
      <p:sp>
        <p:nvSpPr>
          <p:cNvPr id="105" name="מלבן 104">
            <a:extLst>
              <a:ext uri="{FF2B5EF4-FFF2-40B4-BE49-F238E27FC236}">
                <a16:creationId xmlns:a16="http://schemas.microsoft.com/office/drawing/2014/main" id="{E27BD801-865D-479A-A7BD-5697F0682D36}"/>
              </a:ext>
            </a:extLst>
          </p:cNvPr>
          <p:cNvSpPr/>
          <p:nvPr/>
        </p:nvSpPr>
        <p:spPr>
          <a:xfrm>
            <a:off x="198778" y="4908102"/>
            <a:ext cx="3407613" cy="706161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לנהל ולהפעיל ברגיעה ובחירום את בתי המסחר והמפעלים המרותקים והסכמי ההספקה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בשע"ח</a:t>
            </a:r>
            <a:endParaRPr lang="he-IL" sz="1600" b="1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מלבן 105">
            <a:extLst>
              <a:ext uri="{FF2B5EF4-FFF2-40B4-BE49-F238E27FC236}">
                <a16:creationId xmlns:a16="http://schemas.microsoft.com/office/drawing/2014/main" id="{39BFE9DF-6D51-4307-A8F0-FD2BB76D7C05}"/>
              </a:ext>
            </a:extLst>
          </p:cNvPr>
          <p:cNvSpPr/>
          <p:nvPr/>
        </p:nvSpPr>
        <p:spPr>
          <a:xfrm>
            <a:off x="198778" y="2227418"/>
            <a:ext cx="3407613" cy="54987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לרכז את הערכות המצב ואורך הנשימה הלוגיסטי ברגיעה ובחירום</a:t>
            </a:r>
          </a:p>
        </p:txBody>
      </p:sp>
      <p:sp>
        <p:nvSpPr>
          <p:cNvPr id="107" name="מלבן 106">
            <a:extLst>
              <a:ext uri="{FF2B5EF4-FFF2-40B4-BE49-F238E27FC236}">
                <a16:creationId xmlns:a16="http://schemas.microsoft.com/office/drawing/2014/main" id="{1AAEFF71-0F0C-486A-8F2F-44CEAC2BE71B}"/>
              </a:ext>
            </a:extLst>
          </p:cNvPr>
          <p:cNvSpPr/>
          <p:nvPr/>
        </p:nvSpPr>
        <p:spPr>
          <a:xfrm>
            <a:off x="7814537" y="4454453"/>
            <a:ext cx="3407613" cy="549877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משא"ן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טיפול בכל אוכלוסיות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ביחידות </a:t>
            </a:r>
            <a:r>
              <a:rPr lang="he-IL" sz="1600" b="1" kern="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endParaRPr lang="he-IL" sz="1600" b="1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מלבן 107">
            <a:extLst>
              <a:ext uri="{FF2B5EF4-FFF2-40B4-BE49-F238E27FC236}">
                <a16:creationId xmlns:a16="http://schemas.microsoft.com/office/drawing/2014/main" id="{A54FA408-0069-4558-A4B7-90BB43272F40}"/>
              </a:ext>
            </a:extLst>
          </p:cNvPr>
          <p:cNvSpPr/>
          <p:nvPr/>
        </p:nvSpPr>
        <p:spPr>
          <a:xfrm>
            <a:off x="198780" y="2824178"/>
            <a:ext cx="3407613" cy="54987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אחריות על כלל הפעילות בתחומי העיתוד, הרכש, ניפוק ועלות קיום</a:t>
            </a:r>
          </a:p>
        </p:txBody>
      </p:sp>
      <p:sp>
        <p:nvSpPr>
          <p:cNvPr id="109" name="מלבן 108">
            <a:extLst>
              <a:ext uri="{FF2B5EF4-FFF2-40B4-BE49-F238E27FC236}">
                <a16:creationId xmlns:a16="http://schemas.microsoft.com/office/drawing/2014/main" id="{D522653B-4DE0-49C9-BE86-BC65CB504F99}"/>
              </a:ext>
            </a:extLst>
          </p:cNvPr>
          <p:cNvSpPr/>
          <p:nvPr/>
        </p:nvSpPr>
        <p:spPr>
          <a:xfrm>
            <a:off x="4059399" y="692048"/>
            <a:ext cx="3407613" cy="805286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/>
            <a:r>
              <a:rPr lang="he-IL" sz="2000" b="1" kern="0" dirty="0">
                <a:latin typeface="Arial" panose="020B0604020202020204" pitchFamily="34" charset="0"/>
                <a:cs typeface="Arial" panose="020B0604020202020204" pitchFamily="34" charset="0"/>
              </a:rPr>
              <a:t>הפעלה</a:t>
            </a:r>
            <a:br>
              <a:rPr lang="en-US" sz="2000" b="1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(הפעלת היכולות, הבסיסים ואופרטיבי)</a:t>
            </a:r>
            <a:endParaRPr lang="en-US" sz="1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מלבן 109">
            <a:extLst>
              <a:ext uri="{FF2B5EF4-FFF2-40B4-BE49-F238E27FC236}">
                <a16:creationId xmlns:a16="http://schemas.microsoft.com/office/drawing/2014/main" id="{C5549AC3-6CBE-4587-AFF9-E6E602C5B304}"/>
              </a:ext>
            </a:extLst>
          </p:cNvPr>
          <p:cNvSpPr/>
          <p:nvPr/>
        </p:nvSpPr>
        <p:spPr>
          <a:xfrm>
            <a:off x="207584" y="676104"/>
            <a:ext cx="3407613" cy="805286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/>
            <a:r>
              <a:rPr lang="he-IL" sz="2000" b="1" kern="0" dirty="0">
                <a:latin typeface="Arial" panose="020B0604020202020204" pitchFamily="34" charset="0"/>
                <a:cs typeface="Arial" panose="020B0604020202020204" pitchFamily="34" charset="0"/>
              </a:rPr>
              <a:t>השברה</a:t>
            </a:r>
            <a:br>
              <a:rPr lang="en-US" sz="2000" b="1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(עיתוד, רכש, </a:t>
            </a:r>
            <a:r>
              <a:rPr lang="he-IL" sz="16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ניפוקים</a:t>
            </a:r>
            <a:r>
              <a:rPr lang="he-IL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מלבן 110">
            <a:extLst>
              <a:ext uri="{FF2B5EF4-FFF2-40B4-BE49-F238E27FC236}">
                <a16:creationId xmlns:a16="http://schemas.microsoft.com/office/drawing/2014/main" id="{10DD0AC5-E7C8-44BD-88DE-16746B47183A}"/>
              </a:ext>
            </a:extLst>
          </p:cNvPr>
          <p:cNvSpPr/>
          <p:nvPr/>
        </p:nvSpPr>
        <p:spPr>
          <a:xfrm>
            <a:off x="4045214" y="6481815"/>
            <a:ext cx="3407613" cy="3232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פיקוד ישיר על הבסיסים ?</a:t>
            </a:r>
          </a:p>
        </p:txBody>
      </p:sp>
      <p:sp>
        <p:nvSpPr>
          <p:cNvPr id="115" name="מלבן 114">
            <a:extLst>
              <a:ext uri="{FF2B5EF4-FFF2-40B4-BE49-F238E27FC236}">
                <a16:creationId xmlns:a16="http://schemas.microsoft.com/office/drawing/2014/main" id="{2D3C1B70-C3C0-4DEA-B189-0C5837BCFD57}"/>
              </a:ext>
            </a:extLst>
          </p:cNvPr>
          <p:cNvSpPr/>
          <p:nvPr/>
        </p:nvSpPr>
        <p:spPr>
          <a:xfrm>
            <a:off x="198777" y="5690381"/>
            <a:ext cx="3407613" cy="70616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להוביל את מיסוד האינטגרציה האופרטיבית וסד"כ המילואים להפעלה בכל מצבי </a:t>
            </a:r>
            <a:r>
              <a:rPr lang="he-IL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השח"ם</a:t>
            </a:r>
            <a:endParaRPr lang="he-IL" sz="16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מלבן 115">
            <a:extLst>
              <a:ext uri="{FF2B5EF4-FFF2-40B4-BE49-F238E27FC236}">
                <a16:creationId xmlns:a16="http://schemas.microsoft.com/office/drawing/2014/main" id="{D4E846EA-BFCB-4810-8AB3-CD68B820EB17}"/>
              </a:ext>
            </a:extLst>
          </p:cNvPr>
          <p:cNvSpPr/>
          <p:nvPr/>
        </p:nvSpPr>
        <p:spPr>
          <a:xfrm>
            <a:off x="7814535" y="6284972"/>
            <a:ext cx="3407613" cy="461118"/>
          </a:xfrm>
          <a:prstGeom prst="rect">
            <a:avLst/>
          </a:prstGeom>
          <a:solidFill>
            <a:srgbClr val="08376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1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תקציב, ניתוחים כלכלים ושכר</a:t>
            </a: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2ECD3357-0B00-4D7B-A36F-38C282B817AF}"/>
              </a:ext>
            </a:extLst>
          </p:cNvPr>
          <p:cNvSpPr/>
          <p:nvPr/>
        </p:nvSpPr>
        <p:spPr>
          <a:xfrm rot="20202069">
            <a:off x="83928" y="408809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230361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:p15="http://schemas.microsoft.com/office/powerpoint/2012/main"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07D4E0D3-5865-4A11-9385-49873ACE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53848"/>
              </p:ext>
            </p:extLst>
          </p:nvPr>
        </p:nvGraphicFramePr>
        <p:xfrm>
          <a:off x="437321" y="781683"/>
          <a:ext cx="11151704" cy="594449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24608">
                  <a:extLst>
                    <a:ext uri="{9D8B030D-6E8A-4147-A177-3AD203B41FA5}">
                      <a16:colId xmlns:a16="http://schemas.microsoft.com/office/drawing/2014/main" val="3302100416"/>
                    </a:ext>
                  </a:extLst>
                </a:gridCol>
                <a:gridCol w="5090180">
                  <a:extLst>
                    <a:ext uri="{9D8B030D-6E8A-4147-A177-3AD203B41FA5}">
                      <a16:colId xmlns:a16="http://schemas.microsoft.com/office/drawing/2014/main" val="1682307761"/>
                    </a:ext>
                  </a:extLst>
                </a:gridCol>
                <a:gridCol w="4636916">
                  <a:extLst>
                    <a:ext uri="{9D8B030D-6E8A-4147-A177-3AD203B41FA5}">
                      <a16:colId xmlns:a16="http://schemas.microsoft.com/office/drawing/2014/main" val="178999878"/>
                    </a:ext>
                  </a:extLst>
                </a:gridCol>
              </a:tblGrid>
              <a:tr h="610346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תחום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גרעין מפקדת </a:t>
                      </a:r>
                      <a:r>
                        <a:rPr lang="he-IL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מרה"ס</a:t>
                      </a:r>
                      <a:b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(פעימה א')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מרכזים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866212"/>
                  </a:ext>
                </a:extLst>
              </a:tr>
              <a:tr h="610346">
                <a:tc rowSpan="3">
                  <a:txBody>
                    <a:bodyPr/>
                    <a:lstStyle/>
                    <a:p>
                      <a:pPr algn="ctr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כוח אדם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בנין כוח, תכנון ופיתוח כוח האדם : </a:t>
                      </a:r>
                      <a:b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קצינים, נגדים, אזרחים, מילואים, חיילים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ניהול שוטף של </a:t>
                      </a:r>
                      <a:r>
                        <a:rPr lang="he-IL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המשא"ן</a:t>
                      </a: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ביחידה וטיפול באנשים: (קצינים, נגדים, אזרחים, מילואים, חיילים)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51961728"/>
                  </a:ext>
                </a:extLst>
              </a:tr>
              <a:tr h="610346">
                <a:tc vMerge="1">
                  <a:txBody>
                    <a:bodyPr/>
                    <a:lstStyle/>
                    <a:p>
                      <a:pPr algn="ctr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מעקב אחר </a:t>
                      </a: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ניהול ומימוש תוכנית </a:t>
                      </a:r>
                      <a:r>
                        <a:rPr lang="he-IL" sz="18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המשא"ן</a:t>
                      </a: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br>
                        <a:rPr lang="en-US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וההכשרות בהתאם לאבני הדרך של הפרויקט.</a:t>
                      </a:r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פרט, שלישות, שגרה, קישור, חינוך, נפגעים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12756607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pPr algn="ctr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טקסים, אירועים וסדנאות </a:t>
                      </a:r>
                      <a:r>
                        <a:rPr lang="he-IL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מרה"ס</a:t>
                      </a:r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טקסים ואירועים יחידתיים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894390"/>
                  </a:ext>
                </a:extLst>
              </a:tr>
              <a:tr h="366654">
                <a:tc rowSpan="5">
                  <a:txBody>
                    <a:bodyPr/>
                    <a:lstStyle/>
                    <a:p>
                      <a:pPr algn="ctr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שיטות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1" eaLnBrk="0" hangingPunct="0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בניין כוח -  </a:t>
                      </a:r>
                      <a:r>
                        <a:rPr lang="he-IL" sz="18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אנטגרטור</a:t>
                      </a: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תהליכים ומערכות מידע</a:t>
                      </a:r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שימור התהליכים השוטפים במרכזים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1823363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pPr rtl="1"/>
                      <a:endParaRPr lang="he-IL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ארגון ותקינה כ"א ואמצעים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מימוש עבודות או"ש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08168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pPr rtl="1"/>
                      <a:endParaRPr lang="he-IL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eaLnBrk="0" hangingPunct="0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מעקב אחר </a:t>
                      </a:r>
                      <a:r>
                        <a:rPr lang="he-IL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גאנט</a:t>
                      </a: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הפעילות מימושו וסנכרונו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מענה למערכות המידע בשגרה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497231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endParaRPr lang="he-IL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ניהול הבקרה על תוכנית טרום המעבר</a:t>
                      </a:r>
                      <a:endParaRPr lang="he-I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בקרת מדדים במרכזים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497764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גיבוש תוכנית המדידה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13472"/>
                  </a:ext>
                </a:extLst>
              </a:tr>
              <a:tr h="348769">
                <a:tc rowSpan="5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ניהול השינוי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אינטגרציה וניהול פרטני של </a:t>
                      </a:r>
                      <a:r>
                        <a:rPr lang="he-IL" sz="18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גאנט</a:t>
                      </a: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הפעילות </a:t>
                      </a:r>
                      <a:r>
                        <a:rPr lang="he-IL" sz="18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המרה"סי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073549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endParaRPr lang="he-IL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ניהול ומימוש כלל התחומים בתוכנית ניהול השינוי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031115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endParaRPr lang="he-IL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ניהול משאבים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504273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endParaRPr lang="he-IL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ריכוז תוכנית הלמידה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001222"/>
                  </a:ext>
                </a:extLst>
              </a:tr>
              <a:tr h="348769">
                <a:tc vMerge="1">
                  <a:txBody>
                    <a:bodyPr/>
                    <a:lstStyle/>
                    <a:p>
                      <a:endParaRPr lang="he-I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מוכנות ליום ה "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he-IL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712012"/>
                  </a:ext>
                </a:extLst>
              </a:tr>
            </a:tbl>
          </a:graphicData>
        </a:graphic>
      </p:graphicFrame>
      <p:sp>
        <p:nvSpPr>
          <p:cNvPr id="8" name="TextBox 36">
            <a:extLst>
              <a:ext uri="{FF2B5EF4-FFF2-40B4-BE49-F238E27FC236}">
                <a16:creationId xmlns:a16="http://schemas.microsoft.com/office/drawing/2014/main" id="{F6C6C7FA-E9B8-41DD-A25A-F792A3B93788}"/>
              </a:ext>
            </a:extLst>
          </p:cNvPr>
          <p:cNvSpPr txBox="1"/>
          <p:nvPr/>
        </p:nvSpPr>
        <p:spPr>
          <a:xfrm>
            <a:off x="1592571" y="0"/>
            <a:ext cx="8620996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חלוקת אחריות גרעין </a:t>
            </a:r>
            <a:r>
              <a:rPr lang="he-IL" sz="36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מרכזים</a:t>
            </a:r>
            <a:endParaRPr lang="he-IL" sz="2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9E6AED4-72D9-44F0-B4A6-6ED1C2E27AF2}"/>
              </a:ext>
            </a:extLst>
          </p:cNvPr>
          <p:cNvSpPr/>
          <p:nvPr/>
        </p:nvSpPr>
        <p:spPr>
          <a:xfrm rot="20202069">
            <a:off x="83928" y="408809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3219959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07D4E0D3-5865-4A11-9385-49873ACE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87740"/>
              </p:ext>
            </p:extLst>
          </p:nvPr>
        </p:nvGraphicFramePr>
        <p:xfrm>
          <a:off x="980658" y="892534"/>
          <a:ext cx="10230684" cy="5527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98713">
                  <a:extLst>
                    <a:ext uri="{9D8B030D-6E8A-4147-A177-3AD203B41FA5}">
                      <a16:colId xmlns:a16="http://schemas.microsoft.com/office/drawing/2014/main" val="3302100416"/>
                    </a:ext>
                  </a:extLst>
                </a:gridCol>
                <a:gridCol w="4028661">
                  <a:extLst>
                    <a:ext uri="{9D8B030D-6E8A-4147-A177-3AD203B41FA5}">
                      <a16:colId xmlns:a16="http://schemas.microsoft.com/office/drawing/2014/main" val="1682307761"/>
                    </a:ext>
                  </a:extLst>
                </a:gridCol>
                <a:gridCol w="4903310">
                  <a:extLst>
                    <a:ext uri="{9D8B030D-6E8A-4147-A177-3AD203B41FA5}">
                      <a16:colId xmlns:a16="http://schemas.microsoft.com/office/drawing/2014/main" val="17899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תחום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גרעין מפקדת </a:t>
                      </a:r>
                      <a:r>
                        <a:rPr lang="he-IL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מרה"ס</a:t>
                      </a:r>
                      <a:b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(פעימה א')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מרכזים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86621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התחום הייעודי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מענה מלא ורציף לצה"ל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9617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בקרת ת"ע ומעקב אחר ניצול משאבים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7566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ניהול המשקים ע"פ תוכנית העבודה וקיום תהליכי התכנון לפי </a:t>
                      </a:r>
                      <a:r>
                        <a:rPr lang="he-IL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הגאנט</a:t>
                      </a:r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השנתי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89439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הפעלה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 eaLnBrk="0" hangingPunct="0"/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הפעלת הכוח באופן מלא ושלם </a:t>
                      </a:r>
                      <a:b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בכלל מרכיבי המרכז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56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 eaLnBrk="0" hangingPunct="0"/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כשירות ומוכנות אופרטיבית מלאה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8233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אימונים ותרגילים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0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לוגיסטיקה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מענה לוגיסטי ומנהלתי מלא למרכזים </a:t>
                      </a:r>
                      <a:b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ולמפקדת </a:t>
                      </a:r>
                      <a:r>
                        <a:rPr lang="he-IL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מרה"ס</a:t>
                      </a: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143429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משימות  </a:t>
                      </a:r>
                      <a:r>
                        <a:rPr lang="he-IL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מרה"ס</a:t>
                      </a: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מענה לוגיסטי ומנהלתי מלא למפקדת </a:t>
                      </a:r>
                      <a:r>
                        <a:rPr lang="he-IL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המרה"ס</a:t>
                      </a: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546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שותפות ויישום מלא של תהליכי </a:t>
                      </a:r>
                      <a:r>
                        <a:rPr lang="he-IL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המרה"ס</a:t>
                      </a: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8581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תכנון הקמת המחלקות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3839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הערכות לסגירת המרכזים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717432"/>
                  </a:ext>
                </a:extLst>
              </a:tr>
            </a:tbl>
          </a:graphicData>
        </a:graphic>
      </p:graphicFrame>
      <p:sp>
        <p:nvSpPr>
          <p:cNvPr id="3" name="TextBox 36">
            <a:extLst>
              <a:ext uri="{FF2B5EF4-FFF2-40B4-BE49-F238E27FC236}">
                <a16:creationId xmlns:a16="http://schemas.microsoft.com/office/drawing/2014/main" id="{28AD5F4E-DB22-4BDF-88D5-C5BDA206EA38}"/>
              </a:ext>
            </a:extLst>
          </p:cNvPr>
          <p:cNvSpPr txBox="1"/>
          <p:nvPr/>
        </p:nvSpPr>
        <p:spPr>
          <a:xfrm>
            <a:off x="1925302" y="66260"/>
            <a:ext cx="8620996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המשך חלוקת אחריות גרעין </a:t>
            </a:r>
            <a:r>
              <a:rPr lang="he-IL" sz="36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מרכזים</a:t>
            </a:r>
            <a:endParaRPr lang="he-IL" sz="2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582D6EC1-5605-4127-8A2F-1EA5887767A7}"/>
              </a:ext>
            </a:extLst>
          </p:cNvPr>
          <p:cNvSpPr/>
          <p:nvPr/>
        </p:nvSpPr>
        <p:spPr>
          <a:xfrm rot="20202069">
            <a:off x="83928" y="408809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2317073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קבוצה 9"/>
          <p:cNvGrpSpPr/>
          <p:nvPr/>
        </p:nvGrpSpPr>
        <p:grpSpPr>
          <a:xfrm>
            <a:off x="1502344" y="1711052"/>
            <a:ext cx="9165656" cy="4499151"/>
            <a:chOff x="-28875" y="1194816"/>
            <a:chExt cx="12220875" cy="5663184"/>
          </a:xfrm>
          <a:solidFill>
            <a:schemeClr val="accent1"/>
          </a:solidFill>
        </p:grpSpPr>
        <p:sp>
          <p:nvSpPr>
            <p:cNvPr id="4" name="מלבן 3"/>
            <p:cNvSpPr/>
            <p:nvPr/>
          </p:nvSpPr>
          <p:spPr>
            <a:xfrm>
              <a:off x="-28875" y="1194816"/>
              <a:ext cx="12192000" cy="566318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>
                <a:solidFill>
                  <a:schemeClr val="tx1"/>
                </a:solidFill>
              </a:endParaRPr>
            </a:p>
          </p:txBody>
        </p:sp>
        <p:sp>
          <p:nvSpPr>
            <p:cNvPr id="5" name="מלבן 4"/>
            <p:cNvSpPr/>
            <p:nvPr/>
          </p:nvSpPr>
          <p:spPr>
            <a:xfrm>
              <a:off x="6132576" y="1194816"/>
              <a:ext cx="6059424" cy="566318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>
                <a:solidFill>
                  <a:schemeClr val="tx1"/>
                </a:solidFill>
              </a:endParaRPr>
            </a:p>
          </p:txBody>
        </p:sp>
      </p:grpSp>
      <p:grpSp>
        <p:nvGrpSpPr>
          <p:cNvPr id="45060" name="קבוצה 23"/>
          <p:cNvGrpSpPr/>
          <p:nvPr/>
        </p:nvGrpSpPr>
        <p:grpSpPr>
          <a:xfrm>
            <a:off x="1328763" y="1082267"/>
            <a:ext cx="9317581" cy="554446"/>
            <a:chOff x="-521630" y="807145"/>
            <a:chExt cx="12423669" cy="737155"/>
          </a:xfrm>
        </p:grpSpPr>
        <p:sp>
          <p:nvSpPr>
            <p:cNvPr id="45084" name="TextBox 5"/>
            <p:cNvSpPr txBox="1">
              <a:spLocks noChangeArrowheads="1"/>
            </p:cNvSpPr>
            <p:nvPr/>
          </p:nvSpPr>
          <p:spPr bwMode="auto">
            <a:xfrm>
              <a:off x="8778956" y="807145"/>
              <a:ext cx="3123083" cy="695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eaLnBrk="1" hangingPunct="1"/>
              <a:r>
                <a:rPr lang="he-IL" altLang="he-IL" sz="2800" b="1" dirty="0">
                  <a:solidFill>
                    <a:srgbClr val="000000"/>
                  </a:solidFill>
                </a:rPr>
                <a:t>מנהלת</a:t>
              </a:r>
            </a:p>
          </p:txBody>
        </p:sp>
        <p:sp>
          <p:nvSpPr>
            <p:cNvPr id="45085" name="TextBox 6"/>
            <p:cNvSpPr txBox="1">
              <a:spLocks noChangeArrowheads="1"/>
            </p:cNvSpPr>
            <p:nvPr/>
          </p:nvSpPr>
          <p:spPr bwMode="auto">
            <a:xfrm>
              <a:off x="-521630" y="848662"/>
              <a:ext cx="4433293" cy="695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/>
              <a:r>
                <a:rPr lang="he-IL" altLang="he-IL" sz="2800" b="1" dirty="0">
                  <a:solidFill>
                    <a:srgbClr val="000000"/>
                  </a:solidFill>
                </a:rPr>
                <a:t>מפקדת </a:t>
              </a:r>
              <a:r>
                <a:rPr lang="he-IL" altLang="he-IL" sz="2800" b="1" dirty="0" err="1">
                  <a:solidFill>
                    <a:srgbClr val="000000"/>
                  </a:solidFill>
                </a:rPr>
                <a:t>מרה"ס</a:t>
              </a:r>
              <a:r>
                <a:rPr lang="he-IL" altLang="he-IL" sz="2800" b="1" dirty="0">
                  <a:solidFill>
                    <a:srgbClr val="000000"/>
                  </a:solidFill>
                </a:rPr>
                <a:t> </a:t>
              </a:r>
            </a:p>
          </p:txBody>
        </p:sp>
      </p:grpSp>
      <p:sp>
        <p:nvSpPr>
          <p:cNvPr id="8" name="מלבן מעוגל 7"/>
          <p:cNvSpPr/>
          <p:nvPr/>
        </p:nvSpPr>
        <p:spPr>
          <a:xfrm>
            <a:off x="8013700" y="4069433"/>
            <a:ext cx="2349500" cy="3356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מימוש תשתיות קונבנציונליות (תשתיות תקשורת ובינוי)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5421314" y="4599235"/>
            <a:ext cx="2351087" cy="23131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או"ש מערכות מידע </a:t>
            </a:r>
          </a:p>
        </p:txBody>
      </p:sp>
      <p:sp>
        <p:nvSpPr>
          <p:cNvPr id="12" name="מלבן מעוגל 11"/>
          <p:cNvSpPr/>
          <p:nvPr/>
        </p:nvSpPr>
        <p:spPr>
          <a:xfrm>
            <a:off x="1638300" y="3632597"/>
            <a:ext cx="2349500" cy="22957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פיתוח  וניהול כ"א 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4422775" y="3559572"/>
            <a:ext cx="2351088" cy="22957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מימוש תכנית רידוד המלאים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4422775" y="3905495"/>
            <a:ext cx="2351088" cy="23131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תכנון המעבר</a:t>
            </a:r>
          </a:p>
        </p:txBody>
      </p:sp>
      <p:sp>
        <p:nvSpPr>
          <p:cNvPr id="15" name="מלבן מעוגל 14"/>
          <p:cNvSpPr/>
          <p:nvPr/>
        </p:nvSpPr>
        <p:spPr>
          <a:xfrm>
            <a:off x="1638300" y="2654697"/>
            <a:ext cx="2349500" cy="22957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בקרה וניהול תפעול שוטף</a:t>
            </a:r>
          </a:p>
        </p:txBody>
      </p:sp>
      <p:sp>
        <p:nvSpPr>
          <p:cNvPr id="17" name="מלבן מעוגל 16"/>
          <p:cNvSpPr/>
          <p:nvPr/>
        </p:nvSpPr>
        <p:spPr>
          <a:xfrm>
            <a:off x="1638300" y="2994422"/>
            <a:ext cx="2349500" cy="22957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נהלים ופק"לים</a:t>
            </a:r>
          </a:p>
        </p:txBody>
      </p:sp>
      <p:sp>
        <p:nvSpPr>
          <p:cNvPr id="18" name="מלבן מעוגל 17"/>
          <p:cNvSpPr/>
          <p:nvPr/>
        </p:nvSpPr>
        <p:spPr>
          <a:xfrm>
            <a:off x="1638300" y="2333870"/>
            <a:ext cx="2349500" cy="23131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פו"ש ותכנון אופרטיבי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1638300" y="1999060"/>
            <a:ext cx="2349500" cy="22957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תהליך הכפפה ומיזוג המרכזים</a:t>
            </a:r>
          </a:p>
        </p:txBody>
      </p:sp>
      <p:sp>
        <p:nvSpPr>
          <p:cNvPr id="20" name="מלבן מעוגל 19"/>
          <p:cNvSpPr/>
          <p:nvPr/>
        </p:nvSpPr>
        <p:spPr>
          <a:xfrm>
            <a:off x="3494089" y="4947047"/>
            <a:ext cx="3902075" cy="22957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טיוב תקינה וארגון כ"א ואמצעים, תוכנית ירידת כ"א אע"צ</a:t>
            </a:r>
          </a:p>
        </p:txBody>
      </p:sp>
      <p:sp>
        <p:nvSpPr>
          <p:cNvPr id="21" name="מלבן מעוגל 20"/>
          <p:cNvSpPr/>
          <p:nvPr/>
        </p:nvSpPr>
        <p:spPr>
          <a:xfrm>
            <a:off x="7989888" y="4525177"/>
            <a:ext cx="2349500" cy="4069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ניהול כלל המשימות בראיה פרויקטלית ותקציבית מתכנסת</a:t>
            </a:r>
          </a:p>
        </p:txBody>
      </p:sp>
      <p:sp>
        <p:nvSpPr>
          <p:cNvPr id="23" name="מלבן מעוגל 22"/>
          <p:cNvSpPr/>
          <p:nvPr/>
        </p:nvSpPr>
        <p:spPr>
          <a:xfrm>
            <a:off x="8013700" y="2146545"/>
            <a:ext cx="2349500" cy="2313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מימוש הליכים מכרזיים </a:t>
            </a:r>
            <a:r>
              <a:rPr lang="en-US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PFI</a:t>
            </a:r>
            <a:endParaRPr lang="he-IL" sz="105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מלבן מעוגל 24"/>
          <p:cNvSpPr/>
          <p:nvPr/>
        </p:nvSpPr>
        <p:spPr>
          <a:xfrm>
            <a:off x="1638300" y="3329235"/>
            <a:ext cx="2349500" cy="23131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פיתוח זהות ותרבות ארגונית</a:t>
            </a:r>
          </a:p>
        </p:txBody>
      </p:sp>
      <p:sp>
        <p:nvSpPr>
          <p:cNvPr id="26" name="מלבן מעוגל 25"/>
          <p:cNvSpPr/>
          <p:nvPr/>
        </p:nvSpPr>
        <p:spPr>
          <a:xfrm>
            <a:off x="4597400" y="5294710"/>
            <a:ext cx="2349500" cy="22957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תכנית הכשרות והדרכות</a:t>
            </a:r>
          </a:p>
        </p:txBody>
      </p:sp>
      <p:sp>
        <p:nvSpPr>
          <p:cNvPr id="45075" name="מציין מיקום של מספר שקופית 2"/>
          <p:cNvSpPr>
            <a:spLocks noGrp="1"/>
          </p:cNvSpPr>
          <p:nvPr>
            <p:ph type="sldNum" sz="quarter" idx="10"/>
          </p:nvPr>
        </p:nvSpPr>
        <p:spPr bwMode="auto">
          <a:xfrm>
            <a:off x="9798050" y="5814145"/>
            <a:ext cx="2349500" cy="1530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0930178-67B3-49C3-A0AA-25EA63706B4D}" type="slidenum">
              <a:rPr altLang="he-IL" sz="300">
                <a:latin typeface="Segoe UI Semilight" panose="020B0402040204020203" pitchFamily="34" charset="0"/>
                <a:cs typeface="Segoe UI Semilight" panose="020B0402040204020203" pitchFamily="34" charset="0"/>
              </a:rPr>
              <a:t>14</a:t>
            </a:fld>
            <a:endParaRPr altLang="he-IL" sz="3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מלבן מעוגל 27"/>
          <p:cNvSpPr/>
          <p:nvPr/>
        </p:nvSpPr>
        <p:spPr>
          <a:xfrm>
            <a:off x="3595689" y="4253310"/>
            <a:ext cx="3000375" cy="22957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השלמת בסיס הנתונים לזכיין (נפח, משקל)</a:t>
            </a:r>
          </a:p>
        </p:txBody>
      </p:sp>
      <p:sp>
        <p:nvSpPr>
          <p:cNvPr id="30" name="מלבן מעוגל 29"/>
          <p:cNvSpPr/>
          <p:nvPr/>
        </p:nvSpPr>
        <p:spPr>
          <a:xfrm>
            <a:off x="8013700" y="2494210"/>
            <a:ext cx="2349500" cy="2313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ניהול מכרזים קונבנציונליים</a:t>
            </a:r>
          </a:p>
        </p:txBody>
      </p:sp>
      <p:sp>
        <p:nvSpPr>
          <p:cNvPr id="32" name="מלבן מעוגל 31"/>
          <p:cNvSpPr/>
          <p:nvPr/>
        </p:nvSpPr>
        <p:spPr>
          <a:xfrm>
            <a:off x="8013700" y="2854268"/>
            <a:ext cx="2349500" cy="234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תהליך תכנון והקמה מול הזכיין </a:t>
            </a:r>
          </a:p>
        </p:txBody>
      </p:sp>
      <p:sp>
        <p:nvSpPr>
          <p:cNvPr id="40" name="מלבן מעוגל 39"/>
          <p:cNvSpPr/>
          <p:nvPr/>
        </p:nvSpPr>
        <p:spPr>
          <a:xfrm>
            <a:off x="8013700" y="3226877"/>
            <a:ext cx="2349500" cy="240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שיפוץ 3 מחנות לווין</a:t>
            </a:r>
          </a:p>
        </p:txBody>
      </p:sp>
      <p:sp>
        <p:nvSpPr>
          <p:cNvPr id="41" name="מלבן מעוגל 40"/>
          <p:cNvSpPr/>
          <p:nvPr/>
        </p:nvSpPr>
        <p:spPr>
          <a:xfrm>
            <a:off x="7989888" y="5450285"/>
            <a:ext cx="2349500" cy="229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הקמת חט'  646</a:t>
            </a:r>
          </a:p>
        </p:txBody>
      </p:sp>
      <p:sp>
        <p:nvSpPr>
          <p:cNvPr id="42" name="מלבן מעוגל 41"/>
          <p:cNvSpPr/>
          <p:nvPr/>
        </p:nvSpPr>
        <p:spPr>
          <a:xfrm>
            <a:off x="8013700" y="3604831"/>
            <a:ext cx="2349500" cy="311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הקמת פרויקט תת"ק אוסקה</a:t>
            </a:r>
          </a:p>
        </p:txBody>
      </p:sp>
      <p:sp>
        <p:nvSpPr>
          <p:cNvPr id="43" name="מלבן מעוגל 42"/>
          <p:cNvSpPr/>
          <p:nvPr/>
        </p:nvSpPr>
        <p:spPr>
          <a:xfrm>
            <a:off x="7989888" y="5075928"/>
            <a:ext cx="2349500" cy="262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0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הקמת גד' הובלה  6920</a:t>
            </a:r>
          </a:p>
        </p:txBody>
      </p:sp>
      <p:sp>
        <p:nvSpPr>
          <p:cNvPr id="45083" name="TextBox 32"/>
          <p:cNvSpPr txBox="1">
            <a:spLocks noChangeArrowheads="1"/>
          </p:cNvSpPr>
          <p:nvPr/>
        </p:nvSpPr>
        <p:spPr bwMode="auto">
          <a:xfrm>
            <a:off x="4608026" y="1087676"/>
            <a:ext cx="35722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/>
            <a:r>
              <a:rPr lang="he-IL" altLang="he-IL" sz="2800" b="1" dirty="0">
                <a:solidFill>
                  <a:srgbClr val="000000"/>
                </a:solidFill>
              </a:rPr>
              <a:t>משימות משותפות</a:t>
            </a:r>
          </a:p>
        </p:txBody>
      </p:sp>
      <p:sp>
        <p:nvSpPr>
          <p:cNvPr id="33" name="TextBox 36">
            <a:extLst>
              <a:ext uri="{FF2B5EF4-FFF2-40B4-BE49-F238E27FC236}">
                <a16:creationId xmlns:a16="http://schemas.microsoft.com/office/drawing/2014/main" id="{AFB21956-7718-4139-8219-D9827AB0790F}"/>
              </a:ext>
            </a:extLst>
          </p:cNvPr>
          <p:cNvSpPr txBox="1"/>
          <p:nvPr/>
        </p:nvSpPr>
        <p:spPr>
          <a:xfrm>
            <a:off x="1718392" y="67408"/>
            <a:ext cx="86209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חלוקת אחריות מנהלת </a:t>
            </a:r>
            <a:r>
              <a:rPr lang="he-IL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r>
              <a:rPr lang="he-IL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ומפקדת </a:t>
            </a:r>
            <a:r>
              <a:rPr lang="he-IL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endParaRPr lang="he-IL" sz="32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807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79821" y="228516"/>
            <a:ext cx="10454501" cy="514800"/>
          </a:xfrm>
        </p:spPr>
        <p:txBody>
          <a:bodyPr>
            <a:noAutofit/>
          </a:bodyPr>
          <a:lstStyle/>
          <a:p>
            <a:pPr algn="ctr" rtl="0"/>
            <a:r>
              <a:rPr lang="he-IL" sz="3200" b="1" dirty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מטרה ועקרונות הפעולה פעימה ב' - </a:t>
            </a:r>
            <a:b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he-IL" sz="3200" b="1" dirty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הקמת מפקדת </a:t>
            </a:r>
            <a:r>
              <a:rPr lang="he-IL" sz="3200" b="1" dirty="0" err="1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מרה"ס</a:t>
            </a:r>
            <a:r>
              <a:rPr lang="he-IL" sz="3200" b="1" dirty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אחודה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1395528" y="1095634"/>
            <a:ext cx="9400944" cy="1056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he-IL" sz="2200" b="1" dirty="0">
                <a:latin typeface="Arial" panose="020B0604020202020204" pitchFamily="34" charset="0"/>
                <a:cs typeface="Arial" panose="020B0604020202020204" pitchFamily="34" charset="0"/>
              </a:rPr>
              <a:t>מטרה: </a:t>
            </a:r>
            <a:r>
              <a:rPr lang="he-IL" sz="2200" dirty="0">
                <a:latin typeface="Arial" panose="020B0604020202020204" pitchFamily="34" charset="0"/>
                <a:cs typeface="Arial" panose="020B0604020202020204" pitchFamily="34" charset="0"/>
              </a:rPr>
              <a:t>מיסוד המפקדה לפיקוד, שליטה והפעלת היכולות האחודות  של </a:t>
            </a:r>
            <a:r>
              <a:rPr lang="he-IL" sz="2200" dirty="0" err="1"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dirty="0">
                <a:latin typeface="Arial" panose="020B0604020202020204" pitchFamily="34" charset="0"/>
                <a:cs typeface="Arial" panose="020B0604020202020204" pitchFamily="34" charset="0"/>
              </a:rPr>
              <a:t>למענה בשגרה ובחירום,  לצד המשך קיום תהליכי בניין </a:t>
            </a:r>
            <a:r>
              <a:rPr lang="he-IL" sz="2200" dirty="0" err="1">
                <a:latin typeface="Arial" panose="020B0604020202020204" pitchFamily="34" charset="0"/>
                <a:cs typeface="Arial" panose="020B0604020202020204" pitchFamily="34" charset="0"/>
              </a:rPr>
              <a:t>הכח</a:t>
            </a:r>
            <a:r>
              <a:rPr lang="he-IL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4294967295"/>
          </p:nvPr>
        </p:nvSpPr>
        <p:spPr>
          <a:xfrm>
            <a:off x="1086039" y="2152038"/>
            <a:ext cx="10019922" cy="4501328"/>
          </a:xfrm>
          <a:solidFill>
            <a:schemeClr val="tx1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sz="2200" b="1" cap="all" dirty="0">
                <a:ln w="3175" cmpd="sng">
                  <a:noFill/>
                </a:ln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he-IL" sz="2200" b="1" u="sng" cap="all" dirty="0">
                <a:ln w="3175" cmpd="sng">
                  <a:noFill/>
                </a:ln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עקרונות הפעולה של מפקדת </a:t>
            </a:r>
            <a:r>
              <a:rPr lang="he-IL" sz="2200" b="1" u="sng" cap="all" dirty="0" err="1">
                <a:ln w="3175" cmpd="sng">
                  <a:noFill/>
                </a:ln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u="sng" cap="all" dirty="0">
                <a:ln w="3175" cmpd="sng">
                  <a:noFill/>
                </a:ln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האחודה: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ביטול המרכזים והפעלת  הכוח </a:t>
            </a:r>
            <a:r>
              <a:rPr lang="he-IL" sz="2200" b="1" cap="all" dirty="0" err="1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כמרה"ס</a:t>
            </a: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אחוד.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הקמת מחלקות מקצועיות (השברה, הפעלה </a:t>
            </a:r>
            <a:r>
              <a:rPr lang="he-IL" sz="2200" b="1" cap="all" dirty="0" err="1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ותו"ב</a:t>
            </a: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ומעבר לעבודה ע"ב המחלקות.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הכפפת מכלולי ובסיסי </a:t>
            </a:r>
            <a:r>
              <a:rPr lang="he-IL" sz="2200" b="1" cap="all" dirty="0" err="1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למפקדת </a:t>
            </a:r>
            <a:r>
              <a:rPr lang="he-IL" sz="2200" b="1" cap="all" dirty="0" err="1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תכנון תוכנית עבודה </a:t>
            </a:r>
            <a:r>
              <a:rPr lang="he-IL" sz="2200" b="1" cap="all" dirty="0" err="1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אינטגרטיבת</a:t>
            </a: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ל 2021.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מימוש משימות בניין הכוח להקמת </a:t>
            </a:r>
            <a:r>
              <a:rPr lang="he-IL" sz="2200" b="1" cap="all" dirty="0" err="1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בתצורתו הסופית.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מימוש תוכנית המעבר </a:t>
            </a:r>
            <a:r>
              <a:rPr lang="he-IL" sz="2200" b="1" cap="all" dirty="0" err="1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למרה"ס</a:t>
            </a:r>
            <a:r>
              <a:rPr lang="he-IL" sz="2200" b="1" cap="all" dirty="0">
                <a:ln w="3175" cmpd="sng">
                  <a:noFill/>
                </a:ln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ע"מ למבצע את מרחב דרום ומרכז.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6E13DFDB-B608-4BBF-8844-0D2F5FF10376}"/>
              </a:ext>
            </a:extLst>
          </p:cNvPr>
          <p:cNvSpPr/>
          <p:nvPr/>
        </p:nvSpPr>
        <p:spPr>
          <a:xfrm rot="20202069">
            <a:off x="83928" y="408809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2965408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>
            <a:extLst>
              <a:ext uri="{FF2B5EF4-FFF2-40B4-BE49-F238E27FC236}">
                <a16:creationId xmlns:a16="http://schemas.microsoft.com/office/drawing/2014/main" id="{4AB3756E-B449-4591-B1D7-B4565387DA99}"/>
              </a:ext>
            </a:extLst>
          </p:cNvPr>
          <p:cNvSpPr txBox="1"/>
          <p:nvPr/>
        </p:nvSpPr>
        <p:spPr>
          <a:xfrm>
            <a:off x="567397" y="358345"/>
            <a:ext cx="11057206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 rtl="1"/>
            <a:r>
              <a:rPr lang="he-IL" sz="3200" b="1" u="sng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תנאי סף לעמידה </a:t>
            </a:r>
            <a:r>
              <a:rPr lang="he-IL" sz="3200" b="1" u="sng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בגאנט</a:t>
            </a:r>
            <a:endParaRPr lang="he-IL" sz="3200" b="1" u="sng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×ª××¦××ª ×ª××× × ×¢×××¨ ×¢××××× ×××××××¤××××">
            <a:extLst>
              <a:ext uri="{FF2B5EF4-FFF2-40B4-BE49-F238E27FC236}">
                <a16:creationId xmlns:a16="http://schemas.microsoft.com/office/drawing/2014/main" id="{6FC16E8D-04BF-411A-8D29-6B05F0BCF4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46917" y="3276599"/>
            <a:ext cx="1901483" cy="190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4F10581F-A729-4693-804E-82B84FD93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902204"/>
              </p:ext>
            </p:extLst>
          </p:nvPr>
        </p:nvGraphicFramePr>
        <p:xfrm>
          <a:off x="1327052" y="1440767"/>
          <a:ext cx="9842695" cy="466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0462">
                  <a:extLst>
                    <a:ext uri="{9D8B030D-6E8A-4147-A177-3AD203B41FA5}">
                      <a16:colId xmlns:a16="http://schemas.microsoft.com/office/drawing/2014/main" val="1910620694"/>
                    </a:ext>
                  </a:extLst>
                </a:gridCol>
                <a:gridCol w="3710885">
                  <a:extLst>
                    <a:ext uri="{9D8B030D-6E8A-4147-A177-3AD203B41FA5}">
                      <a16:colId xmlns:a16="http://schemas.microsoft.com/office/drawing/2014/main" val="447794214"/>
                    </a:ext>
                  </a:extLst>
                </a:gridCol>
                <a:gridCol w="2460674">
                  <a:extLst>
                    <a:ext uri="{9D8B030D-6E8A-4147-A177-3AD203B41FA5}">
                      <a16:colId xmlns:a16="http://schemas.microsoft.com/office/drawing/2014/main" val="2715110202"/>
                    </a:ext>
                  </a:extLst>
                </a:gridCol>
                <a:gridCol w="2460674">
                  <a:extLst>
                    <a:ext uri="{9D8B030D-6E8A-4147-A177-3AD203B41FA5}">
                      <a16:colId xmlns:a16="http://schemas.microsoft.com/office/drawing/2014/main" val="74692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מס"ד</a:t>
                      </a:r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התנאי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פעילות נדרשת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אחריות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603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איוש אנשים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רמ"ח </a:t>
                      </a:r>
                      <a:r>
                        <a:rPr lang="he-IL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משא"ן</a:t>
                      </a:r>
                      <a:b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מפקדת </a:t>
                      </a:r>
                      <a:r>
                        <a:rPr lang="he-IL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המרה"ס</a:t>
                      </a:r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12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תאום אופרטיבי להפעלה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4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41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8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972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65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78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689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9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386133"/>
                  </a:ext>
                </a:extLst>
              </a:tr>
            </a:tbl>
          </a:graphicData>
        </a:graphic>
      </p:graphicFrame>
      <p:sp>
        <p:nvSpPr>
          <p:cNvPr id="5" name="מלבן 4">
            <a:extLst>
              <a:ext uri="{FF2B5EF4-FFF2-40B4-BE49-F238E27FC236}">
                <a16:creationId xmlns:a16="http://schemas.microsoft.com/office/drawing/2014/main" id="{F1064B2C-3C51-4E56-BCBA-4C0371ABF172}"/>
              </a:ext>
            </a:extLst>
          </p:cNvPr>
          <p:cNvSpPr/>
          <p:nvPr/>
        </p:nvSpPr>
        <p:spPr>
          <a:xfrm rot="20202069">
            <a:off x="83928" y="408809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2242806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>
            <a:extLst>
              <a:ext uri="{FF2B5EF4-FFF2-40B4-BE49-F238E27FC236}">
                <a16:creationId xmlns:a16="http://schemas.microsoft.com/office/drawing/2014/main" id="{4AB3756E-B449-4591-B1D7-B4565387DA99}"/>
              </a:ext>
            </a:extLst>
          </p:cNvPr>
          <p:cNvSpPr txBox="1"/>
          <p:nvPr/>
        </p:nvSpPr>
        <p:spPr>
          <a:xfrm>
            <a:off x="567397" y="358345"/>
            <a:ext cx="11057206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 rtl="1"/>
            <a:r>
              <a:rPr lang="he-IL" sz="3200" b="1" u="sng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מדדי הצלחה</a:t>
            </a:r>
          </a:p>
        </p:txBody>
      </p:sp>
      <p:sp>
        <p:nvSpPr>
          <p:cNvPr id="2" name="AutoShape 2" descr="×ª××¦××ª ×ª××× × ×¢×××¨ ×¢××××× ×××××××¤××××">
            <a:extLst>
              <a:ext uri="{FF2B5EF4-FFF2-40B4-BE49-F238E27FC236}">
                <a16:creationId xmlns:a16="http://schemas.microsoft.com/office/drawing/2014/main" id="{6FC16E8D-04BF-411A-8D29-6B05F0BCF4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46917" y="3276599"/>
            <a:ext cx="1901483" cy="190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4F10581F-A729-4693-804E-82B84FD93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445997"/>
              </p:ext>
            </p:extLst>
          </p:nvPr>
        </p:nvGraphicFramePr>
        <p:xfrm>
          <a:off x="1327052" y="1440767"/>
          <a:ext cx="9842695" cy="2377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0462">
                  <a:extLst>
                    <a:ext uri="{9D8B030D-6E8A-4147-A177-3AD203B41FA5}">
                      <a16:colId xmlns:a16="http://schemas.microsoft.com/office/drawing/2014/main" val="1910620694"/>
                    </a:ext>
                  </a:extLst>
                </a:gridCol>
                <a:gridCol w="3710885">
                  <a:extLst>
                    <a:ext uri="{9D8B030D-6E8A-4147-A177-3AD203B41FA5}">
                      <a16:colId xmlns:a16="http://schemas.microsoft.com/office/drawing/2014/main" val="447794214"/>
                    </a:ext>
                  </a:extLst>
                </a:gridCol>
                <a:gridCol w="2460674">
                  <a:extLst>
                    <a:ext uri="{9D8B030D-6E8A-4147-A177-3AD203B41FA5}">
                      <a16:colId xmlns:a16="http://schemas.microsoft.com/office/drawing/2014/main" val="2715110202"/>
                    </a:ext>
                  </a:extLst>
                </a:gridCol>
                <a:gridCol w="2460674">
                  <a:extLst>
                    <a:ext uri="{9D8B030D-6E8A-4147-A177-3AD203B41FA5}">
                      <a16:colId xmlns:a16="http://schemas.microsoft.com/office/drawing/2014/main" val="74692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מס"ד</a:t>
                      </a:r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תחום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מדד ההצלחה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אופן </a:t>
                      </a:r>
                      <a:r>
                        <a:rPr lang="he-IL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המדידיה</a:t>
                      </a:r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603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כשירות ומוכנות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12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רציפות המענה לצה"ל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4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ניהול השינוי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41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יעילות ושיפור תהליכים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8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972820"/>
                  </a:ext>
                </a:extLst>
              </a:tr>
            </a:tbl>
          </a:graphicData>
        </a:graphic>
      </p:graphicFrame>
      <p:sp>
        <p:nvSpPr>
          <p:cNvPr id="5" name="מלבן 4">
            <a:extLst>
              <a:ext uri="{FF2B5EF4-FFF2-40B4-BE49-F238E27FC236}">
                <a16:creationId xmlns:a16="http://schemas.microsoft.com/office/drawing/2014/main" id="{F1064B2C-3C51-4E56-BCBA-4C0371ABF172}"/>
              </a:ext>
            </a:extLst>
          </p:cNvPr>
          <p:cNvSpPr/>
          <p:nvPr/>
        </p:nvSpPr>
        <p:spPr>
          <a:xfrm rot="20202069">
            <a:off x="83928" y="422877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2336912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>
            <a:extLst>
              <a:ext uri="{FF2B5EF4-FFF2-40B4-BE49-F238E27FC236}">
                <a16:creationId xmlns:a16="http://schemas.microsoft.com/office/drawing/2014/main" id="{4AB3756E-B449-4591-B1D7-B4565387DA99}"/>
              </a:ext>
            </a:extLst>
          </p:cNvPr>
          <p:cNvSpPr txBox="1"/>
          <p:nvPr/>
        </p:nvSpPr>
        <p:spPr>
          <a:xfrm>
            <a:off x="567397" y="279240"/>
            <a:ext cx="11057206" cy="605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 rtl="1"/>
            <a:r>
              <a:rPr lang="he-IL" sz="3200" b="1" u="sng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המלצות פרקטיות :</a:t>
            </a:r>
          </a:p>
          <a:p>
            <a:pPr marL="457200" indent="-457200" algn="r" rtl="1">
              <a:lnSpc>
                <a:spcPct val="150000"/>
              </a:lnSpc>
              <a:buAutoNum type="arabicPeriod"/>
            </a:pPr>
            <a:r>
              <a:rPr lang="he-IL" sz="2400" b="1" u="sng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סנכרון </a:t>
            </a:r>
            <a:r>
              <a:rPr lang="he-IL" sz="2400" b="1" u="sng" dirty="0" err="1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לו"זים</a:t>
            </a:r>
            <a:r>
              <a:rPr lang="he-IL" sz="2400" b="1" u="sng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2400" b="1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ימים מחלקתיים, 1 יום מפקדת </a:t>
            </a:r>
            <a:r>
              <a:rPr lang="he-IL" sz="2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r>
              <a:rPr lang="he-IL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3 ימים מפקדי מרכזים.</a:t>
            </a:r>
          </a:p>
          <a:p>
            <a:pPr marL="457200" indent="-457200" algn="r" rtl="1">
              <a:lnSpc>
                <a:spcPct val="150000"/>
              </a:lnSpc>
              <a:buAutoNum type="arabicPeriod"/>
            </a:pPr>
            <a:r>
              <a:rPr lang="he-IL" sz="2400" b="1" u="sng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סמכות ואחריות אנשינו :</a:t>
            </a:r>
            <a:br>
              <a:rPr lang="en-US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אחריות פיקודית - מפקדי המרכזים</a:t>
            </a:r>
            <a:br>
              <a:rPr lang="en-US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אחריות מקצועית – </a:t>
            </a:r>
            <a:r>
              <a:rPr lang="he-IL" sz="2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רמ"חים</a:t>
            </a:r>
            <a:r>
              <a:rPr lang="he-IL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מובילים.</a:t>
            </a:r>
          </a:p>
          <a:p>
            <a:pPr marL="457200" indent="-457200" algn="r" rtl="1">
              <a:lnSpc>
                <a:spcPct val="150000"/>
              </a:lnSpc>
              <a:buAutoNum type="arabicPeriod"/>
            </a:pPr>
            <a:r>
              <a:rPr lang="he-IL" sz="2400" b="1" u="sng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שיתוף</a:t>
            </a:r>
            <a:r>
              <a:rPr lang="he-IL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מקסימום אנשים בתהליכי החשיבה והתכנון.</a:t>
            </a:r>
          </a:p>
          <a:p>
            <a:pPr marL="457200" indent="-457200" algn="r" rtl="1">
              <a:lnSpc>
                <a:spcPct val="150000"/>
              </a:lnSpc>
              <a:buAutoNum type="arabicPeriod"/>
            </a:pPr>
            <a:r>
              <a:rPr lang="he-IL" sz="2400" b="1" u="sng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דיונים: </a:t>
            </a:r>
            <a:r>
              <a:rPr lang="he-IL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זימון, מצע, הנחיות ברורות וממוקדות, נציגים זוטרים, עמידה בזמן, סיכום.</a:t>
            </a:r>
          </a:p>
          <a:p>
            <a:pPr marL="457200" indent="-457200" algn="r" rtl="1">
              <a:lnSpc>
                <a:spcPct val="150000"/>
              </a:lnSpc>
              <a:buAutoNum type="arabicPeriod"/>
            </a:pPr>
            <a:r>
              <a:rPr lang="he-IL" sz="2400" b="1" u="sng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אתר שיתוף הידע:</a:t>
            </a:r>
          </a:p>
          <a:p>
            <a:pPr marL="457200" indent="-457200" algn="r" rtl="1">
              <a:lnSpc>
                <a:spcPct val="150000"/>
              </a:lnSpc>
              <a:buAutoNum type="arabicPeriod"/>
            </a:pPr>
            <a:r>
              <a:rPr lang="he-IL" sz="2400" b="1" u="sng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עזרה:</a:t>
            </a:r>
            <a:r>
              <a:rPr lang="he-IL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חברת ייעוץ, אנשי מילואים רלוונטיים.</a:t>
            </a:r>
          </a:p>
          <a:p>
            <a:pPr marL="457200" indent="-457200" algn="r" rtl="1">
              <a:lnSpc>
                <a:spcPct val="150000"/>
              </a:lnSpc>
              <a:buAutoNum type="arabicPeriod"/>
            </a:pPr>
            <a:r>
              <a:rPr lang="he-IL" sz="2400" b="1" dirty="0">
                <a:solidFill>
                  <a:srgbClr val="000099"/>
                </a:solidFill>
                <a:highlight>
                  <a:srgbClr val="CC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סבלנות, כבוד, אחריות מרחיבה ועצמאות, משמעת פעולה. </a:t>
            </a:r>
            <a:endParaRPr lang="he-IL" sz="3200" b="1" dirty="0">
              <a:solidFill>
                <a:srgbClr val="000099"/>
              </a:solidFill>
              <a:highlight>
                <a:srgbClr val="CC00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×ª××¦××ª ×ª××× × ×¢×××¨ ×¢××××× ×××××××¤××××">
            <a:extLst>
              <a:ext uri="{FF2B5EF4-FFF2-40B4-BE49-F238E27FC236}">
                <a16:creationId xmlns:a16="http://schemas.microsoft.com/office/drawing/2014/main" id="{6FC16E8D-04BF-411A-8D29-6B05F0BCF4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46917" y="3276599"/>
            <a:ext cx="1901483" cy="190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EAB4472-A2F1-4483-A5C1-9AB8E5506A8F}"/>
              </a:ext>
            </a:extLst>
          </p:cNvPr>
          <p:cNvSpPr/>
          <p:nvPr/>
        </p:nvSpPr>
        <p:spPr>
          <a:xfrm rot="20202069">
            <a:off x="83928" y="408809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1938288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>
            <a:extLst>
              <a:ext uri="{FF2B5EF4-FFF2-40B4-BE49-F238E27FC236}">
                <a16:creationId xmlns:a16="http://schemas.microsoft.com/office/drawing/2014/main" id="{4AB3756E-B449-4591-B1D7-B4565387DA99}"/>
              </a:ext>
            </a:extLst>
          </p:cNvPr>
          <p:cNvSpPr txBox="1"/>
          <p:nvPr/>
        </p:nvSpPr>
        <p:spPr>
          <a:xfrm>
            <a:off x="2968283" y="952275"/>
            <a:ext cx="8200242" cy="511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he-IL" sz="2000" b="1" dirty="0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עדכונים שוטפים (מאז מפגש מפקדים מס' 1) :</a:t>
            </a:r>
            <a:br>
              <a:rPr lang="en-US" sz="2000" b="1" dirty="0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מטרה, הנחות יסוד, עקרונות, </a:t>
            </a:r>
            <a:r>
              <a:rPr lang="he-IL" sz="20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גאנט</a:t>
            </a: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מבנה ארגוני פעימה א'.</a:t>
            </a:r>
          </a:p>
          <a:p>
            <a:pPr marL="514350" indent="-514350" algn="r" rtl="1">
              <a:lnSpc>
                <a:spcPct val="150000"/>
              </a:lnSpc>
              <a:buAutoNum type="arabicPeriod" startAt="2"/>
            </a:pPr>
            <a:r>
              <a:rPr lang="he-IL" sz="2000" b="1" dirty="0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הסדרת הפעילות בין הגופים (במיקוד על פעימה א') :</a:t>
            </a:r>
          </a:p>
          <a:p>
            <a:pPr marL="971550" lvl="1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סמכות ואחריות</a:t>
            </a:r>
          </a:p>
          <a:p>
            <a:pPr marL="971550" lvl="1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אחריות ותפקידים בחלוקה למחלקות</a:t>
            </a:r>
          </a:p>
          <a:p>
            <a:pPr marL="971550" lvl="1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קשר בין גרעין מרכז – מרכזים</a:t>
            </a:r>
          </a:p>
          <a:p>
            <a:pPr marL="971550" lvl="1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קשר בין גרעין </a:t>
            </a:r>
            <a:r>
              <a:rPr lang="he-IL" sz="20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ומנהלת </a:t>
            </a:r>
            <a:r>
              <a:rPr lang="he-IL" sz="20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endParaRPr lang="he-IL" sz="2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r" rtl="1">
              <a:lnSpc>
                <a:spcPct val="150000"/>
              </a:lnSpc>
              <a:buAutoNum type="arabicPeriod" startAt="2"/>
            </a:pPr>
            <a:r>
              <a:rPr lang="he-IL" sz="2000" b="1" dirty="0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תנאי סף לעמידה </a:t>
            </a:r>
            <a:r>
              <a:rPr lang="he-IL" sz="2000" b="1" dirty="0" err="1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בגאנט</a:t>
            </a:r>
            <a:r>
              <a:rPr lang="he-IL" sz="2000" b="1" dirty="0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r" rtl="1">
              <a:lnSpc>
                <a:spcPct val="150000"/>
              </a:lnSpc>
              <a:buAutoNum type="arabicPeriod" startAt="2"/>
            </a:pPr>
            <a:r>
              <a:rPr lang="he-IL" sz="2000" b="1" dirty="0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הערכות לסדנת מפקדים מס ' 3 - מפגש </a:t>
            </a:r>
            <a:r>
              <a:rPr lang="he-IL" sz="2000" b="1" dirty="0" err="1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סא"לים</a:t>
            </a:r>
            <a:r>
              <a:rPr lang="he-IL" sz="2000" b="1" dirty="0">
                <a:solidFill>
                  <a:srgbClr val="00009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971550" lvl="1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מיפוי וניתוח תהליכי ליבה </a:t>
            </a:r>
            <a:r>
              <a:rPr lang="he-IL" sz="20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יעודיים</a:t>
            </a: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1550" lvl="1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ניהול סיכונים.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AFF2538B-48BB-460B-936E-DDE833AEA412}"/>
              </a:ext>
            </a:extLst>
          </p:cNvPr>
          <p:cNvSpPr txBox="1"/>
          <p:nvPr/>
        </p:nvSpPr>
        <p:spPr>
          <a:xfrm>
            <a:off x="2013434" y="187161"/>
            <a:ext cx="8058218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 rtl="1"/>
            <a:r>
              <a:rPr lang="he-IL" sz="3600" b="1" u="sng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תוכנית היום </a:t>
            </a:r>
          </a:p>
        </p:txBody>
      </p:sp>
      <p:pic>
        <p:nvPicPr>
          <p:cNvPr id="1026" name="Picture 2" descr="×ª××¦××ª ×ª××× × ×¢×××¨ ×ª××× × ×©× ×××××ª ××× ××">
            <a:extLst>
              <a:ext uri="{FF2B5EF4-FFF2-40B4-BE49-F238E27FC236}">
                <a16:creationId xmlns:a16="http://schemas.microsoft.com/office/drawing/2014/main" id="{44F8C6C2-0A6C-4E02-9A62-B92EB1309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21" y="4011190"/>
            <a:ext cx="3175567" cy="2659649"/>
          </a:xfrm>
          <a:prstGeom prst="rect">
            <a:avLst/>
          </a:prstGeom>
          <a:solidFill>
            <a:srgbClr val="003399"/>
          </a:solidFill>
          <a:ln w="38100">
            <a:solidFill>
              <a:srgbClr val="003399"/>
            </a:solidFill>
          </a:ln>
        </p:spPr>
      </p:pic>
    </p:spTree>
    <p:extLst>
      <p:ext uri="{BB962C8B-B14F-4D97-AF65-F5344CB8AC3E}">
        <p14:creationId xmlns:p14="http://schemas.microsoft.com/office/powerpoint/2010/main" val="350025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71EE399B-9952-4407-9065-C8C16BBFA5C8}"/>
              </a:ext>
            </a:extLst>
          </p:cNvPr>
          <p:cNvSpPr/>
          <p:nvPr/>
        </p:nvSpPr>
        <p:spPr>
          <a:xfrm>
            <a:off x="636103" y="1457738"/>
            <a:ext cx="10919791" cy="510196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הקמת מפקדת </a:t>
            </a:r>
            <a:r>
              <a:rPr lang="he-IL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ומיזוג מרכזי ההספקה </a:t>
            </a:r>
            <a:r>
              <a:rPr lang="he-IL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באט"ל</a:t>
            </a: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בדרך </a:t>
            </a:r>
            <a:r>
              <a:rPr lang="he-IL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למרה"ס</a:t>
            </a:r>
            <a:endParaRPr lang="he-IL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תוך שימור </a:t>
            </a: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מענה הספקתי רציף ואיכותי לצה"ל, </a:t>
            </a: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בכלל מצבי </a:t>
            </a:r>
            <a:r>
              <a:rPr lang="he-IL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השח"ם</a:t>
            </a: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rtl="1">
              <a:lnSpc>
                <a:spcPct val="150000"/>
              </a:lnSpc>
            </a:pP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לצד קיום תהליכי </a:t>
            </a: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בניין כוח </a:t>
            </a: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יסודיים ומקצועיים בדרך </a:t>
            </a:r>
            <a:r>
              <a:rPr lang="he-IL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למרה"ס</a:t>
            </a: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rtl="1">
              <a:lnSpc>
                <a:spcPct val="150000"/>
              </a:lnSpc>
            </a:pP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באופן שיבטיח את הפעלתו המיטבית, המלאה והאחודה</a:t>
            </a:r>
          </a:p>
          <a:p>
            <a:pPr algn="ctr" rtl="1">
              <a:lnSpc>
                <a:spcPct val="150000"/>
              </a:lnSpc>
            </a:pP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בתצורתו הסופית, עם השלמת הקמתו הפיזית.</a:t>
            </a:r>
          </a:p>
          <a:p>
            <a:pPr algn="ctr" rtl="1">
              <a:lnSpc>
                <a:spcPct val="150000"/>
              </a:lnSpc>
            </a:pP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המיקוד  - </a:t>
            </a: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בעיצוב וייצוב השינוי הארגוני </a:t>
            </a:r>
            <a:r>
              <a:rPr lang="he-I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(בכלל אבני בניין הכוח), </a:t>
            </a:r>
            <a:b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באנשים ובהקמה הפיזית.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3F7C22-83B8-4690-8525-BADE5B081272}"/>
              </a:ext>
            </a:extLst>
          </p:cNvPr>
          <p:cNvSpPr txBox="1"/>
          <p:nvPr/>
        </p:nvSpPr>
        <p:spPr>
          <a:xfrm>
            <a:off x="2013434" y="187161"/>
            <a:ext cx="8058218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 rtl="1"/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המטרה של תהליך הקמת המפקדה </a:t>
            </a:r>
          </a:p>
        </p:txBody>
      </p:sp>
      <p:pic>
        <p:nvPicPr>
          <p:cNvPr id="7" name="Picture 2" descr="×ª××¦××ª ×ª××× × ×¢×××¨ ××¦×¤×">
            <a:extLst>
              <a:ext uri="{FF2B5EF4-FFF2-40B4-BE49-F238E27FC236}">
                <a16:creationId xmlns:a16="http://schemas.microsoft.com/office/drawing/2014/main" id="{AE789CD1-9D88-42DC-B46B-D69162770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25" y="187161"/>
            <a:ext cx="1743909" cy="174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47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אליפסה 40">
            <a:extLst>
              <a:ext uri="{FF2B5EF4-FFF2-40B4-BE49-F238E27FC236}">
                <a16:creationId xmlns:a16="http://schemas.microsoft.com/office/drawing/2014/main" id="{E388D8DB-8CBE-4A65-B8BD-A64FFC8ED84B}"/>
              </a:ext>
            </a:extLst>
          </p:cNvPr>
          <p:cNvSpPr/>
          <p:nvPr/>
        </p:nvSpPr>
        <p:spPr>
          <a:xfrm>
            <a:off x="-3478" y="4174545"/>
            <a:ext cx="1736035" cy="169186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e-IL" sz="2200" dirty="0"/>
              <a:t>הקמה פיזית וזכיין</a:t>
            </a:r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5128FB1B-5A95-4808-A66B-11E5BF242EBF}"/>
              </a:ext>
            </a:extLst>
          </p:cNvPr>
          <p:cNvSpPr/>
          <p:nvPr/>
        </p:nvSpPr>
        <p:spPr>
          <a:xfrm>
            <a:off x="1111463" y="5130827"/>
            <a:ext cx="1736036" cy="169186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e-IL" sz="2200" dirty="0"/>
              <a:t>תהליכים ושיטות</a:t>
            </a:r>
          </a:p>
        </p:txBody>
      </p:sp>
      <p:sp>
        <p:nvSpPr>
          <p:cNvPr id="47" name="אליפסה 46">
            <a:extLst>
              <a:ext uri="{FF2B5EF4-FFF2-40B4-BE49-F238E27FC236}">
                <a16:creationId xmlns:a16="http://schemas.microsoft.com/office/drawing/2014/main" id="{FC2D202F-7008-4B75-88ED-DE92577C16A4}"/>
              </a:ext>
            </a:extLst>
          </p:cNvPr>
          <p:cNvSpPr/>
          <p:nvPr/>
        </p:nvSpPr>
        <p:spPr>
          <a:xfrm>
            <a:off x="2643643" y="5166133"/>
            <a:ext cx="1736036" cy="169186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e-IL" sz="2200" dirty="0"/>
              <a:t>אימונים תרגילים</a:t>
            </a:r>
          </a:p>
          <a:p>
            <a:pPr algn="ctr"/>
            <a:r>
              <a:rPr lang="he-IL" sz="2200" dirty="0"/>
              <a:t>ומילואים</a:t>
            </a:r>
          </a:p>
        </p:txBody>
      </p:sp>
      <p:grpSp>
        <p:nvGrpSpPr>
          <p:cNvPr id="28" name="קבוצה 27">
            <a:extLst>
              <a:ext uri="{FF2B5EF4-FFF2-40B4-BE49-F238E27FC236}">
                <a16:creationId xmlns:a16="http://schemas.microsoft.com/office/drawing/2014/main" id="{361D108E-09DA-48B9-A754-7DE0D06668DB}"/>
              </a:ext>
            </a:extLst>
          </p:cNvPr>
          <p:cNvGrpSpPr/>
          <p:nvPr/>
        </p:nvGrpSpPr>
        <p:grpSpPr>
          <a:xfrm>
            <a:off x="4043242" y="4966935"/>
            <a:ext cx="1736036" cy="1691867"/>
            <a:chOff x="4989295" y="31996"/>
            <a:chExt cx="1862073" cy="1764236"/>
          </a:xfrm>
        </p:grpSpPr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28A218F9-B709-4000-9102-2463965C759E}"/>
                </a:ext>
              </a:extLst>
            </p:cNvPr>
            <p:cNvSpPr/>
            <p:nvPr/>
          </p:nvSpPr>
          <p:spPr>
            <a:xfrm>
              <a:off x="4989295" y="31996"/>
              <a:ext cx="1862073" cy="176423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אליפסה 4">
              <a:extLst>
                <a:ext uri="{FF2B5EF4-FFF2-40B4-BE49-F238E27FC236}">
                  <a16:creationId xmlns:a16="http://schemas.microsoft.com/office/drawing/2014/main" id="{272DEDDC-0808-4F80-8867-16D64BDA0949}"/>
                </a:ext>
              </a:extLst>
            </p:cNvPr>
            <p:cNvSpPr txBox="1"/>
            <p:nvPr/>
          </p:nvSpPr>
          <p:spPr>
            <a:xfrm>
              <a:off x="5261989" y="290362"/>
              <a:ext cx="1316685" cy="12475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marL="0" lvl="0" indent="0" algn="ctr" defTabSz="1377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200" kern="1200" dirty="0"/>
                <a:t>צה"ל זרועות</a:t>
              </a:r>
              <a:br>
                <a:rPr lang="en-US" sz="2200" kern="1200" dirty="0"/>
              </a:br>
              <a:r>
                <a:rPr lang="he-IL" sz="2200" kern="1200" dirty="0"/>
                <a:t>גופים ויחידות</a:t>
              </a:r>
            </a:p>
          </p:txBody>
        </p:sp>
      </p:grpSp>
      <p:graphicFrame>
        <p:nvGraphicFramePr>
          <p:cNvPr id="2" name="דיאגרמה 1">
            <a:extLst>
              <a:ext uri="{FF2B5EF4-FFF2-40B4-BE49-F238E27FC236}">
                <a16:creationId xmlns:a16="http://schemas.microsoft.com/office/drawing/2014/main" id="{C01D0F21-704C-44F5-B1A1-38B547B679D7}"/>
              </a:ext>
            </a:extLst>
          </p:cNvPr>
          <p:cNvGraphicFramePr/>
          <p:nvPr/>
        </p:nvGraphicFramePr>
        <p:xfrm>
          <a:off x="-561892" y="371740"/>
          <a:ext cx="6586528" cy="447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תרשים זרימה: מחבר 7">
            <a:extLst>
              <a:ext uri="{FF2B5EF4-FFF2-40B4-BE49-F238E27FC236}">
                <a16:creationId xmlns:a16="http://schemas.microsoft.com/office/drawing/2014/main" id="{91B536ED-0391-464F-8624-57504C21AE02}"/>
              </a:ext>
            </a:extLst>
          </p:cNvPr>
          <p:cNvSpPr/>
          <p:nvPr/>
        </p:nvSpPr>
        <p:spPr>
          <a:xfrm>
            <a:off x="320065" y="96794"/>
            <a:ext cx="5298858" cy="5164321"/>
          </a:xfrm>
          <a:prstGeom prst="flowChartConnec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grpSp>
        <p:nvGrpSpPr>
          <p:cNvPr id="25" name="קבוצה 24">
            <a:extLst>
              <a:ext uri="{FF2B5EF4-FFF2-40B4-BE49-F238E27FC236}">
                <a16:creationId xmlns:a16="http://schemas.microsoft.com/office/drawing/2014/main" id="{76D89C45-534B-4CE9-A928-E0CBDB85022F}"/>
              </a:ext>
            </a:extLst>
          </p:cNvPr>
          <p:cNvGrpSpPr/>
          <p:nvPr/>
        </p:nvGrpSpPr>
        <p:grpSpPr>
          <a:xfrm>
            <a:off x="5156619" y="3957361"/>
            <a:ext cx="1736036" cy="1691867"/>
            <a:chOff x="4989295" y="31996"/>
            <a:chExt cx="1862073" cy="1764236"/>
          </a:xfrm>
        </p:grpSpPr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0F78203B-E7B4-4191-83CA-124C3802350F}"/>
                </a:ext>
              </a:extLst>
            </p:cNvPr>
            <p:cNvSpPr/>
            <p:nvPr/>
          </p:nvSpPr>
          <p:spPr>
            <a:xfrm>
              <a:off x="4989295" y="31996"/>
              <a:ext cx="1862073" cy="176423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אליפסה 4">
              <a:extLst>
                <a:ext uri="{FF2B5EF4-FFF2-40B4-BE49-F238E27FC236}">
                  <a16:creationId xmlns:a16="http://schemas.microsoft.com/office/drawing/2014/main" id="{8036B66C-ABDA-4FE6-8B43-2FB7AEA5F924}"/>
                </a:ext>
              </a:extLst>
            </p:cNvPr>
            <p:cNvSpPr txBox="1"/>
            <p:nvPr/>
          </p:nvSpPr>
          <p:spPr>
            <a:xfrm>
              <a:off x="5261989" y="290362"/>
              <a:ext cx="1316685" cy="12475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marL="0" lvl="0" indent="0" algn="ctr" defTabSz="1377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200" kern="1200" dirty="0"/>
                <a:t>תקציב ורכש</a:t>
              </a:r>
            </a:p>
          </p:txBody>
        </p:sp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86FE8601-FBAA-40DA-A575-0A3912F130E3}"/>
              </a:ext>
            </a:extLst>
          </p:cNvPr>
          <p:cNvGrpSpPr/>
          <p:nvPr/>
        </p:nvGrpSpPr>
        <p:grpSpPr>
          <a:xfrm>
            <a:off x="5705061" y="2741629"/>
            <a:ext cx="1736036" cy="1691867"/>
            <a:chOff x="4989295" y="31996"/>
            <a:chExt cx="1862073" cy="1764236"/>
          </a:xfrm>
        </p:grpSpPr>
        <p:sp>
          <p:nvSpPr>
            <p:cNvPr id="32" name="אליפסה 31">
              <a:extLst>
                <a:ext uri="{FF2B5EF4-FFF2-40B4-BE49-F238E27FC236}">
                  <a16:creationId xmlns:a16="http://schemas.microsoft.com/office/drawing/2014/main" id="{930A11C9-FBA1-47C3-9E3B-B3894A0EA779}"/>
                </a:ext>
              </a:extLst>
            </p:cNvPr>
            <p:cNvSpPr/>
            <p:nvPr/>
          </p:nvSpPr>
          <p:spPr>
            <a:xfrm>
              <a:off x="4989295" y="31996"/>
              <a:ext cx="1862073" cy="176423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אליפסה 4">
              <a:extLst>
                <a:ext uri="{FF2B5EF4-FFF2-40B4-BE49-F238E27FC236}">
                  <a16:creationId xmlns:a16="http://schemas.microsoft.com/office/drawing/2014/main" id="{8ED60BB2-4FD6-4DB9-B18A-5241044D0F03}"/>
                </a:ext>
              </a:extLst>
            </p:cNvPr>
            <p:cNvSpPr txBox="1"/>
            <p:nvPr/>
          </p:nvSpPr>
          <p:spPr>
            <a:xfrm>
              <a:off x="5261989" y="290362"/>
              <a:ext cx="1316685" cy="12475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marL="0" lvl="0" indent="0" algn="ctr" defTabSz="1377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200" dirty="0"/>
                <a:t>מלאים ואורך נשימה</a:t>
              </a:r>
            </a:p>
          </p:txBody>
        </p:sp>
      </p:grpSp>
      <p:grpSp>
        <p:nvGrpSpPr>
          <p:cNvPr id="43" name="קבוצה 42">
            <a:extLst>
              <a:ext uri="{FF2B5EF4-FFF2-40B4-BE49-F238E27FC236}">
                <a16:creationId xmlns:a16="http://schemas.microsoft.com/office/drawing/2014/main" id="{E7456BB5-6110-4942-819C-30581F927403}"/>
              </a:ext>
            </a:extLst>
          </p:cNvPr>
          <p:cNvGrpSpPr/>
          <p:nvPr/>
        </p:nvGrpSpPr>
        <p:grpSpPr>
          <a:xfrm>
            <a:off x="5743897" y="1279451"/>
            <a:ext cx="1736036" cy="1691867"/>
            <a:chOff x="4989295" y="31996"/>
            <a:chExt cx="1862073" cy="1764236"/>
          </a:xfrm>
        </p:grpSpPr>
        <p:sp>
          <p:nvSpPr>
            <p:cNvPr id="44" name="אליפסה 43">
              <a:extLst>
                <a:ext uri="{FF2B5EF4-FFF2-40B4-BE49-F238E27FC236}">
                  <a16:creationId xmlns:a16="http://schemas.microsoft.com/office/drawing/2014/main" id="{23EB7081-B646-4A4B-AFF6-7F2ACF24AC58}"/>
                </a:ext>
              </a:extLst>
            </p:cNvPr>
            <p:cNvSpPr/>
            <p:nvPr/>
          </p:nvSpPr>
          <p:spPr>
            <a:xfrm>
              <a:off x="4989295" y="31996"/>
              <a:ext cx="1862073" cy="176423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אליפסה 4">
              <a:extLst>
                <a:ext uri="{FF2B5EF4-FFF2-40B4-BE49-F238E27FC236}">
                  <a16:creationId xmlns:a16="http://schemas.microsoft.com/office/drawing/2014/main" id="{E0CAE036-D0DB-4125-800A-2652B160B802}"/>
                </a:ext>
              </a:extLst>
            </p:cNvPr>
            <p:cNvSpPr txBox="1"/>
            <p:nvPr/>
          </p:nvSpPr>
          <p:spPr>
            <a:xfrm>
              <a:off x="5261989" y="290362"/>
              <a:ext cx="1316685" cy="12475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marL="0" lvl="0" indent="0" algn="ctr" defTabSz="1377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200" dirty="0"/>
                <a:t>שגרת הבסיסים </a:t>
              </a:r>
            </a:p>
          </p:txBody>
        </p:sp>
      </p:grpSp>
      <p:grpSp>
        <p:nvGrpSpPr>
          <p:cNvPr id="37" name="קבוצה 36">
            <a:extLst>
              <a:ext uri="{FF2B5EF4-FFF2-40B4-BE49-F238E27FC236}">
                <a16:creationId xmlns:a16="http://schemas.microsoft.com/office/drawing/2014/main" id="{195FFC47-AC2C-4F3F-99E6-40E3CB0F9B1C}"/>
              </a:ext>
            </a:extLst>
          </p:cNvPr>
          <p:cNvGrpSpPr/>
          <p:nvPr/>
        </p:nvGrpSpPr>
        <p:grpSpPr>
          <a:xfrm>
            <a:off x="5168954" y="-16"/>
            <a:ext cx="1736036" cy="1691867"/>
            <a:chOff x="4989295" y="31996"/>
            <a:chExt cx="1862073" cy="1764236"/>
          </a:xfrm>
        </p:grpSpPr>
        <p:sp>
          <p:nvSpPr>
            <p:cNvPr id="38" name="אליפסה 37">
              <a:extLst>
                <a:ext uri="{FF2B5EF4-FFF2-40B4-BE49-F238E27FC236}">
                  <a16:creationId xmlns:a16="http://schemas.microsoft.com/office/drawing/2014/main" id="{D006B1B3-B091-44A1-90BF-8E59C3AEA433}"/>
                </a:ext>
              </a:extLst>
            </p:cNvPr>
            <p:cNvSpPr/>
            <p:nvPr/>
          </p:nvSpPr>
          <p:spPr>
            <a:xfrm>
              <a:off x="4989295" y="31996"/>
              <a:ext cx="1862073" cy="176423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אליפסה 4">
              <a:extLst>
                <a:ext uri="{FF2B5EF4-FFF2-40B4-BE49-F238E27FC236}">
                  <a16:creationId xmlns:a16="http://schemas.microsoft.com/office/drawing/2014/main" id="{53A633EF-DCDC-460F-8124-B5C96BE95725}"/>
                </a:ext>
              </a:extLst>
            </p:cNvPr>
            <p:cNvSpPr txBox="1"/>
            <p:nvPr/>
          </p:nvSpPr>
          <p:spPr>
            <a:xfrm>
              <a:off x="5261989" y="290362"/>
              <a:ext cx="1316685" cy="12475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marL="0" lvl="0" indent="0" algn="ctr" defTabSz="13779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200" dirty="0"/>
                <a:t>אנשים</a:t>
              </a: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D91CFAC2-85CB-437D-BB1B-59E5C2C99179}"/>
              </a:ext>
            </a:extLst>
          </p:cNvPr>
          <p:cNvSpPr txBox="1"/>
          <p:nvPr/>
        </p:nvSpPr>
        <p:spPr>
          <a:xfrm>
            <a:off x="8428386" y="1394300"/>
            <a:ext cx="3763614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800" dirty="0"/>
          </a:p>
          <a:p>
            <a:endParaRPr lang="he-IL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FD70B3-C4F0-4EAD-9350-550904F7D934}"/>
              </a:ext>
            </a:extLst>
          </p:cNvPr>
          <p:cNvSpPr txBox="1"/>
          <p:nvPr/>
        </p:nvSpPr>
        <p:spPr>
          <a:xfrm>
            <a:off x="6650753" y="119082"/>
            <a:ext cx="6097788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מעגלי ההשפעה</a:t>
            </a:r>
          </a:p>
        </p:txBody>
      </p:sp>
      <p:sp>
        <p:nvSpPr>
          <p:cNvPr id="34" name="מלבן: פינות מעוגלות 33">
            <a:extLst>
              <a:ext uri="{FF2B5EF4-FFF2-40B4-BE49-F238E27FC236}">
                <a16:creationId xmlns:a16="http://schemas.microsoft.com/office/drawing/2014/main" id="{C92179A1-41B5-47E7-B770-9E717FC3476F}"/>
              </a:ext>
            </a:extLst>
          </p:cNvPr>
          <p:cNvSpPr/>
          <p:nvPr/>
        </p:nvSpPr>
        <p:spPr>
          <a:xfrm>
            <a:off x="8006032" y="1279451"/>
            <a:ext cx="3763614" cy="3321459"/>
          </a:xfrm>
          <a:prstGeom prst="round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סד"כ סדיר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סד"כ מילואים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פיקוד על 13 בסיסים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זכיין 1</a:t>
            </a:r>
          </a:p>
        </p:txBody>
      </p:sp>
    </p:spTree>
    <p:extLst>
      <p:ext uri="{BB962C8B-B14F-4D97-AF65-F5344CB8AC3E}">
        <p14:creationId xmlns:p14="http://schemas.microsoft.com/office/powerpoint/2010/main" val="20220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3F7C22-83B8-4690-8525-BADE5B081272}"/>
              </a:ext>
            </a:extLst>
          </p:cNvPr>
          <p:cNvSpPr txBox="1"/>
          <p:nvPr/>
        </p:nvSpPr>
        <p:spPr>
          <a:xfrm>
            <a:off x="3047105" y="253423"/>
            <a:ext cx="6097788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הנחות יסוד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976A0002-E289-4E8B-BAFC-A8BE2374385C}"/>
              </a:ext>
            </a:extLst>
          </p:cNvPr>
          <p:cNvSpPr/>
          <p:nvPr/>
        </p:nvSpPr>
        <p:spPr>
          <a:xfrm>
            <a:off x="1670998" y="1131939"/>
            <a:ext cx="8850002" cy="546213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כמצפן.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שינוי רב </a:t>
            </a:r>
            <a:r>
              <a:rPr lang="he-IL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מימדי</a:t>
            </a: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תרבותי, ארגוני ואישית.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שמירת האפקטיביות בחירום וברגיעה.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שמירה על יכולת </a:t>
            </a:r>
            <a:r>
              <a:rPr lang="he-IL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הפו"ש</a:t>
            </a: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תהליכים מקצועיים, סדורים ועמוקים.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התייעלות תהליכית.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תשתיות ויכולות קיימות (בתקופת הביניים).</a:t>
            </a: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מיצוי, טיפוח ופיתוח כ"א.</a:t>
            </a:r>
          </a:p>
        </p:txBody>
      </p:sp>
      <p:pic>
        <p:nvPicPr>
          <p:cNvPr id="2050" name="Picture 2" descr="×ª××¦××ª ×ª××× × ×¢×××¨ ×× ×××ª ××¡××">
            <a:extLst>
              <a:ext uri="{FF2B5EF4-FFF2-40B4-BE49-F238E27FC236}">
                <a16:creationId xmlns:a16="http://schemas.microsoft.com/office/drawing/2014/main" id="{FFC2D0FA-77C0-4456-8267-F38AF66C3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82" y="152036"/>
            <a:ext cx="2398850" cy="2398850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78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9811648" y="6476997"/>
            <a:ext cx="1600200" cy="365125"/>
          </a:xfrm>
        </p:spPr>
        <p:txBody>
          <a:bodyPr/>
          <a:lstStyle/>
          <a:p>
            <a:fld id="{F8A8FFC4-F379-40DC-BA23-48B1D8F70206}" type="datetime8">
              <a:rPr lang="he-IL" smtClean="0"/>
              <a:t>11 יוני 19</a:t>
            </a:fld>
            <a:endParaRPr lang="he-IL" dirty="0"/>
          </a:p>
        </p:txBody>
      </p:sp>
      <p:sp>
        <p:nvSpPr>
          <p:cNvPr id="6" name="חץ למעלה 5"/>
          <p:cNvSpPr/>
          <p:nvPr/>
        </p:nvSpPr>
        <p:spPr>
          <a:xfrm>
            <a:off x="8122983" y="1489359"/>
            <a:ext cx="1880755" cy="4520045"/>
          </a:xfrm>
          <a:prstGeom prst="up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ץ למעלה 6"/>
          <p:cNvSpPr/>
          <p:nvPr/>
        </p:nvSpPr>
        <p:spPr>
          <a:xfrm>
            <a:off x="6114074" y="1489359"/>
            <a:ext cx="1880755" cy="4520045"/>
          </a:xfrm>
          <a:prstGeom prst="up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למעלה 7"/>
          <p:cNvSpPr/>
          <p:nvPr/>
        </p:nvSpPr>
        <p:spPr>
          <a:xfrm>
            <a:off x="4105165" y="1489359"/>
            <a:ext cx="1880755" cy="4520045"/>
          </a:xfrm>
          <a:prstGeom prst="up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חץ למעלה 8"/>
          <p:cNvSpPr/>
          <p:nvPr/>
        </p:nvSpPr>
        <p:spPr>
          <a:xfrm>
            <a:off x="2096256" y="1489359"/>
            <a:ext cx="1880755" cy="4520045"/>
          </a:xfrm>
          <a:prstGeom prst="up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23"/>
          <p:cNvSpPr/>
          <p:nvPr/>
        </p:nvSpPr>
        <p:spPr>
          <a:xfrm>
            <a:off x="8501074" y="2061037"/>
            <a:ext cx="1179588" cy="574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  <a:latin typeface="Guttman Hatzvi" pitchFamily="2" charset="-79"/>
                <a:cs typeface="Guttman Hatzvi" pitchFamily="2" charset="-79"/>
              </a:rPr>
              <a:t>ציר הלמידה</a:t>
            </a:r>
          </a:p>
        </p:txBody>
      </p:sp>
      <p:sp>
        <p:nvSpPr>
          <p:cNvPr id="25" name="מלבן 24"/>
          <p:cNvSpPr/>
          <p:nvPr/>
        </p:nvSpPr>
        <p:spPr>
          <a:xfrm>
            <a:off x="6244148" y="2168161"/>
            <a:ext cx="1620604" cy="278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  <a:latin typeface="Guttman Hatzvi" pitchFamily="2" charset="-79"/>
                <a:cs typeface="Guttman Hatzvi" pitchFamily="2" charset="-79"/>
              </a:rPr>
              <a:t>ציר השינוי הארגוני</a:t>
            </a:r>
          </a:p>
        </p:txBody>
      </p:sp>
      <p:sp>
        <p:nvSpPr>
          <p:cNvPr id="27" name="מלבן 26"/>
          <p:cNvSpPr/>
          <p:nvPr/>
        </p:nvSpPr>
        <p:spPr>
          <a:xfrm>
            <a:off x="4135548" y="2242390"/>
            <a:ext cx="1819988" cy="275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  <a:latin typeface="Guttman Hatzvi" pitchFamily="2" charset="-79"/>
                <a:cs typeface="Guttman Hatzvi" pitchFamily="2" charset="-79"/>
              </a:rPr>
              <a:t>ציר </a:t>
            </a:r>
            <a:r>
              <a:rPr lang="he-IL" b="1" dirty="0" err="1">
                <a:solidFill>
                  <a:schemeClr val="tx1"/>
                </a:solidFill>
                <a:latin typeface="Guttman Hatzvi" pitchFamily="2" charset="-79"/>
                <a:cs typeface="Guttman Hatzvi" pitchFamily="2" charset="-79"/>
              </a:rPr>
              <a:t>פרויקטלי</a:t>
            </a:r>
            <a:r>
              <a:rPr lang="he-IL" b="1" dirty="0">
                <a:solidFill>
                  <a:schemeClr val="tx1"/>
                </a:solidFill>
                <a:latin typeface="Guttman Hatzvi" pitchFamily="2" charset="-79"/>
                <a:cs typeface="Guttman Hatzvi" pitchFamily="2" charset="-79"/>
              </a:rPr>
              <a:t> </a:t>
            </a:r>
          </a:p>
          <a:p>
            <a:pPr algn="ctr"/>
            <a:r>
              <a:rPr lang="he-IL" b="1" dirty="0">
                <a:solidFill>
                  <a:schemeClr val="tx1"/>
                </a:solidFill>
                <a:latin typeface="Guttman Hatzvi" pitchFamily="2" charset="-79"/>
                <a:cs typeface="Guttman Hatzvi" pitchFamily="2" charset="-79"/>
              </a:rPr>
              <a:t>וזכיין</a:t>
            </a:r>
          </a:p>
        </p:txBody>
      </p:sp>
      <p:sp>
        <p:nvSpPr>
          <p:cNvPr id="28" name="מלבן 27"/>
          <p:cNvSpPr/>
          <p:nvPr/>
        </p:nvSpPr>
        <p:spPr>
          <a:xfrm>
            <a:off x="1926063" y="2024352"/>
            <a:ext cx="2088438" cy="524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  <a:latin typeface="Guttman Hatzvi" pitchFamily="2" charset="-79"/>
                <a:cs typeface="Guttman Hatzvi" pitchFamily="2" charset="-79"/>
              </a:rPr>
              <a:t>ציר </a:t>
            </a:r>
          </a:p>
          <a:p>
            <a:pPr algn="ctr"/>
            <a:r>
              <a:rPr lang="he-IL" b="1" dirty="0">
                <a:solidFill>
                  <a:schemeClr val="tx1"/>
                </a:solidFill>
                <a:latin typeface="Guttman Hatzvi" pitchFamily="2" charset="-79"/>
                <a:cs typeface="Guttman Hatzvi" pitchFamily="2" charset="-79"/>
              </a:rPr>
              <a:t>ייעודי</a:t>
            </a:r>
          </a:p>
        </p:txBody>
      </p:sp>
      <p:grpSp>
        <p:nvGrpSpPr>
          <p:cNvPr id="15" name="קבוצה 11"/>
          <p:cNvGrpSpPr/>
          <p:nvPr/>
        </p:nvGrpSpPr>
        <p:grpSpPr>
          <a:xfrm>
            <a:off x="1680765" y="2605441"/>
            <a:ext cx="8794678" cy="697100"/>
            <a:chOff x="285720" y="3571876"/>
            <a:chExt cx="8794678" cy="714380"/>
          </a:xfrm>
        </p:grpSpPr>
        <p:sp>
          <p:nvSpPr>
            <p:cNvPr id="16" name="חץ למטה 15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600" b="1" dirty="0">
                <a:latin typeface="Guttman Hatzvi" pitchFamily="2" charset="-79"/>
                <a:cs typeface="Guttman Hatzvi" pitchFamily="2" charset="-79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73704" y="3741822"/>
              <a:ext cx="8106694" cy="3784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b="1" dirty="0">
                  <a:solidFill>
                    <a:schemeClr val="bg1"/>
                  </a:solidFill>
                  <a:latin typeface="Guttman Hatzvi" pitchFamily="2" charset="-79"/>
                  <a:cs typeface="Guttman Hatzvi" pitchFamily="2" charset="-79"/>
                </a:rPr>
                <a:t>           תכנון ובניין הכוח </a:t>
              </a:r>
            </a:p>
          </p:txBody>
        </p:sp>
      </p:grpSp>
      <p:grpSp>
        <p:nvGrpSpPr>
          <p:cNvPr id="18" name="קבוצה 12"/>
          <p:cNvGrpSpPr/>
          <p:nvPr/>
        </p:nvGrpSpPr>
        <p:grpSpPr>
          <a:xfrm>
            <a:off x="1680765" y="3347097"/>
            <a:ext cx="8678198" cy="697100"/>
            <a:chOff x="285720" y="3571876"/>
            <a:chExt cx="8678198" cy="714380"/>
          </a:xfrm>
        </p:grpSpPr>
        <p:sp>
          <p:nvSpPr>
            <p:cNvPr id="19" name="חץ למטה 18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600" b="1" dirty="0">
                <a:latin typeface="Guttman Hatzvi" pitchFamily="2" charset="-79"/>
                <a:cs typeface="Guttman Hatzvi" pitchFamily="2" charset="-79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5720" y="3784131"/>
              <a:ext cx="8678198" cy="378487"/>
            </a:xfrm>
            <a:prstGeom prst="rect">
              <a:avLst/>
            </a:prstGeom>
            <a:no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he-IL" b="1" dirty="0">
                  <a:solidFill>
                    <a:schemeClr val="bg1"/>
                  </a:solidFill>
                  <a:latin typeface="Guttman Hatzvi" pitchFamily="2" charset="-79"/>
                  <a:cs typeface="Guttman Hatzvi" pitchFamily="2" charset="-79"/>
                </a:rPr>
                <a:t>תהליכי עבודה</a:t>
              </a:r>
            </a:p>
          </p:txBody>
        </p:sp>
      </p:grpSp>
      <p:grpSp>
        <p:nvGrpSpPr>
          <p:cNvPr id="21" name="קבוצה 15"/>
          <p:cNvGrpSpPr/>
          <p:nvPr/>
        </p:nvGrpSpPr>
        <p:grpSpPr>
          <a:xfrm>
            <a:off x="1253390" y="4101771"/>
            <a:ext cx="9003691" cy="1445857"/>
            <a:chOff x="-141655" y="3571876"/>
            <a:chExt cx="9003691" cy="1481698"/>
          </a:xfrm>
        </p:grpSpPr>
        <p:sp>
          <p:nvSpPr>
            <p:cNvPr id="22" name="חץ למטה 21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600" b="1" dirty="0">
                <a:latin typeface="Guttman Hatzvi" pitchFamily="2" charset="-79"/>
                <a:cs typeface="Guttman Hatzvi" pitchFamily="2" charset="-79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141655" y="3764592"/>
              <a:ext cx="8606190" cy="3784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b="1" dirty="0">
                  <a:solidFill>
                    <a:schemeClr val="bg1"/>
                  </a:solidFill>
                  <a:latin typeface="Guttman Hatzvi" pitchFamily="2" charset="-79"/>
                  <a:cs typeface="Guttman Hatzvi" pitchFamily="2" charset="-79"/>
                </a:rPr>
                <a:t>מוכנות לחירום</a:t>
              </a:r>
            </a:p>
          </p:txBody>
        </p:sp>
        <p:sp>
          <p:nvSpPr>
            <p:cNvPr id="32" name="חץ למטה 31"/>
            <p:cNvSpPr/>
            <p:nvPr/>
          </p:nvSpPr>
          <p:spPr>
            <a:xfrm rot="5400000">
              <a:off x="4218566" y="410104"/>
              <a:ext cx="714380" cy="8572560"/>
            </a:xfrm>
            <a:prstGeom prst="downArrow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600" b="1" dirty="0">
                <a:latin typeface="Guttman Hatzvi" pitchFamily="2" charset="-79"/>
                <a:cs typeface="Guttman Hatzvi" pitchFamily="2" charset="-79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02688" y="4545648"/>
              <a:ext cx="8606190" cy="3784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b="1" dirty="0">
                  <a:solidFill>
                    <a:schemeClr val="bg1"/>
                  </a:solidFill>
                  <a:latin typeface="Guttman Hatzvi" pitchFamily="2" charset="-79"/>
                  <a:cs typeface="Guttman Hatzvi" pitchFamily="2" charset="-79"/>
                </a:rPr>
                <a:t>הספקה בשגרה</a:t>
              </a:r>
            </a:p>
          </p:txBody>
        </p:sp>
      </p:grpSp>
      <p:grpSp>
        <p:nvGrpSpPr>
          <p:cNvPr id="34" name="קבוצה 11"/>
          <p:cNvGrpSpPr/>
          <p:nvPr/>
        </p:nvGrpSpPr>
        <p:grpSpPr>
          <a:xfrm>
            <a:off x="1680765" y="5617785"/>
            <a:ext cx="8606760" cy="697100"/>
            <a:chOff x="285720" y="3571876"/>
            <a:chExt cx="8606760" cy="714380"/>
          </a:xfrm>
          <a:solidFill>
            <a:schemeClr val="accent4">
              <a:lumMod val="75000"/>
            </a:schemeClr>
          </a:solidFill>
        </p:grpSpPr>
        <p:sp>
          <p:nvSpPr>
            <p:cNvPr id="35" name="חץ למטה 34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600" b="1" dirty="0">
                <a:latin typeface="Guttman Hatzvi" pitchFamily="2" charset="-79"/>
                <a:cs typeface="Guttman Hatzvi" pitchFamily="2" charset="-79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85786" y="3765613"/>
              <a:ext cx="8106694" cy="3784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b="1" dirty="0">
                  <a:solidFill>
                    <a:schemeClr val="bg1"/>
                  </a:solidFill>
                  <a:latin typeface="Guttman Hatzvi" pitchFamily="2" charset="-79"/>
                  <a:cs typeface="Guttman Hatzvi" pitchFamily="2" charset="-79"/>
                </a:rPr>
                <a:t>       כוח אדם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1718070" y="2813682"/>
            <a:ext cx="8607597" cy="3325472"/>
            <a:chOff x="171548" y="3397541"/>
            <a:chExt cx="8607597" cy="3407905"/>
          </a:xfrm>
        </p:grpSpPr>
        <p:sp>
          <p:nvSpPr>
            <p:cNvPr id="30" name="צורה חופשית 29"/>
            <p:cNvSpPr/>
            <p:nvPr/>
          </p:nvSpPr>
          <p:spPr>
            <a:xfrm>
              <a:off x="327616" y="3397541"/>
              <a:ext cx="8451529" cy="3407905"/>
            </a:xfrm>
            <a:custGeom>
              <a:avLst/>
              <a:gdLst>
                <a:gd name="connsiteX0" fmla="*/ 8448040 w 8448040"/>
                <a:gd name="connsiteY0" fmla="*/ 1145540 h 2293620"/>
                <a:gd name="connsiteX1" fmla="*/ 7198360 w 8448040"/>
                <a:gd name="connsiteY1" fmla="*/ 185420 h 2293620"/>
                <a:gd name="connsiteX2" fmla="*/ 5659120 w 8448040"/>
                <a:gd name="connsiteY2" fmla="*/ 1998980 h 2293620"/>
                <a:gd name="connsiteX3" fmla="*/ 3784600 w 8448040"/>
                <a:gd name="connsiteY3" fmla="*/ 17780 h 2293620"/>
                <a:gd name="connsiteX4" fmla="*/ 934720 w 8448040"/>
                <a:gd name="connsiteY4" fmla="*/ 2105660 h 2293620"/>
                <a:gd name="connsiteX5" fmla="*/ 142240 w 8448040"/>
                <a:gd name="connsiteY5" fmla="*/ 1145540 h 2293620"/>
                <a:gd name="connsiteX6" fmla="*/ 81280 w 8448040"/>
                <a:gd name="connsiteY6" fmla="*/ 1130300 h 2293620"/>
                <a:gd name="connsiteX0" fmla="*/ 8448040 w 8448040"/>
                <a:gd name="connsiteY0" fmla="*/ 1102360 h 2202657"/>
                <a:gd name="connsiteX1" fmla="*/ 7198360 w 8448040"/>
                <a:gd name="connsiteY1" fmla="*/ 142240 h 2202657"/>
                <a:gd name="connsiteX2" fmla="*/ 5659120 w 8448040"/>
                <a:gd name="connsiteY2" fmla="*/ 1955800 h 2202657"/>
                <a:gd name="connsiteX3" fmla="*/ 3455982 w 8448040"/>
                <a:gd name="connsiteY3" fmla="*/ 261298 h 2202657"/>
                <a:gd name="connsiteX4" fmla="*/ 934720 w 8448040"/>
                <a:gd name="connsiteY4" fmla="*/ 2062480 h 2202657"/>
                <a:gd name="connsiteX5" fmla="*/ 142240 w 8448040"/>
                <a:gd name="connsiteY5" fmla="*/ 1102360 h 2202657"/>
                <a:gd name="connsiteX6" fmla="*/ 81280 w 8448040"/>
                <a:gd name="connsiteY6" fmla="*/ 1087120 h 2202657"/>
                <a:gd name="connsiteX0" fmla="*/ 8448040 w 8448040"/>
                <a:gd name="connsiteY0" fmla="*/ 1034257 h 2134554"/>
                <a:gd name="connsiteX1" fmla="*/ 7198360 w 8448040"/>
                <a:gd name="connsiteY1" fmla="*/ 74137 h 2134554"/>
                <a:gd name="connsiteX2" fmla="*/ 5384808 w 8448040"/>
                <a:gd name="connsiteY2" fmla="*/ 1479080 h 2134554"/>
                <a:gd name="connsiteX3" fmla="*/ 3455982 w 8448040"/>
                <a:gd name="connsiteY3" fmla="*/ 193195 h 2134554"/>
                <a:gd name="connsiteX4" fmla="*/ 934720 w 8448040"/>
                <a:gd name="connsiteY4" fmla="*/ 1994377 h 2134554"/>
                <a:gd name="connsiteX5" fmla="*/ 142240 w 8448040"/>
                <a:gd name="connsiteY5" fmla="*/ 1034257 h 2134554"/>
                <a:gd name="connsiteX6" fmla="*/ 81280 w 8448040"/>
                <a:gd name="connsiteY6" fmla="*/ 1019017 h 2134554"/>
                <a:gd name="connsiteX0" fmla="*/ 8451529 w 8451529"/>
                <a:gd name="connsiteY0" fmla="*/ 1034257 h 1762132"/>
                <a:gd name="connsiteX1" fmla="*/ 7201849 w 8451529"/>
                <a:gd name="connsiteY1" fmla="*/ 74137 h 1762132"/>
                <a:gd name="connsiteX2" fmla="*/ 5388297 w 8451529"/>
                <a:gd name="connsiteY2" fmla="*/ 1479080 h 1762132"/>
                <a:gd name="connsiteX3" fmla="*/ 3459471 w 8451529"/>
                <a:gd name="connsiteY3" fmla="*/ 193195 h 1762132"/>
                <a:gd name="connsiteX4" fmla="*/ 959141 w 8451529"/>
                <a:gd name="connsiteY4" fmla="*/ 1621955 h 1762132"/>
                <a:gd name="connsiteX5" fmla="*/ 145729 w 8451529"/>
                <a:gd name="connsiteY5" fmla="*/ 1034257 h 1762132"/>
                <a:gd name="connsiteX6" fmla="*/ 84769 w 8451529"/>
                <a:gd name="connsiteY6" fmla="*/ 1019017 h 1762132"/>
                <a:gd name="connsiteX0" fmla="*/ 8451529 w 8451529"/>
                <a:gd name="connsiteY0" fmla="*/ 1034257 h 1762132"/>
                <a:gd name="connsiteX1" fmla="*/ 7201849 w 8451529"/>
                <a:gd name="connsiteY1" fmla="*/ 74137 h 1762132"/>
                <a:gd name="connsiteX2" fmla="*/ 5388297 w 8451529"/>
                <a:gd name="connsiteY2" fmla="*/ 1479080 h 1762132"/>
                <a:gd name="connsiteX3" fmla="*/ 3459471 w 8451529"/>
                <a:gd name="connsiteY3" fmla="*/ 193195 h 1762132"/>
                <a:gd name="connsiteX4" fmla="*/ 959141 w 8451529"/>
                <a:gd name="connsiteY4" fmla="*/ 1621955 h 1762132"/>
                <a:gd name="connsiteX5" fmla="*/ 145729 w 8451529"/>
                <a:gd name="connsiteY5" fmla="*/ 1034257 h 1762132"/>
                <a:gd name="connsiteX6" fmla="*/ 84769 w 8451529"/>
                <a:gd name="connsiteY6" fmla="*/ 1019017 h 1762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51529" h="1762132">
                  <a:moveTo>
                    <a:pt x="8451529" y="1034257"/>
                  </a:moveTo>
                  <a:cubicBezTo>
                    <a:pt x="8059099" y="483077"/>
                    <a:pt x="7712388" y="0"/>
                    <a:pt x="7201849" y="74137"/>
                  </a:cubicBezTo>
                  <a:cubicBezTo>
                    <a:pt x="6691310" y="148274"/>
                    <a:pt x="6012027" y="1459237"/>
                    <a:pt x="5388297" y="1479080"/>
                  </a:cubicBezTo>
                  <a:cubicBezTo>
                    <a:pt x="4764567" y="1498923"/>
                    <a:pt x="4197664" y="169383"/>
                    <a:pt x="3459471" y="193195"/>
                  </a:cubicBezTo>
                  <a:cubicBezTo>
                    <a:pt x="2721278" y="217008"/>
                    <a:pt x="1680995" y="1672274"/>
                    <a:pt x="959141" y="1621955"/>
                  </a:cubicBezTo>
                  <a:cubicBezTo>
                    <a:pt x="406851" y="1762132"/>
                    <a:pt x="291458" y="1134747"/>
                    <a:pt x="145729" y="1034257"/>
                  </a:cubicBezTo>
                  <a:cubicBezTo>
                    <a:pt x="0" y="933767"/>
                    <a:pt x="44129" y="945357"/>
                    <a:pt x="84769" y="1019017"/>
                  </a:cubicBezTo>
                </a:path>
              </a:pathLst>
            </a:custGeom>
            <a:ln w="57150">
              <a:solidFill>
                <a:srgbClr val="FFC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1" name="משולש שווה שוקיים 30"/>
            <p:cNvSpPr/>
            <p:nvPr/>
          </p:nvSpPr>
          <p:spPr>
            <a:xfrm rot="19658803">
              <a:off x="171548" y="5062355"/>
              <a:ext cx="312135" cy="289335"/>
            </a:xfrm>
            <a:prstGeom prst="triangl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E1F15095-CEF6-4375-B710-3153D1585691}"/>
              </a:ext>
            </a:extLst>
          </p:cNvPr>
          <p:cNvSpPr txBox="1"/>
          <p:nvPr/>
        </p:nvSpPr>
        <p:spPr>
          <a:xfrm>
            <a:off x="1725093" y="241368"/>
            <a:ext cx="8620996" cy="107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תהליך אסטרטגי במערכת מורכבת</a:t>
            </a:r>
            <a:br>
              <a:rPr lang="en-US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פעולה במספר צירים במקביל</a:t>
            </a:r>
          </a:p>
        </p:txBody>
      </p:sp>
    </p:spTree>
    <p:extLst>
      <p:ext uri="{BB962C8B-B14F-4D97-AF65-F5344CB8AC3E}">
        <p14:creationId xmlns:p14="http://schemas.microsoft.com/office/powerpoint/2010/main" val="352111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6">
            <a:extLst>
              <a:ext uri="{FF2B5EF4-FFF2-40B4-BE49-F238E27FC236}">
                <a16:creationId xmlns:a16="http://schemas.microsoft.com/office/drawing/2014/main" id="{5F7BE9A3-0FB4-4C6A-A412-4DEFCA2EDDF3}"/>
              </a:ext>
            </a:extLst>
          </p:cNvPr>
          <p:cNvSpPr txBox="1"/>
          <p:nvPr/>
        </p:nvSpPr>
        <p:spPr>
          <a:xfrm>
            <a:off x="2103552" y="106018"/>
            <a:ext cx="8620996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עקרונות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78591CE5-4840-4C3B-88F9-E68EB9C5B2F3}"/>
              </a:ext>
            </a:extLst>
          </p:cNvPr>
          <p:cNvSpPr/>
          <p:nvPr/>
        </p:nvSpPr>
        <p:spPr>
          <a:xfrm>
            <a:off x="119269" y="752349"/>
            <a:ext cx="11953461" cy="597998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971550" lvl="1" indent="-514350" algn="r" rtl="1">
              <a:buFont typeface="Wingdings" panose="05000000000000000000" pitchFamily="2" charset="2"/>
              <a:buChar char="Ø"/>
            </a:pPr>
            <a:endParaRPr lang="he-IL" sz="2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r" rtl="1">
              <a:buFont typeface="Wingdings" panose="05000000000000000000" pitchFamily="2" charset="2"/>
              <a:buChar char="Ø"/>
            </a:pPr>
            <a:r>
              <a:rPr lang="he-IL" sz="2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שינוי תפיסת ההפעלה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מעבר ממרכזים עצמאיים להפעלה אחודה ומלאה בראי </a:t>
            </a:r>
            <a:r>
              <a:rPr lang="he-IL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r" rtl="1">
              <a:buFont typeface="Wingdings" panose="05000000000000000000" pitchFamily="2" charset="2"/>
              <a:buChar char="Ø"/>
            </a:pPr>
            <a:endParaRPr lang="he-IL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r" rtl="1">
              <a:buFont typeface="Wingdings" panose="05000000000000000000" pitchFamily="2" charset="2"/>
              <a:buChar char="Ø"/>
            </a:pPr>
            <a:r>
              <a:rPr lang="he-IL" sz="2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הקמת המפקדה באופן הדרגתי במספר פעימות :</a:t>
            </a:r>
          </a:p>
          <a:p>
            <a:pPr marL="514350" indent="-514350" algn="r" rtl="1">
              <a:buFont typeface="Wingdings" panose="05000000000000000000" pitchFamily="2" charset="2"/>
              <a:buChar char="Ø"/>
            </a:pPr>
            <a:endParaRPr lang="he-IL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פעימה א' – הקמת גרעין מפקדת </a:t>
            </a:r>
            <a:r>
              <a:rPr lang="he-IL" sz="2200" b="1" dirty="0" err="1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מרה"ס</a:t>
            </a:r>
            <a:r>
              <a:rPr lang="he-IL" sz="2200" b="1" dirty="0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(מינימאלי) – אוגוסט 2019.</a:t>
            </a:r>
            <a:b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המטרה : מיקוד </a:t>
            </a:r>
            <a:r>
              <a:rPr lang="he-IL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בבנית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היכולת להבטיח מענה הספקתי רציף לצה"ל בכל מצבי </a:t>
            </a:r>
            <a:r>
              <a:rPr lang="he-IL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השח"ם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ופו"ש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סדור עם המעבר ממרכזים למחלקות, לצד התנעת תהליך בנין כוח והובלת השינוי הארגוני.</a:t>
            </a:r>
            <a:b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פו"ש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הכפפת המרכזים למפקדת </a:t>
            </a:r>
            <a:r>
              <a:rPr lang="he-IL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ללא ביטול אחריות מפקדים המרכזים, </a:t>
            </a:r>
            <a:b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תוך התאמת סמכותם.</a:t>
            </a:r>
          </a:p>
          <a:p>
            <a:pPr marL="914400" lvl="1" indent="-45720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פעימה ב' – הקמת מחלקות מפקדת </a:t>
            </a:r>
            <a:r>
              <a:rPr lang="he-IL" sz="2200" b="1" dirty="0" err="1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dirty="0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– מאי (יום העצמאות) 2020. </a:t>
            </a:r>
            <a:b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המטרה : מטרת האב.</a:t>
            </a:r>
            <a:b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פו"ש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הקמת מחלקות המפקדה, ביטול מפקדות המרכזים והכפפת המכלולים והבסיסים למפקדת </a:t>
            </a:r>
            <a:r>
              <a:rPr lang="he-IL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914400" lvl="1" indent="-45720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פעימה ג' – השלמת המרכיבים במפקדת </a:t>
            </a:r>
            <a:r>
              <a:rPr lang="he-IL" sz="2200" b="1" dirty="0" err="1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המרה"ס</a:t>
            </a:r>
            <a:r>
              <a:rPr lang="he-IL" sz="2200" b="1" dirty="0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כהכנה למעבר הפיזי – נובמבר 2022.</a:t>
            </a:r>
          </a:p>
          <a:p>
            <a:pPr marL="914400" lvl="1" indent="-45720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פעימה ד' – הקמות מפקדות </a:t>
            </a:r>
            <a:r>
              <a:rPr lang="he-IL" sz="2200" b="1" dirty="0" err="1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הבה"סים</a:t>
            </a:r>
            <a:r>
              <a:rPr lang="he-IL" sz="2200" b="1" dirty="0">
                <a:solidFill>
                  <a:schemeClr val="tx1"/>
                </a:solidFill>
                <a:highlight>
                  <a:srgbClr val="00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וביצוע המעבר הפיזי באופן מדורג – 2023-2025.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0D4E1F4D-8CA3-4486-BF0D-FBE453D316F3}"/>
              </a:ext>
            </a:extLst>
          </p:cNvPr>
          <p:cNvSpPr/>
          <p:nvPr/>
        </p:nvSpPr>
        <p:spPr>
          <a:xfrm rot="20382894">
            <a:off x="133259" y="409538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348572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חץ שמאלה 6"/>
          <p:cNvSpPr/>
          <p:nvPr/>
        </p:nvSpPr>
        <p:spPr>
          <a:xfrm>
            <a:off x="455396" y="344612"/>
            <a:ext cx="10983978" cy="1662421"/>
          </a:xfrm>
          <a:prstGeom prst="leftArrow">
            <a:avLst>
              <a:gd name="adj1" fmla="val 50000"/>
              <a:gd name="adj2" fmla="val 42661"/>
            </a:avLst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0" eaLnBrk="0" hangingPunct="0">
              <a:lnSpc>
                <a:spcPct val="90000"/>
              </a:lnSpc>
            </a:pPr>
            <a:endParaRPr lang="he-IL" sz="1050" b="1" kern="0" dirty="0">
              <a:solidFill>
                <a:srgbClr val="FFFFFF"/>
              </a:solidFill>
              <a:latin typeface="Tahoma"/>
            </a:endParaRPr>
          </a:p>
        </p:txBody>
      </p:sp>
      <p:cxnSp>
        <p:nvCxnSpPr>
          <p:cNvPr id="17" name="מחבר ישר 16"/>
          <p:cNvCxnSpPr>
            <a:cxnSpLocks/>
          </p:cNvCxnSpPr>
          <p:nvPr/>
        </p:nvCxnSpPr>
        <p:spPr>
          <a:xfrm flipV="1">
            <a:off x="1430556" y="1329383"/>
            <a:ext cx="57688" cy="5072655"/>
          </a:xfrm>
          <a:prstGeom prst="line">
            <a:avLst/>
          </a:prstGeom>
          <a:ln w="381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מלבן 34"/>
          <p:cNvSpPr/>
          <p:nvPr/>
        </p:nvSpPr>
        <p:spPr>
          <a:xfrm>
            <a:off x="9261326" y="380194"/>
            <a:ext cx="1580654" cy="32412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defRPr/>
            </a:pPr>
            <a:r>
              <a:rPr lang="he-IL" sz="1600" b="1" kern="0" dirty="0" err="1">
                <a:solidFill>
                  <a:schemeClr val="bg1"/>
                </a:solidFill>
              </a:rPr>
              <a:t>שנה"ע</a:t>
            </a:r>
            <a:r>
              <a:rPr lang="he-IL" sz="1600" b="1" kern="0" dirty="0">
                <a:solidFill>
                  <a:schemeClr val="bg1"/>
                </a:solidFill>
              </a:rPr>
              <a:t> 2019</a:t>
            </a:r>
          </a:p>
        </p:txBody>
      </p:sp>
      <p:sp>
        <p:nvSpPr>
          <p:cNvPr id="41" name="מלבן 40"/>
          <p:cNvSpPr/>
          <p:nvPr/>
        </p:nvSpPr>
        <p:spPr>
          <a:xfrm>
            <a:off x="10537266" y="1973904"/>
            <a:ext cx="838373" cy="252997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0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Tahoma"/>
              </a:rPr>
              <a:t>אבני דרך</a:t>
            </a:r>
          </a:p>
        </p:txBody>
      </p:sp>
      <p:sp>
        <p:nvSpPr>
          <p:cNvPr id="45" name="מלבן 44"/>
          <p:cNvSpPr/>
          <p:nvPr/>
        </p:nvSpPr>
        <p:spPr>
          <a:xfrm>
            <a:off x="4161413" y="2750884"/>
            <a:ext cx="1056975" cy="589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הקמת מחלקת </a:t>
            </a:r>
          </a:p>
          <a:p>
            <a:pPr algn="ctr">
              <a:lnSpc>
                <a:spcPct val="90000"/>
              </a:lnSpc>
            </a:pPr>
            <a:r>
              <a:rPr lang="he-IL" sz="1200" b="1" kern="0" dirty="0" err="1">
                <a:solidFill>
                  <a:srgbClr val="FFFFFF"/>
                </a:solidFill>
              </a:rPr>
              <a:t>תו"ב</a:t>
            </a:r>
            <a:endParaRPr lang="he-IL" sz="1200" b="1" kern="0" dirty="0">
              <a:solidFill>
                <a:srgbClr val="FFFFFF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4157641" y="3404300"/>
            <a:ext cx="1056975" cy="589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הקמת מחלקת הפעלה</a:t>
            </a:r>
          </a:p>
        </p:txBody>
      </p:sp>
      <p:sp>
        <p:nvSpPr>
          <p:cNvPr id="47" name="מלבן 46"/>
          <p:cNvSpPr/>
          <p:nvPr/>
        </p:nvSpPr>
        <p:spPr>
          <a:xfrm>
            <a:off x="4154547" y="4052713"/>
            <a:ext cx="1049366" cy="5921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הקמת מחלקת השברה</a:t>
            </a:r>
          </a:p>
        </p:txBody>
      </p:sp>
      <p:sp>
        <p:nvSpPr>
          <p:cNvPr id="48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1985885" y="7210685"/>
            <a:ext cx="1068078" cy="306000"/>
          </a:xfrm>
        </p:spPr>
        <p:txBody>
          <a:bodyPr/>
          <a:lstStyle/>
          <a:p>
            <a:fld id="{F8A8FFC4-F379-40DC-BA23-48B1D8F70206}" type="datetime8">
              <a:rPr lang="he-IL" smtClean="0"/>
              <a:t>11 יוני 19</a:t>
            </a:fld>
            <a:endParaRPr lang="he-IL" dirty="0"/>
          </a:p>
        </p:txBody>
      </p:sp>
      <p:cxnSp>
        <p:nvCxnSpPr>
          <p:cNvPr id="52" name="מחבר ישר 51"/>
          <p:cNvCxnSpPr>
            <a:cxnSpLocks/>
          </p:cNvCxnSpPr>
          <p:nvPr/>
        </p:nvCxnSpPr>
        <p:spPr>
          <a:xfrm flipV="1">
            <a:off x="6415849" y="1373879"/>
            <a:ext cx="5954" cy="5258932"/>
          </a:xfrm>
          <a:prstGeom prst="line">
            <a:avLst/>
          </a:prstGeom>
          <a:ln w="381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מלבן 62"/>
          <p:cNvSpPr/>
          <p:nvPr/>
        </p:nvSpPr>
        <p:spPr>
          <a:xfrm>
            <a:off x="9714819" y="2728156"/>
            <a:ext cx="777143" cy="484397"/>
          </a:xfrm>
          <a:prstGeom prst="rect">
            <a:avLst/>
          </a:prstGeom>
          <a:solidFill>
            <a:srgbClr val="660066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סדנת מפקדים</a:t>
            </a:r>
          </a:p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מס' 1</a:t>
            </a:r>
          </a:p>
        </p:txBody>
      </p:sp>
      <p:sp>
        <p:nvSpPr>
          <p:cNvPr id="64" name="מלבן 63"/>
          <p:cNvSpPr/>
          <p:nvPr/>
        </p:nvSpPr>
        <p:spPr>
          <a:xfrm>
            <a:off x="8481039" y="1976290"/>
            <a:ext cx="2015090" cy="70957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</a:rPr>
              <a:t>התנעת תהליך התכנון</a:t>
            </a:r>
          </a:p>
        </p:txBody>
      </p:sp>
      <p:sp>
        <p:nvSpPr>
          <p:cNvPr id="70" name="מלבן 69"/>
          <p:cNvSpPr/>
          <p:nvPr/>
        </p:nvSpPr>
        <p:spPr>
          <a:xfrm>
            <a:off x="7684695" y="2728157"/>
            <a:ext cx="765235" cy="9449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chemeClr val="bg1"/>
                </a:solidFill>
              </a:rPr>
              <a:t>פעימה א'</a:t>
            </a:r>
          </a:p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chemeClr val="bg1"/>
                </a:solidFill>
              </a:rPr>
              <a:t>גרעין מפקדה</a:t>
            </a:r>
          </a:p>
        </p:txBody>
      </p:sp>
      <p:sp>
        <p:nvSpPr>
          <p:cNvPr id="71" name="מלבן 70"/>
          <p:cNvSpPr/>
          <p:nvPr/>
        </p:nvSpPr>
        <p:spPr>
          <a:xfrm>
            <a:off x="5544404" y="2713823"/>
            <a:ext cx="777094" cy="910723"/>
          </a:xfrm>
          <a:prstGeom prst="rect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chemeClr val="bg1"/>
                </a:solidFill>
              </a:rPr>
              <a:t>הכפפה פיקודית של המרכזים</a:t>
            </a:r>
          </a:p>
        </p:txBody>
      </p:sp>
      <p:sp>
        <p:nvSpPr>
          <p:cNvPr id="72" name="מלבן 71"/>
          <p:cNvSpPr/>
          <p:nvPr/>
        </p:nvSpPr>
        <p:spPr>
          <a:xfrm>
            <a:off x="10540670" y="4599180"/>
            <a:ext cx="837592" cy="1965263"/>
          </a:xfrm>
          <a:prstGeom prst="rect">
            <a:avLst/>
          </a:prstGeom>
          <a:solidFill>
            <a:srgbClr val="083763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0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Tahoma"/>
              </a:rPr>
              <a:t>צירי פעולה</a:t>
            </a:r>
          </a:p>
        </p:txBody>
      </p:sp>
      <p:sp>
        <p:nvSpPr>
          <p:cNvPr id="73" name="מלבן 72"/>
          <p:cNvSpPr/>
          <p:nvPr/>
        </p:nvSpPr>
        <p:spPr>
          <a:xfrm>
            <a:off x="5261755" y="4701617"/>
            <a:ext cx="3188175" cy="347464"/>
          </a:xfrm>
          <a:prstGeom prst="rect">
            <a:avLst/>
          </a:prstGeom>
          <a:solidFill>
            <a:srgbClr val="FF3300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r" eaLnBrk="0" hangingPunct="0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חפיפה לבניית ת"ע אינטגרטיבית 2020</a:t>
            </a:r>
          </a:p>
        </p:txBody>
      </p:sp>
      <p:sp>
        <p:nvSpPr>
          <p:cNvPr id="74" name="מלבן 73"/>
          <p:cNvSpPr/>
          <p:nvPr/>
        </p:nvSpPr>
        <p:spPr>
          <a:xfrm>
            <a:off x="5261754" y="5092641"/>
            <a:ext cx="3188175" cy="339778"/>
          </a:xfrm>
          <a:prstGeom prst="rect">
            <a:avLst/>
          </a:prstGeom>
          <a:solidFill>
            <a:srgbClr val="FF3300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הובלת תפיסת הפעלה משולבת ומרחבית</a:t>
            </a:r>
          </a:p>
        </p:txBody>
      </p:sp>
      <p:sp>
        <p:nvSpPr>
          <p:cNvPr id="75" name="מלבן 74"/>
          <p:cNvSpPr/>
          <p:nvPr/>
        </p:nvSpPr>
        <p:spPr>
          <a:xfrm>
            <a:off x="5265527" y="5484296"/>
            <a:ext cx="3189360" cy="343949"/>
          </a:xfrm>
          <a:prstGeom prst="rect">
            <a:avLst/>
          </a:prstGeom>
          <a:solidFill>
            <a:srgbClr val="FF3300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הובלת אינטגרציה אופרטיבית ומילואים </a:t>
            </a:r>
          </a:p>
        </p:txBody>
      </p:sp>
      <p:sp>
        <p:nvSpPr>
          <p:cNvPr id="76" name="מלבן 75"/>
          <p:cNvSpPr/>
          <p:nvPr/>
        </p:nvSpPr>
        <p:spPr>
          <a:xfrm>
            <a:off x="5264391" y="5863724"/>
            <a:ext cx="3185538" cy="3265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  <a:latin typeface="Tahoma"/>
              </a:rPr>
              <a:t>מעבר ממפקדות מרכזים למחלוקת </a:t>
            </a:r>
            <a:r>
              <a:rPr lang="he-IL" sz="1200" b="1" kern="0" dirty="0" err="1">
                <a:solidFill>
                  <a:srgbClr val="FFFFFF"/>
                </a:solidFill>
                <a:latin typeface="Tahoma"/>
              </a:rPr>
              <a:t>יעודיות</a:t>
            </a:r>
            <a:endParaRPr lang="he-IL" sz="1200" b="1" kern="0" dirty="0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8" name="מלבן 77"/>
          <p:cNvSpPr/>
          <p:nvPr/>
        </p:nvSpPr>
        <p:spPr>
          <a:xfrm>
            <a:off x="108309" y="6255664"/>
            <a:ext cx="10428957" cy="440344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he-IL" sz="1400" b="1" kern="0" dirty="0">
                <a:solidFill>
                  <a:schemeClr val="bg1"/>
                </a:solidFill>
                <a:latin typeface="Tahoma"/>
              </a:rPr>
              <a:t>הקמת </a:t>
            </a:r>
            <a:r>
              <a:rPr lang="he-IL" sz="1400" b="1" kern="0" dirty="0" err="1">
                <a:solidFill>
                  <a:schemeClr val="bg1"/>
                </a:solidFill>
                <a:latin typeface="Tahoma"/>
              </a:rPr>
              <a:t>המרה"ס</a:t>
            </a:r>
            <a:r>
              <a:rPr lang="he-IL" sz="1400" b="1" kern="0" dirty="0">
                <a:solidFill>
                  <a:schemeClr val="bg1"/>
                </a:solidFill>
                <a:latin typeface="Tahoma"/>
              </a:rPr>
              <a:t> והובלת השינוי</a:t>
            </a:r>
          </a:p>
        </p:txBody>
      </p:sp>
      <p:sp>
        <p:nvSpPr>
          <p:cNvPr id="81" name="מלבן 80"/>
          <p:cNvSpPr/>
          <p:nvPr/>
        </p:nvSpPr>
        <p:spPr>
          <a:xfrm>
            <a:off x="1886818" y="385022"/>
            <a:ext cx="1580654" cy="32412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defRPr/>
            </a:pPr>
            <a:r>
              <a:rPr lang="he-IL" sz="1600" b="1" kern="0" dirty="0" err="1">
                <a:solidFill>
                  <a:schemeClr val="bg1"/>
                </a:solidFill>
              </a:rPr>
              <a:t>שנה"ע</a:t>
            </a:r>
            <a:r>
              <a:rPr lang="he-IL" sz="1600" b="1" kern="0" dirty="0">
                <a:solidFill>
                  <a:schemeClr val="bg1"/>
                </a:solidFill>
              </a:rPr>
              <a:t> 2020</a:t>
            </a:r>
          </a:p>
        </p:txBody>
      </p:sp>
      <p:sp>
        <p:nvSpPr>
          <p:cNvPr id="85" name="מלבן 84"/>
          <p:cNvSpPr/>
          <p:nvPr/>
        </p:nvSpPr>
        <p:spPr>
          <a:xfrm>
            <a:off x="1497536" y="910727"/>
            <a:ext cx="1209447" cy="3089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600" b="1" kern="0" dirty="0"/>
              <a:t>רבעון ד'</a:t>
            </a:r>
          </a:p>
        </p:txBody>
      </p:sp>
      <p:sp>
        <p:nvSpPr>
          <p:cNvPr id="90" name="מלבן 89"/>
          <p:cNvSpPr/>
          <p:nvPr/>
        </p:nvSpPr>
        <p:spPr>
          <a:xfrm>
            <a:off x="3975626" y="4661715"/>
            <a:ext cx="1049365" cy="7221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מעבר להפעלה אחודה</a:t>
            </a:r>
          </a:p>
        </p:txBody>
      </p:sp>
      <p:sp>
        <p:nvSpPr>
          <p:cNvPr id="91" name="מלבן 90"/>
          <p:cNvSpPr/>
          <p:nvPr/>
        </p:nvSpPr>
        <p:spPr>
          <a:xfrm>
            <a:off x="3975627" y="5441021"/>
            <a:ext cx="1049364" cy="8513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מעבר לעבודה מלאה ע"ב מרחבים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44AC2B-2416-4B65-8815-958573607184}"/>
              </a:ext>
            </a:extLst>
          </p:cNvPr>
          <p:cNvSpPr txBox="1"/>
          <p:nvPr/>
        </p:nvSpPr>
        <p:spPr>
          <a:xfrm>
            <a:off x="3744907" y="121069"/>
            <a:ext cx="5161493" cy="52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גאנט</a:t>
            </a:r>
            <a:r>
              <a:rPr lang="he-IL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פעילות – אבני דרך מרכזיות</a:t>
            </a:r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8003BC4B-CD23-4197-965C-D8D2C1F9B9A3}"/>
              </a:ext>
            </a:extLst>
          </p:cNvPr>
          <p:cNvSpPr/>
          <p:nvPr/>
        </p:nvSpPr>
        <p:spPr>
          <a:xfrm>
            <a:off x="1493880" y="1279650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12</a:t>
            </a:r>
          </a:p>
        </p:txBody>
      </p:sp>
      <p:sp>
        <p:nvSpPr>
          <p:cNvPr id="99" name="מלבן 98">
            <a:extLst>
              <a:ext uri="{FF2B5EF4-FFF2-40B4-BE49-F238E27FC236}">
                <a16:creationId xmlns:a16="http://schemas.microsoft.com/office/drawing/2014/main" id="{7F08EF3D-FC71-49C5-B738-DBCC37ABBA22}"/>
              </a:ext>
            </a:extLst>
          </p:cNvPr>
          <p:cNvSpPr/>
          <p:nvPr/>
        </p:nvSpPr>
        <p:spPr>
          <a:xfrm>
            <a:off x="1913571" y="1277302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11</a:t>
            </a:r>
          </a:p>
        </p:txBody>
      </p:sp>
      <p:sp>
        <p:nvSpPr>
          <p:cNvPr id="100" name="מלבן 99">
            <a:extLst>
              <a:ext uri="{FF2B5EF4-FFF2-40B4-BE49-F238E27FC236}">
                <a16:creationId xmlns:a16="http://schemas.microsoft.com/office/drawing/2014/main" id="{643D9122-0948-4600-8773-03437F85DE41}"/>
              </a:ext>
            </a:extLst>
          </p:cNvPr>
          <p:cNvSpPr/>
          <p:nvPr/>
        </p:nvSpPr>
        <p:spPr>
          <a:xfrm>
            <a:off x="2318762" y="1277302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10</a:t>
            </a:r>
          </a:p>
        </p:txBody>
      </p:sp>
      <p:sp>
        <p:nvSpPr>
          <p:cNvPr id="101" name="מלבן 100">
            <a:extLst>
              <a:ext uri="{FF2B5EF4-FFF2-40B4-BE49-F238E27FC236}">
                <a16:creationId xmlns:a16="http://schemas.microsoft.com/office/drawing/2014/main" id="{BBDD4B22-D55B-45C7-AE07-6CABF03FEB5E}"/>
              </a:ext>
            </a:extLst>
          </p:cNvPr>
          <p:cNvSpPr/>
          <p:nvPr/>
        </p:nvSpPr>
        <p:spPr>
          <a:xfrm>
            <a:off x="2723953" y="1273171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9</a:t>
            </a:r>
          </a:p>
        </p:txBody>
      </p:sp>
      <p:sp>
        <p:nvSpPr>
          <p:cNvPr id="102" name="מלבן 101">
            <a:extLst>
              <a:ext uri="{FF2B5EF4-FFF2-40B4-BE49-F238E27FC236}">
                <a16:creationId xmlns:a16="http://schemas.microsoft.com/office/drawing/2014/main" id="{003EC0CB-2162-4B85-8552-FBF30EAF7BF6}"/>
              </a:ext>
            </a:extLst>
          </p:cNvPr>
          <p:cNvSpPr/>
          <p:nvPr/>
        </p:nvSpPr>
        <p:spPr>
          <a:xfrm>
            <a:off x="3143590" y="1274573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8</a:t>
            </a:r>
          </a:p>
        </p:txBody>
      </p:sp>
      <p:sp>
        <p:nvSpPr>
          <p:cNvPr id="103" name="מלבן 102">
            <a:extLst>
              <a:ext uri="{FF2B5EF4-FFF2-40B4-BE49-F238E27FC236}">
                <a16:creationId xmlns:a16="http://schemas.microsoft.com/office/drawing/2014/main" id="{11E782B8-02D6-4828-955C-E22DD6708C82}"/>
              </a:ext>
            </a:extLst>
          </p:cNvPr>
          <p:cNvSpPr/>
          <p:nvPr/>
        </p:nvSpPr>
        <p:spPr>
          <a:xfrm>
            <a:off x="3548476" y="1271528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7</a:t>
            </a:r>
          </a:p>
        </p:txBody>
      </p:sp>
      <p:sp>
        <p:nvSpPr>
          <p:cNvPr id="104" name="מלבן 103">
            <a:extLst>
              <a:ext uri="{FF2B5EF4-FFF2-40B4-BE49-F238E27FC236}">
                <a16:creationId xmlns:a16="http://schemas.microsoft.com/office/drawing/2014/main" id="{8EA8EB85-9295-4640-8D87-C4AD27DCEE19}"/>
              </a:ext>
            </a:extLst>
          </p:cNvPr>
          <p:cNvSpPr/>
          <p:nvPr/>
        </p:nvSpPr>
        <p:spPr>
          <a:xfrm>
            <a:off x="3957172" y="1271528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6</a:t>
            </a:r>
          </a:p>
        </p:txBody>
      </p:sp>
      <p:sp>
        <p:nvSpPr>
          <p:cNvPr id="105" name="מלבן 104">
            <a:extLst>
              <a:ext uri="{FF2B5EF4-FFF2-40B4-BE49-F238E27FC236}">
                <a16:creationId xmlns:a16="http://schemas.microsoft.com/office/drawing/2014/main" id="{5CF4CAE1-0EC2-4D9D-96BE-4272DAE01A54}"/>
              </a:ext>
            </a:extLst>
          </p:cNvPr>
          <p:cNvSpPr/>
          <p:nvPr/>
        </p:nvSpPr>
        <p:spPr>
          <a:xfrm>
            <a:off x="4362470" y="1271621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5</a:t>
            </a:r>
          </a:p>
        </p:txBody>
      </p:sp>
      <p:sp>
        <p:nvSpPr>
          <p:cNvPr id="106" name="מלבן 105">
            <a:extLst>
              <a:ext uri="{FF2B5EF4-FFF2-40B4-BE49-F238E27FC236}">
                <a16:creationId xmlns:a16="http://schemas.microsoft.com/office/drawing/2014/main" id="{9CA55A7E-A1F8-4BCD-9DC1-743362FA4087}"/>
              </a:ext>
            </a:extLst>
          </p:cNvPr>
          <p:cNvSpPr/>
          <p:nvPr/>
        </p:nvSpPr>
        <p:spPr>
          <a:xfrm>
            <a:off x="4771537" y="1281828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4</a:t>
            </a:r>
          </a:p>
        </p:txBody>
      </p:sp>
      <p:sp>
        <p:nvSpPr>
          <p:cNvPr id="107" name="מלבן 106">
            <a:extLst>
              <a:ext uri="{FF2B5EF4-FFF2-40B4-BE49-F238E27FC236}">
                <a16:creationId xmlns:a16="http://schemas.microsoft.com/office/drawing/2014/main" id="{E3D9BFAE-D34F-4906-80EC-AEDE0888A4DC}"/>
              </a:ext>
            </a:extLst>
          </p:cNvPr>
          <p:cNvSpPr/>
          <p:nvPr/>
        </p:nvSpPr>
        <p:spPr>
          <a:xfrm>
            <a:off x="5176745" y="1281828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3</a:t>
            </a:r>
          </a:p>
        </p:txBody>
      </p:sp>
      <p:sp>
        <p:nvSpPr>
          <p:cNvPr id="108" name="מלבן 107">
            <a:extLst>
              <a:ext uri="{FF2B5EF4-FFF2-40B4-BE49-F238E27FC236}">
                <a16:creationId xmlns:a16="http://schemas.microsoft.com/office/drawing/2014/main" id="{007B97FD-5D0C-466B-859D-485A6D896B0D}"/>
              </a:ext>
            </a:extLst>
          </p:cNvPr>
          <p:cNvSpPr/>
          <p:nvPr/>
        </p:nvSpPr>
        <p:spPr>
          <a:xfrm>
            <a:off x="5588038" y="1281828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2</a:t>
            </a:r>
          </a:p>
        </p:txBody>
      </p:sp>
      <p:sp>
        <p:nvSpPr>
          <p:cNvPr id="109" name="מלבן 108">
            <a:extLst>
              <a:ext uri="{FF2B5EF4-FFF2-40B4-BE49-F238E27FC236}">
                <a16:creationId xmlns:a16="http://schemas.microsoft.com/office/drawing/2014/main" id="{514C893F-A1AD-402C-B131-C3DFDBBABC46}"/>
              </a:ext>
            </a:extLst>
          </p:cNvPr>
          <p:cNvSpPr/>
          <p:nvPr/>
        </p:nvSpPr>
        <p:spPr>
          <a:xfrm>
            <a:off x="6007066" y="1281828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1</a:t>
            </a:r>
          </a:p>
        </p:txBody>
      </p:sp>
      <p:sp>
        <p:nvSpPr>
          <p:cNvPr id="110" name="מלבן 109">
            <a:extLst>
              <a:ext uri="{FF2B5EF4-FFF2-40B4-BE49-F238E27FC236}">
                <a16:creationId xmlns:a16="http://schemas.microsoft.com/office/drawing/2014/main" id="{FD9D1DB5-8585-418E-88EE-1FA0F1C8E16E}"/>
              </a:ext>
            </a:extLst>
          </p:cNvPr>
          <p:cNvSpPr/>
          <p:nvPr/>
        </p:nvSpPr>
        <p:spPr>
          <a:xfrm>
            <a:off x="6443108" y="1277472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12</a:t>
            </a:r>
          </a:p>
        </p:txBody>
      </p:sp>
      <p:sp>
        <p:nvSpPr>
          <p:cNvPr id="111" name="מלבן 110">
            <a:extLst>
              <a:ext uri="{FF2B5EF4-FFF2-40B4-BE49-F238E27FC236}">
                <a16:creationId xmlns:a16="http://schemas.microsoft.com/office/drawing/2014/main" id="{06EA0BB6-0437-427C-915E-AFBFF4A0EBFF}"/>
              </a:ext>
            </a:extLst>
          </p:cNvPr>
          <p:cNvSpPr/>
          <p:nvPr/>
        </p:nvSpPr>
        <p:spPr>
          <a:xfrm>
            <a:off x="6862799" y="1275124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11</a:t>
            </a:r>
          </a:p>
        </p:txBody>
      </p:sp>
      <p:sp>
        <p:nvSpPr>
          <p:cNvPr id="112" name="מלבן 111">
            <a:extLst>
              <a:ext uri="{FF2B5EF4-FFF2-40B4-BE49-F238E27FC236}">
                <a16:creationId xmlns:a16="http://schemas.microsoft.com/office/drawing/2014/main" id="{59C67162-8924-4107-A91B-A44CA3D26905}"/>
              </a:ext>
            </a:extLst>
          </p:cNvPr>
          <p:cNvSpPr/>
          <p:nvPr/>
        </p:nvSpPr>
        <p:spPr>
          <a:xfrm>
            <a:off x="7267990" y="1275124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10</a:t>
            </a:r>
          </a:p>
        </p:txBody>
      </p:sp>
      <p:sp>
        <p:nvSpPr>
          <p:cNvPr id="113" name="מלבן 112">
            <a:extLst>
              <a:ext uri="{FF2B5EF4-FFF2-40B4-BE49-F238E27FC236}">
                <a16:creationId xmlns:a16="http://schemas.microsoft.com/office/drawing/2014/main" id="{472D5C62-A680-48A1-9514-53C058C616E0}"/>
              </a:ext>
            </a:extLst>
          </p:cNvPr>
          <p:cNvSpPr/>
          <p:nvPr/>
        </p:nvSpPr>
        <p:spPr>
          <a:xfrm>
            <a:off x="7673181" y="1270993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9</a:t>
            </a:r>
          </a:p>
        </p:txBody>
      </p:sp>
      <p:sp>
        <p:nvSpPr>
          <p:cNvPr id="114" name="מלבן 113">
            <a:extLst>
              <a:ext uri="{FF2B5EF4-FFF2-40B4-BE49-F238E27FC236}">
                <a16:creationId xmlns:a16="http://schemas.microsoft.com/office/drawing/2014/main" id="{D197D759-FEF9-4A4E-84E7-067C804078C6}"/>
              </a:ext>
            </a:extLst>
          </p:cNvPr>
          <p:cNvSpPr/>
          <p:nvPr/>
        </p:nvSpPr>
        <p:spPr>
          <a:xfrm>
            <a:off x="8092818" y="1272395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8</a:t>
            </a:r>
          </a:p>
        </p:txBody>
      </p:sp>
      <p:sp>
        <p:nvSpPr>
          <p:cNvPr id="115" name="מלבן 114">
            <a:extLst>
              <a:ext uri="{FF2B5EF4-FFF2-40B4-BE49-F238E27FC236}">
                <a16:creationId xmlns:a16="http://schemas.microsoft.com/office/drawing/2014/main" id="{FD59B3AD-56A1-484A-9D20-A046E734A338}"/>
              </a:ext>
            </a:extLst>
          </p:cNvPr>
          <p:cNvSpPr/>
          <p:nvPr/>
        </p:nvSpPr>
        <p:spPr>
          <a:xfrm>
            <a:off x="8497704" y="1269350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7</a:t>
            </a:r>
          </a:p>
        </p:txBody>
      </p:sp>
      <p:sp>
        <p:nvSpPr>
          <p:cNvPr id="116" name="מלבן 115">
            <a:extLst>
              <a:ext uri="{FF2B5EF4-FFF2-40B4-BE49-F238E27FC236}">
                <a16:creationId xmlns:a16="http://schemas.microsoft.com/office/drawing/2014/main" id="{FC826EDC-FAF7-47FB-A69D-8181BA80620A}"/>
              </a:ext>
            </a:extLst>
          </p:cNvPr>
          <p:cNvSpPr/>
          <p:nvPr/>
        </p:nvSpPr>
        <p:spPr>
          <a:xfrm>
            <a:off x="8906400" y="1269350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6</a:t>
            </a:r>
          </a:p>
        </p:txBody>
      </p:sp>
      <p:sp>
        <p:nvSpPr>
          <p:cNvPr id="117" name="מלבן 116">
            <a:extLst>
              <a:ext uri="{FF2B5EF4-FFF2-40B4-BE49-F238E27FC236}">
                <a16:creationId xmlns:a16="http://schemas.microsoft.com/office/drawing/2014/main" id="{5A6E599D-0DEB-42B8-A33E-59A3AEE463AD}"/>
              </a:ext>
            </a:extLst>
          </p:cNvPr>
          <p:cNvSpPr/>
          <p:nvPr/>
        </p:nvSpPr>
        <p:spPr>
          <a:xfrm>
            <a:off x="9311698" y="1269443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5</a:t>
            </a:r>
          </a:p>
        </p:txBody>
      </p:sp>
      <p:sp>
        <p:nvSpPr>
          <p:cNvPr id="118" name="מלבן 117">
            <a:extLst>
              <a:ext uri="{FF2B5EF4-FFF2-40B4-BE49-F238E27FC236}">
                <a16:creationId xmlns:a16="http://schemas.microsoft.com/office/drawing/2014/main" id="{332FF842-AA2F-4D2F-8063-CCDE63711BC9}"/>
              </a:ext>
            </a:extLst>
          </p:cNvPr>
          <p:cNvSpPr/>
          <p:nvPr/>
        </p:nvSpPr>
        <p:spPr>
          <a:xfrm>
            <a:off x="9720765" y="1279650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4</a:t>
            </a:r>
          </a:p>
        </p:txBody>
      </p:sp>
      <p:sp>
        <p:nvSpPr>
          <p:cNvPr id="119" name="מלבן 118">
            <a:extLst>
              <a:ext uri="{FF2B5EF4-FFF2-40B4-BE49-F238E27FC236}">
                <a16:creationId xmlns:a16="http://schemas.microsoft.com/office/drawing/2014/main" id="{6BA015C1-0EE2-4AF5-9306-9900AF2C38E9}"/>
              </a:ext>
            </a:extLst>
          </p:cNvPr>
          <p:cNvSpPr/>
          <p:nvPr/>
        </p:nvSpPr>
        <p:spPr>
          <a:xfrm>
            <a:off x="10125973" y="1279650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3</a:t>
            </a:r>
          </a:p>
        </p:txBody>
      </p:sp>
      <p:sp>
        <p:nvSpPr>
          <p:cNvPr id="120" name="מלבן 119">
            <a:extLst>
              <a:ext uri="{FF2B5EF4-FFF2-40B4-BE49-F238E27FC236}">
                <a16:creationId xmlns:a16="http://schemas.microsoft.com/office/drawing/2014/main" id="{A6A8C9E1-FADC-4998-A5A3-28F81AF8B15A}"/>
              </a:ext>
            </a:extLst>
          </p:cNvPr>
          <p:cNvSpPr/>
          <p:nvPr/>
        </p:nvSpPr>
        <p:spPr>
          <a:xfrm>
            <a:off x="10537266" y="1279650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2</a:t>
            </a:r>
          </a:p>
        </p:txBody>
      </p:sp>
      <p:sp>
        <p:nvSpPr>
          <p:cNvPr id="121" name="מלבן 120">
            <a:extLst>
              <a:ext uri="{FF2B5EF4-FFF2-40B4-BE49-F238E27FC236}">
                <a16:creationId xmlns:a16="http://schemas.microsoft.com/office/drawing/2014/main" id="{77BEF810-7207-4519-9F88-C1C749D6C4B6}"/>
              </a:ext>
            </a:extLst>
          </p:cNvPr>
          <p:cNvSpPr/>
          <p:nvPr/>
        </p:nvSpPr>
        <p:spPr>
          <a:xfrm>
            <a:off x="10967445" y="1279650"/>
            <a:ext cx="388221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400" b="1" kern="0" dirty="0"/>
              <a:t>1</a:t>
            </a:r>
          </a:p>
        </p:txBody>
      </p:sp>
      <p:sp>
        <p:nvSpPr>
          <p:cNvPr id="122" name="מלבן 121">
            <a:extLst>
              <a:ext uri="{FF2B5EF4-FFF2-40B4-BE49-F238E27FC236}">
                <a16:creationId xmlns:a16="http://schemas.microsoft.com/office/drawing/2014/main" id="{C760AEDA-2C3C-46D1-88A3-CD7A0662CEFE}"/>
              </a:ext>
            </a:extLst>
          </p:cNvPr>
          <p:cNvSpPr/>
          <p:nvPr/>
        </p:nvSpPr>
        <p:spPr>
          <a:xfrm>
            <a:off x="2732976" y="914820"/>
            <a:ext cx="1209447" cy="3089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600" b="1" kern="0" dirty="0"/>
              <a:t>רבעון ג'</a:t>
            </a:r>
          </a:p>
        </p:txBody>
      </p:sp>
      <p:sp>
        <p:nvSpPr>
          <p:cNvPr id="123" name="מלבן 122">
            <a:extLst>
              <a:ext uri="{FF2B5EF4-FFF2-40B4-BE49-F238E27FC236}">
                <a16:creationId xmlns:a16="http://schemas.microsoft.com/office/drawing/2014/main" id="{AE3B323B-4D8C-4283-8F21-BCBA06202F1E}"/>
              </a:ext>
            </a:extLst>
          </p:cNvPr>
          <p:cNvSpPr/>
          <p:nvPr/>
        </p:nvSpPr>
        <p:spPr>
          <a:xfrm>
            <a:off x="3972814" y="917769"/>
            <a:ext cx="1209447" cy="3089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600" b="1" kern="0" dirty="0"/>
              <a:t>רבעון ב'</a:t>
            </a:r>
          </a:p>
        </p:txBody>
      </p:sp>
      <p:sp>
        <p:nvSpPr>
          <p:cNvPr id="124" name="מלבן 123">
            <a:extLst>
              <a:ext uri="{FF2B5EF4-FFF2-40B4-BE49-F238E27FC236}">
                <a16:creationId xmlns:a16="http://schemas.microsoft.com/office/drawing/2014/main" id="{EC6053F7-5A89-48DD-9ED4-56C66CAE9EF2}"/>
              </a:ext>
            </a:extLst>
          </p:cNvPr>
          <p:cNvSpPr/>
          <p:nvPr/>
        </p:nvSpPr>
        <p:spPr>
          <a:xfrm>
            <a:off x="5219242" y="921516"/>
            <a:ext cx="1209447" cy="3089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600" b="1" kern="0" dirty="0"/>
              <a:t>רבעון א'</a:t>
            </a:r>
          </a:p>
        </p:txBody>
      </p:sp>
      <p:sp>
        <p:nvSpPr>
          <p:cNvPr id="125" name="מלבן 124">
            <a:extLst>
              <a:ext uri="{FF2B5EF4-FFF2-40B4-BE49-F238E27FC236}">
                <a16:creationId xmlns:a16="http://schemas.microsoft.com/office/drawing/2014/main" id="{DC0D5E99-B44C-4548-A16E-79503E7E534D}"/>
              </a:ext>
            </a:extLst>
          </p:cNvPr>
          <p:cNvSpPr/>
          <p:nvPr/>
        </p:nvSpPr>
        <p:spPr>
          <a:xfrm>
            <a:off x="6437804" y="926698"/>
            <a:ext cx="1209447" cy="3089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600" b="1" kern="0" dirty="0"/>
              <a:t>רבעון ד'</a:t>
            </a:r>
          </a:p>
        </p:txBody>
      </p:sp>
      <p:sp>
        <p:nvSpPr>
          <p:cNvPr id="126" name="מלבן 125">
            <a:extLst>
              <a:ext uri="{FF2B5EF4-FFF2-40B4-BE49-F238E27FC236}">
                <a16:creationId xmlns:a16="http://schemas.microsoft.com/office/drawing/2014/main" id="{ED01D8DC-6CE3-431E-B67C-E095ECDBA8C3}"/>
              </a:ext>
            </a:extLst>
          </p:cNvPr>
          <p:cNvSpPr/>
          <p:nvPr/>
        </p:nvSpPr>
        <p:spPr>
          <a:xfrm>
            <a:off x="7673244" y="930791"/>
            <a:ext cx="1209447" cy="3089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600" b="1" kern="0" dirty="0"/>
              <a:t>רבעון ג'</a:t>
            </a:r>
          </a:p>
        </p:txBody>
      </p:sp>
      <p:sp>
        <p:nvSpPr>
          <p:cNvPr id="127" name="מלבן 126">
            <a:extLst>
              <a:ext uri="{FF2B5EF4-FFF2-40B4-BE49-F238E27FC236}">
                <a16:creationId xmlns:a16="http://schemas.microsoft.com/office/drawing/2014/main" id="{36477870-4632-433A-8E29-E21E89187F8B}"/>
              </a:ext>
            </a:extLst>
          </p:cNvPr>
          <p:cNvSpPr/>
          <p:nvPr/>
        </p:nvSpPr>
        <p:spPr>
          <a:xfrm>
            <a:off x="8913082" y="933740"/>
            <a:ext cx="1209447" cy="3089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600" b="1" kern="0" dirty="0"/>
              <a:t>רבעון ב'</a:t>
            </a:r>
          </a:p>
        </p:txBody>
      </p:sp>
      <p:sp>
        <p:nvSpPr>
          <p:cNvPr id="128" name="מלבן 127">
            <a:extLst>
              <a:ext uri="{FF2B5EF4-FFF2-40B4-BE49-F238E27FC236}">
                <a16:creationId xmlns:a16="http://schemas.microsoft.com/office/drawing/2014/main" id="{D8A47B0A-E222-408E-AB6E-C1D4E65F7C19}"/>
              </a:ext>
            </a:extLst>
          </p:cNvPr>
          <p:cNvSpPr/>
          <p:nvPr/>
        </p:nvSpPr>
        <p:spPr>
          <a:xfrm>
            <a:off x="10159510" y="937487"/>
            <a:ext cx="1209447" cy="3089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e-IL" sz="1600" b="1" kern="0" dirty="0"/>
              <a:t>רבעון א'</a:t>
            </a:r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B231270B-AC2E-480E-B2AD-36A6CDC032B5}"/>
              </a:ext>
            </a:extLst>
          </p:cNvPr>
          <p:cNvSpPr/>
          <p:nvPr/>
        </p:nvSpPr>
        <p:spPr>
          <a:xfrm>
            <a:off x="6545779" y="1623976"/>
            <a:ext cx="201064" cy="186531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9" name="אליפסה 128">
            <a:extLst>
              <a:ext uri="{FF2B5EF4-FFF2-40B4-BE49-F238E27FC236}">
                <a16:creationId xmlns:a16="http://schemas.microsoft.com/office/drawing/2014/main" id="{5B0B1F0F-06E4-4541-88CC-9DAE62CA3D25}"/>
              </a:ext>
            </a:extLst>
          </p:cNvPr>
          <p:cNvSpPr/>
          <p:nvPr/>
        </p:nvSpPr>
        <p:spPr>
          <a:xfrm>
            <a:off x="3475468" y="1624618"/>
            <a:ext cx="201064" cy="186531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0" name="אליפסה 129">
            <a:extLst>
              <a:ext uri="{FF2B5EF4-FFF2-40B4-BE49-F238E27FC236}">
                <a16:creationId xmlns:a16="http://schemas.microsoft.com/office/drawing/2014/main" id="{7D373078-D94F-4C7A-AA72-ED4A89D6D829}"/>
              </a:ext>
            </a:extLst>
          </p:cNvPr>
          <p:cNvSpPr/>
          <p:nvPr/>
        </p:nvSpPr>
        <p:spPr>
          <a:xfrm>
            <a:off x="54626" y="2431197"/>
            <a:ext cx="201064" cy="186531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4BFB44-E8BC-44FE-AED5-05B1C5BFE2B5}"/>
              </a:ext>
            </a:extLst>
          </p:cNvPr>
          <p:cNvSpPr txBox="1"/>
          <p:nvPr/>
        </p:nvSpPr>
        <p:spPr>
          <a:xfrm>
            <a:off x="276489" y="2487481"/>
            <a:ext cx="117214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100" b="1" dirty="0">
                <a:solidFill>
                  <a:schemeClr val="bg1"/>
                </a:solidFill>
              </a:rPr>
              <a:t>החלפת מפקדים</a:t>
            </a:r>
          </a:p>
        </p:txBody>
      </p:sp>
      <p:sp>
        <p:nvSpPr>
          <p:cNvPr id="131" name="אליפסה 130">
            <a:extLst>
              <a:ext uri="{FF2B5EF4-FFF2-40B4-BE49-F238E27FC236}">
                <a16:creationId xmlns:a16="http://schemas.microsoft.com/office/drawing/2014/main" id="{2D98229B-7FB3-4DA0-B771-17879FC79F7D}"/>
              </a:ext>
            </a:extLst>
          </p:cNvPr>
          <p:cNvSpPr/>
          <p:nvPr/>
        </p:nvSpPr>
        <p:spPr>
          <a:xfrm>
            <a:off x="4389142" y="1626638"/>
            <a:ext cx="201064" cy="186531"/>
          </a:xfrm>
          <a:prstGeom prst="ellipse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 dirty="0"/>
          </a:p>
        </p:txBody>
      </p:sp>
      <p:sp>
        <p:nvSpPr>
          <p:cNvPr id="132" name="אליפסה 131">
            <a:extLst>
              <a:ext uri="{FF2B5EF4-FFF2-40B4-BE49-F238E27FC236}">
                <a16:creationId xmlns:a16="http://schemas.microsoft.com/office/drawing/2014/main" id="{1A2AFB58-39CE-48AF-BEDF-7DEB164FA688}"/>
              </a:ext>
            </a:extLst>
          </p:cNvPr>
          <p:cNvSpPr/>
          <p:nvPr/>
        </p:nvSpPr>
        <p:spPr>
          <a:xfrm>
            <a:off x="9431177" y="1617038"/>
            <a:ext cx="201064" cy="186531"/>
          </a:xfrm>
          <a:prstGeom prst="ellipse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 dirty="0"/>
          </a:p>
        </p:txBody>
      </p:sp>
      <p:sp>
        <p:nvSpPr>
          <p:cNvPr id="133" name="אליפסה 132">
            <a:extLst>
              <a:ext uri="{FF2B5EF4-FFF2-40B4-BE49-F238E27FC236}">
                <a16:creationId xmlns:a16="http://schemas.microsoft.com/office/drawing/2014/main" id="{D0EF809D-2DFD-4ECA-B74E-BE18094C81CF}"/>
              </a:ext>
            </a:extLst>
          </p:cNvPr>
          <p:cNvSpPr/>
          <p:nvPr/>
        </p:nvSpPr>
        <p:spPr>
          <a:xfrm>
            <a:off x="8591282" y="1623976"/>
            <a:ext cx="201064" cy="186531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 dirty="0"/>
          </a:p>
        </p:txBody>
      </p:sp>
      <p:sp>
        <p:nvSpPr>
          <p:cNvPr id="134" name="אליפסה 133">
            <a:extLst>
              <a:ext uri="{FF2B5EF4-FFF2-40B4-BE49-F238E27FC236}">
                <a16:creationId xmlns:a16="http://schemas.microsoft.com/office/drawing/2014/main" id="{1451B3DB-6F9C-4028-A9BC-9595620CC326}"/>
              </a:ext>
            </a:extLst>
          </p:cNvPr>
          <p:cNvSpPr/>
          <p:nvPr/>
        </p:nvSpPr>
        <p:spPr>
          <a:xfrm>
            <a:off x="3686842" y="1635132"/>
            <a:ext cx="201064" cy="186531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 dirty="0"/>
          </a:p>
        </p:txBody>
      </p:sp>
      <p:sp>
        <p:nvSpPr>
          <p:cNvPr id="135" name="מלבן 134">
            <a:extLst>
              <a:ext uri="{FF2B5EF4-FFF2-40B4-BE49-F238E27FC236}">
                <a16:creationId xmlns:a16="http://schemas.microsoft.com/office/drawing/2014/main" id="{08943010-F544-45C9-936D-2CDBEC9202CC}"/>
              </a:ext>
            </a:extLst>
          </p:cNvPr>
          <p:cNvSpPr/>
          <p:nvPr/>
        </p:nvSpPr>
        <p:spPr>
          <a:xfrm>
            <a:off x="10548258" y="1635132"/>
            <a:ext cx="838373" cy="27518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rtl="0" eaLnBrk="0" hangingPunct="0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  <a:latin typeface="Tahoma"/>
              </a:rPr>
              <a:t>נ.צ</a:t>
            </a:r>
          </a:p>
        </p:txBody>
      </p:sp>
      <p:sp>
        <p:nvSpPr>
          <p:cNvPr id="138" name="אליפסה 137">
            <a:extLst>
              <a:ext uri="{FF2B5EF4-FFF2-40B4-BE49-F238E27FC236}">
                <a16:creationId xmlns:a16="http://schemas.microsoft.com/office/drawing/2014/main" id="{458B724C-B4C4-4B2C-880B-3A904908C8EB}"/>
              </a:ext>
            </a:extLst>
          </p:cNvPr>
          <p:cNvSpPr/>
          <p:nvPr/>
        </p:nvSpPr>
        <p:spPr>
          <a:xfrm>
            <a:off x="59851" y="2194935"/>
            <a:ext cx="201064" cy="186531"/>
          </a:xfrm>
          <a:prstGeom prst="ellipse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9" name="אליפסה 138">
            <a:extLst>
              <a:ext uri="{FF2B5EF4-FFF2-40B4-BE49-F238E27FC236}">
                <a16:creationId xmlns:a16="http://schemas.microsoft.com/office/drawing/2014/main" id="{06AE58A4-AE5D-4D12-985A-0D7D27894C39}"/>
              </a:ext>
            </a:extLst>
          </p:cNvPr>
          <p:cNvSpPr/>
          <p:nvPr/>
        </p:nvSpPr>
        <p:spPr>
          <a:xfrm>
            <a:off x="69325" y="1939546"/>
            <a:ext cx="201064" cy="186531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5A10541D-9929-44BA-B5EC-742A54C704E4}"/>
              </a:ext>
            </a:extLst>
          </p:cNvPr>
          <p:cNvSpPr txBox="1"/>
          <p:nvPr/>
        </p:nvSpPr>
        <p:spPr>
          <a:xfrm>
            <a:off x="206575" y="2243192"/>
            <a:ext cx="127639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100" b="1" dirty="0">
                <a:solidFill>
                  <a:schemeClr val="bg1"/>
                </a:solidFill>
              </a:rPr>
              <a:t>תחילת תכנון ת"ע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1A0CA9E-4C51-4009-9444-81EE5CC2B708}"/>
              </a:ext>
            </a:extLst>
          </p:cNvPr>
          <p:cNvSpPr txBox="1"/>
          <p:nvPr/>
        </p:nvSpPr>
        <p:spPr>
          <a:xfrm>
            <a:off x="177460" y="2015554"/>
            <a:ext cx="127639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100" b="1" dirty="0">
                <a:solidFill>
                  <a:schemeClr val="bg1"/>
                </a:solidFill>
              </a:rPr>
              <a:t>עיתוד</a:t>
            </a:r>
          </a:p>
        </p:txBody>
      </p:sp>
      <p:sp>
        <p:nvSpPr>
          <p:cNvPr id="143" name="אליפסה 142">
            <a:extLst>
              <a:ext uri="{FF2B5EF4-FFF2-40B4-BE49-F238E27FC236}">
                <a16:creationId xmlns:a16="http://schemas.microsoft.com/office/drawing/2014/main" id="{2C2A91D2-27A4-4B5E-82B0-244C2C5F5710}"/>
              </a:ext>
            </a:extLst>
          </p:cNvPr>
          <p:cNvSpPr/>
          <p:nvPr/>
        </p:nvSpPr>
        <p:spPr>
          <a:xfrm>
            <a:off x="1197799" y="1647533"/>
            <a:ext cx="201064" cy="186531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59" name="אליפסה 158">
            <a:extLst>
              <a:ext uri="{FF2B5EF4-FFF2-40B4-BE49-F238E27FC236}">
                <a16:creationId xmlns:a16="http://schemas.microsoft.com/office/drawing/2014/main" id="{CE44BE86-1FF9-45FF-9B05-99C632F7BD28}"/>
              </a:ext>
            </a:extLst>
          </p:cNvPr>
          <p:cNvSpPr/>
          <p:nvPr/>
        </p:nvSpPr>
        <p:spPr>
          <a:xfrm>
            <a:off x="58334" y="2678610"/>
            <a:ext cx="201064" cy="1865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AD92A3D8-6563-48A6-8091-2B05A859E6F2}"/>
              </a:ext>
            </a:extLst>
          </p:cNvPr>
          <p:cNvSpPr txBox="1"/>
          <p:nvPr/>
        </p:nvSpPr>
        <p:spPr>
          <a:xfrm>
            <a:off x="248248" y="2723733"/>
            <a:ext cx="117214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100" b="1" dirty="0">
                <a:solidFill>
                  <a:schemeClr val="bg1"/>
                </a:solidFill>
              </a:rPr>
              <a:t>חגים</a:t>
            </a:r>
          </a:p>
        </p:txBody>
      </p:sp>
      <p:sp>
        <p:nvSpPr>
          <p:cNvPr id="162" name="אליפסה 161">
            <a:extLst>
              <a:ext uri="{FF2B5EF4-FFF2-40B4-BE49-F238E27FC236}">
                <a16:creationId xmlns:a16="http://schemas.microsoft.com/office/drawing/2014/main" id="{3EF0CE42-C915-48AD-BDD7-BA66DC55730C}"/>
              </a:ext>
            </a:extLst>
          </p:cNvPr>
          <p:cNvSpPr/>
          <p:nvPr/>
        </p:nvSpPr>
        <p:spPr>
          <a:xfrm>
            <a:off x="4593737" y="1628189"/>
            <a:ext cx="201064" cy="1865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63" name="אליפסה 162">
            <a:extLst>
              <a:ext uri="{FF2B5EF4-FFF2-40B4-BE49-F238E27FC236}">
                <a16:creationId xmlns:a16="http://schemas.microsoft.com/office/drawing/2014/main" id="{10BD2FDC-1CAE-41A0-98E3-4DDA6881AB8A}"/>
              </a:ext>
            </a:extLst>
          </p:cNvPr>
          <p:cNvSpPr/>
          <p:nvPr/>
        </p:nvSpPr>
        <p:spPr>
          <a:xfrm>
            <a:off x="7781750" y="1615231"/>
            <a:ext cx="201064" cy="1865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64" name="אליפסה 163">
            <a:extLst>
              <a:ext uri="{FF2B5EF4-FFF2-40B4-BE49-F238E27FC236}">
                <a16:creationId xmlns:a16="http://schemas.microsoft.com/office/drawing/2014/main" id="{0C6CF85A-4B4B-4F9E-8E50-0E87CC0428E2}"/>
              </a:ext>
            </a:extLst>
          </p:cNvPr>
          <p:cNvSpPr/>
          <p:nvPr/>
        </p:nvSpPr>
        <p:spPr>
          <a:xfrm>
            <a:off x="2974232" y="1623980"/>
            <a:ext cx="201064" cy="1865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3" name="מלבן 82">
            <a:extLst>
              <a:ext uri="{FF2B5EF4-FFF2-40B4-BE49-F238E27FC236}">
                <a16:creationId xmlns:a16="http://schemas.microsoft.com/office/drawing/2014/main" id="{F5D2D61C-46DD-4923-8490-1D3BEBFD8AEF}"/>
              </a:ext>
            </a:extLst>
          </p:cNvPr>
          <p:cNvSpPr/>
          <p:nvPr/>
        </p:nvSpPr>
        <p:spPr>
          <a:xfrm>
            <a:off x="8872755" y="2720578"/>
            <a:ext cx="777143" cy="484397"/>
          </a:xfrm>
          <a:prstGeom prst="rect">
            <a:avLst/>
          </a:prstGeom>
          <a:solidFill>
            <a:srgbClr val="660066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סדנת מפקדים מס' 2</a:t>
            </a:r>
          </a:p>
        </p:txBody>
      </p:sp>
      <p:sp>
        <p:nvSpPr>
          <p:cNvPr id="84" name="מלבן 83">
            <a:extLst>
              <a:ext uri="{FF2B5EF4-FFF2-40B4-BE49-F238E27FC236}">
                <a16:creationId xmlns:a16="http://schemas.microsoft.com/office/drawing/2014/main" id="{525AB92E-E6C2-468D-B3F0-93A173AFDF48}"/>
              </a:ext>
            </a:extLst>
          </p:cNvPr>
          <p:cNvSpPr/>
          <p:nvPr/>
        </p:nvSpPr>
        <p:spPr>
          <a:xfrm>
            <a:off x="6364788" y="1968396"/>
            <a:ext cx="2088242" cy="70957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</a:rPr>
              <a:t>תהליך העיצוב – </a:t>
            </a:r>
            <a:br>
              <a:rPr lang="en-US" sz="1600" b="1" kern="0" dirty="0">
                <a:solidFill>
                  <a:srgbClr val="FFFFFF"/>
                </a:solidFill>
              </a:rPr>
            </a:br>
            <a:r>
              <a:rPr lang="he-IL" sz="1600" b="1" kern="0" dirty="0">
                <a:solidFill>
                  <a:srgbClr val="FFFFFF"/>
                </a:solidFill>
              </a:rPr>
              <a:t>למידה, חשיבה, ניתוח</a:t>
            </a:r>
          </a:p>
        </p:txBody>
      </p:sp>
      <p:sp>
        <p:nvSpPr>
          <p:cNvPr id="86" name="מלבן 85">
            <a:extLst>
              <a:ext uri="{FF2B5EF4-FFF2-40B4-BE49-F238E27FC236}">
                <a16:creationId xmlns:a16="http://schemas.microsoft.com/office/drawing/2014/main" id="{9F8A9FF6-B1C5-46BF-B14D-BF81245B8FC6}"/>
              </a:ext>
            </a:extLst>
          </p:cNvPr>
          <p:cNvSpPr/>
          <p:nvPr/>
        </p:nvSpPr>
        <p:spPr>
          <a:xfrm>
            <a:off x="5159758" y="1976289"/>
            <a:ext cx="1205029" cy="70957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</a:rPr>
              <a:t>תהליכי אינטגרציה וסימולציות</a:t>
            </a:r>
          </a:p>
        </p:txBody>
      </p:sp>
      <p:sp>
        <p:nvSpPr>
          <p:cNvPr id="87" name="מלבן 86">
            <a:extLst>
              <a:ext uri="{FF2B5EF4-FFF2-40B4-BE49-F238E27FC236}">
                <a16:creationId xmlns:a16="http://schemas.microsoft.com/office/drawing/2014/main" id="{0D9F6A72-B833-48EC-8782-23DD7E70BA39}"/>
              </a:ext>
            </a:extLst>
          </p:cNvPr>
          <p:cNvSpPr/>
          <p:nvPr/>
        </p:nvSpPr>
        <p:spPr>
          <a:xfrm>
            <a:off x="1476217" y="1970591"/>
            <a:ext cx="3678262" cy="70957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600" b="1" kern="0" dirty="0">
                <a:solidFill>
                  <a:srgbClr val="FFFFFF"/>
                </a:solidFill>
              </a:rPr>
              <a:t>יציאה לדרך</a:t>
            </a:r>
          </a:p>
        </p:txBody>
      </p:sp>
      <p:sp>
        <p:nvSpPr>
          <p:cNvPr id="88" name="אליפסה 87">
            <a:extLst>
              <a:ext uri="{FF2B5EF4-FFF2-40B4-BE49-F238E27FC236}">
                <a16:creationId xmlns:a16="http://schemas.microsoft.com/office/drawing/2014/main" id="{DC1B839E-76B3-4173-A85B-A5BA48F70E0F}"/>
              </a:ext>
            </a:extLst>
          </p:cNvPr>
          <p:cNvSpPr/>
          <p:nvPr/>
        </p:nvSpPr>
        <p:spPr>
          <a:xfrm>
            <a:off x="3881524" y="4637546"/>
            <a:ext cx="1207062" cy="1696314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9" name="מלבן 88">
            <a:extLst>
              <a:ext uri="{FF2B5EF4-FFF2-40B4-BE49-F238E27FC236}">
                <a16:creationId xmlns:a16="http://schemas.microsoft.com/office/drawing/2014/main" id="{4CC11C91-110C-4A3D-B642-ED3BD712EE8A}"/>
              </a:ext>
            </a:extLst>
          </p:cNvPr>
          <p:cNvSpPr/>
          <p:nvPr/>
        </p:nvSpPr>
        <p:spPr>
          <a:xfrm rot="16200000">
            <a:off x="3026170" y="3499723"/>
            <a:ext cx="1886518" cy="39673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פעימה ב'</a:t>
            </a:r>
          </a:p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rgbClr val="FFFFFF"/>
                </a:solidFill>
              </a:rPr>
              <a:t>הקמת המחלקות</a:t>
            </a:r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D2A5D136-32E6-4033-A7DA-AD07172C48FE}"/>
              </a:ext>
            </a:extLst>
          </p:cNvPr>
          <p:cNvSpPr/>
          <p:nvPr/>
        </p:nvSpPr>
        <p:spPr>
          <a:xfrm>
            <a:off x="3706629" y="2731759"/>
            <a:ext cx="1597278" cy="1948500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2" name="מלבן 91">
            <a:extLst>
              <a:ext uri="{FF2B5EF4-FFF2-40B4-BE49-F238E27FC236}">
                <a16:creationId xmlns:a16="http://schemas.microsoft.com/office/drawing/2014/main" id="{00C1231E-D450-46AD-9EB0-29DFA0FA53BD}"/>
              </a:ext>
            </a:extLst>
          </p:cNvPr>
          <p:cNvSpPr/>
          <p:nvPr/>
        </p:nvSpPr>
        <p:spPr>
          <a:xfrm>
            <a:off x="4402490" y="1993997"/>
            <a:ext cx="765235" cy="469252"/>
          </a:xfrm>
          <a:prstGeom prst="rect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he-IL" sz="1200" b="1" kern="0" dirty="0">
                <a:solidFill>
                  <a:schemeClr val="bg1"/>
                </a:solidFill>
              </a:rPr>
              <a:t>טקס </a:t>
            </a:r>
          </a:p>
        </p:txBody>
      </p:sp>
      <p:sp>
        <p:nvSpPr>
          <p:cNvPr id="2" name="חץ: למטה 1">
            <a:extLst>
              <a:ext uri="{FF2B5EF4-FFF2-40B4-BE49-F238E27FC236}">
                <a16:creationId xmlns:a16="http://schemas.microsoft.com/office/drawing/2014/main" id="{808BFB30-165C-44E7-8DE7-84D65886A367}"/>
              </a:ext>
            </a:extLst>
          </p:cNvPr>
          <p:cNvSpPr/>
          <p:nvPr/>
        </p:nvSpPr>
        <p:spPr>
          <a:xfrm rot="5400000">
            <a:off x="2748915" y="3974194"/>
            <a:ext cx="1268762" cy="666659"/>
          </a:xfrm>
          <a:prstGeom prst="downArrow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חץ: למטה 92">
            <a:extLst>
              <a:ext uri="{FF2B5EF4-FFF2-40B4-BE49-F238E27FC236}">
                <a16:creationId xmlns:a16="http://schemas.microsoft.com/office/drawing/2014/main" id="{509A716B-D7BB-4F76-9F9E-4F3547917874}"/>
              </a:ext>
            </a:extLst>
          </p:cNvPr>
          <p:cNvSpPr/>
          <p:nvPr/>
        </p:nvSpPr>
        <p:spPr>
          <a:xfrm rot="16200000">
            <a:off x="4941510" y="4017649"/>
            <a:ext cx="1268762" cy="666659"/>
          </a:xfrm>
          <a:prstGeom prst="downArrow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841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73" grpId="0" animBg="1"/>
      <p:bldP spid="74" grpId="0" animBg="1"/>
      <p:bldP spid="75" grpId="0" animBg="1"/>
      <p:bldP spid="76" grpId="0" animBg="1"/>
      <p:bldP spid="90" grpId="0" animBg="1"/>
      <p:bldP spid="91" grpId="0" animBg="1"/>
      <p:bldP spid="88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: שמאלה 3">
            <a:extLst>
              <a:ext uri="{FF2B5EF4-FFF2-40B4-BE49-F238E27FC236}">
                <a16:creationId xmlns:a16="http://schemas.microsoft.com/office/drawing/2014/main" id="{89CF3B37-F916-49FB-8F05-B1F6284B445A}"/>
              </a:ext>
            </a:extLst>
          </p:cNvPr>
          <p:cNvSpPr/>
          <p:nvPr/>
        </p:nvSpPr>
        <p:spPr>
          <a:xfrm>
            <a:off x="-9083" y="242422"/>
            <a:ext cx="8087952" cy="1392467"/>
          </a:xfrm>
          <a:prstGeom prst="left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מלבן: פינות מעוגלות 38">
            <a:extLst>
              <a:ext uri="{FF2B5EF4-FFF2-40B4-BE49-F238E27FC236}">
                <a16:creationId xmlns:a16="http://schemas.microsoft.com/office/drawing/2014/main" id="{701D8B0A-582F-4324-B1D7-F54330D32514}"/>
              </a:ext>
            </a:extLst>
          </p:cNvPr>
          <p:cNvSpPr/>
          <p:nvPr/>
        </p:nvSpPr>
        <p:spPr>
          <a:xfrm>
            <a:off x="78650" y="1386996"/>
            <a:ext cx="3984822" cy="5017074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000" b="1" dirty="0">
              <a:solidFill>
                <a:schemeClr val="tx1"/>
              </a:solidFill>
            </a:endParaRP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000" b="1" dirty="0">
              <a:solidFill>
                <a:schemeClr val="tx1"/>
              </a:solidFill>
            </a:endParaRPr>
          </a:p>
          <a:p>
            <a:pPr marL="514350" lvl="1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השלמת ההערכות להקמת המחלקות.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"מעבר דירה" מטה.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אינטגרציה תהליכית וארגונית.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תוכנית מוכנות ליום </a:t>
            </a:r>
            <a:br>
              <a:rPr lang="en-US" sz="2200" b="1" dirty="0">
                <a:solidFill>
                  <a:schemeClr val="tx1"/>
                </a:solidFill>
              </a:rPr>
            </a:br>
            <a:r>
              <a:rPr lang="he-IL" sz="2200" b="1" dirty="0">
                <a:solidFill>
                  <a:schemeClr val="tx1"/>
                </a:solidFill>
              </a:rPr>
              <a:t>ה "</a:t>
            </a:r>
            <a:r>
              <a:rPr lang="en-US" sz="2200" b="1" dirty="0">
                <a:solidFill>
                  <a:schemeClr val="tx1"/>
                </a:solidFill>
              </a:rPr>
              <a:t>X</a:t>
            </a:r>
            <a:r>
              <a:rPr lang="he-IL" sz="2200" b="1" dirty="0">
                <a:solidFill>
                  <a:schemeClr val="tx1"/>
                </a:solidFill>
              </a:rPr>
              <a:t>".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סימולציות – משחקי מחשבה.</a:t>
            </a:r>
          </a:p>
        </p:txBody>
      </p:sp>
      <p:sp>
        <p:nvSpPr>
          <p:cNvPr id="38" name="מלבן: פינות מעוגלות 37">
            <a:extLst>
              <a:ext uri="{FF2B5EF4-FFF2-40B4-BE49-F238E27FC236}">
                <a16:creationId xmlns:a16="http://schemas.microsoft.com/office/drawing/2014/main" id="{03B25993-6870-4C37-B710-0EFACB12C44A}"/>
              </a:ext>
            </a:extLst>
          </p:cNvPr>
          <p:cNvSpPr/>
          <p:nvPr/>
        </p:nvSpPr>
        <p:spPr>
          <a:xfrm>
            <a:off x="4115236" y="1391478"/>
            <a:ext cx="4051366" cy="5017074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000" b="1" dirty="0">
              <a:solidFill>
                <a:schemeClr val="tx1"/>
              </a:solidFill>
            </a:endParaRP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000" b="1" dirty="0">
              <a:solidFill>
                <a:schemeClr val="tx1"/>
              </a:solidFill>
            </a:endParaRPr>
          </a:p>
          <a:p>
            <a:pPr marL="514350" lvl="1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מאמץ הלמידה.</a:t>
            </a:r>
          </a:p>
          <a:p>
            <a:pPr marL="514350" lvl="1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ניתוח כשירויות נדרשות ותנאי סף למחלקות.</a:t>
            </a:r>
          </a:p>
          <a:p>
            <a:pPr marL="514350" lvl="1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תוכנית לניהול סיכונים.</a:t>
            </a:r>
          </a:p>
          <a:p>
            <a:pPr marL="514350" lvl="1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מיפוי וניתוח תהליכי ליבה.</a:t>
            </a:r>
          </a:p>
          <a:p>
            <a:pPr marL="514350" lvl="1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העמקות בתחום הייעודי</a:t>
            </a:r>
          </a:p>
          <a:p>
            <a:pPr marL="514350" lvl="1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בניית תפיסת הפעלה אופרטיבית ומותאמת.</a:t>
            </a:r>
          </a:p>
          <a:p>
            <a:pPr marL="514350" lvl="1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הגדרת מדדי הצלחה.</a:t>
            </a:r>
          </a:p>
          <a:p>
            <a:pPr marL="514350" lvl="1" indent="-514350" algn="r" rtl="1">
              <a:buFont typeface="+mj-lt"/>
              <a:buAutoNum type="arabicParenR"/>
            </a:pPr>
            <a:endParaRPr lang="he-IL" sz="2200" b="1" dirty="0">
              <a:solidFill>
                <a:schemeClr val="tx1"/>
              </a:solidFill>
            </a:endParaRP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000" b="1" dirty="0">
              <a:solidFill>
                <a:schemeClr val="tx1"/>
              </a:solidFill>
            </a:endParaRPr>
          </a:p>
          <a:p>
            <a:pPr marL="1428750" lvl="2" indent="-514350" algn="r" rtl="1">
              <a:lnSpc>
                <a:spcPct val="150000"/>
              </a:lnSpc>
              <a:buFont typeface="+mj-lt"/>
              <a:buAutoNum type="arabicParenR"/>
            </a:pPr>
            <a:endParaRPr lang="he-IL" sz="2200" b="1" dirty="0">
              <a:solidFill>
                <a:schemeClr val="tx1"/>
              </a:solidFill>
            </a:endParaRPr>
          </a:p>
        </p:txBody>
      </p: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035D3C4D-7C4C-4EE1-BA91-121F88CFD815}"/>
              </a:ext>
            </a:extLst>
          </p:cNvPr>
          <p:cNvSpPr/>
          <p:nvPr/>
        </p:nvSpPr>
        <p:spPr>
          <a:xfrm>
            <a:off x="8191794" y="1391478"/>
            <a:ext cx="3908304" cy="499907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000" b="1" dirty="0">
              <a:solidFill>
                <a:schemeClr val="tx1"/>
              </a:solidFill>
            </a:endParaRPr>
          </a:p>
          <a:p>
            <a:pPr marL="514350" indent="-5143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sz="2000" b="1" dirty="0">
              <a:solidFill>
                <a:schemeClr val="tx1"/>
              </a:solidFill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חיבור צוות המפקדים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גיבוש הרעיון המרכזי 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סיכום מבנה ארגוני 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קביעת </a:t>
            </a:r>
            <a:r>
              <a:rPr lang="he-IL" sz="2200" b="1" dirty="0" err="1">
                <a:solidFill>
                  <a:schemeClr val="tx1"/>
                </a:solidFill>
              </a:rPr>
              <a:t>גאנט</a:t>
            </a:r>
            <a:r>
              <a:rPr lang="he-IL" sz="2200" b="1" dirty="0">
                <a:solidFill>
                  <a:schemeClr val="tx1"/>
                </a:solidFill>
              </a:rPr>
              <a:t> פעילות ואבני דרך מרכזיות.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he-IL" sz="2200" b="1" dirty="0">
                <a:solidFill>
                  <a:schemeClr val="tx1"/>
                </a:solidFill>
              </a:rPr>
              <a:t>הסדרת גבולות גזרה, סמכות, אחריות </a:t>
            </a:r>
            <a:r>
              <a:rPr lang="he-IL" sz="2200" b="1" dirty="0" err="1">
                <a:solidFill>
                  <a:schemeClr val="tx1"/>
                </a:solidFill>
              </a:rPr>
              <a:t>ופו"ש</a:t>
            </a:r>
            <a:r>
              <a:rPr lang="he-IL" sz="2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07BFD85E-0875-4D0D-B482-13E1BD6C255E}"/>
              </a:ext>
            </a:extLst>
          </p:cNvPr>
          <p:cNvSpPr txBox="1"/>
          <p:nvPr/>
        </p:nvSpPr>
        <p:spPr>
          <a:xfrm>
            <a:off x="8042142" y="476775"/>
            <a:ext cx="4164720" cy="8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התנעת תהליך התכנון</a:t>
            </a:r>
            <a:br>
              <a:rPr lang="en-US" sz="2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(עד יולי 2019)</a:t>
            </a:r>
          </a:p>
        </p:txBody>
      </p:sp>
      <p:sp>
        <p:nvSpPr>
          <p:cNvPr id="21" name="TextBox 3">
            <a:extLst>
              <a:ext uri="{FF2B5EF4-FFF2-40B4-BE49-F238E27FC236}">
                <a16:creationId xmlns:a16="http://schemas.microsoft.com/office/drawing/2014/main" id="{358B94E9-75D3-4F1E-B443-EFA76BC175B3}"/>
              </a:ext>
            </a:extLst>
          </p:cNvPr>
          <p:cNvSpPr txBox="1"/>
          <p:nvPr/>
        </p:nvSpPr>
        <p:spPr>
          <a:xfrm>
            <a:off x="3899232" y="489350"/>
            <a:ext cx="4526066" cy="8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>
            <a:defPPr>
              <a:defRPr lang="en-US"/>
            </a:defPPr>
            <a:lvl1pPr algn="ctr" rtl="1">
              <a:defRPr sz="32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2400" dirty="0">
                <a:solidFill>
                  <a:schemeClr val="bg1"/>
                </a:solidFill>
              </a:rPr>
              <a:t>תהליכי חשיבה והעמקה</a:t>
            </a:r>
            <a:br>
              <a:rPr lang="en-US" sz="2200" dirty="0"/>
            </a:br>
            <a:r>
              <a:rPr lang="he-IL" sz="2200" dirty="0">
                <a:solidFill>
                  <a:srgbClr val="C00000"/>
                </a:solidFill>
              </a:rPr>
              <a:t>(אוגוסט 2019 – מרס 2020)</a:t>
            </a:r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B26694B-2A9F-4B1F-A940-EDB9BCCB6107}"/>
              </a:ext>
            </a:extLst>
          </p:cNvPr>
          <p:cNvSpPr/>
          <p:nvPr/>
        </p:nvSpPr>
        <p:spPr>
          <a:xfrm>
            <a:off x="8388625" y="1616763"/>
            <a:ext cx="3475606" cy="622853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ctr" rtl="1">
              <a:buFont typeface="Wingdings" panose="05000000000000000000" pitchFamily="2" charset="2"/>
              <a:buChar char="v"/>
            </a:pPr>
            <a:r>
              <a:rPr lang="he-IL" sz="2200" b="1" dirty="0">
                <a:solidFill>
                  <a:schemeClr val="tx1"/>
                </a:solidFill>
              </a:rPr>
              <a:t>קיום 2 סדנאות מפקדים</a:t>
            </a:r>
          </a:p>
        </p:txBody>
      </p:sp>
      <p:sp>
        <p:nvSpPr>
          <p:cNvPr id="40" name="TextBox 3">
            <a:extLst>
              <a:ext uri="{FF2B5EF4-FFF2-40B4-BE49-F238E27FC236}">
                <a16:creationId xmlns:a16="http://schemas.microsoft.com/office/drawing/2014/main" id="{A3AD95D9-D561-4EDA-A6F0-41398DD2F906}"/>
              </a:ext>
            </a:extLst>
          </p:cNvPr>
          <p:cNvSpPr txBox="1"/>
          <p:nvPr/>
        </p:nvSpPr>
        <p:spPr>
          <a:xfrm>
            <a:off x="-166091" y="496702"/>
            <a:ext cx="4526067" cy="8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תהליכי אינטגרציה וסימולציות</a:t>
            </a:r>
            <a:br>
              <a:rPr lang="en-US" sz="2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(מרס 2020 – מאי 2020)</a:t>
            </a:r>
          </a:p>
        </p:txBody>
      </p:sp>
      <p:sp>
        <p:nvSpPr>
          <p:cNvPr id="41" name="מלבן: פינות מעוגלות 40">
            <a:extLst>
              <a:ext uri="{FF2B5EF4-FFF2-40B4-BE49-F238E27FC236}">
                <a16:creationId xmlns:a16="http://schemas.microsoft.com/office/drawing/2014/main" id="{480CD86F-3060-44F4-80B8-EC8C8977F0C8}"/>
              </a:ext>
            </a:extLst>
          </p:cNvPr>
          <p:cNvSpPr/>
          <p:nvPr/>
        </p:nvSpPr>
        <p:spPr>
          <a:xfrm>
            <a:off x="4306164" y="1603510"/>
            <a:ext cx="3475606" cy="635382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 algn="r" rtl="1">
              <a:buFont typeface="Wingdings" panose="05000000000000000000" pitchFamily="2" charset="2"/>
              <a:buChar char="v"/>
            </a:pPr>
            <a:r>
              <a:rPr lang="he-IL" sz="2200" b="1" dirty="0">
                <a:solidFill>
                  <a:schemeClr val="tx1"/>
                </a:solidFill>
              </a:rPr>
              <a:t>איוש בעלי תפקידים. </a:t>
            </a:r>
          </a:p>
          <a:p>
            <a:pPr marL="514350" indent="-514350" algn="r" rtl="1">
              <a:buFont typeface="Wingdings" panose="05000000000000000000" pitchFamily="2" charset="2"/>
              <a:buChar char="v"/>
            </a:pPr>
            <a:r>
              <a:rPr lang="he-IL" sz="2200" b="1" dirty="0">
                <a:solidFill>
                  <a:schemeClr val="tx1"/>
                </a:solidFill>
              </a:rPr>
              <a:t>הקמת צוותים.</a:t>
            </a:r>
            <a:endParaRPr lang="he-IL" sz="2400" b="1" dirty="0">
              <a:solidFill>
                <a:schemeClr val="tx1"/>
              </a:solidFill>
            </a:endParaRPr>
          </a:p>
        </p:txBody>
      </p:sp>
      <p:sp>
        <p:nvSpPr>
          <p:cNvPr id="43" name="מלבן: פינות מעוגלות 42">
            <a:extLst>
              <a:ext uri="{FF2B5EF4-FFF2-40B4-BE49-F238E27FC236}">
                <a16:creationId xmlns:a16="http://schemas.microsoft.com/office/drawing/2014/main" id="{C861A2C6-D24E-499E-8B26-4E6153D1CF4B}"/>
              </a:ext>
            </a:extLst>
          </p:cNvPr>
          <p:cNvSpPr/>
          <p:nvPr/>
        </p:nvSpPr>
        <p:spPr>
          <a:xfrm>
            <a:off x="359140" y="1589535"/>
            <a:ext cx="3475606" cy="622853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ctr" rtl="1">
              <a:buFont typeface="Wingdings" panose="05000000000000000000" pitchFamily="2" charset="2"/>
              <a:buChar char="v"/>
            </a:pPr>
            <a:r>
              <a:rPr lang="he-IL" sz="2200" b="1" dirty="0">
                <a:solidFill>
                  <a:schemeClr val="tx1"/>
                </a:solidFill>
              </a:rPr>
              <a:t>ממרכזים למחלקות</a:t>
            </a:r>
          </a:p>
        </p:txBody>
      </p:sp>
      <p:sp>
        <p:nvSpPr>
          <p:cNvPr id="44" name="חץ למעלה 5">
            <a:extLst>
              <a:ext uri="{FF2B5EF4-FFF2-40B4-BE49-F238E27FC236}">
                <a16:creationId xmlns:a16="http://schemas.microsoft.com/office/drawing/2014/main" id="{663FEC03-D491-430D-8134-E41220ADA012}"/>
              </a:ext>
            </a:extLst>
          </p:cNvPr>
          <p:cNvSpPr/>
          <p:nvPr/>
        </p:nvSpPr>
        <p:spPr>
          <a:xfrm>
            <a:off x="7799432" y="5790071"/>
            <a:ext cx="1880755" cy="1056548"/>
          </a:xfrm>
          <a:prstGeom prst="upArrow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20A9DCB9-BB36-4AC1-BA4A-F1125547A9B9}"/>
              </a:ext>
            </a:extLst>
          </p:cNvPr>
          <p:cNvSpPr/>
          <p:nvPr/>
        </p:nvSpPr>
        <p:spPr>
          <a:xfrm>
            <a:off x="8182355" y="6282138"/>
            <a:ext cx="1179588" cy="19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rgbClr val="FFC000"/>
                </a:solidFill>
                <a:latin typeface="Guttman Hatzvi" pitchFamily="2" charset="-79"/>
                <a:cs typeface="Guttman Hatzvi" pitchFamily="2" charset="-79"/>
              </a:rPr>
              <a:t>מאמץ הלמידה</a:t>
            </a:r>
          </a:p>
        </p:txBody>
      </p:sp>
      <p:sp>
        <p:nvSpPr>
          <p:cNvPr id="46" name="חץ למעלה 5">
            <a:extLst>
              <a:ext uri="{FF2B5EF4-FFF2-40B4-BE49-F238E27FC236}">
                <a16:creationId xmlns:a16="http://schemas.microsoft.com/office/drawing/2014/main" id="{BCAAECA2-3FDC-4397-80BF-44FF9431C702}"/>
              </a:ext>
            </a:extLst>
          </p:cNvPr>
          <p:cNvSpPr/>
          <p:nvPr/>
        </p:nvSpPr>
        <p:spPr>
          <a:xfrm>
            <a:off x="5983356" y="5802600"/>
            <a:ext cx="1880755" cy="1056548"/>
          </a:xfrm>
          <a:prstGeom prst="upArrow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D399371B-3240-4B4E-8F85-5CA118BFF1DA}"/>
              </a:ext>
            </a:extLst>
          </p:cNvPr>
          <p:cNvSpPr/>
          <p:nvPr/>
        </p:nvSpPr>
        <p:spPr>
          <a:xfrm>
            <a:off x="6162265" y="6308642"/>
            <a:ext cx="1620604" cy="19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rgbClr val="FFC000"/>
                </a:solidFill>
                <a:latin typeface="Guttman Hatzvi" pitchFamily="2" charset="-79"/>
                <a:cs typeface="Guttman Hatzvi" pitchFamily="2" charset="-79"/>
              </a:rPr>
              <a:t>מאמץ השינוי הארגוני</a:t>
            </a:r>
          </a:p>
        </p:txBody>
      </p:sp>
      <p:sp>
        <p:nvSpPr>
          <p:cNvPr id="48" name="חץ למעלה 5">
            <a:extLst>
              <a:ext uri="{FF2B5EF4-FFF2-40B4-BE49-F238E27FC236}">
                <a16:creationId xmlns:a16="http://schemas.microsoft.com/office/drawing/2014/main" id="{609ACE91-2B01-4F3E-8334-970D61E19504}"/>
              </a:ext>
            </a:extLst>
          </p:cNvPr>
          <p:cNvSpPr/>
          <p:nvPr/>
        </p:nvSpPr>
        <p:spPr>
          <a:xfrm>
            <a:off x="4192055" y="5801877"/>
            <a:ext cx="1880755" cy="1056548"/>
          </a:xfrm>
          <a:prstGeom prst="upArrow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513F4BB4-962F-455F-A848-7A251AEB0BBC}"/>
              </a:ext>
            </a:extLst>
          </p:cNvPr>
          <p:cNvSpPr/>
          <p:nvPr/>
        </p:nvSpPr>
        <p:spPr>
          <a:xfrm>
            <a:off x="4088213" y="6198663"/>
            <a:ext cx="2088438" cy="365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rgbClr val="FFC000"/>
                </a:solidFill>
                <a:latin typeface="Guttman Hatzvi" pitchFamily="2" charset="-79"/>
                <a:cs typeface="Guttman Hatzvi" pitchFamily="2" charset="-79"/>
              </a:rPr>
              <a:t>מאמץ </a:t>
            </a:r>
          </a:p>
          <a:p>
            <a:pPr algn="ctr"/>
            <a:r>
              <a:rPr lang="he-IL" b="1" dirty="0">
                <a:solidFill>
                  <a:srgbClr val="FFC000"/>
                </a:solidFill>
                <a:latin typeface="Guttman Hatzvi" pitchFamily="2" charset="-79"/>
                <a:cs typeface="Guttman Hatzvi" pitchFamily="2" charset="-79"/>
              </a:rPr>
              <a:t>ייעודי</a:t>
            </a:r>
          </a:p>
        </p:txBody>
      </p:sp>
      <p:sp>
        <p:nvSpPr>
          <p:cNvPr id="50" name="חץ למעלה 5">
            <a:extLst>
              <a:ext uri="{FF2B5EF4-FFF2-40B4-BE49-F238E27FC236}">
                <a16:creationId xmlns:a16="http://schemas.microsoft.com/office/drawing/2014/main" id="{00D007EE-A94F-408D-82EF-7BA5BC8B605D}"/>
              </a:ext>
            </a:extLst>
          </p:cNvPr>
          <p:cNvSpPr/>
          <p:nvPr/>
        </p:nvSpPr>
        <p:spPr>
          <a:xfrm>
            <a:off x="2326551" y="5801877"/>
            <a:ext cx="1880755" cy="1056548"/>
          </a:xfrm>
          <a:prstGeom prst="upArrow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לבן 50">
            <a:extLst>
              <a:ext uri="{FF2B5EF4-FFF2-40B4-BE49-F238E27FC236}">
                <a16:creationId xmlns:a16="http://schemas.microsoft.com/office/drawing/2014/main" id="{44B4C38F-D46E-4A41-B39B-809A96B8A1E9}"/>
              </a:ext>
            </a:extLst>
          </p:cNvPr>
          <p:cNvSpPr/>
          <p:nvPr/>
        </p:nvSpPr>
        <p:spPr>
          <a:xfrm>
            <a:off x="2380348" y="6281503"/>
            <a:ext cx="1819988" cy="192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rgbClr val="FFC000"/>
                </a:solidFill>
                <a:latin typeface="Guttman Hatzvi" pitchFamily="2" charset="-79"/>
                <a:cs typeface="Guttman Hatzvi" pitchFamily="2" charset="-79"/>
              </a:rPr>
              <a:t>מאמץ </a:t>
            </a:r>
          </a:p>
          <a:p>
            <a:pPr algn="ctr"/>
            <a:r>
              <a:rPr lang="he-IL" b="1" dirty="0">
                <a:solidFill>
                  <a:srgbClr val="FFC000"/>
                </a:solidFill>
                <a:latin typeface="Guttman Hatzvi" pitchFamily="2" charset="-79"/>
                <a:cs typeface="Guttman Hatzvi" pitchFamily="2" charset="-79"/>
              </a:rPr>
              <a:t>הזכיין</a:t>
            </a:r>
          </a:p>
        </p:txBody>
      </p:sp>
      <p:sp>
        <p:nvSpPr>
          <p:cNvPr id="53" name="TextBox 36">
            <a:extLst>
              <a:ext uri="{FF2B5EF4-FFF2-40B4-BE49-F238E27FC236}">
                <a16:creationId xmlns:a16="http://schemas.microsoft.com/office/drawing/2014/main" id="{54150B03-F6A2-419A-A460-D7FED905E7C3}"/>
              </a:ext>
            </a:extLst>
          </p:cNvPr>
          <p:cNvSpPr txBox="1"/>
          <p:nvPr/>
        </p:nvSpPr>
        <p:spPr>
          <a:xfrm>
            <a:off x="1932285" y="-81105"/>
            <a:ext cx="4855382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מיקוד פעימה א'</a:t>
            </a:r>
            <a:endParaRPr lang="he-IL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C388DF3B-C1A4-4CEB-8DB1-D02E483BE3A0}"/>
              </a:ext>
            </a:extLst>
          </p:cNvPr>
          <p:cNvSpPr/>
          <p:nvPr/>
        </p:nvSpPr>
        <p:spPr>
          <a:xfrm>
            <a:off x="285651" y="6159410"/>
            <a:ext cx="1913207" cy="422973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טיוטה להתייחסות</a:t>
            </a:r>
          </a:p>
        </p:txBody>
      </p:sp>
    </p:spTree>
    <p:extLst>
      <p:ext uri="{BB962C8B-B14F-4D97-AF65-F5344CB8AC3E}">
        <p14:creationId xmlns:p14="http://schemas.microsoft.com/office/powerpoint/2010/main" val="242647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49" grpId="0"/>
      <p:bldP spid="51" grpId="0"/>
    </p:bldLst>
  </p:timing>
</p:sld>
</file>

<file path=ppt/theme/theme1.xml><?xml version="1.0" encoding="utf-8"?>
<a:theme xmlns:a="http://schemas.openxmlformats.org/drawingml/2006/main" name="פרוסה">
  <a:themeElements>
    <a:clrScheme name="פרוסה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פרוסה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פרוס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
</file>

<file path=customXml/itemProps1.xml><?xml version="1.0" encoding="utf-8"?>
<ds:datastoreItem xmlns:ds="http://schemas.openxmlformats.org/officeDocument/2006/customXml" ds:itemID="{AA3E1281-AE50-4FAF-89CB-A8515E75557A}"/>
</file>

<file path=docProps/app.xml><?xml version="1.0" encoding="utf-8"?>
<Properties xmlns="http://schemas.openxmlformats.org/officeDocument/2006/extended-properties" xmlns:vt="http://schemas.openxmlformats.org/officeDocument/2006/docPropsVTypes">
  <TotalTime>9122</TotalTime>
  <Words>1300</Words>
  <Application>Microsoft Office PowerPoint</Application>
  <PresentationFormat>מסך רחב</PresentationFormat>
  <Paragraphs>360</Paragraphs>
  <Slides>18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7" baseType="lpstr">
      <vt:lpstr>Arial</vt:lpstr>
      <vt:lpstr>Calibri</vt:lpstr>
      <vt:lpstr>Century Gothic</vt:lpstr>
      <vt:lpstr>Guttman Hatzvi</vt:lpstr>
      <vt:lpstr>Segoe UI Semilight</vt:lpstr>
      <vt:lpstr>Tahoma</vt:lpstr>
      <vt:lpstr>Wingdings</vt:lpstr>
      <vt:lpstr>Wingdings 3</vt:lpstr>
      <vt:lpstr>פרוסה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מטרה ועקרונות הפעולה פעימה ב' -  הקמת מפקדת מרה"ס אחודה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meira</dc:creator>
  <cp:lastModifiedBy> </cp:lastModifiedBy>
  <cp:revision>626</cp:revision>
  <dcterms:created xsi:type="dcterms:W3CDTF">2019-03-26T21:28:59Z</dcterms:created>
  <dcterms:modified xsi:type="dcterms:W3CDTF">2019-06-11T15:04:13Z</dcterms:modified>
</cp:coreProperties>
</file>