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1"/>
  </p:notesMasterIdLst>
  <p:handoutMasterIdLst>
    <p:handoutMasterId r:id="rId52"/>
  </p:handoutMasterIdLst>
  <p:sldIdLst>
    <p:sldId id="315" r:id="rId2"/>
    <p:sldId id="316" r:id="rId3"/>
    <p:sldId id="317" r:id="rId4"/>
    <p:sldId id="318" r:id="rId5"/>
    <p:sldId id="319" r:id="rId6"/>
    <p:sldId id="320" r:id="rId7"/>
    <p:sldId id="321" r:id="rId8"/>
    <p:sldId id="322" r:id="rId9"/>
    <p:sldId id="323" r:id="rId10"/>
    <p:sldId id="32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01" r:id="rId35"/>
    <p:sldId id="302" r:id="rId36"/>
    <p:sldId id="303" r:id="rId37"/>
    <p:sldId id="304" r:id="rId38"/>
    <p:sldId id="305" r:id="rId39"/>
    <p:sldId id="306" r:id="rId40"/>
    <p:sldId id="291" r:id="rId41"/>
    <p:sldId id="292" r:id="rId42"/>
    <p:sldId id="293" r:id="rId43"/>
    <p:sldId id="294" r:id="rId44"/>
    <p:sldId id="295" r:id="rId45"/>
    <p:sldId id="296" r:id="rId46"/>
    <p:sldId id="297" r:id="rId47"/>
    <p:sldId id="298" r:id="rId48"/>
    <p:sldId id="299" r:id="rId49"/>
    <p:sldId id="300" r:id="rId5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98DA6E-596F-48D6-AD54-5C572623CFF5}" type="doc">
      <dgm:prSet loTypeId="urn:microsoft.com/office/officeart/2005/8/layout/default#4" loCatId="list" qsTypeId="urn:microsoft.com/office/officeart/2005/8/quickstyle/simple1" qsCatId="simple" csTypeId="urn:microsoft.com/office/officeart/2005/8/colors/accent1_2" csCatId="accent1" phldr="1"/>
      <dgm:spPr/>
      <dgm:t>
        <a:bodyPr/>
        <a:lstStyle/>
        <a:p>
          <a:pPr rtl="1"/>
          <a:endParaRPr lang="he-IL"/>
        </a:p>
      </dgm:t>
    </dgm:pt>
    <dgm:pt modelId="{9BCEEC32-DC45-42C7-BF38-EB41C537FEF7}">
      <dgm:prSet phldrT="[טקסט]"/>
      <dgm:spPr>
        <a:solidFill>
          <a:srgbClr val="0070C0"/>
        </a:solidFill>
      </dgm:spPr>
      <dgm:t>
        <a:bodyPr/>
        <a:lstStyle/>
        <a:p>
          <a:pPr rtl="1"/>
          <a:r>
            <a:rPr lang="he-IL" dirty="0"/>
            <a:t>התרחבות והתעצמות נאט"ו</a:t>
          </a:r>
        </a:p>
      </dgm:t>
    </dgm:pt>
    <dgm:pt modelId="{702E1D83-FC54-4DE0-8882-8C9D1BAA448A}" type="parTrans" cxnId="{47AE4693-C0DA-4AC1-B55F-3FBD2E1B8165}">
      <dgm:prSet/>
      <dgm:spPr/>
      <dgm:t>
        <a:bodyPr/>
        <a:lstStyle/>
        <a:p>
          <a:pPr rtl="1"/>
          <a:endParaRPr lang="he-IL"/>
        </a:p>
      </dgm:t>
    </dgm:pt>
    <dgm:pt modelId="{498193E7-6252-4B87-9120-EE9FEDC12918}" type="sibTrans" cxnId="{47AE4693-C0DA-4AC1-B55F-3FBD2E1B8165}">
      <dgm:prSet/>
      <dgm:spPr/>
      <dgm:t>
        <a:bodyPr/>
        <a:lstStyle/>
        <a:p>
          <a:pPr rtl="1"/>
          <a:endParaRPr lang="he-IL"/>
        </a:p>
      </dgm:t>
    </dgm:pt>
    <dgm:pt modelId="{6FC22A32-1EA7-4C57-88BC-82B63EDB37B9}">
      <dgm:prSet phldrT="[טקסט]"/>
      <dgm:spPr>
        <a:solidFill>
          <a:srgbClr val="0070C0"/>
        </a:solidFill>
      </dgm:spPr>
      <dgm:t>
        <a:bodyPr/>
        <a:lstStyle/>
        <a:p>
          <a:pPr rtl="1"/>
          <a:r>
            <a:rPr lang="he-IL" dirty="0"/>
            <a:t>הפרת המאזן האסטרטגי-גרעיני</a:t>
          </a:r>
        </a:p>
      </dgm:t>
    </dgm:pt>
    <dgm:pt modelId="{5C3FE6A0-CF9D-43A9-88EA-AF7D1003C943}" type="parTrans" cxnId="{06722005-8B34-4612-985E-2068484F923D}">
      <dgm:prSet/>
      <dgm:spPr/>
      <dgm:t>
        <a:bodyPr/>
        <a:lstStyle/>
        <a:p>
          <a:pPr rtl="1"/>
          <a:endParaRPr lang="he-IL"/>
        </a:p>
      </dgm:t>
    </dgm:pt>
    <dgm:pt modelId="{6596FC21-CFD7-4DA6-AB8D-67278056ED49}" type="sibTrans" cxnId="{06722005-8B34-4612-985E-2068484F923D}">
      <dgm:prSet/>
      <dgm:spPr/>
      <dgm:t>
        <a:bodyPr/>
        <a:lstStyle/>
        <a:p>
          <a:pPr rtl="1"/>
          <a:endParaRPr lang="he-IL"/>
        </a:p>
      </dgm:t>
    </dgm:pt>
    <dgm:pt modelId="{C4F93A92-E25F-4773-A090-9968697FAE92}">
      <dgm:prSet phldrT="[טקסט]"/>
      <dgm:spPr>
        <a:solidFill>
          <a:srgbClr val="0070C0"/>
        </a:solidFill>
      </dgm:spPr>
      <dgm:t>
        <a:bodyPr/>
        <a:lstStyle/>
        <a:p>
          <a:pPr rtl="1"/>
          <a:r>
            <a:rPr lang="he-IL" dirty="0"/>
            <a:t>טרור בינ"ל</a:t>
          </a:r>
        </a:p>
      </dgm:t>
    </dgm:pt>
    <dgm:pt modelId="{FBC9FB7A-730A-4D45-B578-DB39F392089D}" type="parTrans" cxnId="{E609F02B-04F9-46B2-A43F-AD248648057B}">
      <dgm:prSet/>
      <dgm:spPr/>
      <dgm:t>
        <a:bodyPr/>
        <a:lstStyle/>
        <a:p>
          <a:pPr rtl="1"/>
          <a:endParaRPr lang="he-IL"/>
        </a:p>
      </dgm:t>
    </dgm:pt>
    <dgm:pt modelId="{81E117FF-3819-4121-BC32-0E9D62EF5E72}" type="sibTrans" cxnId="{E609F02B-04F9-46B2-A43F-AD248648057B}">
      <dgm:prSet/>
      <dgm:spPr/>
      <dgm:t>
        <a:bodyPr/>
        <a:lstStyle/>
        <a:p>
          <a:pPr rtl="1"/>
          <a:endParaRPr lang="he-IL"/>
        </a:p>
      </dgm:t>
    </dgm:pt>
    <dgm:pt modelId="{49C054C8-C91A-4063-8FF1-A18F47A2D5B4}">
      <dgm:prSet phldrT="[טקסט]"/>
      <dgm:spPr>
        <a:solidFill>
          <a:schemeClr val="accent4">
            <a:lumMod val="50000"/>
          </a:schemeClr>
        </a:solidFill>
      </dgm:spPr>
      <dgm:t>
        <a:bodyPr/>
        <a:lstStyle/>
        <a:p>
          <a:pPr rtl="1"/>
          <a:r>
            <a:rPr lang="he-IL" dirty="0"/>
            <a:t>נוכחות/פעילות צבאית זרה סמוך לגבול</a:t>
          </a:r>
        </a:p>
      </dgm:t>
    </dgm:pt>
    <dgm:pt modelId="{7A920F49-CEE7-4FA1-B48A-3C6343AB6471}" type="parTrans" cxnId="{3AA87206-3E42-45DF-B90A-BC1161101846}">
      <dgm:prSet/>
      <dgm:spPr/>
      <dgm:t>
        <a:bodyPr/>
        <a:lstStyle/>
        <a:p>
          <a:pPr rtl="1"/>
          <a:endParaRPr lang="he-IL"/>
        </a:p>
      </dgm:t>
    </dgm:pt>
    <dgm:pt modelId="{3B2F8AEC-F3F4-4367-A155-080FF8AE94E6}" type="sibTrans" cxnId="{3AA87206-3E42-45DF-B90A-BC1161101846}">
      <dgm:prSet/>
      <dgm:spPr/>
      <dgm:t>
        <a:bodyPr/>
        <a:lstStyle/>
        <a:p>
          <a:pPr rtl="1"/>
          <a:endParaRPr lang="he-IL"/>
        </a:p>
      </dgm:t>
    </dgm:pt>
    <dgm:pt modelId="{A2F315D1-F52A-4602-9C8F-FD74BC8B7047}">
      <dgm:prSet phldrT="[טקסט]"/>
      <dgm:spPr>
        <a:solidFill>
          <a:schemeClr val="accent4">
            <a:lumMod val="50000"/>
          </a:schemeClr>
        </a:solidFill>
        <a:ln>
          <a:solidFill>
            <a:srgbClr val="FFC000"/>
          </a:solidFill>
        </a:ln>
      </dgm:spPr>
      <dgm:t>
        <a:bodyPr/>
        <a:lstStyle/>
        <a:p>
          <a:pPr rtl="1"/>
          <a:r>
            <a:rPr lang="he-IL" dirty="0"/>
            <a:t>"מהפכות צבעוניות" סמוך לגבול הרוסי</a:t>
          </a:r>
        </a:p>
      </dgm:t>
    </dgm:pt>
    <dgm:pt modelId="{6B16B6E4-B094-48BE-89B4-16DF39ECE30C}" type="parTrans" cxnId="{1BB858C0-4113-4272-831A-8B044806297B}">
      <dgm:prSet/>
      <dgm:spPr/>
      <dgm:t>
        <a:bodyPr/>
        <a:lstStyle/>
        <a:p>
          <a:pPr rtl="1"/>
          <a:endParaRPr lang="he-IL"/>
        </a:p>
      </dgm:t>
    </dgm:pt>
    <dgm:pt modelId="{E8748799-1BE7-4F3C-99F7-3BCF12A3096F}" type="sibTrans" cxnId="{1BB858C0-4113-4272-831A-8B044806297B}">
      <dgm:prSet/>
      <dgm:spPr/>
      <dgm:t>
        <a:bodyPr/>
        <a:lstStyle/>
        <a:p>
          <a:pPr rtl="1"/>
          <a:endParaRPr lang="he-IL"/>
        </a:p>
      </dgm:t>
    </dgm:pt>
    <dgm:pt modelId="{066965F2-BCEC-42B2-BE0B-4DD8B97A2C5A}">
      <dgm:prSet phldrT="[טקסט]"/>
      <dgm:spPr>
        <a:solidFill>
          <a:schemeClr val="accent4">
            <a:lumMod val="50000"/>
          </a:schemeClr>
        </a:solidFill>
      </dgm:spPr>
      <dgm:t>
        <a:bodyPr/>
        <a:lstStyle/>
        <a:p>
          <a:pPr rtl="1"/>
          <a:r>
            <a:rPr lang="he-IL" dirty="0"/>
            <a:t>סכסוכים מזוינים סמוך לגבול הרוסי</a:t>
          </a:r>
        </a:p>
      </dgm:t>
    </dgm:pt>
    <dgm:pt modelId="{1A8CA93F-7471-4783-BD1D-09EE3FF88A1A}" type="parTrans" cxnId="{C6DE8022-01F7-40A6-ABCD-DBAD4FBCE451}">
      <dgm:prSet/>
      <dgm:spPr/>
      <dgm:t>
        <a:bodyPr/>
        <a:lstStyle/>
        <a:p>
          <a:pPr rtl="1"/>
          <a:endParaRPr lang="he-IL"/>
        </a:p>
      </dgm:t>
    </dgm:pt>
    <dgm:pt modelId="{F46ADBCD-99DE-4176-B10A-AA5BF4CBF130}" type="sibTrans" cxnId="{C6DE8022-01F7-40A6-ABCD-DBAD4FBCE451}">
      <dgm:prSet/>
      <dgm:spPr/>
      <dgm:t>
        <a:bodyPr/>
        <a:lstStyle/>
        <a:p>
          <a:pPr rtl="1"/>
          <a:endParaRPr lang="he-IL"/>
        </a:p>
      </dgm:t>
    </dgm:pt>
    <dgm:pt modelId="{82331624-0509-46CE-95A4-14749FCDD883}">
      <dgm:prSet phldrT="[טקסט]"/>
      <dgm:spPr>
        <a:solidFill>
          <a:schemeClr val="accent2">
            <a:lumMod val="50000"/>
          </a:schemeClr>
        </a:solidFill>
      </dgm:spPr>
      <dgm:t>
        <a:bodyPr/>
        <a:lstStyle/>
        <a:p>
          <a:pPr rtl="1"/>
          <a:r>
            <a:rPr lang="he-IL" dirty="0"/>
            <a:t>פעילות חתרנית זרה בתוך רוסיה</a:t>
          </a:r>
        </a:p>
      </dgm:t>
    </dgm:pt>
    <dgm:pt modelId="{7D2AB40E-CA32-4B08-AB3B-9C4841B000BA}" type="parTrans" cxnId="{7E52E2B4-03A8-4CC9-9340-05E3A726309E}">
      <dgm:prSet/>
      <dgm:spPr/>
      <dgm:t>
        <a:bodyPr/>
        <a:lstStyle/>
        <a:p>
          <a:pPr rtl="1"/>
          <a:endParaRPr lang="he-IL"/>
        </a:p>
      </dgm:t>
    </dgm:pt>
    <dgm:pt modelId="{3C2CB660-090D-4C3D-AA82-D291B0B72963}" type="sibTrans" cxnId="{7E52E2B4-03A8-4CC9-9340-05E3A726309E}">
      <dgm:prSet/>
      <dgm:spPr/>
      <dgm:t>
        <a:bodyPr/>
        <a:lstStyle/>
        <a:p>
          <a:pPr rtl="1"/>
          <a:endParaRPr lang="he-IL"/>
        </a:p>
      </dgm:t>
    </dgm:pt>
    <dgm:pt modelId="{49FCC61D-B53B-4262-ACC6-FC36739CD817}">
      <dgm:prSet phldrT="[טקסט]"/>
      <dgm:spPr>
        <a:solidFill>
          <a:schemeClr val="accent2">
            <a:lumMod val="50000"/>
          </a:schemeClr>
        </a:solidFill>
        <a:ln>
          <a:solidFill>
            <a:srgbClr val="FFC000"/>
          </a:solidFill>
        </a:ln>
      </dgm:spPr>
      <dgm:t>
        <a:bodyPr/>
        <a:lstStyle/>
        <a:p>
          <a:pPr rtl="1"/>
          <a:r>
            <a:rPr lang="he-IL" dirty="0"/>
            <a:t>השפעה זרה על תודעת הציבור הרוסי</a:t>
          </a:r>
        </a:p>
      </dgm:t>
    </dgm:pt>
    <dgm:pt modelId="{F30F6581-8E4C-49AB-B9CC-B1990978E73A}" type="parTrans" cxnId="{9826B36B-B97C-483A-B33B-44B6E4F7A525}">
      <dgm:prSet/>
      <dgm:spPr/>
      <dgm:t>
        <a:bodyPr/>
        <a:lstStyle/>
        <a:p>
          <a:pPr rtl="1"/>
          <a:endParaRPr lang="he-IL"/>
        </a:p>
      </dgm:t>
    </dgm:pt>
    <dgm:pt modelId="{3A0BBC24-5C15-4C9A-8295-5CE63F6416FC}" type="sibTrans" cxnId="{9826B36B-B97C-483A-B33B-44B6E4F7A525}">
      <dgm:prSet/>
      <dgm:spPr/>
      <dgm:t>
        <a:bodyPr/>
        <a:lstStyle/>
        <a:p>
          <a:pPr rtl="1"/>
          <a:endParaRPr lang="he-IL"/>
        </a:p>
      </dgm:t>
    </dgm:pt>
    <dgm:pt modelId="{BD3A288C-494D-4100-A99E-6AE9CA54BD3A}">
      <dgm:prSet phldrT="[טקסט]"/>
      <dgm:spPr>
        <a:solidFill>
          <a:schemeClr val="accent2">
            <a:lumMod val="50000"/>
          </a:schemeClr>
        </a:solidFill>
      </dgm:spPr>
      <dgm:t>
        <a:bodyPr/>
        <a:lstStyle/>
        <a:p>
          <a:pPr rtl="1"/>
          <a:r>
            <a:rPr lang="he-IL" dirty="0"/>
            <a:t>ליבוי מתיחויות על רקע אתני וחברתי</a:t>
          </a:r>
        </a:p>
      </dgm:t>
    </dgm:pt>
    <dgm:pt modelId="{F3760E1B-99E0-4DA5-A465-5D6DDD0E438E}" type="parTrans" cxnId="{7E59BD3A-252A-4129-A655-E7719C01EAD3}">
      <dgm:prSet/>
      <dgm:spPr/>
      <dgm:t>
        <a:bodyPr/>
        <a:lstStyle/>
        <a:p>
          <a:pPr rtl="1"/>
          <a:endParaRPr lang="he-IL"/>
        </a:p>
      </dgm:t>
    </dgm:pt>
    <dgm:pt modelId="{6F570598-6B07-4BB7-9F57-8DDA04AC13EE}" type="sibTrans" cxnId="{7E59BD3A-252A-4129-A655-E7719C01EAD3}">
      <dgm:prSet/>
      <dgm:spPr/>
      <dgm:t>
        <a:bodyPr/>
        <a:lstStyle/>
        <a:p>
          <a:pPr rtl="1"/>
          <a:endParaRPr lang="he-IL"/>
        </a:p>
      </dgm:t>
    </dgm:pt>
    <dgm:pt modelId="{5BC661CC-E147-42AB-875E-282CCEF68E2B}" type="pres">
      <dgm:prSet presAssocID="{6B98DA6E-596F-48D6-AD54-5C572623CFF5}" presName="diagram" presStyleCnt="0">
        <dgm:presLayoutVars>
          <dgm:dir/>
          <dgm:resizeHandles val="exact"/>
        </dgm:presLayoutVars>
      </dgm:prSet>
      <dgm:spPr/>
    </dgm:pt>
    <dgm:pt modelId="{A5F19325-7DD7-402C-8BDB-B16245928BA3}" type="pres">
      <dgm:prSet presAssocID="{9BCEEC32-DC45-42C7-BF38-EB41C537FEF7}" presName="node" presStyleLbl="node1" presStyleIdx="0" presStyleCnt="9">
        <dgm:presLayoutVars>
          <dgm:bulletEnabled val="1"/>
        </dgm:presLayoutVars>
      </dgm:prSet>
      <dgm:spPr/>
    </dgm:pt>
    <dgm:pt modelId="{34F5E6BA-ABF3-4F75-87DB-34B6EBBE7CA6}" type="pres">
      <dgm:prSet presAssocID="{498193E7-6252-4B87-9120-EE9FEDC12918}" presName="sibTrans" presStyleCnt="0"/>
      <dgm:spPr/>
    </dgm:pt>
    <dgm:pt modelId="{04B31378-BFD6-4F1B-8F71-FD53132C14B8}" type="pres">
      <dgm:prSet presAssocID="{6FC22A32-1EA7-4C57-88BC-82B63EDB37B9}" presName="node" presStyleLbl="node1" presStyleIdx="1" presStyleCnt="9">
        <dgm:presLayoutVars>
          <dgm:bulletEnabled val="1"/>
        </dgm:presLayoutVars>
      </dgm:prSet>
      <dgm:spPr/>
    </dgm:pt>
    <dgm:pt modelId="{6C8A10A3-AD3B-4E2D-80E1-BC661E8A8203}" type="pres">
      <dgm:prSet presAssocID="{6596FC21-CFD7-4DA6-AB8D-67278056ED49}" presName="sibTrans" presStyleCnt="0"/>
      <dgm:spPr/>
    </dgm:pt>
    <dgm:pt modelId="{8BF2978B-7FA6-46F8-94FA-7944238032A8}" type="pres">
      <dgm:prSet presAssocID="{C4F93A92-E25F-4773-A090-9968697FAE92}" presName="node" presStyleLbl="node1" presStyleIdx="2" presStyleCnt="9">
        <dgm:presLayoutVars>
          <dgm:bulletEnabled val="1"/>
        </dgm:presLayoutVars>
      </dgm:prSet>
      <dgm:spPr/>
    </dgm:pt>
    <dgm:pt modelId="{6809BC8C-CEAA-4BD7-9839-6A6C33F7A5CB}" type="pres">
      <dgm:prSet presAssocID="{81E117FF-3819-4121-BC32-0E9D62EF5E72}" presName="sibTrans" presStyleCnt="0"/>
      <dgm:spPr/>
    </dgm:pt>
    <dgm:pt modelId="{9FA8794C-F625-4537-99C0-754FBFCBACCA}" type="pres">
      <dgm:prSet presAssocID="{49C054C8-C91A-4063-8FF1-A18F47A2D5B4}" presName="node" presStyleLbl="node1" presStyleIdx="3" presStyleCnt="9">
        <dgm:presLayoutVars>
          <dgm:bulletEnabled val="1"/>
        </dgm:presLayoutVars>
      </dgm:prSet>
      <dgm:spPr/>
    </dgm:pt>
    <dgm:pt modelId="{7924BE57-33AB-4020-A075-3DEF74FBD955}" type="pres">
      <dgm:prSet presAssocID="{3B2F8AEC-F3F4-4367-A155-080FF8AE94E6}" presName="sibTrans" presStyleCnt="0"/>
      <dgm:spPr/>
    </dgm:pt>
    <dgm:pt modelId="{04325A4D-F5F3-441B-B8E5-A91CA90420DA}" type="pres">
      <dgm:prSet presAssocID="{A2F315D1-F52A-4602-9C8F-FD74BC8B7047}" presName="node" presStyleLbl="node1" presStyleIdx="4" presStyleCnt="9">
        <dgm:presLayoutVars>
          <dgm:bulletEnabled val="1"/>
        </dgm:presLayoutVars>
      </dgm:prSet>
      <dgm:spPr/>
    </dgm:pt>
    <dgm:pt modelId="{71BAAF72-1818-4D6F-8F7E-D7BBF3DD45AC}" type="pres">
      <dgm:prSet presAssocID="{E8748799-1BE7-4F3C-99F7-3BCF12A3096F}" presName="sibTrans" presStyleCnt="0"/>
      <dgm:spPr/>
    </dgm:pt>
    <dgm:pt modelId="{2A35F192-D059-46E5-9452-71BEACFA9D5A}" type="pres">
      <dgm:prSet presAssocID="{066965F2-BCEC-42B2-BE0B-4DD8B97A2C5A}" presName="node" presStyleLbl="node1" presStyleIdx="5" presStyleCnt="9">
        <dgm:presLayoutVars>
          <dgm:bulletEnabled val="1"/>
        </dgm:presLayoutVars>
      </dgm:prSet>
      <dgm:spPr/>
    </dgm:pt>
    <dgm:pt modelId="{6DF50E52-FAC8-47D7-A4ED-47CC1FE84C4D}" type="pres">
      <dgm:prSet presAssocID="{F46ADBCD-99DE-4176-B10A-AA5BF4CBF130}" presName="sibTrans" presStyleCnt="0"/>
      <dgm:spPr/>
    </dgm:pt>
    <dgm:pt modelId="{DE3F5635-6205-4838-AFC7-8EC87731A41E}" type="pres">
      <dgm:prSet presAssocID="{82331624-0509-46CE-95A4-14749FCDD883}" presName="node" presStyleLbl="node1" presStyleIdx="6" presStyleCnt="9">
        <dgm:presLayoutVars>
          <dgm:bulletEnabled val="1"/>
        </dgm:presLayoutVars>
      </dgm:prSet>
      <dgm:spPr/>
    </dgm:pt>
    <dgm:pt modelId="{D75F2607-70A3-49CE-A81D-C68EC29E1D37}" type="pres">
      <dgm:prSet presAssocID="{3C2CB660-090D-4C3D-AA82-D291B0B72963}" presName="sibTrans" presStyleCnt="0"/>
      <dgm:spPr/>
    </dgm:pt>
    <dgm:pt modelId="{FC14605D-F9E4-4BAA-8CA6-673528EB2047}" type="pres">
      <dgm:prSet presAssocID="{49FCC61D-B53B-4262-ACC6-FC36739CD817}" presName="node" presStyleLbl="node1" presStyleIdx="7" presStyleCnt="9">
        <dgm:presLayoutVars>
          <dgm:bulletEnabled val="1"/>
        </dgm:presLayoutVars>
      </dgm:prSet>
      <dgm:spPr/>
    </dgm:pt>
    <dgm:pt modelId="{750DA35D-B02F-4472-A9B3-A839543049D2}" type="pres">
      <dgm:prSet presAssocID="{3A0BBC24-5C15-4C9A-8295-5CE63F6416FC}" presName="sibTrans" presStyleCnt="0"/>
      <dgm:spPr/>
    </dgm:pt>
    <dgm:pt modelId="{651CADE8-59FE-42DA-8C27-735846F6B685}" type="pres">
      <dgm:prSet presAssocID="{BD3A288C-494D-4100-A99E-6AE9CA54BD3A}" presName="node" presStyleLbl="node1" presStyleIdx="8" presStyleCnt="9">
        <dgm:presLayoutVars>
          <dgm:bulletEnabled val="1"/>
        </dgm:presLayoutVars>
      </dgm:prSet>
      <dgm:spPr/>
    </dgm:pt>
  </dgm:ptLst>
  <dgm:cxnLst>
    <dgm:cxn modelId="{06722005-8B34-4612-985E-2068484F923D}" srcId="{6B98DA6E-596F-48D6-AD54-5C572623CFF5}" destId="{6FC22A32-1EA7-4C57-88BC-82B63EDB37B9}" srcOrd="1" destOrd="0" parTransId="{5C3FE6A0-CF9D-43A9-88EA-AF7D1003C943}" sibTransId="{6596FC21-CFD7-4DA6-AB8D-67278056ED49}"/>
    <dgm:cxn modelId="{3AA87206-3E42-45DF-B90A-BC1161101846}" srcId="{6B98DA6E-596F-48D6-AD54-5C572623CFF5}" destId="{49C054C8-C91A-4063-8FF1-A18F47A2D5B4}" srcOrd="3" destOrd="0" parTransId="{7A920F49-CEE7-4FA1-B48A-3C6343AB6471}" sibTransId="{3B2F8AEC-F3F4-4367-A155-080FF8AE94E6}"/>
    <dgm:cxn modelId="{280A6B1E-4AB8-46A1-8866-FA73DF6AAF4D}" type="presOf" srcId="{C4F93A92-E25F-4773-A090-9968697FAE92}" destId="{8BF2978B-7FA6-46F8-94FA-7944238032A8}" srcOrd="0" destOrd="0" presId="urn:microsoft.com/office/officeart/2005/8/layout/default#4"/>
    <dgm:cxn modelId="{C6DE8022-01F7-40A6-ABCD-DBAD4FBCE451}" srcId="{6B98DA6E-596F-48D6-AD54-5C572623CFF5}" destId="{066965F2-BCEC-42B2-BE0B-4DD8B97A2C5A}" srcOrd="5" destOrd="0" parTransId="{1A8CA93F-7471-4783-BD1D-09EE3FF88A1A}" sibTransId="{F46ADBCD-99DE-4176-B10A-AA5BF4CBF130}"/>
    <dgm:cxn modelId="{E609F02B-04F9-46B2-A43F-AD248648057B}" srcId="{6B98DA6E-596F-48D6-AD54-5C572623CFF5}" destId="{C4F93A92-E25F-4773-A090-9968697FAE92}" srcOrd="2" destOrd="0" parTransId="{FBC9FB7A-730A-4D45-B578-DB39F392089D}" sibTransId="{81E117FF-3819-4121-BC32-0E9D62EF5E72}"/>
    <dgm:cxn modelId="{7E59BD3A-252A-4129-A655-E7719C01EAD3}" srcId="{6B98DA6E-596F-48D6-AD54-5C572623CFF5}" destId="{BD3A288C-494D-4100-A99E-6AE9CA54BD3A}" srcOrd="8" destOrd="0" parTransId="{F3760E1B-99E0-4DA5-A465-5D6DDD0E438E}" sibTransId="{6F570598-6B07-4BB7-9F57-8DDA04AC13EE}"/>
    <dgm:cxn modelId="{4334253D-3E08-4E86-B931-C0CF81D720C5}" type="presOf" srcId="{066965F2-BCEC-42B2-BE0B-4DD8B97A2C5A}" destId="{2A35F192-D059-46E5-9452-71BEACFA9D5A}" srcOrd="0" destOrd="0" presId="urn:microsoft.com/office/officeart/2005/8/layout/default#4"/>
    <dgm:cxn modelId="{6E7A3D66-674E-4206-8684-CB64B7D74CFE}" type="presOf" srcId="{6FC22A32-1EA7-4C57-88BC-82B63EDB37B9}" destId="{04B31378-BFD6-4F1B-8F71-FD53132C14B8}" srcOrd="0" destOrd="0" presId="urn:microsoft.com/office/officeart/2005/8/layout/default#4"/>
    <dgm:cxn modelId="{9826B36B-B97C-483A-B33B-44B6E4F7A525}" srcId="{6B98DA6E-596F-48D6-AD54-5C572623CFF5}" destId="{49FCC61D-B53B-4262-ACC6-FC36739CD817}" srcOrd="7" destOrd="0" parTransId="{F30F6581-8E4C-49AB-B9CC-B1990978E73A}" sibTransId="{3A0BBC24-5C15-4C9A-8295-5CE63F6416FC}"/>
    <dgm:cxn modelId="{AB23DE50-FC29-4496-9671-048851AF20B7}" type="presOf" srcId="{82331624-0509-46CE-95A4-14749FCDD883}" destId="{DE3F5635-6205-4838-AFC7-8EC87731A41E}" srcOrd="0" destOrd="0" presId="urn:microsoft.com/office/officeart/2005/8/layout/default#4"/>
    <dgm:cxn modelId="{7D14D255-0B9F-47E6-965C-A6DC1FE37F69}" type="presOf" srcId="{9BCEEC32-DC45-42C7-BF38-EB41C537FEF7}" destId="{A5F19325-7DD7-402C-8BDB-B16245928BA3}" srcOrd="0" destOrd="0" presId="urn:microsoft.com/office/officeart/2005/8/layout/default#4"/>
    <dgm:cxn modelId="{47AE4693-C0DA-4AC1-B55F-3FBD2E1B8165}" srcId="{6B98DA6E-596F-48D6-AD54-5C572623CFF5}" destId="{9BCEEC32-DC45-42C7-BF38-EB41C537FEF7}" srcOrd="0" destOrd="0" parTransId="{702E1D83-FC54-4DE0-8882-8C9D1BAA448A}" sibTransId="{498193E7-6252-4B87-9120-EE9FEDC12918}"/>
    <dgm:cxn modelId="{A83E8C98-B5ED-4081-A007-A8D487201A2F}" type="presOf" srcId="{6B98DA6E-596F-48D6-AD54-5C572623CFF5}" destId="{5BC661CC-E147-42AB-875E-282CCEF68E2B}" srcOrd="0" destOrd="0" presId="urn:microsoft.com/office/officeart/2005/8/layout/default#4"/>
    <dgm:cxn modelId="{A3E0CCB1-B77D-4BF2-8D9D-E5FAC5AA4622}" type="presOf" srcId="{BD3A288C-494D-4100-A99E-6AE9CA54BD3A}" destId="{651CADE8-59FE-42DA-8C27-735846F6B685}" srcOrd="0" destOrd="0" presId="urn:microsoft.com/office/officeart/2005/8/layout/default#4"/>
    <dgm:cxn modelId="{7E52E2B4-03A8-4CC9-9340-05E3A726309E}" srcId="{6B98DA6E-596F-48D6-AD54-5C572623CFF5}" destId="{82331624-0509-46CE-95A4-14749FCDD883}" srcOrd="6" destOrd="0" parTransId="{7D2AB40E-CA32-4B08-AB3B-9C4841B000BA}" sibTransId="{3C2CB660-090D-4C3D-AA82-D291B0B72963}"/>
    <dgm:cxn modelId="{20173DBE-D109-42B2-BD0F-3FD1BE031984}" type="presOf" srcId="{49FCC61D-B53B-4262-ACC6-FC36739CD817}" destId="{FC14605D-F9E4-4BAA-8CA6-673528EB2047}" srcOrd="0" destOrd="0" presId="urn:microsoft.com/office/officeart/2005/8/layout/default#4"/>
    <dgm:cxn modelId="{1BB858C0-4113-4272-831A-8B044806297B}" srcId="{6B98DA6E-596F-48D6-AD54-5C572623CFF5}" destId="{A2F315D1-F52A-4602-9C8F-FD74BC8B7047}" srcOrd="4" destOrd="0" parTransId="{6B16B6E4-B094-48BE-89B4-16DF39ECE30C}" sibTransId="{E8748799-1BE7-4F3C-99F7-3BCF12A3096F}"/>
    <dgm:cxn modelId="{07CCA3EB-7BFF-46BE-93A8-F86BA0CF1108}" type="presOf" srcId="{A2F315D1-F52A-4602-9C8F-FD74BC8B7047}" destId="{04325A4D-F5F3-441B-B8E5-A91CA90420DA}" srcOrd="0" destOrd="0" presId="urn:microsoft.com/office/officeart/2005/8/layout/default#4"/>
    <dgm:cxn modelId="{DDABC9EC-22EC-4DEA-AE06-47EEEDE7ADA8}" type="presOf" srcId="{49C054C8-C91A-4063-8FF1-A18F47A2D5B4}" destId="{9FA8794C-F625-4537-99C0-754FBFCBACCA}" srcOrd="0" destOrd="0" presId="urn:microsoft.com/office/officeart/2005/8/layout/default#4"/>
    <dgm:cxn modelId="{37229D0F-BC41-49D8-B9A9-1759D3AF1B75}" type="presParOf" srcId="{5BC661CC-E147-42AB-875E-282CCEF68E2B}" destId="{A5F19325-7DD7-402C-8BDB-B16245928BA3}" srcOrd="0" destOrd="0" presId="urn:microsoft.com/office/officeart/2005/8/layout/default#4"/>
    <dgm:cxn modelId="{186C3B6D-6BD9-460A-A781-9C7398A16D54}" type="presParOf" srcId="{5BC661CC-E147-42AB-875E-282CCEF68E2B}" destId="{34F5E6BA-ABF3-4F75-87DB-34B6EBBE7CA6}" srcOrd="1" destOrd="0" presId="urn:microsoft.com/office/officeart/2005/8/layout/default#4"/>
    <dgm:cxn modelId="{965C2EC3-5373-4CCD-85FC-EC93B1607158}" type="presParOf" srcId="{5BC661CC-E147-42AB-875E-282CCEF68E2B}" destId="{04B31378-BFD6-4F1B-8F71-FD53132C14B8}" srcOrd="2" destOrd="0" presId="urn:microsoft.com/office/officeart/2005/8/layout/default#4"/>
    <dgm:cxn modelId="{D1CECB55-7A6A-4388-8AD6-B843FEADFA10}" type="presParOf" srcId="{5BC661CC-E147-42AB-875E-282CCEF68E2B}" destId="{6C8A10A3-AD3B-4E2D-80E1-BC661E8A8203}" srcOrd="3" destOrd="0" presId="urn:microsoft.com/office/officeart/2005/8/layout/default#4"/>
    <dgm:cxn modelId="{9C4602BA-0D18-4531-9E4D-77BD564A9558}" type="presParOf" srcId="{5BC661CC-E147-42AB-875E-282CCEF68E2B}" destId="{8BF2978B-7FA6-46F8-94FA-7944238032A8}" srcOrd="4" destOrd="0" presId="urn:microsoft.com/office/officeart/2005/8/layout/default#4"/>
    <dgm:cxn modelId="{1CAE535A-AC0D-4892-BC69-2FF45D31A088}" type="presParOf" srcId="{5BC661CC-E147-42AB-875E-282CCEF68E2B}" destId="{6809BC8C-CEAA-4BD7-9839-6A6C33F7A5CB}" srcOrd="5" destOrd="0" presId="urn:microsoft.com/office/officeart/2005/8/layout/default#4"/>
    <dgm:cxn modelId="{DC8F0DDD-5AF4-431F-B9B5-87BC7966B931}" type="presParOf" srcId="{5BC661CC-E147-42AB-875E-282CCEF68E2B}" destId="{9FA8794C-F625-4537-99C0-754FBFCBACCA}" srcOrd="6" destOrd="0" presId="urn:microsoft.com/office/officeart/2005/8/layout/default#4"/>
    <dgm:cxn modelId="{BFBD4403-4831-46FA-BE97-B98BB1853271}" type="presParOf" srcId="{5BC661CC-E147-42AB-875E-282CCEF68E2B}" destId="{7924BE57-33AB-4020-A075-3DEF74FBD955}" srcOrd="7" destOrd="0" presId="urn:microsoft.com/office/officeart/2005/8/layout/default#4"/>
    <dgm:cxn modelId="{9240FFF0-73F5-4CD5-8AA6-42F7A7CF77AC}" type="presParOf" srcId="{5BC661CC-E147-42AB-875E-282CCEF68E2B}" destId="{04325A4D-F5F3-441B-B8E5-A91CA90420DA}" srcOrd="8" destOrd="0" presId="urn:microsoft.com/office/officeart/2005/8/layout/default#4"/>
    <dgm:cxn modelId="{9345013F-E4DE-4FD8-8AEC-D80D080571F9}" type="presParOf" srcId="{5BC661CC-E147-42AB-875E-282CCEF68E2B}" destId="{71BAAF72-1818-4D6F-8F7E-D7BBF3DD45AC}" srcOrd="9" destOrd="0" presId="urn:microsoft.com/office/officeart/2005/8/layout/default#4"/>
    <dgm:cxn modelId="{BFCBE813-6334-46AF-82B1-1B482BEAA967}" type="presParOf" srcId="{5BC661CC-E147-42AB-875E-282CCEF68E2B}" destId="{2A35F192-D059-46E5-9452-71BEACFA9D5A}" srcOrd="10" destOrd="0" presId="urn:microsoft.com/office/officeart/2005/8/layout/default#4"/>
    <dgm:cxn modelId="{1AF9807C-1A1A-48B0-AC9B-DE6DE4657C3B}" type="presParOf" srcId="{5BC661CC-E147-42AB-875E-282CCEF68E2B}" destId="{6DF50E52-FAC8-47D7-A4ED-47CC1FE84C4D}" srcOrd="11" destOrd="0" presId="urn:microsoft.com/office/officeart/2005/8/layout/default#4"/>
    <dgm:cxn modelId="{944D96F8-1572-478F-9FF7-F66736C7A748}" type="presParOf" srcId="{5BC661CC-E147-42AB-875E-282CCEF68E2B}" destId="{DE3F5635-6205-4838-AFC7-8EC87731A41E}" srcOrd="12" destOrd="0" presId="urn:microsoft.com/office/officeart/2005/8/layout/default#4"/>
    <dgm:cxn modelId="{394EC285-5FB1-43A0-91A6-EBD5E0386001}" type="presParOf" srcId="{5BC661CC-E147-42AB-875E-282CCEF68E2B}" destId="{D75F2607-70A3-49CE-A81D-C68EC29E1D37}" srcOrd="13" destOrd="0" presId="urn:microsoft.com/office/officeart/2005/8/layout/default#4"/>
    <dgm:cxn modelId="{52E168CB-67FE-43AA-B6B4-A4276A2725B8}" type="presParOf" srcId="{5BC661CC-E147-42AB-875E-282CCEF68E2B}" destId="{FC14605D-F9E4-4BAA-8CA6-673528EB2047}" srcOrd="14" destOrd="0" presId="urn:microsoft.com/office/officeart/2005/8/layout/default#4"/>
    <dgm:cxn modelId="{3E7B281E-0984-43AB-931B-FD5D9F67A365}" type="presParOf" srcId="{5BC661CC-E147-42AB-875E-282CCEF68E2B}" destId="{750DA35D-B02F-4472-A9B3-A839543049D2}" srcOrd="15" destOrd="0" presId="urn:microsoft.com/office/officeart/2005/8/layout/default#4"/>
    <dgm:cxn modelId="{C8DF5182-8CC6-4E1F-8C18-95BD9D6A3378}" type="presParOf" srcId="{5BC661CC-E147-42AB-875E-282CCEF68E2B}" destId="{651CADE8-59FE-42DA-8C27-735846F6B685}" srcOrd="16"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621AF4-9072-44E5-8C3E-116C0927743D}" type="doc">
      <dgm:prSet loTypeId="urn:microsoft.com/office/officeart/2005/8/layout/default#3" loCatId="list" qsTypeId="urn:microsoft.com/office/officeart/2005/8/quickstyle/simple1" qsCatId="simple" csTypeId="urn:microsoft.com/office/officeart/2005/8/colors/accent1_2" csCatId="accent1" phldr="1"/>
      <dgm:spPr/>
      <dgm:t>
        <a:bodyPr/>
        <a:lstStyle/>
        <a:p>
          <a:pPr rtl="1"/>
          <a:endParaRPr lang="he-IL"/>
        </a:p>
      </dgm:t>
    </dgm:pt>
    <dgm:pt modelId="{E411CB42-600C-4C13-8C32-51BFCE87382C}">
      <dgm:prSet phldrT="[טקסט]"/>
      <dgm:spPr/>
      <dgm:t>
        <a:bodyPr/>
        <a:lstStyle/>
        <a:p>
          <a:pPr rtl="1"/>
          <a:r>
            <a:rPr lang="he-IL" dirty="0"/>
            <a:t>נשק מדויק, היפר-קולי</a:t>
          </a:r>
          <a:r>
            <a:rPr lang="en-US" dirty="0"/>
            <a:t>;</a:t>
          </a:r>
          <a:r>
            <a:rPr lang="he-IL" dirty="0"/>
            <a:t> ל"א</a:t>
          </a:r>
          <a:r>
            <a:rPr lang="en-US" dirty="0"/>
            <a:t>;</a:t>
          </a:r>
          <a:r>
            <a:rPr lang="he-IL" dirty="0"/>
            <a:t> אמצעים רובוטיים</a:t>
          </a:r>
        </a:p>
      </dgm:t>
    </dgm:pt>
    <dgm:pt modelId="{34B54B30-7570-409D-B48C-AC12DCADF462}" type="parTrans" cxnId="{17EF54C2-EF1E-4343-B96B-4374A8F2236E}">
      <dgm:prSet/>
      <dgm:spPr/>
      <dgm:t>
        <a:bodyPr/>
        <a:lstStyle/>
        <a:p>
          <a:pPr rtl="1"/>
          <a:endParaRPr lang="he-IL"/>
        </a:p>
      </dgm:t>
    </dgm:pt>
    <dgm:pt modelId="{E83066B0-65B7-41B5-9416-7D98E80603BE}" type="sibTrans" cxnId="{17EF54C2-EF1E-4343-B96B-4374A8F2236E}">
      <dgm:prSet/>
      <dgm:spPr/>
      <dgm:t>
        <a:bodyPr/>
        <a:lstStyle/>
        <a:p>
          <a:pPr rtl="1"/>
          <a:endParaRPr lang="he-IL"/>
        </a:p>
      </dgm:t>
    </dgm:pt>
    <dgm:pt modelId="{E0BF2B54-370A-4680-B917-E74449AE0A88}">
      <dgm:prSet phldrT="[טקסט]"/>
      <dgm:spPr>
        <a:ln w="38100">
          <a:solidFill>
            <a:srgbClr val="FF0000"/>
          </a:solidFill>
        </a:ln>
      </dgm:spPr>
      <dgm:t>
        <a:bodyPr/>
        <a:lstStyle/>
        <a:p>
          <a:pPr rtl="1"/>
          <a:r>
            <a:rPr lang="he-IL" dirty="0"/>
            <a:t>שימוש בפוטנציאל המחאה של הציבור</a:t>
          </a:r>
          <a:r>
            <a:rPr lang="en-US" dirty="0"/>
            <a:t>;</a:t>
          </a:r>
          <a:r>
            <a:rPr lang="he-IL" dirty="0"/>
            <a:t> מניפולציה פוליטית וחברתית מבחוץ</a:t>
          </a:r>
        </a:p>
      </dgm:t>
    </dgm:pt>
    <dgm:pt modelId="{D33896A4-1230-4617-979C-5CBA31A7BED2}" type="parTrans" cxnId="{0041892E-0662-4E3A-AFB0-150A9C18EF53}">
      <dgm:prSet/>
      <dgm:spPr/>
      <dgm:t>
        <a:bodyPr/>
        <a:lstStyle/>
        <a:p>
          <a:pPr rtl="1"/>
          <a:endParaRPr lang="he-IL"/>
        </a:p>
      </dgm:t>
    </dgm:pt>
    <dgm:pt modelId="{B233C573-B7CD-411C-A4B3-CB23677BEF02}" type="sibTrans" cxnId="{0041892E-0662-4E3A-AFB0-150A9C18EF53}">
      <dgm:prSet/>
      <dgm:spPr/>
      <dgm:t>
        <a:bodyPr/>
        <a:lstStyle/>
        <a:p>
          <a:pPr rtl="1"/>
          <a:endParaRPr lang="he-IL"/>
        </a:p>
      </dgm:t>
    </dgm:pt>
    <dgm:pt modelId="{42BFD53D-77EC-4724-A8AD-62EA5C6EEC89}">
      <dgm:prSet phldrT="[טקסט]"/>
      <dgm:spPr/>
      <dgm:t>
        <a:bodyPr/>
        <a:lstStyle/>
        <a:p>
          <a:pPr rtl="1"/>
          <a:r>
            <a:rPr lang="he-IL" dirty="0"/>
            <a:t>שימוש באמצעים צבאיים ולא צבאיים</a:t>
          </a:r>
        </a:p>
      </dgm:t>
    </dgm:pt>
    <dgm:pt modelId="{A517375F-2EA3-481E-8390-789A4DFA6B40}" type="parTrans" cxnId="{8B96E6F8-CFD2-439B-BFCD-953B8D0AB3D0}">
      <dgm:prSet/>
      <dgm:spPr/>
      <dgm:t>
        <a:bodyPr/>
        <a:lstStyle/>
        <a:p>
          <a:pPr rtl="1"/>
          <a:endParaRPr lang="he-IL"/>
        </a:p>
      </dgm:t>
    </dgm:pt>
    <dgm:pt modelId="{BCB064E3-1F44-4FD8-AFBD-BDDA5E1A5AA0}" type="sibTrans" cxnId="{8B96E6F8-CFD2-439B-BFCD-953B8D0AB3D0}">
      <dgm:prSet/>
      <dgm:spPr/>
      <dgm:t>
        <a:bodyPr/>
        <a:lstStyle/>
        <a:p>
          <a:pPr rtl="1"/>
          <a:endParaRPr lang="he-IL"/>
        </a:p>
      </dgm:t>
    </dgm:pt>
    <dgm:pt modelId="{195339EF-A81E-41DA-8E7F-5BC16CF6FAA5}">
      <dgm:prSet phldrT="[טקסט]"/>
      <dgm:spPr/>
      <dgm:t>
        <a:bodyPr/>
        <a:lstStyle/>
        <a:p>
          <a:pPr rtl="1"/>
          <a:r>
            <a:rPr lang="he-IL" dirty="0"/>
            <a:t>קיצור זמן היערכות לפעולה</a:t>
          </a:r>
        </a:p>
      </dgm:t>
    </dgm:pt>
    <dgm:pt modelId="{7157CA4D-ED9C-4CBC-9A5D-9B069065AFDF}" type="parTrans" cxnId="{5D2E75F7-05B5-4430-8293-51DAA88085BE}">
      <dgm:prSet/>
      <dgm:spPr/>
      <dgm:t>
        <a:bodyPr/>
        <a:lstStyle/>
        <a:p>
          <a:pPr rtl="1"/>
          <a:endParaRPr lang="he-IL"/>
        </a:p>
      </dgm:t>
    </dgm:pt>
    <dgm:pt modelId="{268BA04E-2C39-45BD-90B2-D6151C855AF6}" type="sibTrans" cxnId="{5D2E75F7-05B5-4430-8293-51DAA88085BE}">
      <dgm:prSet/>
      <dgm:spPr/>
      <dgm:t>
        <a:bodyPr/>
        <a:lstStyle/>
        <a:p>
          <a:pPr rtl="1"/>
          <a:endParaRPr lang="he-IL"/>
        </a:p>
      </dgm:t>
    </dgm:pt>
    <dgm:pt modelId="{B8FD3A34-C5C6-41E8-AB08-FF9E72754B06}">
      <dgm:prSet phldrT="[טקסט]"/>
      <dgm:spPr/>
      <dgm:t>
        <a:bodyPr/>
        <a:lstStyle/>
        <a:p>
          <a:pPr rtl="1"/>
          <a:r>
            <a:rPr lang="he-IL" dirty="0"/>
            <a:t>מהירות התמרון באש ובכוחות</a:t>
          </a:r>
          <a:r>
            <a:rPr lang="en-US" dirty="0"/>
            <a:t>;</a:t>
          </a:r>
          <a:r>
            <a:rPr lang="he-IL" dirty="0"/>
            <a:t> </a:t>
          </a:r>
          <a:r>
            <a:rPr lang="he-IL" dirty="0" err="1"/>
            <a:t>כ"מ</a:t>
          </a:r>
          <a:r>
            <a:rPr lang="en-US" dirty="0"/>
            <a:t>;</a:t>
          </a:r>
          <a:r>
            <a:rPr lang="he-IL" dirty="0"/>
            <a:t> פגיעה בתשתיות</a:t>
          </a:r>
        </a:p>
      </dgm:t>
    </dgm:pt>
    <dgm:pt modelId="{81CDD87A-624E-47DC-9004-9DF485DEB0E4}" type="parTrans" cxnId="{ACC949BC-097D-434B-8405-8515506B2CB6}">
      <dgm:prSet/>
      <dgm:spPr/>
      <dgm:t>
        <a:bodyPr/>
        <a:lstStyle/>
        <a:p>
          <a:pPr rtl="1"/>
          <a:endParaRPr lang="he-IL"/>
        </a:p>
      </dgm:t>
    </dgm:pt>
    <dgm:pt modelId="{9AB1E06B-B549-47ED-9602-F891426CA35A}" type="sibTrans" cxnId="{ACC949BC-097D-434B-8405-8515506B2CB6}">
      <dgm:prSet/>
      <dgm:spPr/>
      <dgm:t>
        <a:bodyPr/>
        <a:lstStyle/>
        <a:p>
          <a:pPr rtl="1"/>
          <a:endParaRPr lang="he-IL"/>
        </a:p>
      </dgm:t>
    </dgm:pt>
    <dgm:pt modelId="{375CAA13-5971-4E77-AE2D-A04E0877E94C}">
      <dgm:prSet phldrT="[טקסט]"/>
      <dgm:spPr/>
      <dgm:t>
        <a:bodyPr/>
        <a:lstStyle/>
        <a:p>
          <a:pPr rtl="1"/>
          <a:r>
            <a:rPr lang="he-IL" dirty="0"/>
            <a:t>השפעה על היריב לכל עומקו ובכל הממדים במקביל</a:t>
          </a:r>
        </a:p>
      </dgm:t>
    </dgm:pt>
    <dgm:pt modelId="{F96A7F30-2566-412D-A623-2CFCFE5A471A}" type="parTrans" cxnId="{B482CA82-059A-4669-A209-9018FD0B17D8}">
      <dgm:prSet/>
      <dgm:spPr/>
      <dgm:t>
        <a:bodyPr/>
        <a:lstStyle/>
        <a:p>
          <a:pPr rtl="1"/>
          <a:endParaRPr lang="he-IL"/>
        </a:p>
      </dgm:t>
    </dgm:pt>
    <dgm:pt modelId="{050F4DB7-FC75-4E55-9C69-0FE083F3342D}" type="sibTrans" cxnId="{B482CA82-059A-4669-A209-9018FD0B17D8}">
      <dgm:prSet/>
      <dgm:spPr/>
      <dgm:t>
        <a:bodyPr/>
        <a:lstStyle/>
        <a:p>
          <a:pPr rtl="1"/>
          <a:endParaRPr lang="he-IL"/>
        </a:p>
      </dgm:t>
    </dgm:pt>
    <dgm:pt modelId="{1C6EB51A-B952-432A-80E9-DE088093FDFA}">
      <dgm:prSet phldrT="[טקסט]"/>
      <dgm:spPr/>
      <dgm:t>
        <a:bodyPr/>
        <a:lstStyle/>
        <a:p>
          <a:pPr rtl="1"/>
          <a:r>
            <a:rPr lang="he-IL" dirty="0" err="1"/>
            <a:t>מפו"ש</a:t>
          </a:r>
          <a:r>
            <a:rPr lang="he-IL" dirty="0"/>
            <a:t> אנכי </a:t>
          </a:r>
          <a:r>
            <a:rPr lang="he-IL" dirty="0" err="1"/>
            <a:t>לפו"ש</a:t>
          </a:r>
          <a:r>
            <a:rPr lang="he-IL" dirty="0"/>
            <a:t> רשתי</a:t>
          </a:r>
        </a:p>
      </dgm:t>
    </dgm:pt>
    <dgm:pt modelId="{BC329992-BDEE-4F7B-B5B6-D979DFD39766}" type="parTrans" cxnId="{A98D9137-6FF9-49A9-83FA-919FC361F420}">
      <dgm:prSet/>
      <dgm:spPr/>
      <dgm:t>
        <a:bodyPr/>
        <a:lstStyle/>
        <a:p>
          <a:pPr rtl="1"/>
          <a:endParaRPr lang="he-IL"/>
        </a:p>
      </dgm:t>
    </dgm:pt>
    <dgm:pt modelId="{9583994C-E280-478C-83A9-D1BD712B137B}" type="sibTrans" cxnId="{A98D9137-6FF9-49A9-83FA-919FC361F420}">
      <dgm:prSet/>
      <dgm:spPr/>
      <dgm:t>
        <a:bodyPr/>
        <a:lstStyle/>
        <a:p>
          <a:pPr rtl="1"/>
          <a:endParaRPr lang="he-IL"/>
        </a:p>
      </dgm:t>
    </dgm:pt>
    <dgm:pt modelId="{A0FB52A7-F848-4C0A-9D8F-0EA10379B5E4}">
      <dgm:prSet phldrT="[טקסט]"/>
      <dgm:spPr/>
      <dgm:t>
        <a:bodyPr/>
        <a:lstStyle/>
        <a:p>
          <a:pPr rtl="1"/>
          <a:r>
            <a:rPr lang="he-IL" dirty="0"/>
            <a:t>שימוש בכוחות בלתי סדירים ובחברות צבאיות פרטיות</a:t>
          </a:r>
        </a:p>
      </dgm:t>
    </dgm:pt>
    <dgm:pt modelId="{EBF78CD4-1E40-4AB1-9407-4FBCB423B2E7}" type="parTrans" cxnId="{4A3ADDAE-19E1-43B5-A452-36B5A3F2A875}">
      <dgm:prSet/>
      <dgm:spPr/>
      <dgm:t>
        <a:bodyPr/>
        <a:lstStyle/>
        <a:p>
          <a:pPr rtl="1"/>
          <a:endParaRPr lang="he-IL"/>
        </a:p>
      </dgm:t>
    </dgm:pt>
    <dgm:pt modelId="{0F4D5688-2900-4501-9613-8C969F781794}" type="sibTrans" cxnId="{4A3ADDAE-19E1-43B5-A452-36B5A3F2A875}">
      <dgm:prSet/>
      <dgm:spPr/>
      <dgm:t>
        <a:bodyPr/>
        <a:lstStyle/>
        <a:p>
          <a:pPr rtl="1"/>
          <a:endParaRPr lang="he-IL"/>
        </a:p>
      </dgm:t>
    </dgm:pt>
    <dgm:pt modelId="{F9295E55-5BB6-4707-B460-0BC1D7527F47}">
      <dgm:prSet phldrT="[טקסט]"/>
      <dgm:spPr/>
      <dgm:t>
        <a:bodyPr/>
        <a:lstStyle/>
        <a:p>
          <a:pPr rtl="1"/>
          <a:r>
            <a:rPr lang="he-IL" dirty="0"/>
            <a:t>שימוש באמצעים בלתי ישירים ואסימטריים</a:t>
          </a:r>
        </a:p>
      </dgm:t>
    </dgm:pt>
    <dgm:pt modelId="{68B0D2F2-C24E-409F-B3C6-72671C66F6EE}" type="parTrans" cxnId="{A55E04FC-3B66-4C86-A30D-FC25647DD416}">
      <dgm:prSet/>
      <dgm:spPr/>
      <dgm:t>
        <a:bodyPr/>
        <a:lstStyle/>
        <a:p>
          <a:pPr rtl="1"/>
          <a:endParaRPr lang="he-IL"/>
        </a:p>
      </dgm:t>
    </dgm:pt>
    <dgm:pt modelId="{5CC27AF3-A656-4A00-A754-4FF81401A69D}" type="sibTrans" cxnId="{A55E04FC-3B66-4C86-A30D-FC25647DD416}">
      <dgm:prSet/>
      <dgm:spPr/>
      <dgm:t>
        <a:bodyPr/>
        <a:lstStyle/>
        <a:p>
          <a:pPr rtl="1"/>
          <a:endParaRPr lang="he-IL"/>
        </a:p>
      </dgm:t>
    </dgm:pt>
    <dgm:pt modelId="{50DF30FF-8D20-4ECA-BF63-D6956C7AD1EC}" type="pres">
      <dgm:prSet presAssocID="{02621AF4-9072-44E5-8C3E-116C0927743D}" presName="diagram" presStyleCnt="0">
        <dgm:presLayoutVars>
          <dgm:dir/>
          <dgm:resizeHandles val="exact"/>
        </dgm:presLayoutVars>
      </dgm:prSet>
      <dgm:spPr/>
    </dgm:pt>
    <dgm:pt modelId="{1516DC90-7120-4E79-B3AD-B0FE43603AA9}" type="pres">
      <dgm:prSet presAssocID="{E411CB42-600C-4C13-8C32-51BFCE87382C}" presName="node" presStyleLbl="node1" presStyleIdx="0" presStyleCnt="9">
        <dgm:presLayoutVars>
          <dgm:bulletEnabled val="1"/>
        </dgm:presLayoutVars>
      </dgm:prSet>
      <dgm:spPr/>
    </dgm:pt>
    <dgm:pt modelId="{23114BC1-5AFE-4941-A08C-373661418E48}" type="pres">
      <dgm:prSet presAssocID="{E83066B0-65B7-41B5-9416-7D98E80603BE}" presName="sibTrans" presStyleCnt="0"/>
      <dgm:spPr/>
    </dgm:pt>
    <dgm:pt modelId="{631C6EF6-878C-4799-AE41-A278235F2819}" type="pres">
      <dgm:prSet presAssocID="{E0BF2B54-370A-4680-B917-E74449AE0A88}" presName="node" presStyleLbl="node1" presStyleIdx="1" presStyleCnt="9">
        <dgm:presLayoutVars>
          <dgm:bulletEnabled val="1"/>
        </dgm:presLayoutVars>
      </dgm:prSet>
      <dgm:spPr/>
    </dgm:pt>
    <dgm:pt modelId="{09714484-60F5-4C73-9A4E-6FDC216545FB}" type="pres">
      <dgm:prSet presAssocID="{B233C573-B7CD-411C-A4B3-CB23677BEF02}" presName="sibTrans" presStyleCnt="0"/>
      <dgm:spPr/>
    </dgm:pt>
    <dgm:pt modelId="{E1675C52-0282-4A98-80EC-A2EB74FDB4A3}" type="pres">
      <dgm:prSet presAssocID="{42BFD53D-77EC-4724-A8AD-62EA5C6EEC89}" presName="node" presStyleLbl="node1" presStyleIdx="2" presStyleCnt="9">
        <dgm:presLayoutVars>
          <dgm:bulletEnabled val="1"/>
        </dgm:presLayoutVars>
      </dgm:prSet>
      <dgm:spPr/>
    </dgm:pt>
    <dgm:pt modelId="{1D284372-2455-457C-9DD0-2CA64ABCA037}" type="pres">
      <dgm:prSet presAssocID="{BCB064E3-1F44-4FD8-AFBD-BDDA5E1A5AA0}" presName="sibTrans" presStyleCnt="0"/>
      <dgm:spPr/>
    </dgm:pt>
    <dgm:pt modelId="{E0A66C31-EE7E-41CE-9F56-6DE187231114}" type="pres">
      <dgm:prSet presAssocID="{195339EF-A81E-41DA-8E7F-5BC16CF6FAA5}" presName="node" presStyleLbl="node1" presStyleIdx="3" presStyleCnt="9">
        <dgm:presLayoutVars>
          <dgm:bulletEnabled val="1"/>
        </dgm:presLayoutVars>
      </dgm:prSet>
      <dgm:spPr/>
    </dgm:pt>
    <dgm:pt modelId="{F886A571-1007-40C5-AC66-948D6C0E09BF}" type="pres">
      <dgm:prSet presAssocID="{268BA04E-2C39-45BD-90B2-D6151C855AF6}" presName="sibTrans" presStyleCnt="0"/>
      <dgm:spPr/>
    </dgm:pt>
    <dgm:pt modelId="{FAB57C02-7544-4A38-9329-3BB1D9C1BF96}" type="pres">
      <dgm:prSet presAssocID="{B8FD3A34-C5C6-41E8-AB08-FF9E72754B06}" presName="node" presStyleLbl="node1" presStyleIdx="4" presStyleCnt="9">
        <dgm:presLayoutVars>
          <dgm:bulletEnabled val="1"/>
        </dgm:presLayoutVars>
      </dgm:prSet>
      <dgm:spPr/>
    </dgm:pt>
    <dgm:pt modelId="{0BE85634-4447-4079-86AB-A663DAFBBFE0}" type="pres">
      <dgm:prSet presAssocID="{9AB1E06B-B549-47ED-9602-F891426CA35A}" presName="sibTrans" presStyleCnt="0"/>
      <dgm:spPr/>
    </dgm:pt>
    <dgm:pt modelId="{68DD319E-D9D3-4528-881E-04C4279638B9}" type="pres">
      <dgm:prSet presAssocID="{375CAA13-5971-4E77-AE2D-A04E0877E94C}" presName="node" presStyleLbl="node1" presStyleIdx="5" presStyleCnt="9">
        <dgm:presLayoutVars>
          <dgm:bulletEnabled val="1"/>
        </dgm:presLayoutVars>
      </dgm:prSet>
      <dgm:spPr/>
    </dgm:pt>
    <dgm:pt modelId="{C459C172-F9C3-43C1-9AE6-0B18E79CB932}" type="pres">
      <dgm:prSet presAssocID="{050F4DB7-FC75-4E55-9C69-0FE083F3342D}" presName="sibTrans" presStyleCnt="0"/>
      <dgm:spPr/>
    </dgm:pt>
    <dgm:pt modelId="{7576CFDC-4FAD-4062-96DD-177CC73A0A76}" type="pres">
      <dgm:prSet presAssocID="{1C6EB51A-B952-432A-80E9-DE088093FDFA}" presName="node" presStyleLbl="node1" presStyleIdx="6" presStyleCnt="9">
        <dgm:presLayoutVars>
          <dgm:bulletEnabled val="1"/>
        </dgm:presLayoutVars>
      </dgm:prSet>
      <dgm:spPr/>
    </dgm:pt>
    <dgm:pt modelId="{39C0B247-8920-4C21-8CC0-EBE3A4801DF9}" type="pres">
      <dgm:prSet presAssocID="{9583994C-E280-478C-83A9-D1BD712B137B}" presName="sibTrans" presStyleCnt="0"/>
      <dgm:spPr/>
    </dgm:pt>
    <dgm:pt modelId="{43A65299-64AC-4F87-9EEE-FF10812F78B7}" type="pres">
      <dgm:prSet presAssocID="{A0FB52A7-F848-4C0A-9D8F-0EA10379B5E4}" presName="node" presStyleLbl="node1" presStyleIdx="7" presStyleCnt="9">
        <dgm:presLayoutVars>
          <dgm:bulletEnabled val="1"/>
        </dgm:presLayoutVars>
      </dgm:prSet>
      <dgm:spPr/>
    </dgm:pt>
    <dgm:pt modelId="{23785F69-5C6B-4951-A697-6ECCAF53A6EB}" type="pres">
      <dgm:prSet presAssocID="{0F4D5688-2900-4501-9613-8C969F781794}" presName="sibTrans" presStyleCnt="0"/>
      <dgm:spPr/>
    </dgm:pt>
    <dgm:pt modelId="{387CAA1B-A114-488B-9A23-FC71E8C90377}" type="pres">
      <dgm:prSet presAssocID="{F9295E55-5BB6-4707-B460-0BC1D7527F47}" presName="node" presStyleLbl="node1" presStyleIdx="8" presStyleCnt="9">
        <dgm:presLayoutVars>
          <dgm:bulletEnabled val="1"/>
        </dgm:presLayoutVars>
      </dgm:prSet>
      <dgm:spPr/>
    </dgm:pt>
  </dgm:ptLst>
  <dgm:cxnLst>
    <dgm:cxn modelId="{6419230D-9A3A-4FD6-86B2-C07516CD3435}" type="presOf" srcId="{375CAA13-5971-4E77-AE2D-A04E0877E94C}" destId="{68DD319E-D9D3-4528-881E-04C4279638B9}" srcOrd="0" destOrd="0" presId="urn:microsoft.com/office/officeart/2005/8/layout/default#3"/>
    <dgm:cxn modelId="{0041892E-0662-4E3A-AFB0-150A9C18EF53}" srcId="{02621AF4-9072-44E5-8C3E-116C0927743D}" destId="{E0BF2B54-370A-4680-B917-E74449AE0A88}" srcOrd="1" destOrd="0" parTransId="{D33896A4-1230-4617-979C-5CBA31A7BED2}" sibTransId="{B233C573-B7CD-411C-A4B3-CB23677BEF02}"/>
    <dgm:cxn modelId="{A98D9137-6FF9-49A9-83FA-919FC361F420}" srcId="{02621AF4-9072-44E5-8C3E-116C0927743D}" destId="{1C6EB51A-B952-432A-80E9-DE088093FDFA}" srcOrd="6" destOrd="0" parTransId="{BC329992-BDEE-4F7B-B5B6-D979DFD39766}" sibTransId="{9583994C-E280-478C-83A9-D1BD712B137B}"/>
    <dgm:cxn modelId="{441A1E51-1FDD-49C1-91BC-ED4CFA25E169}" type="presOf" srcId="{1C6EB51A-B952-432A-80E9-DE088093FDFA}" destId="{7576CFDC-4FAD-4062-96DD-177CC73A0A76}" srcOrd="0" destOrd="0" presId="urn:microsoft.com/office/officeart/2005/8/layout/default#3"/>
    <dgm:cxn modelId="{F7D51053-D81A-4892-9B20-545DFD70C900}" type="presOf" srcId="{F9295E55-5BB6-4707-B460-0BC1D7527F47}" destId="{387CAA1B-A114-488B-9A23-FC71E8C90377}" srcOrd="0" destOrd="0" presId="urn:microsoft.com/office/officeart/2005/8/layout/default#3"/>
    <dgm:cxn modelId="{020F9354-0E44-47FE-B950-63263B82330B}" type="presOf" srcId="{E0BF2B54-370A-4680-B917-E74449AE0A88}" destId="{631C6EF6-878C-4799-AE41-A278235F2819}" srcOrd="0" destOrd="0" presId="urn:microsoft.com/office/officeart/2005/8/layout/default#3"/>
    <dgm:cxn modelId="{B482CA82-059A-4669-A209-9018FD0B17D8}" srcId="{02621AF4-9072-44E5-8C3E-116C0927743D}" destId="{375CAA13-5971-4E77-AE2D-A04E0877E94C}" srcOrd="5" destOrd="0" parTransId="{F96A7F30-2566-412D-A623-2CFCFE5A471A}" sibTransId="{050F4DB7-FC75-4E55-9C69-0FE083F3342D}"/>
    <dgm:cxn modelId="{4A3ADDAE-19E1-43B5-A452-36B5A3F2A875}" srcId="{02621AF4-9072-44E5-8C3E-116C0927743D}" destId="{A0FB52A7-F848-4C0A-9D8F-0EA10379B5E4}" srcOrd="7" destOrd="0" parTransId="{EBF78CD4-1E40-4AB1-9407-4FBCB423B2E7}" sibTransId="{0F4D5688-2900-4501-9613-8C969F781794}"/>
    <dgm:cxn modelId="{F2D235B3-D808-497A-8B03-FB5458B7A6D5}" type="presOf" srcId="{A0FB52A7-F848-4C0A-9D8F-0EA10379B5E4}" destId="{43A65299-64AC-4F87-9EEE-FF10812F78B7}" srcOrd="0" destOrd="0" presId="urn:microsoft.com/office/officeart/2005/8/layout/default#3"/>
    <dgm:cxn modelId="{4D1E47B3-3572-477C-B333-41D91435104E}" type="presOf" srcId="{02621AF4-9072-44E5-8C3E-116C0927743D}" destId="{50DF30FF-8D20-4ECA-BF63-D6956C7AD1EC}" srcOrd="0" destOrd="0" presId="urn:microsoft.com/office/officeart/2005/8/layout/default#3"/>
    <dgm:cxn modelId="{ACC949BC-097D-434B-8405-8515506B2CB6}" srcId="{02621AF4-9072-44E5-8C3E-116C0927743D}" destId="{B8FD3A34-C5C6-41E8-AB08-FF9E72754B06}" srcOrd="4" destOrd="0" parTransId="{81CDD87A-624E-47DC-9004-9DF485DEB0E4}" sibTransId="{9AB1E06B-B549-47ED-9602-F891426CA35A}"/>
    <dgm:cxn modelId="{17EF54C2-EF1E-4343-B96B-4374A8F2236E}" srcId="{02621AF4-9072-44E5-8C3E-116C0927743D}" destId="{E411CB42-600C-4C13-8C32-51BFCE87382C}" srcOrd="0" destOrd="0" parTransId="{34B54B30-7570-409D-B48C-AC12DCADF462}" sibTransId="{E83066B0-65B7-41B5-9416-7D98E80603BE}"/>
    <dgm:cxn modelId="{466BB1D1-C5DC-4EB6-8825-56F3D826F294}" type="presOf" srcId="{B8FD3A34-C5C6-41E8-AB08-FF9E72754B06}" destId="{FAB57C02-7544-4A38-9329-3BB1D9C1BF96}" srcOrd="0" destOrd="0" presId="urn:microsoft.com/office/officeart/2005/8/layout/default#3"/>
    <dgm:cxn modelId="{4D7E37E1-F5D8-43BF-9402-A85463A22EDC}" type="presOf" srcId="{42BFD53D-77EC-4724-A8AD-62EA5C6EEC89}" destId="{E1675C52-0282-4A98-80EC-A2EB74FDB4A3}" srcOrd="0" destOrd="0" presId="urn:microsoft.com/office/officeart/2005/8/layout/default#3"/>
    <dgm:cxn modelId="{DA3F70EA-BC74-418F-ABC5-34D351B5C5BF}" type="presOf" srcId="{195339EF-A81E-41DA-8E7F-5BC16CF6FAA5}" destId="{E0A66C31-EE7E-41CE-9F56-6DE187231114}" srcOrd="0" destOrd="0" presId="urn:microsoft.com/office/officeart/2005/8/layout/default#3"/>
    <dgm:cxn modelId="{29672DF1-364A-426F-AEBA-D9496C253AC8}" type="presOf" srcId="{E411CB42-600C-4C13-8C32-51BFCE87382C}" destId="{1516DC90-7120-4E79-B3AD-B0FE43603AA9}" srcOrd="0" destOrd="0" presId="urn:microsoft.com/office/officeart/2005/8/layout/default#3"/>
    <dgm:cxn modelId="{5D2E75F7-05B5-4430-8293-51DAA88085BE}" srcId="{02621AF4-9072-44E5-8C3E-116C0927743D}" destId="{195339EF-A81E-41DA-8E7F-5BC16CF6FAA5}" srcOrd="3" destOrd="0" parTransId="{7157CA4D-ED9C-4CBC-9A5D-9B069065AFDF}" sibTransId="{268BA04E-2C39-45BD-90B2-D6151C855AF6}"/>
    <dgm:cxn modelId="{8B96E6F8-CFD2-439B-BFCD-953B8D0AB3D0}" srcId="{02621AF4-9072-44E5-8C3E-116C0927743D}" destId="{42BFD53D-77EC-4724-A8AD-62EA5C6EEC89}" srcOrd="2" destOrd="0" parTransId="{A517375F-2EA3-481E-8390-789A4DFA6B40}" sibTransId="{BCB064E3-1F44-4FD8-AFBD-BDDA5E1A5AA0}"/>
    <dgm:cxn modelId="{A55E04FC-3B66-4C86-A30D-FC25647DD416}" srcId="{02621AF4-9072-44E5-8C3E-116C0927743D}" destId="{F9295E55-5BB6-4707-B460-0BC1D7527F47}" srcOrd="8" destOrd="0" parTransId="{68B0D2F2-C24E-409F-B3C6-72671C66F6EE}" sibTransId="{5CC27AF3-A656-4A00-A754-4FF81401A69D}"/>
    <dgm:cxn modelId="{E6FE53B4-6879-40BD-BCA4-B680A28E0870}" type="presParOf" srcId="{50DF30FF-8D20-4ECA-BF63-D6956C7AD1EC}" destId="{1516DC90-7120-4E79-B3AD-B0FE43603AA9}" srcOrd="0" destOrd="0" presId="urn:microsoft.com/office/officeart/2005/8/layout/default#3"/>
    <dgm:cxn modelId="{ED0F4998-0497-48D7-A0C8-26B024A0A6A8}" type="presParOf" srcId="{50DF30FF-8D20-4ECA-BF63-D6956C7AD1EC}" destId="{23114BC1-5AFE-4941-A08C-373661418E48}" srcOrd="1" destOrd="0" presId="urn:microsoft.com/office/officeart/2005/8/layout/default#3"/>
    <dgm:cxn modelId="{77C46BD8-A4A0-43E7-AA44-5D0E658ED574}" type="presParOf" srcId="{50DF30FF-8D20-4ECA-BF63-D6956C7AD1EC}" destId="{631C6EF6-878C-4799-AE41-A278235F2819}" srcOrd="2" destOrd="0" presId="urn:microsoft.com/office/officeart/2005/8/layout/default#3"/>
    <dgm:cxn modelId="{2433B7A5-F9A7-462E-A4CC-E49AAC61E69F}" type="presParOf" srcId="{50DF30FF-8D20-4ECA-BF63-D6956C7AD1EC}" destId="{09714484-60F5-4C73-9A4E-6FDC216545FB}" srcOrd="3" destOrd="0" presId="urn:microsoft.com/office/officeart/2005/8/layout/default#3"/>
    <dgm:cxn modelId="{8832360B-1CEB-45EA-A78C-24C5FB5EEADE}" type="presParOf" srcId="{50DF30FF-8D20-4ECA-BF63-D6956C7AD1EC}" destId="{E1675C52-0282-4A98-80EC-A2EB74FDB4A3}" srcOrd="4" destOrd="0" presId="urn:microsoft.com/office/officeart/2005/8/layout/default#3"/>
    <dgm:cxn modelId="{40F4D178-8BF1-4F43-9A02-4BF5C91306DA}" type="presParOf" srcId="{50DF30FF-8D20-4ECA-BF63-D6956C7AD1EC}" destId="{1D284372-2455-457C-9DD0-2CA64ABCA037}" srcOrd="5" destOrd="0" presId="urn:microsoft.com/office/officeart/2005/8/layout/default#3"/>
    <dgm:cxn modelId="{A44ABE30-7D28-4FE6-96D9-3B1C64A13D07}" type="presParOf" srcId="{50DF30FF-8D20-4ECA-BF63-D6956C7AD1EC}" destId="{E0A66C31-EE7E-41CE-9F56-6DE187231114}" srcOrd="6" destOrd="0" presId="urn:microsoft.com/office/officeart/2005/8/layout/default#3"/>
    <dgm:cxn modelId="{89B95763-A630-4854-BDEE-5CAB34CBEB71}" type="presParOf" srcId="{50DF30FF-8D20-4ECA-BF63-D6956C7AD1EC}" destId="{F886A571-1007-40C5-AC66-948D6C0E09BF}" srcOrd="7" destOrd="0" presId="urn:microsoft.com/office/officeart/2005/8/layout/default#3"/>
    <dgm:cxn modelId="{BB046B48-9B11-4B75-A890-904367D0DE70}" type="presParOf" srcId="{50DF30FF-8D20-4ECA-BF63-D6956C7AD1EC}" destId="{FAB57C02-7544-4A38-9329-3BB1D9C1BF96}" srcOrd="8" destOrd="0" presId="urn:microsoft.com/office/officeart/2005/8/layout/default#3"/>
    <dgm:cxn modelId="{A334DD87-5D90-4690-9D84-C990B19F1023}" type="presParOf" srcId="{50DF30FF-8D20-4ECA-BF63-D6956C7AD1EC}" destId="{0BE85634-4447-4079-86AB-A663DAFBBFE0}" srcOrd="9" destOrd="0" presId="urn:microsoft.com/office/officeart/2005/8/layout/default#3"/>
    <dgm:cxn modelId="{39CF73C9-DED5-4A69-A6C0-C8EE9AEE79F4}" type="presParOf" srcId="{50DF30FF-8D20-4ECA-BF63-D6956C7AD1EC}" destId="{68DD319E-D9D3-4528-881E-04C4279638B9}" srcOrd="10" destOrd="0" presId="urn:microsoft.com/office/officeart/2005/8/layout/default#3"/>
    <dgm:cxn modelId="{C1035313-F9B8-4D12-A8C8-9AE8A38FA896}" type="presParOf" srcId="{50DF30FF-8D20-4ECA-BF63-D6956C7AD1EC}" destId="{C459C172-F9C3-43C1-9AE6-0B18E79CB932}" srcOrd="11" destOrd="0" presId="urn:microsoft.com/office/officeart/2005/8/layout/default#3"/>
    <dgm:cxn modelId="{F8623739-1FAC-446A-8EBF-646692EF364C}" type="presParOf" srcId="{50DF30FF-8D20-4ECA-BF63-D6956C7AD1EC}" destId="{7576CFDC-4FAD-4062-96DD-177CC73A0A76}" srcOrd="12" destOrd="0" presId="urn:microsoft.com/office/officeart/2005/8/layout/default#3"/>
    <dgm:cxn modelId="{8B464944-74FB-4E93-95BB-B15A4E3FC639}" type="presParOf" srcId="{50DF30FF-8D20-4ECA-BF63-D6956C7AD1EC}" destId="{39C0B247-8920-4C21-8CC0-EBE3A4801DF9}" srcOrd="13" destOrd="0" presId="urn:microsoft.com/office/officeart/2005/8/layout/default#3"/>
    <dgm:cxn modelId="{FDD381A6-A4A6-4620-AA42-A684828FC940}" type="presParOf" srcId="{50DF30FF-8D20-4ECA-BF63-D6956C7AD1EC}" destId="{43A65299-64AC-4F87-9EEE-FF10812F78B7}" srcOrd="14" destOrd="0" presId="urn:microsoft.com/office/officeart/2005/8/layout/default#3"/>
    <dgm:cxn modelId="{07E719DC-7AD5-43D3-942E-8C499D84A0BB}" type="presParOf" srcId="{50DF30FF-8D20-4ECA-BF63-D6956C7AD1EC}" destId="{23785F69-5C6B-4951-A697-6ECCAF53A6EB}" srcOrd="15" destOrd="0" presId="urn:microsoft.com/office/officeart/2005/8/layout/default#3"/>
    <dgm:cxn modelId="{681AF99B-8B6B-4D12-AE50-3F76D55F3DC7}" type="presParOf" srcId="{50DF30FF-8D20-4ECA-BF63-D6956C7AD1EC}" destId="{387CAA1B-A114-488B-9A23-FC71E8C90377}" srcOrd="1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19325-7DD7-402C-8BDB-B16245928BA3}">
      <dsp:nvSpPr>
        <dsp:cNvPr id="0" name=""/>
        <dsp:cNvSpPr/>
      </dsp:nvSpPr>
      <dsp:spPr>
        <a:xfrm>
          <a:off x="49506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התרחבות והתעצמות נאט"ו</a:t>
          </a:r>
        </a:p>
      </dsp:txBody>
      <dsp:txXfrm>
        <a:off x="495061" y="645"/>
        <a:ext cx="2262336" cy="1357401"/>
      </dsp:txXfrm>
    </dsp:sp>
    <dsp:sp modelId="{04B31378-BFD6-4F1B-8F71-FD53132C14B8}">
      <dsp:nvSpPr>
        <dsp:cNvPr id="0" name=""/>
        <dsp:cNvSpPr/>
      </dsp:nvSpPr>
      <dsp:spPr>
        <a:xfrm>
          <a:off x="298363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הפרת המאזן האסטרטגי-גרעיני</a:t>
          </a:r>
        </a:p>
      </dsp:txBody>
      <dsp:txXfrm>
        <a:off x="2983631" y="645"/>
        <a:ext cx="2262336" cy="1357401"/>
      </dsp:txXfrm>
    </dsp:sp>
    <dsp:sp modelId="{8BF2978B-7FA6-46F8-94FA-7944238032A8}">
      <dsp:nvSpPr>
        <dsp:cNvPr id="0" name=""/>
        <dsp:cNvSpPr/>
      </dsp:nvSpPr>
      <dsp:spPr>
        <a:xfrm>
          <a:off x="5472201" y="645"/>
          <a:ext cx="2262336" cy="135740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טרור בינ"ל</a:t>
          </a:r>
        </a:p>
      </dsp:txBody>
      <dsp:txXfrm>
        <a:off x="5472201" y="645"/>
        <a:ext cx="2262336" cy="1357401"/>
      </dsp:txXfrm>
    </dsp:sp>
    <dsp:sp modelId="{9FA8794C-F625-4537-99C0-754FBFCBACCA}">
      <dsp:nvSpPr>
        <dsp:cNvPr id="0" name=""/>
        <dsp:cNvSpPr/>
      </dsp:nvSpPr>
      <dsp:spPr>
        <a:xfrm>
          <a:off x="495061" y="1584280"/>
          <a:ext cx="2262336" cy="135740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נוכחות/פעילות צבאית זרה סמוך לגבול</a:t>
          </a:r>
        </a:p>
      </dsp:txBody>
      <dsp:txXfrm>
        <a:off x="495061" y="1584280"/>
        <a:ext cx="2262336" cy="1357401"/>
      </dsp:txXfrm>
    </dsp:sp>
    <dsp:sp modelId="{04325A4D-F5F3-441B-B8E5-A91CA90420DA}">
      <dsp:nvSpPr>
        <dsp:cNvPr id="0" name=""/>
        <dsp:cNvSpPr/>
      </dsp:nvSpPr>
      <dsp:spPr>
        <a:xfrm>
          <a:off x="2983631" y="1584280"/>
          <a:ext cx="2262336" cy="1357401"/>
        </a:xfrm>
        <a:prstGeom prst="rect">
          <a:avLst/>
        </a:prstGeom>
        <a:solidFill>
          <a:schemeClr val="accent4">
            <a:lumMod val="5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"מהפכות צבעוניות" סמוך לגבול הרוסי</a:t>
          </a:r>
        </a:p>
      </dsp:txBody>
      <dsp:txXfrm>
        <a:off x="2983631" y="1584280"/>
        <a:ext cx="2262336" cy="1357401"/>
      </dsp:txXfrm>
    </dsp:sp>
    <dsp:sp modelId="{2A35F192-D059-46E5-9452-71BEACFA9D5A}">
      <dsp:nvSpPr>
        <dsp:cNvPr id="0" name=""/>
        <dsp:cNvSpPr/>
      </dsp:nvSpPr>
      <dsp:spPr>
        <a:xfrm>
          <a:off x="5472201" y="1584280"/>
          <a:ext cx="2262336" cy="1357401"/>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סכסוכים מזוינים סמוך לגבול הרוסי</a:t>
          </a:r>
        </a:p>
      </dsp:txBody>
      <dsp:txXfrm>
        <a:off x="5472201" y="1584280"/>
        <a:ext cx="2262336" cy="1357401"/>
      </dsp:txXfrm>
    </dsp:sp>
    <dsp:sp modelId="{DE3F5635-6205-4838-AFC7-8EC87731A41E}">
      <dsp:nvSpPr>
        <dsp:cNvPr id="0" name=""/>
        <dsp:cNvSpPr/>
      </dsp:nvSpPr>
      <dsp:spPr>
        <a:xfrm>
          <a:off x="495061" y="3167916"/>
          <a:ext cx="2262336" cy="1357401"/>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פעילות חתרנית זרה בתוך רוסיה</a:t>
          </a:r>
        </a:p>
      </dsp:txBody>
      <dsp:txXfrm>
        <a:off x="495061" y="3167916"/>
        <a:ext cx="2262336" cy="1357401"/>
      </dsp:txXfrm>
    </dsp:sp>
    <dsp:sp modelId="{FC14605D-F9E4-4BAA-8CA6-673528EB2047}">
      <dsp:nvSpPr>
        <dsp:cNvPr id="0" name=""/>
        <dsp:cNvSpPr/>
      </dsp:nvSpPr>
      <dsp:spPr>
        <a:xfrm>
          <a:off x="2983631" y="3167916"/>
          <a:ext cx="2262336" cy="1357401"/>
        </a:xfrm>
        <a:prstGeom prst="rect">
          <a:avLst/>
        </a:prstGeom>
        <a:solidFill>
          <a:schemeClr val="accent2">
            <a:lumMod val="5000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השפעה זרה על תודעת הציבור הרוסי</a:t>
          </a:r>
        </a:p>
      </dsp:txBody>
      <dsp:txXfrm>
        <a:off x="2983631" y="3167916"/>
        <a:ext cx="2262336" cy="1357401"/>
      </dsp:txXfrm>
    </dsp:sp>
    <dsp:sp modelId="{651CADE8-59FE-42DA-8C27-735846F6B685}">
      <dsp:nvSpPr>
        <dsp:cNvPr id="0" name=""/>
        <dsp:cNvSpPr/>
      </dsp:nvSpPr>
      <dsp:spPr>
        <a:xfrm>
          <a:off x="5472201" y="3167916"/>
          <a:ext cx="2262336" cy="1357401"/>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kern="1200" dirty="0"/>
            <a:t>ליבוי מתיחויות על רקע אתני וחברתי</a:t>
          </a:r>
        </a:p>
      </dsp:txBody>
      <dsp:txXfrm>
        <a:off x="5472201" y="3167916"/>
        <a:ext cx="2262336" cy="1357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6DC90-7120-4E79-B3AD-B0FE43603AA9}">
      <dsp:nvSpPr>
        <dsp:cNvPr id="0" name=""/>
        <dsp:cNvSpPr/>
      </dsp:nvSpPr>
      <dsp:spPr>
        <a:xfrm>
          <a:off x="530425" y="131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נשק מדויק, היפר-קולי</a:t>
          </a:r>
          <a:r>
            <a:rPr lang="en-US" sz="1900" kern="1200" dirty="0"/>
            <a:t>;</a:t>
          </a:r>
          <a:r>
            <a:rPr lang="he-IL" sz="1900" kern="1200" dirty="0"/>
            <a:t> ל"א</a:t>
          </a:r>
          <a:r>
            <a:rPr lang="en-US" sz="1900" kern="1200" dirty="0"/>
            <a:t>;</a:t>
          </a:r>
          <a:r>
            <a:rPr lang="he-IL" sz="1900" kern="1200" dirty="0"/>
            <a:t> אמצעים רובוטיים</a:t>
          </a:r>
        </a:p>
      </dsp:txBody>
      <dsp:txXfrm>
        <a:off x="530425" y="1313"/>
        <a:ext cx="2025929" cy="1215557"/>
      </dsp:txXfrm>
    </dsp:sp>
    <dsp:sp modelId="{631C6EF6-878C-4799-AE41-A278235F2819}">
      <dsp:nvSpPr>
        <dsp:cNvPr id="0" name=""/>
        <dsp:cNvSpPr/>
      </dsp:nvSpPr>
      <dsp:spPr>
        <a:xfrm>
          <a:off x="2758947" y="1313"/>
          <a:ext cx="2025929" cy="1215557"/>
        </a:xfrm>
        <a:prstGeom prst="rect">
          <a:avLst/>
        </a:prstGeom>
        <a:solidFill>
          <a:schemeClr val="accent1">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שימוש בפוטנציאל המחאה של הציבור</a:t>
          </a:r>
          <a:r>
            <a:rPr lang="en-US" sz="1900" kern="1200" dirty="0"/>
            <a:t>;</a:t>
          </a:r>
          <a:r>
            <a:rPr lang="he-IL" sz="1900" kern="1200" dirty="0"/>
            <a:t> מניפולציה פוליטית וחברתית מבחוץ</a:t>
          </a:r>
        </a:p>
      </dsp:txBody>
      <dsp:txXfrm>
        <a:off x="2758947" y="1313"/>
        <a:ext cx="2025929" cy="1215557"/>
      </dsp:txXfrm>
    </dsp:sp>
    <dsp:sp modelId="{E1675C52-0282-4A98-80EC-A2EB74FDB4A3}">
      <dsp:nvSpPr>
        <dsp:cNvPr id="0" name=""/>
        <dsp:cNvSpPr/>
      </dsp:nvSpPr>
      <dsp:spPr>
        <a:xfrm>
          <a:off x="4987469" y="131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שימוש באמצעים צבאיים ולא צבאיים</a:t>
          </a:r>
        </a:p>
      </dsp:txBody>
      <dsp:txXfrm>
        <a:off x="4987469" y="1313"/>
        <a:ext cx="2025929" cy="1215557"/>
      </dsp:txXfrm>
    </dsp:sp>
    <dsp:sp modelId="{E0A66C31-EE7E-41CE-9F56-6DE187231114}">
      <dsp:nvSpPr>
        <dsp:cNvPr id="0" name=""/>
        <dsp:cNvSpPr/>
      </dsp:nvSpPr>
      <dsp:spPr>
        <a:xfrm>
          <a:off x="530425"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קיצור זמן היערכות לפעולה</a:t>
          </a:r>
        </a:p>
      </dsp:txBody>
      <dsp:txXfrm>
        <a:off x="530425" y="1419463"/>
        <a:ext cx="2025929" cy="1215557"/>
      </dsp:txXfrm>
    </dsp:sp>
    <dsp:sp modelId="{FAB57C02-7544-4A38-9329-3BB1D9C1BF96}">
      <dsp:nvSpPr>
        <dsp:cNvPr id="0" name=""/>
        <dsp:cNvSpPr/>
      </dsp:nvSpPr>
      <dsp:spPr>
        <a:xfrm>
          <a:off x="2758947"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מהירות התמרון באש ובכוחות</a:t>
          </a:r>
          <a:r>
            <a:rPr lang="en-US" sz="1900" kern="1200" dirty="0"/>
            <a:t>;</a:t>
          </a:r>
          <a:r>
            <a:rPr lang="he-IL" sz="1900" kern="1200" dirty="0"/>
            <a:t> </a:t>
          </a:r>
          <a:r>
            <a:rPr lang="he-IL" sz="1900" kern="1200" dirty="0" err="1"/>
            <a:t>כ"מ</a:t>
          </a:r>
          <a:r>
            <a:rPr lang="en-US" sz="1900" kern="1200" dirty="0"/>
            <a:t>;</a:t>
          </a:r>
          <a:r>
            <a:rPr lang="he-IL" sz="1900" kern="1200" dirty="0"/>
            <a:t> פגיעה בתשתיות</a:t>
          </a:r>
        </a:p>
      </dsp:txBody>
      <dsp:txXfrm>
        <a:off x="2758947" y="1419463"/>
        <a:ext cx="2025929" cy="1215557"/>
      </dsp:txXfrm>
    </dsp:sp>
    <dsp:sp modelId="{68DD319E-D9D3-4528-881E-04C4279638B9}">
      <dsp:nvSpPr>
        <dsp:cNvPr id="0" name=""/>
        <dsp:cNvSpPr/>
      </dsp:nvSpPr>
      <dsp:spPr>
        <a:xfrm>
          <a:off x="4987469" y="1419463"/>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השפעה על היריב לכל עומקו ובכל הממדים במקביל</a:t>
          </a:r>
        </a:p>
      </dsp:txBody>
      <dsp:txXfrm>
        <a:off x="4987469" y="1419463"/>
        <a:ext cx="2025929" cy="1215557"/>
      </dsp:txXfrm>
    </dsp:sp>
    <dsp:sp modelId="{7576CFDC-4FAD-4062-96DD-177CC73A0A76}">
      <dsp:nvSpPr>
        <dsp:cNvPr id="0" name=""/>
        <dsp:cNvSpPr/>
      </dsp:nvSpPr>
      <dsp:spPr>
        <a:xfrm>
          <a:off x="530425"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err="1"/>
            <a:t>מפו"ש</a:t>
          </a:r>
          <a:r>
            <a:rPr lang="he-IL" sz="1900" kern="1200" dirty="0"/>
            <a:t> אנכי </a:t>
          </a:r>
          <a:r>
            <a:rPr lang="he-IL" sz="1900" kern="1200" dirty="0" err="1"/>
            <a:t>לפו"ש</a:t>
          </a:r>
          <a:r>
            <a:rPr lang="he-IL" sz="1900" kern="1200" dirty="0"/>
            <a:t> רשתי</a:t>
          </a:r>
        </a:p>
      </dsp:txBody>
      <dsp:txXfrm>
        <a:off x="530425" y="2837614"/>
        <a:ext cx="2025929" cy="1215557"/>
      </dsp:txXfrm>
    </dsp:sp>
    <dsp:sp modelId="{43A65299-64AC-4F87-9EEE-FF10812F78B7}">
      <dsp:nvSpPr>
        <dsp:cNvPr id="0" name=""/>
        <dsp:cNvSpPr/>
      </dsp:nvSpPr>
      <dsp:spPr>
        <a:xfrm>
          <a:off x="2758947"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שימוש בכוחות בלתי סדירים ובחברות צבאיות פרטיות</a:t>
          </a:r>
        </a:p>
      </dsp:txBody>
      <dsp:txXfrm>
        <a:off x="2758947" y="2837614"/>
        <a:ext cx="2025929" cy="1215557"/>
      </dsp:txXfrm>
    </dsp:sp>
    <dsp:sp modelId="{387CAA1B-A114-488B-9A23-FC71E8C90377}">
      <dsp:nvSpPr>
        <dsp:cNvPr id="0" name=""/>
        <dsp:cNvSpPr/>
      </dsp:nvSpPr>
      <dsp:spPr>
        <a:xfrm>
          <a:off x="4987469" y="2837614"/>
          <a:ext cx="2025929" cy="12155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he-IL" sz="1900" kern="1200" dirty="0"/>
            <a:t>שימוש באמצעים בלתי ישירים ואסימטריים</a:t>
          </a:r>
        </a:p>
      </dsp:txBody>
      <dsp:txXfrm>
        <a:off x="4987469" y="2837614"/>
        <a:ext cx="2025929" cy="1215557"/>
      </dsp:txXfrm>
    </dsp:sp>
  </dsp:spTree>
</dsp:drawing>
</file>

<file path=ppt/diagrams/layout1.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A8A913E4-F498-448E-84EE-930A0F1E2957}" type="datetimeFigureOut">
              <a:rPr lang="he-IL" smtClean="0"/>
              <a:t>כ"א/אדר/תש"ף</a:t>
            </a:fld>
            <a:endParaRPr lang="he-IL"/>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F80F1CFD-A0C7-4440-B105-4A58BA4E5344}" type="slidenum">
              <a:rPr lang="he-IL" smtClean="0"/>
              <a:t>‹#›</a:t>
            </a:fld>
            <a:endParaRPr lang="he-IL"/>
          </a:p>
        </p:txBody>
      </p:sp>
    </p:spTree>
    <p:extLst>
      <p:ext uri="{BB962C8B-B14F-4D97-AF65-F5344CB8AC3E}">
        <p14:creationId xmlns:p14="http://schemas.microsoft.com/office/powerpoint/2010/main" val="1694951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690ED8B-93B0-412C-9D00-D81C35F890C7}" type="datetimeFigureOut">
              <a:rPr lang="he-IL" smtClean="0"/>
              <a:t>כ"א/אדר/תש"ף</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8225B697-CA5F-43D1-AB48-228A2BCB4C6D}" type="slidenum">
              <a:rPr lang="he-IL" smtClean="0"/>
              <a:t>‹#›</a:t>
            </a:fld>
            <a:endParaRPr lang="he-IL"/>
          </a:p>
        </p:txBody>
      </p:sp>
    </p:spTree>
    <p:extLst>
      <p:ext uri="{BB962C8B-B14F-4D97-AF65-F5344CB8AC3E}">
        <p14:creationId xmlns:p14="http://schemas.microsoft.com/office/powerpoint/2010/main" val="148933701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dirty="0"/>
              <a:t>אל מול אילו סכנות/איומים נבנות היכולות.</a:t>
            </a:r>
          </a:p>
          <a:p>
            <a:pPr>
              <a:buFontTx/>
              <a:buChar char="-"/>
            </a:pPr>
            <a:r>
              <a:rPr lang="he-IL" dirty="0"/>
              <a:t>הדוקטרינה הצבאית – מערכת השקפות רשמיות המקובלות במדינה על ההגנה</a:t>
            </a:r>
            <a:r>
              <a:rPr lang="he-IL" baseline="0" dirty="0"/>
              <a:t> המזויינת וההכנה אליה של הפדרציה הרוסית -&gt; יכולה להשתנות ולהתעדכן בהתאם לשינויים בסביבה הפוליטית-אסטרטגית ובתחום הצבאי. </a:t>
            </a:r>
            <a:endParaRPr lang="he-IL" dirty="0"/>
          </a:p>
          <a:p>
            <a:pPr>
              <a:buFontTx/>
              <a:buChar char="-"/>
            </a:pPr>
            <a:r>
              <a:rPr lang="he-IL" dirty="0"/>
              <a:t>השורה העליונה – איומים במרחב העולמי/במישור הבינ"ל.</a:t>
            </a:r>
          </a:p>
          <a:p>
            <a:pPr>
              <a:buFontTx/>
              <a:buChar char="-"/>
            </a:pPr>
            <a:r>
              <a:rPr lang="he-IL" dirty="0"/>
              <a:t>השורה האמצעית – איומים בסמוך לגבול (החצר האחורית)</a:t>
            </a:r>
          </a:p>
          <a:p>
            <a:pPr>
              <a:buFontTx/>
              <a:buChar char="-"/>
            </a:pPr>
            <a:r>
              <a:rPr lang="he-IL" dirty="0"/>
              <a:t>השורה התחתונה – איומים בזירה הפנימית.</a:t>
            </a:r>
          </a:p>
          <a:p>
            <a:pPr>
              <a:buFontTx/>
              <a:buChar char="-"/>
            </a:pPr>
            <a:r>
              <a:rPr lang="he-IL" dirty="0"/>
              <a:t>מהפכות צבעוניות וחתרנות תחת היציבות הפנימית ברוסיה – כתוצאה מרושם טראומטי מה"אביב הערבי" ואירועי המחאה במוסקווה בחורף 2011-2012,</a:t>
            </a:r>
            <a:r>
              <a:rPr lang="he-IL" baseline="0" dirty="0"/>
              <a:t> עם שובו של פוטין לשלטון</a:t>
            </a:r>
            <a:r>
              <a:rPr lang="he-IL" dirty="0"/>
              <a:t>.</a:t>
            </a:r>
          </a:p>
          <a:p>
            <a:pPr>
              <a:buFontTx/>
              <a:buChar char="-"/>
            </a:pPr>
            <a:r>
              <a:rPr lang="he-IL" dirty="0"/>
              <a:t> הבחנה בין איום צבאי לסכנה צבאית:</a:t>
            </a:r>
          </a:p>
          <a:p>
            <a:pPr lvl="1">
              <a:buFontTx/>
              <a:buChar char="-"/>
            </a:pPr>
            <a:r>
              <a:rPr lang="he-IL" dirty="0"/>
              <a:t>סכנה</a:t>
            </a:r>
            <a:r>
              <a:rPr lang="he-IL" baseline="0" dirty="0"/>
              <a:t> צבאית – מצב היחסים הבינ"ל ובתוך המדינה המאופיין על ידי מכלול של גורמים המסוגלים בתנאים מסוימים להביא להופעת איום צבאי.</a:t>
            </a:r>
          </a:p>
          <a:p>
            <a:pPr lvl="1">
              <a:buFontTx/>
              <a:buChar char="-"/>
            </a:pPr>
            <a:r>
              <a:rPr lang="he-IL" baseline="0" dirty="0"/>
              <a:t>איום צבאי – מצב היחסים הבינ"ל או בתוך המדינה המאופיין על ידיד אפשרות סבירה לפרוץ עימות/סכסוך מזוין בין הצדדים היריבים או המאופיין על ידי מוכנות גבוהה של מדינה/קבוצת מדינות </a:t>
            </a:r>
            <a:r>
              <a:rPr lang="he-IL" baseline="0" dirty="0" err="1"/>
              <a:t>מסויימת</a:t>
            </a:r>
            <a:r>
              <a:rPr lang="he-IL" baseline="0" dirty="0"/>
              <a:t> או ארגונים בינ"ל/ארגוני טרור להפעלת כוח צבאי. </a:t>
            </a:r>
            <a:r>
              <a:rPr lang="he-IL" dirty="0"/>
              <a:t> </a:t>
            </a:r>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1</a:t>
            </a:fld>
            <a:endParaRPr lang="he-IL"/>
          </a:p>
        </p:txBody>
      </p:sp>
    </p:spTree>
    <p:extLst>
      <p:ext uri="{BB962C8B-B14F-4D97-AF65-F5344CB8AC3E}">
        <p14:creationId xmlns:p14="http://schemas.microsoft.com/office/powerpoint/2010/main" val="8696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10</a:t>
            </a:fld>
            <a:endParaRPr lang="he-IL"/>
          </a:p>
        </p:txBody>
      </p:sp>
    </p:spTree>
    <p:extLst>
      <p:ext uri="{BB962C8B-B14F-4D97-AF65-F5344CB8AC3E}">
        <p14:creationId xmlns:p14="http://schemas.microsoft.com/office/powerpoint/2010/main" val="5217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dirty="0"/>
              <a:t>כיצד</a:t>
            </a:r>
            <a:r>
              <a:rPr lang="he-IL" baseline="0" dirty="0"/>
              <a:t> להפעיל כוח – צורות ושיטות – על סמך מאפייני המלחמות המודרניות.</a:t>
            </a:r>
            <a:endParaRPr lang="he-IL" dirty="0"/>
          </a:p>
          <a:p>
            <a:pPr>
              <a:buFontTx/>
              <a:buChar char="-"/>
            </a:pPr>
            <a:r>
              <a:rPr lang="he-IL" dirty="0"/>
              <a:t>פרק בדוקטרינה הצבאית שבא</a:t>
            </a:r>
            <a:r>
              <a:rPr lang="he-IL" baseline="0" dirty="0"/>
              <a:t> אחרי הצגת האיומים והסכנות ולפני פירוט משימות של הכוחות המזוינים ויעדי בניין הכוח</a:t>
            </a:r>
          </a:p>
          <a:p>
            <a:pPr>
              <a:buFontTx/>
              <a:buChar char="-"/>
            </a:pPr>
            <a:r>
              <a:rPr lang="he-IL" baseline="0" dirty="0"/>
              <a:t>המאפיינים מתייחסים למלחמה-עימות בין מדינות.</a:t>
            </a:r>
          </a:p>
          <a:p>
            <a:pPr>
              <a:buFontTx/>
              <a:buChar char="-"/>
            </a:pPr>
            <a:r>
              <a:rPr lang="he-IL" baseline="0" dirty="0"/>
              <a:t>המאפיינים מתבססים על ניתוח מלחמות העבר ומגמות בצורות ובשיטות של הפעלת כוח -&gt; אמור להתייחס הן לניסיון הרוסי והן לניסיון הזר, אך בפועל בשני העשורים האחרונים – מעורבות ארה"ב במערכות גדולות (עיראק</a:t>
            </a:r>
            <a:r>
              <a:rPr lang="en-US" baseline="0" dirty="0"/>
              <a:t>X</a:t>
            </a:r>
            <a:r>
              <a:rPr lang="he-IL" baseline="0" dirty="0"/>
              <a:t>2, יוגוסלביה, אפגניסטן ועוד) – הפתיעה בהיבטיה השונים את רוסיה, שעדיין מזהה פער טכנולוגי שיש להשלימו מול המערב (כך גם עולה מדברי </a:t>
            </a:r>
            <a:r>
              <a:rPr lang="he-IL" baseline="0" dirty="0" err="1"/>
              <a:t>גרסימוב</a:t>
            </a:r>
            <a:r>
              <a:rPr lang="he-IL" baseline="0" dirty="0"/>
              <a:t> בשנת 2013).</a:t>
            </a:r>
          </a:p>
          <a:p>
            <a:pPr>
              <a:buFontTx/>
              <a:buChar char="-"/>
            </a:pPr>
            <a:r>
              <a:rPr lang="he-IL" baseline="0" dirty="0"/>
              <a:t> בסה"כ מדברים על אותם המאפיינים זה כבר כ-20 שנה (לפחות), התוספת הבולטת – המהפכות הצבעוניות.  </a:t>
            </a: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2</a:t>
            </a:fld>
            <a:endParaRPr lang="he-IL"/>
          </a:p>
        </p:txBody>
      </p:sp>
    </p:spTree>
    <p:extLst>
      <p:ext uri="{BB962C8B-B14F-4D97-AF65-F5344CB8AC3E}">
        <p14:creationId xmlns:p14="http://schemas.microsoft.com/office/powerpoint/2010/main" val="130508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3</a:t>
            </a:fld>
            <a:endParaRPr lang="he-IL"/>
          </a:p>
        </p:txBody>
      </p:sp>
    </p:spTree>
    <p:extLst>
      <p:ext uri="{BB962C8B-B14F-4D97-AF65-F5344CB8AC3E}">
        <p14:creationId xmlns:p14="http://schemas.microsoft.com/office/powerpoint/2010/main" val="7409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dirty="0"/>
              <a:t>אם כי, הימצאות</a:t>
            </a:r>
            <a:r>
              <a:rPr lang="he-IL" baseline="0" dirty="0"/>
              <a:t> עימות מזוין מגדיר את התופעה כמלחמה. </a:t>
            </a:r>
          </a:p>
          <a:p>
            <a:pPr>
              <a:buFontTx/>
              <a:buChar char="-"/>
            </a:pPr>
            <a:r>
              <a:rPr lang="he-IL" baseline="0" dirty="0"/>
              <a:t>חיזוי אופי המלחמה העתידית הינה על בסיס זיהוי מאפיינים של עימותים צבאיים מודרניים.</a:t>
            </a:r>
          </a:p>
          <a:p>
            <a:pPr>
              <a:buFontTx/>
              <a:buChar char="-"/>
            </a:pPr>
            <a:r>
              <a:rPr lang="he-IL" baseline="0" dirty="0"/>
              <a:t>בקרב הוגי דעות צבאיים רוסיים יש מאז נפילת ברה"מ ויכוחים כיצד נכון להגדיר את המלחמה, איך לגשת לחקר המלחמה, האם להמשיך ולהישען על תפיסות מרקסיסטיות, כגון הטענה בדבר קיום מציאות הנשלטת על ידי חוקים אובייקטיביים.</a:t>
            </a:r>
          </a:p>
          <a:p>
            <a:pPr>
              <a:buFontTx/>
              <a:buChar char="-"/>
            </a:pPr>
            <a:r>
              <a:rPr lang="he-IL" baseline="0" dirty="0"/>
              <a:t>יש ויכוחים גם לגבי סיווג המלחמות – ה"מחדשים" שואפים לסווג את המלחמות לקלאסיות ולא קלאסיות, ואילו השמרנים טוענים שיש מזה ומזה בכל מלחמה. </a:t>
            </a:r>
          </a:p>
          <a:p>
            <a:pPr>
              <a:buFontTx/>
              <a:buChar char="-"/>
            </a:pPr>
            <a:r>
              <a:rPr lang="he-IL" baseline="0" dirty="0"/>
              <a:t> לאחרונה, דיווח על כוונה לבחון מחדש את הגדרת מושג המלחמה – לא ברור אם אכן מתבצע.</a:t>
            </a: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4</a:t>
            </a:fld>
            <a:endParaRPr lang="he-IL"/>
          </a:p>
        </p:txBody>
      </p:sp>
    </p:spTree>
    <p:extLst>
      <p:ext uri="{BB962C8B-B14F-4D97-AF65-F5344CB8AC3E}">
        <p14:creationId xmlns:p14="http://schemas.microsoft.com/office/powerpoint/2010/main" val="79391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5</a:t>
            </a:fld>
            <a:endParaRPr lang="he-IL"/>
          </a:p>
        </p:txBody>
      </p:sp>
    </p:spTree>
    <p:extLst>
      <p:ext uri="{BB962C8B-B14F-4D97-AF65-F5344CB8AC3E}">
        <p14:creationId xmlns:p14="http://schemas.microsoft.com/office/powerpoint/2010/main" val="388870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6</a:t>
            </a:fld>
            <a:endParaRPr lang="he-IL"/>
          </a:p>
        </p:txBody>
      </p:sp>
    </p:spTree>
    <p:extLst>
      <p:ext uri="{BB962C8B-B14F-4D97-AF65-F5344CB8AC3E}">
        <p14:creationId xmlns:p14="http://schemas.microsoft.com/office/powerpoint/2010/main" val="113520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a:buFontTx/>
              <a:buChar char="-"/>
            </a:pPr>
            <a:r>
              <a:rPr lang="he-IL" sz="1200" kern="1200" dirty="0">
                <a:solidFill>
                  <a:schemeClr val="tx1"/>
                </a:solidFill>
                <a:latin typeface="+mn-lt"/>
                <a:ea typeface="+mn-ea"/>
                <a:cs typeface="+mn-cs"/>
              </a:rPr>
              <a:t>כל מלחמה היא מקרה פרטני הדורש גישה ותכנון ייחודיים ופרטניים.</a:t>
            </a:r>
          </a:p>
          <a:p>
            <a:pPr>
              <a:buFontTx/>
              <a:buChar char="-"/>
            </a:pPr>
            <a:r>
              <a:rPr lang="he-IL" sz="1200" kern="1200" dirty="0">
                <a:solidFill>
                  <a:schemeClr val="tx1"/>
                </a:solidFill>
                <a:latin typeface="+mn-lt"/>
                <a:ea typeface="+mn-ea"/>
                <a:cs typeface="+mn-cs"/>
              </a:rPr>
              <a:t>הרתעה אסטרטגית גרעינית ולא גרעינית – מניעת הסלמה ויצירת איום על היריב</a:t>
            </a:r>
          </a:p>
          <a:p>
            <a:pPr>
              <a:buFontTx/>
              <a:buChar char="-"/>
            </a:pPr>
            <a:r>
              <a:rPr lang="he-IL" sz="1200" kern="1200" dirty="0">
                <a:solidFill>
                  <a:schemeClr val="tx1"/>
                </a:solidFill>
                <a:latin typeface="+mn-lt"/>
                <a:ea typeface="+mn-ea"/>
                <a:cs typeface="+mn-cs"/>
              </a:rPr>
              <a:t>פעולה אסטרטגית – פעולה להשגת יעדים אסטרטגיים –</a:t>
            </a:r>
            <a:r>
              <a:rPr lang="he-IL" sz="1200" kern="1200" baseline="0" dirty="0">
                <a:solidFill>
                  <a:schemeClr val="tx1"/>
                </a:solidFill>
                <a:latin typeface="+mn-lt"/>
                <a:ea typeface="+mn-ea"/>
                <a:cs typeface="+mn-cs"/>
              </a:rPr>
              <a:t> מבצע אסטרטגי (גרעין, האוויר והחלל </a:t>
            </a:r>
            <a:r>
              <a:rPr lang="he-IL" sz="1200" kern="1200" baseline="0" dirty="0" err="1">
                <a:solidFill>
                  <a:schemeClr val="tx1"/>
                </a:solidFill>
                <a:latin typeface="+mn-lt"/>
                <a:ea typeface="+mn-ea"/>
                <a:cs typeface="+mn-cs"/>
              </a:rPr>
              <a:t>וכו</a:t>
            </a:r>
            <a:r>
              <a:rPr lang="he-IL" sz="1200" kern="1200" baseline="0" dirty="0">
                <a:solidFill>
                  <a:schemeClr val="tx1"/>
                </a:solidFill>
                <a:latin typeface="+mn-lt"/>
                <a:ea typeface="+mn-ea"/>
                <a:cs typeface="+mn-cs"/>
              </a:rPr>
              <a:t>').</a:t>
            </a:r>
          </a:p>
          <a:p>
            <a:pPr>
              <a:buFontTx/>
              <a:buChar char="-"/>
            </a:pPr>
            <a:r>
              <a:rPr lang="he-IL" sz="1200" kern="1200" baseline="0" dirty="0">
                <a:solidFill>
                  <a:schemeClr val="tx1"/>
                </a:solidFill>
                <a:latin typeface="+mn-lt"/>
                <a:ea typeface="+mn-ea"/>
                <a:cs typeface="+mn-cs"/>
              </a:rPr>
              <a:t> סוגי הפעולה הצבאית – מתקפה, מגננה, נסיגה, מתקפת נגד.</a:t>
            </a:r>
          </a:p>
          <a:p>
            <a:pPr>
              <a:buFontTx/>
              <a:buChar char="-"/>
            </a:pPr>
            <a:r>
              <a:rPr lang="he-IL" sz="1200" kern="1200" baseline="0" dirty="0">
                <a:solidFill>
                  <a:schemeClr val="tx1"/>
                </a:solidFill>
                <a:latin typeface="+mn-lt"/>
                <a:ea typeface="+mn-ea"/>
                <a:cs typeface="+mn-cs"/>
              </a:rPr>
              <a:t> שיטת הפעולה – </a:t>
            </a:r>
            <a:r>
              <a:rPr lang="en-US" sz="1200" kern="1200" baseline="0" dirty="0" err="1">
                <a:solidFill>
                  <a:schemeClr val="tx1"/>
                </a:solidFill>
                <a:latin typeface="+mn-lt"/>
                <a:ea typeface="+mn-ea"/>
                <a:cs typeface="+mn-cs"/>
              </a:rPr>
              <a:t>sposob</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primeneniya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sil</a:t>
            </a:r>
            <a:r>
              <a:rPr lang="he-IL" sz="1200" kern="1200" baseline="0" dirty="0">
                <a:solidFill>
                  <a:schemeClr val="tx1"/>
                </a:solidFill>
                <a:latin typeface="+mn-lt"/>
                <a:ea typeface="+mn-ea"/>
                <a:cs typeface="+mn-cs"/>
              </a:rPr>
              <a:t> – סדר ואופן הפעלת הכוחות הזמינים להשגת יעדי הפעולה.</a:t>
            </a:r>
          </a:p>
          <a:p>
            <a:pPr>
              <a:buFontTx/>
              <a:buChar char="-"/>
            </a:pPr>
            <a:r>
              <a:rPr lang="he-IL" sz="1200" kern="1200" baseline="0" dirty="0">
                <a:solidFill>
                  <a:schemeClr val="tx1"/>
                </a:solidFill>
                <a:latin typeface="+mn-lt"/>
                <a:ea typeface="+mn-ea"/>
                <a:cs typeface="+mn-cs"/>
              </a:rPr>
              <a:t> צורות הפעלת כוח – ביטוי חיצוני של תוכן שיטת הפעולה הצבאית (היקף הפעולה, סוג הכוח, אופי המשימות).</a:t>
            </a: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7</a:t>
            </a:fld>
            <a:endParaRPr lang="he-IL"/>
          </a:p>
        </p:txBody>
      </p:sp>
    </p:spTree>
    <p:extLst>
      <p:ext uri="{BB962C8B-B14F-4D97-AF65-F5344CB8AC3E}">
        <p14:creationId xmlns:p14="http://schemas.microsoft.com/office/powerpoint/2010/main" val="312631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sz="1200" kern="1200" baseline="0" dirty="0">
                <a:solidFill>
                  <a:schemeClr val="tx1"/>
                </a:solidFill>
                <a:latin typeface="+mn-lt"/>
                <a:ea typeface="+mn-ea"/>
                <a:cs typeface="+mn-cs"/>
              </a:rPr>
              <a:t>עקרונות האומנות הצבאית – עקרונות אוניברסאליים שעל בסיסם מתכננים מבצעים (יישומם תורם להצלחה במבצע) </a:t>
            </a:r>
            <a:br>
              <a:rPr lang="he-IL" sz="1200" kern="1200" dirty="0">
                <a:solidFill>
                  <a:schemeClr val="tx1"/>
                </a:solidFill>
                <a:latin typeface="+mn-lt"/>
                <a:ea typeface="+mn-ea"/>
                <a:cs typeface="+mn-cs"/>
              </a:rPr>
            </a:br>
            <a:br>
              <a:rPr lang="he-IL" sz="1200" kern="1200" dirty="0">
                <a:solidFill>
                  <a:schemeClr val="tx1"/>
                </a:solidFill>
                <a:latin typeface="+mn-lt"/>
                <a:ea typeface="+mn-ea"/>
                <a:cs typeface="+mn-cs"/>
              </a:rPr>
            </a:br>
            <a:endParaRPr lang="he-IL" dirty="0"/>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8</a:t>
            </a:fld>
            <a:endParaRPr lang="he-IL"/>
          </a:p>
        </p:txBody>
      </p:sp>
    </p:spTree>
    <p:extLst>
      <p:ext uri="{BB962C8B-B14F-4D97-AF65-F5344CB8AC3E}">
        <p14:creationId xmlns:p14="http://schemas.microsoft.com/office/powerpoint/2010/main" val="344008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87A8BEC-8E8C-45D1-85F3-81CEDC79B800}" type="slidenum">
              <a:rPr lang="he-IL" smtClean="0"/>
              <a:t>9</a:t>
            </a:fld>
            <a:endParaRPr lang="he-IL"/>
          </a:p>
        </p:txBody>
      </p:sp>
    </p:spTree>
    <p:extLst>
      <p:ext uri="{BB962C8B-B14F-4D97-AF65-F5344CB8AC3E}">
        <p14:creationId xmlns:p14="http://schemas.microsoft.com/office/powerpoint/2010/main" val="408708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8484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29411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043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322078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76685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400086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42389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2810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17154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25825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D3EB0A2B-7D8B-4C40-B2B3-7E87E9C08B24}" type="datetimeFigureOut">
              <a:rPr lang="he-IL" smtClean="0"/>
              <a:t>כ"א/אדר/תש"ף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E92A6A2C-F89B-451B-B6D0-28DA2A3FF6F1}" type="slidenum">
              <a:rPr lang="he-IL" smtClean="0"/>
              <a:t>‹#›</a:t>
            </a:fld>
            <a:endParaRPr lang="he-IL"/>
          </a:p>
        </p:txBody>
      </p:sp>
    </p:spTree>
    <p:extLst>
      <p:ext uri="{BB962C8B-B14F-4D97-AF65-F5344CB8AC3E}">
        <p14:creationId xmlns:p14="http://schemas.microsoft.com/office/powerpoint/2010/main" val="310912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3EB0A2B-7D8B-4C40-B2B3-7E87E9C08B24}" type="datetimeFigureOut">
              <a:rPr lang="he-IL" smtClean="0"/>
              <a:t>כ"א/אדר/תש"ף</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92A6A2C-F89B-451B-B6D0-28DA2A3FF6F1}" type="slidenum">
              <a:rPr lang="he-IL" smtClean="0"/>
              <a:t>‹#›</a:t>
            </a:fld>
            <a:endParaRPr lang="he-IL"/>
          </a:p>
        </p:txBody>
      </p:sp>
    </p:spTree>
    <p:extLst>
      <p:ext uri="{BB962C8B-B14F-4D97-AF65-F5344CB8AC3E}">
        <p14:creationId xmlns:p14="http://schemas.microsoft.com/office/powerpoint/2010/main" val="220452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latin typeface="Guttman Hatzvi" pitchFamily="2" charset="-79"/>
                <a:cs typeface="Guttman Hatzvi" pitchFamily="2" charset="-79"/>
              </a:rPr>
              <a:t>סכנות צבאיות-ביטחוניות</a:t>
            </a:r>
            <a:br>
              <a:rPr lang="he-IL" dirty="0">
                <a:latin typeface="Guttman Hatzvi" pitchFamily="2" charset="-79"/>
                <a:cs typeface="Guttman Hatzvi" pitchFamily="2" charset="-79"/>
              </a:rPr>
            </a:br>
            <a:r>
              <a:rPr lang="he-IL" sz="3100" dirty="0">
                <a:latin typeface="Guttman Hatzvi" pitchFamily="2" charset="-79"/>
                <a:cs typeface="Guttman Hatzvi" pitchFamily="2" charset="-79"/>
              </a:rPr>
              <a:t>(לפי הדוקטרינה הצבאית 2014)</a:t>
            </a:r>
          </a:p>
        </p:txBody>
      </p:sp>
      <p:graphicFrame>
        <p:nvGraphicFramePr>
          <p:cNvPr id="4" name="מציין מיקום תוכן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569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428604"/>
            <a:ext cx="8229600" cy="714380"/>
          </a:xfrm>
        </p:spPr>
        <p:txBody>
          <a:bodyPr>
            <a:normAutofit/>
          </a:bodyPr>
          <a:lstStyle/>
          <a:p>
            <a:r>
              <a:rPr lang="he-IL" sz="3200" dirty="0">
                <a:latin typeface="Guttman Hatzvi" pitchFamily="2" charset="-79"/>
                <a:cs typeface="Guttman Hatzvi" pitchFamily="2" charset="-79"/>
              </a:rPr>
              <a:t>הפעלת כוח רוסית – עקרונות ואמונות</a:t>
            </a:r>
          </a:p>
        </p:txBody>
      </p:sp>
      <p:sp>
        <p:nvSpPr>
          <p:cNvPr id="3" name="מציין מיקום תוכן 2"/>
          <p:cNvSpPr>
            <a:spLocks noGrp="1"/>
          </p:cNvSpPr>
          <p:nvPr>
            <p:ph idx="1"/>
          </p:nvPr>
        </p:nvSpPr>
        <p:spPr>
          <a:xfrm>
            <a:off x="1738282" y="1214423"/>
            <a:ext cx="8643998" cy="4525963"/>
          </a:xfrm>
        </p:spPr>
        <p:txBody>
          <a:bodyPr>
            <a:normAutofit/>
          </a:bodyPr>
          <a:lstStyle/>
          <a:p>
            <a:r>
              <a:rPr lang="he-IL" sz="2400" b="1" dirty="0"/>
              <a:t>הימנעות משבלונה – התאמת כלים ושיטות ליעדים ואילוצים</a:t>
            </a:r>
            <a:r>
              <a:rPr lang="he-IL" sz="2400" dirty="0"/>
              <a:t>, למשל:</a:t>
            </a:r>
          </a:p>
          <a:p>
            <a:pPr lvl="1"/>
            <a:r>
              <a:rPr lang="he-IL" sz="2000" dirty="0"/>
              <a:t>תמרון מבוזר, חיזוק מסגרות כוח טקטיות (תפיסת ה-</a:t>
            </a:r>
            <a:r>
              <a:rPr lang="en-US" sz="2000" dirty="0"/>
              <a:t>BTG</a:t>
            </a:r>
            <a:r>
              <a:rPr lang="he-IL" sz="2000" dirty="0"/>
              <a:t>)</a:t>
            </a:r>
          </a:p>
          <a:p>
            <a:pPr lvl="1"/>
            <a:r>
              <a:rPr lang="he-IL" sz="2000" dirty="0"/>
              <a:t>חזרה לעוצבת יסוד דיביזיה, תמרוני כוחות בקנה מידה אסטרטגי</a:t>
            </a:r>
          </a:p>
          <a:p>
            <a:r>
              <a:rPr lang="he-IL" sz="2400" b="1" dirty="0"/>
              <a:t>פעולה מהירה ומפתיעה תוך תפיסת יוזמה וקביעת עובדות בשטח.</a:t>
            </a:r>
          </a:p>
          <a:p>
            <a:r>
              <a:rPr lang="he-IL" sz="2400" b="1" dirty="0"/>
              <a:t>שימוש במינימום הגיוני ("מספיקות הגיונית") של כוח:</a:t>
            </a:r>
          </a:p>
          <a:p>
            <a:pPr lvl="1"/>
            <a:r>
              <a:rPr lang="he-IL" sz="2000" dirty="0"/>
              <a:t>חיסכון במשאבים - ריכוז מאמץ, בקרה על אי הישאבות בקונפליקט</a:t>
            </a:r>
          </a:p>
          <a:p>
            <a:pPr lvl="1"/>
            <a:r>
              <a:rPr lang="he-IL" sz="2000" dirty="0"/>
              <a:t>צמצום עלויות פוליטיות-מדיניות וכלכליות (גם ואולי בעיקר עקב אילוצים)</a:t>
            </a:r>
          </a:p>
          <a:p>
            <a:pPr lvl="1"/>
            <a:r>
              <a:rPr lang="he-IL" sz="2000" dirty="0"/>
              <a:t>הפתעה</a:t>
            </a:r>
          </a:p>
          <a:p>
            <a:r>
              <a:rPr lang="he-IL" sz="2400" b="1" dirty="0"/>
              <a:t>דגש על כלים ושיטות אסימטריים</a:t>
            </a:r>
          </a:p>
          <a:p>
            <a:r>
              <a:rPr lang="he-IL" sz="2400" b="1" dirty="0"/>
              <a:t>לוחמת מידע (על גווניה השונים)</a:t>
            </a:r>
          </a:p>
          <a:p>
            <a:r>
              <a:rPr lang="he-IL" sz="2400" b="1" dirty="0"/>
              <a:t>הרתעה – הקרנת כוח כאמצעי השפעה</a:t>
            </a:r>
          </a:p>
          <a:p>
            <a:pPr>
              <a:buNone/>
            </a:pPr>
            <a:endParaRPr lang="he-IL" sz="2400" dirty="0"/>
          </a:p>
          <a:p>
            <a:endParaRPr lang="he-IL" sz="2400" dirty="0"/>
          </a:p>
        </p:txBody>
      </p:sp>
      <p:sp>
        <p:nvSpPr>
          <p:cNvPr id="4" name="מלבן 3"/>
          <p:cNvSpPr/>
          <p:nvPr/>
        </p:nvSpPr>
        <p:spPr>
          <a:xfrm>
            <a:off x="2024034" y="5715016"/>
            <a:ext cx="8215370" cy="1000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לא </a:t>
            </a:r>
            <a:r>
              <a:rPr lang="he-IL" b="1">
                <a:solidFill>
                  <a:schemeClr val="tx1"/>
                </a:solidFill>
              </a:rPr>
              <a:t>חדשנות אלא </a:t>
            </a:r>
            <a:r>
              <a:rPr lang="he-IL" b="1" dirty="0">
                <a:solidFill>
                  <a:schemeClr val="tx1"/>
                </a:solidFill>
              </a:rPr>
              <a:t>אבולוציה הדרגתית של שיטות פעולה (ולעתים אף חזרה לשיטות ישנות והתאמתן לטכנולוגיה מודרנית) – בהתאמה למהות היריב ואיום הייחוס - כפועל יוצא של חיכוך וצבירת ניסיון מבצעי, כמו גם אילוצים ומגבלות שונים. </a:t>
            </a:r>
          </a:p>
        </p:txBody>
      </p:sp>
    </p:spTree>
    <p:extLst>
      <p:ext uri="{BB962C8B-B14F-4D97-AF65-F5344CB8AC3E}">
        <p14:creationId xmlns:p14="http://schemas.microsoft.com/office/powerpoint/2010/main" val="191314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1477"/>
            <a:ext cx="10515600" cy="1325563"/>
          </a:xfrm>
        </p:spPr>
        <p:txBody>
          <a:bodyPr>
            <a:normAutofit/>
          </a:bodyPr>
          <a:lstStyle/>
          <a:p>
            <a:pPr algn="ctr" rtl="1"/>
            <a:r>
              <a:rPr lang="he-IL" sz="4800" b="1" dirty="0"/>
              <a:t>שלטון מקומי:</a:t>
            </a:r>
          </a:p>
        </p:txBody>
      </p:sp>
      <p:sp>
        <p:nvSpPr>
          <p:cNvPr id="3" name="Content Placeholder 2"/>
          <p:cNvSpPr>
            <a:spLocks noGrp="1"/>
          </p:cNvSpPr>
          <p:nvPr>
            <p:ph idx="1"/>
          </p:nvPr>
        </p:nvSpPr>
        <p:spPr/>
        <p:txBody>
          <a:bodyPr>
            <a:normAutofit/>
          </a:bodyPr>
          <a:lstStyle/>
          <a:p>
            <a:pPr algn="r" rtl="1"/>
            <a:r>
              <a:rPr lang="he-IL" sz="4000" dirty="0">
                <a:latin typeface="David" panose="020E0502060401010101" pitchFamily="34" charset="-79"/>
                <a:cs typeface="David" panose="020E0502060401010101" pitchFamily="34" charset="-79"/>
              </a:rPr>
              <a:t>מבנה המדינה ושיטת בחירות</a:t>
            </a:r>
          </a:p>
          <a:p>
            <a:pPr algn="r" rtl="1"/>
            <a:r>
              <a:rPr lang="he-IL" sz="4000" dirty="0">
                <a:latin typeface="David" panose="020E0502060401010101" pitchFamily="34" charset="-79"/>
                <a:cs typeface="David" panose="020E0502060401010101" pitchFamily="34" charset="-79"/>
              </a:rPr>
              <a:t>חלוקה פנימית למחוזות</a:t>
            </a:r>
          </a:p>
          <a:p>
            <a:pPr algn="r" rtl="1"/>
            <a:r>
              <a:rPr lang="he-IL" sz="4000" dirty="0">
                <a:latin typeface="David" panose="020E0502060401010101" pitchFamily="34" charset="-79"/>
                <a:cs typeface="David" panose="020E0502060401010101" pitchFamily="34" charset="-79"/>
              </a:rPr>
              <a:t>חוקה</a:t>
            </a:r>
            <a:endParaRPr lang="en-US" dirty="0">
              <a:effectLst/>
              <a:latin typeface="David" panose="020E0502060401010101" pitchFamily="34" charset="-79"/>
              <a:ea typeface="Times New Roman" panose="02020603050405020304" pitchFamily="18" charset="0"/>
              <a:cs typeface="David" panose="020E0502060401010101" pitchFamily="34" charset="-79"/>
            </a:endParaRPr>
          </a:p>
          <a:p>
            <a:pPr algn="r" rtl="1"/>
            <a:endParaRPr lang="he-IL" sz="4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9416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e-IL" sz="4800" b="1" dirty="0"/>
              <a:t>כללי:</a:t>
            </a:r>
          </a:p>
        </p:txBody>
      </p:sp>
      <p:sp>
        <p:nvSpPr>
          <p:cNvPr id="3" name="Content Placeholder 2"/>
          <p:cNvSpPr>
            <a:spLocks noGrp="1"/>
          </p:cNvSpPr>
          <p:nvPr>
            <p:ph idx="1"/>
          </p:nvPr>
        </p:nvSpPr>
        <p:spPr>
          <a:xfrm>
            <a:off x="181970" y="1825624"/>
            <a:ext cx="11828060" cy="4820835"/>
          </a:xfrm>
        </p:spPr>
        <p:txBody>
          <a:bodyPr>
            <a:normAutofit/>
          </a:bodyPr>
          <a:lstStyle/>
          <a:p>
            <a:pPr>
              <a:lnSpc>
                <a:spcPct val="100000"/>
              </a:lnSpc>
            </a:pPr>
            <a:r>
              <a:rPr lang="he-IL" sz="3200" dirty="0"/>
              <a:t>רוסיה חזרה להיות </a:t>
            </a:r>
            <a:r>
              <a:rPr lang="he-IL" sz="3200" b="1" dirty="0"/>
              <a:t>מדינה נפרדת עם התפרקות ברית המועצות </a:t>
            </a:r>
            <a:r>
              <a:rPr lang="he-IL" sz="3200" dirty="0"/>
              <a:t>בשנת 1991. תחת השלטון הסובייטי היא נקראה "הרפובליקה הסובייטית הפדרטיבית הסוציאליסטית הרוסית", ועם הקמתה הפכה פדרציה. רוב שטחה, אוכלוסייתה ותעשייתה של ברית המועצות, אחת משתי מעצמות העל, היו ברוסיה. כתוצאה מכך, מאז פירוק ברית המועצות ירשה רוסיה את </a:t>
            </a:r>
            <a:r>
              <a:rPr lang="he-IL" sz="3200" b="1" dirty="0"/>
              <a:t>המושב הקבוע במועצת הביטחון</a:t>
            </a:r>
            <a:r>
              <a:rPr lang="he-IL" sz="3200" dirty="0"/>
              <a:t>, מבקשת לרשת את מקומה של ברית המועצות כמעצמה חשובה, ורואה את עצמה במובנים רבים </a:t>
            </a:r>
            <a:r>
              <a:rPr lang="he-IL" sz="3200" dirty="0" err="1"/>
              <a:t>כממשיכת</a:t>
            </a:r>
            <a:r>
              <a:rPr lang="he-IL" sz="3200" dirty="0"/>
              <a:t> דרכה.</a:t>
            </a:r>
          </a:p>
        </p:txBody>
      </p:sp>
    </p:spTree>
    <p:extLst>
      <p:ext uri="{BB962C8B-B14F-4D97-AF65-F5344CB8AC3E}">
        <p14:creationId xmlns:p14="http://schemas.microsoft.com/office/powerpoint/2010/main" val="337966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e-IL" sz="4800" b="1" dirty="0"/>
              <a:t>מבנה המדינה והממשל:</a:t>
            </a:r>
          </a:p>
        </p:txBody>
      </p:sp>
      <p:sp>
        <p:nvSpPr>
          <p:cNvPr id="3" name="Content Placeholder 2"/>
          <p:cNvSpPr>
            <a:spLocks noGrp="1"/>
          </p:cNvSpPr>
          <p:nvPr>
            <p:ph idx="1"/>
          </p:nvPr>
        </p:nvSpPr>
        <p:spPr>
          <a:xfrm>
            <a:off x="263857" y="1473958"/>
            <a:ext cx="11664286" cy="5104263"/>
          </a:xfrm>
        </p:spPr>
        <p:txBody>
          <a:bodyPr>
            <a:normAutofit fontScale="92500"/>
          </a:bodyPr>
          <a:lstStyle/>
          <a:p>
            <a:pPr marL="0" indent="0">
              <a:lnSpc>
                <a:spcPct val="110000"/>
              </a:lnSpc>
              <a:buNone/>
            </a:pPr>
            <a:r>
              <a:rPr lang="he-IL" dirty="0"/>
              <a:t>רוסיה היא </a:t>
            </a:r>
            <a:r>
              <a:rPr lang="he-IL" b="1" dirty="0"/>
              <a:t>פדרציה נשיאותית</a:t>
            </a:r>
            <a:r>
              <a:rPr lang="he-IL" dirty="0"/>
              <a:t>. חוקת רוסיה, שאושרה במשאל עם ב-1993 - יצרה את הבסיס </a:t>
            </a:r>
            <a:r>
              <a:rPr lang="he-IL" b="1" dirty="0"/>
              <a:t>למשטר נשיאותי</a:t>
            </a:r>
            <a:r>
              <a:rPr lang="he-IL" dirty="0"/>
              <a:t>. הנשיא בעל סמכויות נרחבות, ונבחר </a:t>
            </a:r>
            <a:r>
              <a:rPr lang="he-IL" b="1" dirty="0"/>
              <a:t>בבחירות ישירות</a:t>
            </a:r>
            <a:r>
              <a:rPr lang="he-IL" dirty="0"/>
              <a:t>, כלליות וחשאיות לכהונה בת שש שנים. מקום משכנו של הנשיא הוא </a:t>
            </a:r>
            <a:r>
              <a:rPr lang="he-IL" b="1" dirty="0"/>
              <a:t>הקרמלין</a:t>
            </a:r>
            <a:r>
              <a:rPr lang="he-IL" dirty="0"/>
              <a:t>. הנשיא </a:t>
            </a:r>
            <a:r>
              <a:rPr lang="he-IL" b="1" dirty="0"/>
              <a:t>ממנה את הממשלה ואת ראש הממשלה</a:t>
            </a:r>
            <a:r>
              <a:rPr lang="he-IL" dirty="0"/>
              <a:t>, שחייב לזכות באישור הבית התחתון של הפרלמנט, את סגן ראש הממשלה ואת השרים. כמו כן, מעורב הנשיא במינוי הפקידות הבכירה.</a:t>
            </a:r>
            <a:br>
              <a:rPr lang="en-US" dirty="0"/>
            </a:br>
            <a:r>
              <a:rPr lang="he-IL" dirty="0"/>
              <a:t> בנוסף, הוא משמש מפקד צבא רוסיה והמועצה לביטחון לאומי. הנשיא רשאי להוציא צווים ללא אישור הפרלמנט.</a:t>
            </a:r>
          </a:p>
          <a:p>
            <a:pPr marL="0" indent="0">
              <a:lnSpc>
                <a:spcPct val="110000"/>
              </a:lnSpc>
              <a:buNone/>
            </a:pPr>
            <a:r>
              <a:rPr lang="he-IL" dirty="0"/>
              <a:t>הפרלמנט הרוסי, המכונה: "האספה הפדרלית של רוסיה", מורכב משני בתים. הבית העליון הוא מועצת הפדרציה, המורכבת מ-170 צירים, הממונים לתקופת כהונה בת ארבע שנים (שני נציגים מכל אחד מ-88 הסובייקטים הפדרליים של רוסיה). הבית התחתון, הדומה, מורכב מ-450 צירים, הנבחרים לתקופת כהונה של חמש שנים, בבחירות יחסיות.</a:t>
            </a:r>
          </a:p>
        </p:txBody>
      </p:sp>
    </p:spTree>
    <p:extLst>
      <p:ext uri="{BB962C8B-B14F-4D97-AF65-F5344CB8AC3E}">
        <p14:creationId xmlns:p14="http://schemas.microsoft.com/office/powerpoint/2010/main" val="112240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28951"/>
          <a:stretch/>
        </p:blipFill>
        <p:spPr>
          <a:xfrm>
            <a:off x="47666" y="491320"/>
            <a:ext cx="12144334" cy="6339930"/>
          </a:xfrm>
          <a:prstGeom prst="rect">
            <a:avLst/>
          </a:prstGeom>
        </p:spPr>
      </p:pic>
      <p:sp>
        <p:nvSpPr>
          <p:cNvPr id="2" name="Title 1"/>
          <p:cNvSpPr>
            <a:spLocks noGrp="1"/>
          </p:cNvSpPr>
          <p:nvPr>
            <p:ph type="title"/>
          </p:nvPr>
        </p:nvSpPr>
        <p:spPr/>
        <p:txBody>
          <a:bodyPr>
            <a:normAutofit/>
          </a:bodyPr>
          <a:lstStyle/>
          <a:p>
            <a:pPr algn="ctr"/>
            <a:r>
              <a:rPr lang="he-IL" sz="4800" b="1" dirty="0"/>
              <a:t>חלוקה למחוזות:</a:t>
            </a:r>
          </a:p>
        </p:txBody>
      </p:sp>
      <p:sp>
        <p:nvSpPr>
          <p:cNvPr id="3" name="Content Placeholder 2"/>
          <p:cNvSpPr>
            <a:spLocks noGrp="1"/>
          </p:cNvSpPr>
          <p:nvPr>
            <p:ph idx="1"/>
          </p:nvPr>
        </p:nvSpPr>
        <p:spPr/>
        <p:txBody>
          <a:bodyPr/>
          <a:lstStyle/>
          <a:p>
            <a:pPr>
              <a:lnSpc>
                <a:spcPct val="100000"/>
              </a:lnSpc>
            </a:pPr>
            <a:r>
              <a:rPr lang="he-IL" dirty="0"/>
              <a:t>ב</a:t>
            </a:r>
          </a:p>
        </p:txBody>
      </p:sp>
      <p:pic>
        <p:nvPicPr>
          <p:cNvPr id="7" name="Picture 6"/>
          <p:cNvPicPr>
            <a:picLocks noChangeAspect="1"/>
          </p:cNvPicPr>
          <p:nvPr/>
        </p:nvPicPr>
        <p:blipFill>
          <a:blip r:embed="rId3"/>
          <a:stretch>
            <a:fillRect/>
          </a:stretch>
        </p:blipFill>
        <p:spPr>
          <a:xfrm>
            <a:off x="35121" y="35610"/>
            <a:ext cx="1238250" cy="828675"/>
          </a:xfrm>
          <a:prstGeom prst="rect">
            <a:avLst/>
          </a:prstGeom>
        </p:spPr>
      </p:pic>
      <p:pic>
        <p:nvPicPr>
          <p:cNvPr id="8" name="Picture 7"/>
          <p:cNvPicPr>
            <a:picLocks noChangeAspect="1"/>
          </p:cNvPicPr>
          <p:nvPr/>
        </p:nvPicPr>
        <p:blipFill>
          <a:blip r:embed="rId4"/>
          <a:stretch>
            <a:fillRect/>
          </a:stretch>
        </p:blipFill>
        <p:spPr>
          <a:xfrm>
            <a:off x="11089658" y="49258"/>
            <a:ext cx="1047750" cy="1238250"/>
          </a:xfrm>
          <a:prstGeom prst="rect">
            <a:avLst/>
          </a:prstGeom>
        </p:spPr>
      </p:pic>
    </p:spTree>
    <p:extLst>
      <p:ext uri="{BB962C8B-B14F-4D97-AF65-F5344CB8AC3E}">
        <p14:creationId xmlns:p14="http://schemas.microsoft.com/office/powerpoint/2010/main" val="87051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e-IL" sz="4800" b="1" dirty="0"/>
              <a:t>הערים הגדולות של רוסיה:</a:t>
            </a:r>
          </a:p>
        </p:txBody>
      </p:sp>
      <p:sp>
        <p:nvSpPr>
          <p:cNvPr id="3" name="Content Placeholder 2"/>
          <p:cNvSpPr>
            <a:spLocks noGrp="1"/>
          </p:cNvSpPr>
          <p:nvPr>
            <p:ph idx="1"/>
          </p:nvPr>
        </p:nvSpPr>
        <p:spPr/>
        <p:txBody>
          <a:bodyPr/>
          <a:lstStyle/>
          <a:p>
            <a:endParaRPr lang="he-IL"/>
          </a:p>
        </p:txBody>
      </p:sp>
      <p:pic>
        <p:nvPicPr>
          <p:cNvPr id="4" name="Picture 3"/>
          <p:cNvPicPr>
            <a:picLocks noChangeAspect="1"/>
          </p:cNvPicPr>
          <p:nvPr/>
        </p:nvPicPr>
        <p:blipFill rotWithShape="1">
          <a:blip r:embed="rId2"/>
          <a:srcRect l="17518" t="14879" r="15979" b="45196"/>
          <a:stretch/>
        </p:blipFill>
        <p:spPr>
          <a:xfrm>
            <a:off x="-5978" y="1487607"/>
            <a:ext cx="12197978" cy="5063318"/>
          </a:xfrm>
          <a:prstGeom prst="rect">
            <a:avLst/>
          </a:prstGeom>
        </p:spPr>
      </p:pic>
    </p:spTree>
    <p:extLst>
      <p:ext uri="{BB962C8B-B14F-4D97-AF65-F5344CB8AC3E}">
        <p14:creationId xmlns:p14="http://schemas.microsoft.com/office/powerpoint/2010/main" val="121982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e-IL" sz="4800" b="1" dirty="0"/>
              <a:t>חלוקה למחוזות:</a:t>
            </a:r>
          </a:p>
        </p:txBody>
      </p:sp>
      <p:sp>
        <p:nvSpPr>
          <p:cNvPr id="3" name="Content Placeholder 2"/>
          <p:cNvSpPr>
            <a:spLocks noGrp="1"/>
          </p:cNvSpPr>
          <p:nvPr>
            <p:ph idx="1"/>
          </p:nvPr>
        </p:nvSpPr>
        <p:spPr>
          <a:xfrm>
            <a:off x="130657" y="1460310"/>
            <a:ext cx="11920317" cy="5213445"/>
          </a:xfrm>
        </p:spPr>
        <p:txBody>
          <a:bodyPr>
            <a:noAutofit/>
          </a:bodyPr>
          <a:lstStyle/>
          <a:p>
            <a:pPr marL="0" indent="0">
              <a:lnSpc>
                <a:spcPct val="100000"/>
              </a:lnSpc>
              <a:buNone/>
            </a:pPr>
            <a:r>
              <a:rPr lang="he-IL" dirty="0"/>
              <a:t>עקב היותה המדינה הגדולה בעולם, מחולקת הפדרציה הרוסית למספר רב של יחידות אדמיניסטרטיביות, הכפופות לשלטון הפדרלי. סה"כ מורכבת רוסיה </a:t>
            </a:r>
            <a:r>
              <a:rPr lang="he-IL" b="1" dirty="0"/>
              <a:t>מ-83</a:t>
            </a:r>
            <a:r>
              <a:rPr lang="he-IL" dirty="0"/>
              <a:t> סובייקטים פדרליים אשר </a:t>
            </a:r>
            <a:r>
              <a:rPr lang="he-IL" b="1" dirty="0"/>
              <a:t>מתוכם 21 רפובליקות, 46 </a:t>
            </a:r>
            <a:r>
              <a:rPr lang="he-IL" b="1" dirty="0" err="1"/>
              <a:t>אובלסטים</a:t>
            </a:r>
            <a:r>
              <a:rPr lang="he-IL" dirty="0"/>
              <a:t>, תשעה מחוזות מסוג של "</a:t>
            </a:r>
            <a:r>
              <a:rPr lang="he-IL" dirty="0" err="1"/>
              <a:t>קראיים</a:t>
            </a:r>
            <a:r>
              <a:rPr lang="he-IL" dirty="0"/>
              <a:t>", מחוז (</a:t>
            </a:r>
            <a:r>
              <a:rPr lang="he-IL" dirty="0" err="1"/>
              <a:t>אובלסט</a:t>
            </a:r>
            <a:r>
              <a:rPr lang="he-IL" dirty="0"/>
              <a:t>) אוטונומי (</a:t>
            </a:r>
            <a:r>
              <a:rPr lang="he-IL" b="1" dirty="0"/>
              <a:t>המחוז היהודי האוטונומי</a:t>
            </a:r>
            <a:r>
              <a:rPr lang="he-IL" dirty="0"/>
              <a:t>), ארבעה מחוזות (שהם לא </a:t>
            </a:r>
            <a:r>
              <a:rPr lang="he-IL" dirty="0" err="1"/>
              <a:t>אובלסט</a:t>
            </a:r>
            <a:r>
              <a:rPr lang="he-IL" dirty="0"/>
              <a:t>) אוטונומיים נוספים </a:t>
            </a:r>
            <a:r>
              <a:rPr lang="he-IL" b="1" dirty="0"/>
              <a:t>ושתי ערים פדרליות </a:t>
            </a:r>
            <a:r>
              <a:rPr lang="he-IL" dirty="0"/>
              <a:t>(מוסקבה </a:t>
            </a:r>
            <a:r>
              <a:rPr lang="he-IL" dirty="0" err="1"/>
              <a:t>וסנקט</a:t>
            </a:r>
            <a:r>
              <a:rPr lang="he-IL" dirty="0"/>
              <a:t> פטרבורג). </a:t>
            </a:r>
            <a:r>
              <a:rPr lang="he-IL" b="1" dirty="0"/>
              <a:t>ב-2014</a:t>
            </a:r>
            <a:r>
              <a:rPr lang="he-IL" dirty="0"/>
              <a:t>, לאחר </a:t>
            </a:r>
            <a:r>
              <a:rPr lang="he-IL" b="1" dirty="0"/>
              <a:t>סיפוח חצי האי קרים</a:t>
            </a:r>
            <a:r>
              <a:rPr lang="he-IL" dirty="0"/>
              <a:t>, הוגדרה רפובליקה נוספת, וכן הוגדרה </a:t>
            </a:r>
            <a:r>
              <a:rPr lang="he-IL" b="1" dirty="0" err="1"/>
              <a:t>סבסטופול</a:t>
            </a:r>
            <a:r>
              <a:rPr lang="he-IL" b="1" dirty="0"/>
              <a:t> כעיר פדרלית שלישית.</a:t>
            </a:r>
          </a:p>
          <a:p>
            <a:pPr marL="0" indent="0">
              <a:lnSpc>
                <a:spcPct val="100000"/>
              </a:lnSpc>
              <a:buNone/>
            </a:pPr>
            <a:r>
              <a:rPr lang="he-IL" dirty="0"/>
              <a:t>הסובייקטים הפדרליים </a:t>
            </a:r>
            <a:r>
              <a:rPr lang="he-IL" b="1" dirty="0"/>
              <a:t>מיוצגים באופן שווה במועצה הפדרלית </a:t>
            </a:r>
            <a:r>
              <a:rPr lang="he-IL" dirty="0"/>
              <a:t>(הבית העליון של הפרלמנט הרוסי). אולם הם </a:t>
            </a:r>
            <a:r>
              <a:rPr lang="he-IL" b="1" dirty="0"/>
              <a:t>נבדלים ברמת האוטונומיה לה הם זוכים</a:t>
            </a:r>
            <a:r>
              <a:rPr lang="he-IL" dirty="0"/>
              <a:t>.</a:t>
            </a:r>
            <a:endParaRPr lang="he-IL" b="1" dirty="0"/>
          </a:p>
          <a:p>
            <a:pPr marL="0" indent="0">
              <a:lnSpc>
                <a:spcPct val="100000"/>
              </a:lnSpc>
              <a:buNone/>
            </a:pPr>
            <a:r>
              <a:rPr lang="he-IL" b="1" dirty="0"/>
              <a:t>חמישה מחוזות פדרליים נמצאים באירופה ושלושה באסיה.</a:t>
            </a:r>
          </a:p>
          <a:p>
            <a:pPr marL="0" indent="0">
              <a:lnSpc>
                <a:spcPct val="100000"/>
              </a:lnSpc>
              <a:buNone/>
            </a:pPr>
            <a:endParaRPr lang="he-IL" dirty="0"/>
          </a:p>
        </p:txBody>
      </p:sp>
      <p:pic>
        <p:nvPicPr>
          <p:cNvPr id="7" name="Picture 6"/>
          <p:cNvPicPr>
            <a:picLocks noChangeAspect="1"/>
          </p:cNvPicPr>
          <p:nvPr/>
        </p:nvPicPr>
        <p:blipFill>
          <a:blip r:embed="rId2"/>
          <a:stretch>
            <a:fillRect/>
          </a:stretch>
        </p:blipFill>
        <p:spPr>
          <a:xfrm>
            <a:off x="35121" y="35610"/>
            <a:ext cx="1238250" cy="828675"/>
          </a:xfrm>
          <a:prstGeom prst="rect">
            <a:avLst/>
          </a:prstGeom>
        </p:spPr>
      </p:pic>
      <p:pic>
        <p:nvPicPr>
          <p:cNvPr id="8" name="Picture 7"/>
          <p:cNvPicPr>
            <a:picLocks noChangeAspect="1"/>
          </p:cNvPicPr>
          <p:nvPr/>
        </p:nvPicPr>
        <p:blipFill>
          <a:blip r:embed="rId3"/>
          <a:stretch>
            <a:fillRect/>
          </a:stretch>
        </p:blipFill>
        <p:spPr>
          <a:xfrm>
            <a:off x="11089658" y="49258"/>
            <a:ext cx="1047750" cy="1238250"/>
          </a:xfrm>
          <a:prstGeom prst="rect">
            <a:avLst/>
          </a:prstGeom>
        </p:spPr>
      </p:pic>
    </p:spTree>
    <p:extLst>
      <p:ext uri="{BB962C8B-B14F-4D97-AF65-F5344CB8AC3E}">
        <p14:creationId xmlns:p14="http://schemas.microsoft.com/office/powerpoint/2010/main" val="729704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e-IL" sz="4800" b="1" dirty="0"/>
              <a:t>חוקה:</a:t>
            </a:r>
          </a:p>
        </p:txBody>
      </p:sp>
      <p:sp>
        <p:nvSpPr>
          <p:cNvPr id="3" name="Content Placeholder 2"/>
          <p:cNvSpPr>
            <a:spLocks noGrp="1"/>
          </p:cNvSpPr>
          <p:nvPr>
            <p:ph idx="1"/>
          </p:nvPr>
        </p:nvSpPr>
        <p:spPr/>
        <p:txBody>
          <a:bodyPr>
            <a:normAutofit/>
          </a:bodyPr>
          <a:lstStyle/>
          <a:p>
            <a:pPr marL="0" indent="0">
              <a:lnSpc>
                <a:spcPct val="100000"/>
              </a:lnSpc>
              <a:buNone/>
            </a:pPr>
            <a:r>
              <a:rPr lang="he-IL" sz="3200" b="1" dirty="0"/>
              <a:t>חוקת הפדרציה הרוסית </a:t>
            </a:r>
            <a:r>
              <a:rPr lang="he-IL" sz="3200" dirty="0"/>
              <a:t>אומצה במשאל עם ב-12 בדצמבר 1993, והחליפה את חוקת ברית המועצות שנכנסה לתוקף </a:t>
            </a:r>
            <a:r>
              <a:rPr lang="he-IL" sz="3200" b="1" dirty="0"/>
              <a:t>באפריל 1978</a:t>
            </a:r>
            <a:r>
              <a:rPr lang="he-IL" sz="3200" dirty="0"/>
              <a:t>, ואת שיטת השלטון שהתקיימה ברוסיה בין 1991 עד שנערך </a:t>
            </a:r>
            <a:r>
              <a:rPr lang="he-IL" sz="3200" b="1" dirty="0"/>
              <a:t>משאל העם</a:t>
            </a:r>
            <a:r>
              <a:rPr lang="he-IL" sz="3200" dirty="0"/>
              <a:t>. מתוך כל בעלי זכות הבחירה, השתתפו במשאל העם 58,187,755 (54.8%), ומתוכם הצביעו בעד אימוץ החוקה 32,937,630 איש.</a:t>
            </a:r>
          </a:p>
        </p:txBody>
      </p:sp>
    </p:spTree>
    <p:extLst>
      <p:ext uri="{BB962C8B-B14F-4D97-AF65-F5344CB8AC3E}">
        <p14:creationId xmlns:p14="http://schemas.microsoft.com/office/powerpoint/2010/main" val="1765537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4800" b="1" dirty="0"/>
              <a:t>יחסים בינלאומיים - סביבה</a:t>
            </a:r>
          </a:p>
        </p:txBody>
      </p:sp>
      <p:sp>
        <p:nvSpPr>
          <p:cNvPr id="3" name="Content Placeholder 2"/>
          <p:cNvSpPr>
            <a:spLocks noGrp="1"/>
          </p:cNvSpPr>
          <p:nvPr>
            <p:ph idx="1"/>
          </p:nvPr>
        </p:nvSpPr>
        <p:spPr/>
        <p:txBody>
          <a:bodyPr/>
          <a:lstStyle/>
          <a:p>
            <a:pPr marL="342900" lvl="0" indent="-342900" algn="r" rtl="1">
              <a:lnSpc>
                <a:spcPct val="150000"/>
              </a:lnSpc>
              <a:spcAft>
                <a:spcPts val="0"/>
              </a:spcAft>
              <a:buFont typeface="+mj-cs"/>
              <a:buAutoNum type="hebrew2Minus"/>
            </a:pPr>
            <a:r>
              <a:rPr lang="he-IL" dirty="0"/>
              <a:t>אוקראינה</a:t>
            </a:r>
            <a:endParaRPr lang="en-US" sz="1800" dirty="0">
              <a:effectLst/>
            </a:endParaRPr>
          </a:p>
          <a:p>
            <a:pPr marL="342900" lvl="0" indent="-342900" algn="r" rtl="1">
              <a:lnSpc>
                <a:spcPct val="150000"/>
              </a:lnSpc>
              <a:spcAft>
                <a:spcPts val="0"/>
              </a:spcAft>
              <a:buFont typeface="+mj-cs"/>
              <a:buAutoNum type="hebrew2Minus"/>
            </a:pPr>
            <a:r>
              <a:rPr lang="he-IL" dirty="0" err="1"/>
              <a:t>באלטיות</a:t>
            </a:r>
            <a:r>
              <a:rPr lang="he-IL" dirty="0"/>
              <a:t> – אסטוניה, ליטא, לטביה</a:t>
            </a:r>
            <a:endParaRPr lang="en-US" sz="1800" dirty="0">
              <a:effectLst/>
            </a:endParaRPr>
          </a:p>
          <a:p>
            <a:pPr marL="342900" lvl="0" indent="-342900" algn="r" rtl="1">
              <a:lnSpc>
                <a:spcPct val="150000"/>
              </a:lnSpc>
              <a:spcAft>
                <a:spcPts val="0"/>
              </a:spcAft>
              <a:buFont typeface="+mj-cs"/>
              <a:buAutoNum type="hebrew2Minus"/>
            </a:pPr>
            <a:r>
              <a:rPr lang="he-IL" dirty="0"/>
              <a:t>בלארוס, גיאורגיה, קוראיה הצפונית</a:t>
            </a:r>
            <a:endParaRPr lang="en-US" sz="1800" dirty="0">
              <a:effectLst/>
            </a:endParaRPr>
          </a:p>
          <a:p>
            <a:pPr marL="342900" lvl="0" indent="-342900" algn="r" rtl="1">
              <a:lnSpc>
                <a:spcPct val="150000"/>
              </a:lnSpc>
              <a:spcAft>
                <a:spcPts val="0"/>
              </a:spcAft>
              <a:buFont typeface="+mj-cs"/>
              <a:buAutoNum type="hebrew2Minus"/>
            </a:pPr>
            <a:r>
              <a:rPr lang="he-IL" dirty="0"/>
              <a:t>קוטב צפוני</a:t>
            </a:r>
            <a:endParaRPr lang="en-US" sz="1800" dirty="0">
              <a:effectLst/>
              <a:latin typeface="Times New Roman" panose="02020603050405020304" pitchFamily="18" charset="0"/>
              <a:ea typeface="Times New Roman" panose="02020603050405020304" pitchFamily="18" charset="0"/>
              <a:cs typeface="Miriam" panose="020B0502050101010101" pitchFamily="34" charset="-79"/>
            </a:endParaRPr>
          </a:p>
          <a:p>
            <a:pPr algn="r" rtl="1"/>
            <a:endParaRPr lang="he-IL" dirty="0"/>
          </a:p>
        </p:txBody>
      </p:sp>
    </p:spTree>
    <p:extLst>
      <p:ext uri="{BB962C8B-B14F-4D97-AF65-F5344CB8AC3E}">
        <p14:creationId xmlns:p14="http://schemas.microsoft.com/office/powerpoint/2010/main" val="176084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4800" b="1" dirty="0"/>
              <a:t>אוקראינה</a:t>
            </a:r>
          </a:p>
        </p:txBody>
      </p:sp>
      <p:sp>
        <p:nvSpPr>
          <p:cNvPr id="3" name="Content Placeholder 2"/>
          <p:cNvSpPr>
            <a:spLocks noGrp="1"/>
          </p:cNvSpPr>
          <p:nvPr>
            <p:ph idx="1"/>
          </p:nvPr>
        </p:nvSpPr>
        <p:spPr/>
        <p:txBody>
          <a:bodyPr/>
          <a:lstStyle/>
          <a:p>
            <a:pPr algn="r" rtl="1"/>
            <a:endParaRPr lang="he-IL" dirty="0"/>
          </a:p>
        </p:txBody>
      </p:sp>
      <p:pic>
        <p:nvPicPr>
          <p:cNvPr id="4" name="Picture 3"/>
          <p:cNvPicPr>
            <a:picLocks noChangeAspect="1"/>
          </p:cNvPicPr>
          <p:nvPr/>
        </p:nvPicPr>
        <p:blipFill>
          <a:blip r:embed="rId2"/>
          <a:stretch>
            <a:fillRect/>
          </a:stretch>
        </p:blipFill>
        <p:spPr>
          <a:xfrm>
            <a:off x="10912806" y="54592"/>
            <a:ext cx="1238250" cy="828675"/>
          </a:xfrm>
          <a:prstGeom prst="rect">
            <a:avLst/>
          </a:prstGeom>
        </p:spPr>
      </p:pic>
      <p:pic>
        <p:nvPicPr>
          <p:cNvPr id="6" name="Picture 5"/>
          <p:cNvPicPr>
            <a:picLocks noChangeAspect="1"/>
          </p:cNvPicPr>
          <p:nvPr/>
        </p:nvPicPr>
        <p:blipFill>
          <a:blip r:embed="rId3"/>
          <a:stretch>
            <a:fillRect/>
          </a:stretch>
        </p:blipFill>
        <p:spPr>
          <a:xfrm>
            <a:off x="272955" y="1464896"/>
            <a:ext cx="11673385" cy="5393104"/>
          </a:xfrm>
          <a:prstGeom prst="rect">
            <a:avLst/>
          </a:prstGeom>
        </p:spPr>
      </p:pic>
    </p:spTree>
    <p:extLst>
      <p:ext uri="{BB962C8B-B14F-4D97-AF65-F5344CB8AC3E}">
        <p14:creationId xmlns:p14="http://schemas.microsoft.com/office/powerpoint/2010/main" val="382528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96908"/>
          </a:xfrm>
        </p:spPr>
        <p:txBody>
          <a:bodyPr>
            <a:normAutofit/>
          </a:bodyPr>
          <a:lstStyle/>
          <a:p>
            <a:r>
              <a:rPr lang="he-IL" sz="4000" dirty="0">
                <a:latin typeface="Guttman Hatzvi" pitchFamily="2" charset="-79"/>
                <a:cs typeface="Guttman Hatzvi" pitchFamily="2" charset="-79"/>
              </a:rPr>
              <a:t>מאפייני עימות צבאי מודרני</a:t>
            </a:r>
          </a:p>
        </p:txBody>
      </p:sp>
      <p:graphicFrame>
        <p:nvGraphicFramePr>
          <p:cNvPr id="4" name="מציין מיקום תוכן 3"/>
          <p:cNvGraphicFramePr>
            <a:graphicFrameLocks noGrp="1"/>
          </p:cNvGraphicFramePr>
          <p:nvPr>
            <p:ph idx="1"/>
          </p:nvPr>
        </p:nvGraphicFramePr>
        <p:xfrm>
          <a:off x="2309786" y="1142985"/>
          <a:ext cx="7543824" cy="4054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p:cNvSpPr/>
          <p:nvPr/>
        </p:nvSpPr>
        <p:spPr>
          <a:xfrm>
            <a:off x="4667240" y="5357826"/>
            <a:ext cx="2857520" cy="1285884"/>
          </a:xfrm>
          <a:prstGeom prst="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נשק גרעיני – גורם חשוב למניעת סכסוכים קונבנציונאליים ובלתי קונבנציונאליים</a:t>
            </a:r>
          </a:p>
        </p:txBody>
      </p:sp>
    </p:spTree>
    <p:extLst>
      <p:ext uri="{BB962C8B-B14F-4D97-AF65-F5344CB8AC3E}">
        <p14:creationId xmlns:p14="http://schemas.microsoft.com/office/powerpoint/2010/main" val="381730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4800" b="1" dirty="0"/>
              <a:t>אוקראינה</a:t>
            </a:r>
          </a:p>
        </p:txBody>
      </p:sp>
      <p:sp>
        <p:nvSpPr>
          <p:cNvPr id="3" name="Content Placeholder 2"/>
          <p:cNvSpPr>
            <a:spLocks noGrp="1"/>
          </p:cNvSpPr>
          <p:nvPr>
            <p:ph idx="1"/>
          </p:nvPr>
        </p:nvSpPr>
        <p:spPr>
          <a:xfrm>
            <a:off x="222913" y="1351128"/>
            <a:ext cx="11746174" cy="5268036"/>
          </a:xfrm>
        </p:spPr>
        <p:txBody>
          <a:bodyPr>
            <a:normAutofit fontScale="77500" lnSpcReduction="20000"/>
          </a:bodyPr>
          <a:lstStyle/>
          <a:p>
            <a:pPr>
              <a:lnSpc>
                <a:spcPct val="120000"/>
              </a:lnSpc>
            </a:pPr>
            <a:r>
              <a:rPr lang="he-IL" dirty="0"/>
              <a:t>היחסים הבין-ממשלתיים המסובכים בין שתי המדינות עברו תקופות של קשרים, מתחים ועוינות גלויה מאז 1991. לפני </a:t>
            </a:r>
            <a:r>
              <a:rPr lang="he-IL" dirty="0" err="1"/>
              <a:t>היברומאידאן</a:t>
            </a:r>
            <a:r>
              <a:rPr lang="he-IL" dirty="0"/>
              <a:t> (2013-2014), תחת נשיא אוקראינה ויקטור </a:t>
            </a:r>
            <a:r>
              <a:rPr lang="he-IL" dirty="0" err="1"/>
              <a:t>ינוקוביץ</a:t>
            </a:r>
            <a:r>
              <a:rPr lang="he-IL" dirty="0"/>
              <a:t>' (בתפקיד מפברואר 2010 עד פברואר 2014), היחסים היו שיתופיים עם הסכמי סחר שונים. לאחר המהפכה האוקראינית ב-2014, אשר גירשה את ממשלתו הפרו רוסית של </a:t>
            </a:r>
            <a:r>
              <a:rPr lang="he-IL" dirty="0" err="1"/>
              <a:t>ינוקוביץ</a:t>
            </a:r>
            <a:r>
              <a:rPr lang="he-IL" dirty="0"/>
              <a:t>' ב-21 בפברואר 2014, היחסים בין רוסיה ואוקראינה התדרדרו במהירות. בעקבות זאת, אוקראינה החזירה את השגריר שלה מרוסיה במרץ 2014. מאז, הייצוג הדיפלומטי הגבוה ביותר של אוקראינה ברוסיה הוא מיופה כוח זמני. באופן דומה, מאז יולי 2016, לאחר ששגריר רוסיה באוקראינה הוחלף, הייצוג הדיפלומטי הגבוה ביותר של רוסיה באוקראינה, הוא גם מיופה כוח זמני.</a:t>
            </a:r>
          </a:p>
          <a:p>
            <a:pPr>
              <a:lnSpc>
                <a:spcPct val="120000"/>
              </a:lnSpc>
            </a:pPr>
            <a:endParaRPr lang="he-IL" dirty="0"/>
          </a:p>
          <a:p>
            <a:pPr>
              <a:lnSpc>
                <a:spcPct val="120000"/>
              </a:lnSpc>
            </a:pPr>
            <a:r>
              <a:rPr lang="he-IL" dirty="0"/>
              <a:t>עימותים צבאיים בין המורדים הפרו-רוסים המגובים על ידי הצבא הרוסי, לבין הכוחות המזוינים של אוקראינה החלו במזרח אוקראינה באפריל 2014. ב-5 בספטמבר 2014 ממשלת אוקראינה ונציגים של המדינות לכאורה הרפובליקה העממית של </a:t>
            </a:r>
            <a:r>
              <a:rPr lang="he-IL" dirty="0" err="1"/>
              <a:t>דונצק</a:t>
            </a:r>
            <a:r>
              <a:rPr lang="he-IL" dirty="0"/>
              <a:t> והרפובליקה העממית של </a:t>
            </a:r>
            <a:r>
              <a:rPr lang="he-IL" dirty="0" err="1"/>
              <a:t>לוהנסק</a:t>
            </a:r>
            <a:r>
              <a:rPr lang="he-IL" dirty="0"/>
              <a:t> חתמו על פרוטוקול מינסק, הסכם הפסקת אש זמנית. הפסקת האש התפוצצה בקרבות קשים חדשים בינואר 2015. הסכם הפסקת אש חדש נכנס לפועל באמצע פברואר 2015, אך גם הסכם זה לא הפסיק את הלחימה.</a:t>
            </a:r>
          </a:p>
        </p:txBody>
      </p:sp>
      <p:pic>
        <p:nvPicPr>
          <p:cNvPr id="4" name="Picture 3"/>
          <p:cNvPicPr>
            <a:picLocks noChangeAspect="1"/>
          </p:cNvPicPr>
          <p:nvPr/>
        </p:nvPicPr>
        <p:blipFill>
          <a:blip r:embed="rId2"/>
          <a:stretch>
            <a:fillRect/>
          </a:stretch>
        </p:blipFill>
        <p:spPr>
          <a:xfrm>
            <a:off x="9657212" y="154923"/>
            <a:ext cx="1238250" cy="828675"/>
          </a:xfrm>
          <a:prstGeom prst="rect">
            <a:avLst/>
          </a:prstGeom>
        </p:spPr>
      </p:pic>
    </p:spTree>
    <p:extLst>
      <p:ext uri="{BB962C8B-B14F-4D97-AF65-F5344CB8AC3E}">
        <p14:creationId xmlns:p14="http://schemas.microsoft.com/office/powerpoint/2010/main" val="243258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13"/>
            <a:ext cx="10515600" cy="1325563"/>
          </a:xfrm>
        </p:spPr>
        <p:txBody>
          <a:bodyPr>
            <a:normAutofit/>
          </a:bodyPr>
          <a:lstStyle/>
          <a:p>
            <a:pPr algn="ctr" rtl="1"/>
            <a:r>
              <a:rPr lang="he-IL" sz="4800" b="1" dirty="0"/>
              <a:t>המדינות </a:t>
            </a:r>
            <a:r>
              <a:rPr lang="he-IL" sz="4800" b="1" dirty="0" err="1"/>
              <a:t>הבאלטיות</a:t>
            </a:r>
            <a:r>
              <a:rPr lang="he-IL" sz="4800" b="1" dirty="0"/>
              <a:t>:</a:t>
            </a:r>
          </a:p>
        </p:txBody>
      </p:sp>
      <p:pic>
        <p:nvPicPr>
          <p:cNvPr id="13" name="Picture 12"/>
          <p:cNvPicPr>
            <a:picLocks noChangeAspect="1"/>
          </p:cNvPicPr>
          <p:nvPr/>
        </p:nvPicPr>
        <p:blipFill>
          <a:blip r:embed="rId2"/>
          <a:stretch>
            <a:fillRect/>
          </a:stretch>
        </p:blipFill>
        <p:spPr>
          <a:xfrm>
            <a:off x="5115786" y="1197029"/>
            <a:ext cx="7076214" cy="5660971"/>
          </a:xfrm>
          <a:prstGeom prst="rect">
            <a:avLst/>
          </a:prstGeom>
        </p:spPr>
      </p:pic>
      <p:pic>
        <p:nvPicPr>
          <p:cNvPr id="14" name="Picture 13"/>
          <p:cNvPicPr>
            <a:picLocks noChangeAspect="1"/>
          </p:cNvPicPr>
          <p:nvPr/>
        </p:nvPicPr>
        <p:blipFill>
          <a:blip r:embed="rId3"/>
          <a:stretch>
            <a:fillRect/>
          </a:stretch>
        </p:blipFill>
        <p:spPr>
          <a:xfrm>
            <a:off x="0" y="1197029"/>
            <a:ext cx="6359502" cy="5660852"/>
          </a:xfrm>
          <a:prstGeom prst="rect">
            <a:avLst/>
          </a:prstGeom>
        </p:spPr>
      </p:pic>
    </p:spTree>
    <p:extLst>
      <p:ext uri="{BB962C8B-B14F-4D97-AF65-F5344CB8AC3E}">
        <p14:creationId xmlns:p14="http://schemas.microsoft.com/office/powerpoint/2010/main" val="1409368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4800" b="1" dirty="0"/>
              <a:t>המדינות </a:t>
            </a:r>
            <a:r>
              <a:rPr lang="he-IL" sz="4800" b="1" dirty="0" err="1"/>
              <a:t>הבאלטיות</a:t>
            </a:r>
            <a:r>
              <a:rPr lang="he-IL" sz="4800" b="1" dirty="0"/>
              <a:t>:</a:t>
            </a:r>
          </a:p>
        </p:txBody>
      </p:sp>
      <p:sp>
        <p:nvSpPr>
          <p:cNvPr id="3" name="Content Placeholder 2"/>
          <p:cNvSpPr>
            <a:spLocks noGrp="1"/>
          </p:cNvSpPr>
          <p:nvPr>
            <p:ph idx="1"/>
          </p:nvPr>
        </p:nvSpPr>
        <p:spPr>
          <a:xfrm>
            <a:off x="250209" y="1478958"/>
            <a:ext cx="11691582" cy="5263036"/>
          </a:xfrm>
        </p:spPr>
        <p:txBody>
          <a:bodyPr>
            <a:normAutofit fontScale="77500" lnSpcReduction="20000"/>
          </a:bodyPr>
          <a:lstStyle/>
          <a:p>
            <a:pPr marL="0" indent="0">
              <a:lnSpc>
                <a:spcPct val="120000"/>
              </a:lnSpc>
              <a:buNone/>
            </a:pPr>
            <a:r>
              <a:rPr lang="he-IL" dirty="0"/>
              <a:t>המדינות הבלטיות הן שלוש מדינות השוכנות לחופו של הים הבלטי: </a:t>
            </a:r>
            <a:r>
              <a:rPr lang="he-IL" b="1" dirty="0"/>
              <a:t>ליטא, לטביה ואסטוניה</a:t>
            </a:r>
            <a:r>
              <a:rPr lang="he-IL" dirty="0"/>
              <a:t>. יש מדינות נוספות השוכנות לחופי הים הבלטי, אך השם "המדינות הבלטיות" ייחודי למדינות אלה בלבד. לפני מלחמת העולם השנייה התייחסה ברית המועצות אל </a:t>
            </a:r>
            <a:r>
              <a:rPr lang="he-IL" b="1" dirty="0"/>
              <a:t>פינלנד</a:t>
            </a:r>
            <a:r>
              <a:rPr lang="he-IL" dirty="0"/>
              <a:t> כאל המדינה הבלטית הרביעית.</a:t>
            </a:r>
          </a:p>
          <a:p>
            <a:pPr marL="0" indent="0">
              <a:lnSpc>
                <a:spcPct val="120000"/>
              </a:lnSpc>
              <a:buNone/>
            </a:pPr>
            <a:r>
              <a:rPr lang="he-IL" b="1" dirty="0"/>
              <a:t>במאה ה-19 היו המדינות הבלטיות חלק מהאימפריה הרוסית</a:t>
            </a:r>
            <a:r>
              <a:rPr lang="he-IL" dirty="0"/>
              <a:t>. בשנת 1918, בתום מלחמת העולם הראשונה, זכו שלוש המדינות בעצמאות. בשנת 1940, בהתאם לפרוטוקולים הסודיים של </a:t>
            </a:r>
            <a:r>
              <a:rPr lang="he-IL" b="1" dirty="0"/>
              <a:t>הסכם </a:t>
            </a:r>
            <a:r>
              <a:rPr lang="he-IL" b="1" dirty="0" err="1"/>
              <a:t>ריבנטרופ</a:t>
            </a:r>
            <a:r>
              <a:rPr lang="he-IL" b="1" dirty="0"/>
              <a:t> מולוטוב</a:t>
            </a:r>
            <a:r>
              <a:rPr lang="he-IL" dirty="0"/>
              <a:t>, שנחתם ב-23 באוגוסט 1939 בין גרמניה הנאצית לבין ברית המועצות, </a:t>
            </a:r>
            <a:r>
              <a:rPr lang="he-IL" b="1" dirty="0"/>
              <a:t>סיפחה ברית המועצות את המדינות הבלטיות וחלק משטחה של פינלנד</a:t>
            </a:r>
            <a:r>
              <a:rPr lang="he-IL" dirty="0"/>
              <a:t>. בשנת 1941 כבשה גרמניה את המדינות הללו, </a:t>
            </a:r>
            <a:r>
              <a:rPr lang="he-IL" b="1" dirty="0"/>
              <a:t>ובשנת 1944 הן חזרו לשליטתה של ברית המועצות, והפכו ל"רפובליקות סוציאליסטיות סובייטיות" במסגרתה</a:t>
            </a:r>
            <a:r>
              <a:rPr lang="he-IL" dirty="0"/>
              <a:t>. באוגוסט 1991, חודשים אחדים לפני קריסתה של ברית המועצות, הכריזה כל אחת מהמדינות הבלטיות על חידוש עצמאותה, והן הוכרו על ידי ברית המועצות ומדינות המערב.</a:t>
            </a:r>
          </a:p>
          <a:p>
            <a:pPr marL="0" indent="0">
              <a:lnSpc>
                <a:spcPct val="120000"/>
              </a:lnSpc>
              <a:buNone/>
            </a:pPr>
            <a:r>
              <a:rPr lang="he-IL" dirty="0"/>
              <a:t>בשנת 2002 החלו המדינות הבלטיות לפעול להגשמת </a:t>
            </a:r>
            <a:r>
              <a:rPr lang="he-IL" dirty="0" err="1"/>
              <a:t>תוכניתן</a:t>
            </a:r>
            <a:r>
              <a:rPr lang="he-IL" dirty="0"/>
              <a:t> להצטרף למערב אירופה. ב-29 במרץ 2004 התקבלו המדינות הבלטיות </a:t>
            </a:r>
            <a:r>
              <a:rPr lang="he-IL" b="1" dirty="0"/>
              <a:t>כחברות בנאט"ו</a:t>
            </a:r>
            <a:r>
              <a:rPr lang="he-IL" dirty="0"/>
              <a:t>, וב-1 במאי 2004 הן התקבלו </a:t>
            </a:r>
            <a:r>
              <a:rPr lang="he-IL" b="1" dirty="0"/>
              <a:t>כחברות באיחוד האירופי</a:t>
            </a:r>
            <a:r>
              <a:rPr lang="he-IL" dirty="0"/>
              <a:t>. בשנת 2007 הצטרפו המדינות הבלטיות </a:t>
            </a:r>
            <a:r>
              <a:rPr lang="he-IL" b="1" dirty="0"/>
              <a:t>לאמנת שנגן</a:t>
            </a:r>
            <a:r>
              <a:rPr lang="he-IL" dirty="0"/>
              <a:t> ובכך בוטלה למעשה ביקורת הדרכונים במעברי הגבולות של המדינות הבלטיות עם שאר המדינות החתומות על אמנת שנגן.</a:t>
            </a:r>
          </a:p>
        </p:txBody>
      </p:sp>
    </p:spTree>
    <p:extLst>
      <p:ext uri="{BB962C8B-B14F-4D97-AF65-F5344CB8AC3E}">
        <p14:creationId xmlns:p14="http://schemas.microsoft.com/office/powerpoint/2010/main" val="1235805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rtl="1">
              <a:lnSpc>
                <a:spcPct val="150000"/>
              </a:lnSpc>
              <a:spcAft>
                <a:spcPts val="0"/>
              </a:spcAft>
            </a:pPr>
            <a:r>
              <a:rPr lang="he-IL" sz="4800" b="1" dirty="0"/>
              <a:t>בלארוס</a:t>
            </a:r>
            <a:endParaRPr lang="en-US" sz="4800" b="1" dirty="0"/>
          </a:p>
        </p:txBody>
      </p:sp>
      <p:sp>
        <p:nvSpPr>
          <p:cNvPr id="3" name="Content Placeholder 2"/>
          <p:cNvSpPr>
            <a:spLocks noGrp="1"/>
          </p:cNvSpPr>
          <p:nvPr>
            <p:ph idx="1"/>
          </p:nvPr>
        </p:nvSpPr>
        <p:spPr>
          <a:xfrm>
            <a:off x="6291618" y="1825624"/>
            <a:ext cx="4662131" cy="4951009"/>
          </a:xfrm>
        </p:spPr>
        <p:txBody>
          <a:bodyPr>
            <a:normAutofit fontScale="85000" lnSpcReduction="10000"/>
          </a:bodyPr>
          <a:lstStyle/>
          <a:p>
            <a:pPr>
              <a:lnSpc>
                <a:spcPct val="120000"/>
              </a:lnSpc>
            </a:pPr>
            <a:r>
              <a:rPr lang="he-IL" dirty="0"/>
              <a:t>בֵּלָארוּס או רוּסְיָה הַלְּבָנָה: היא מדינה ללא מוצא לים הגובלת ברוסיה ממזרח, באוקראינה מדרום, בפולין ממערב ובליטא ולטביה מצפון. הייתה שייכת לברית המועצות, ולאחר התפרקות ברית המועצות הפכה למדינה עצמאית. מאז 1996 קשורה בלארוס עם הפדרציה הרוסית בסדרת אמנות ליצירת ישות הקרויה האיחוד של רוסיה ובלארוס, כצעד לקראת איחוד אפשרי בין שתי המדינות.</a:t>
            </a:r>
          </a:p>
        </p:txBody>
      </p:sp>
      <p:pic>
        <p:nvPicPr>
          <p:cNvPr id="4" name="Picture 3"/>
          <p:cNvPicPr>
            <a:picLocks noChangeAspect="1"/>
          </p:cNvPicPr>
          <p:nvPr/>
        </p:nvPicPr>
        <p:blipFill>
          <a:blip r:embed="rId2"/>
          <a:stretch>
            <a:fillRect/>
          </a:stretch>
        </p:blipFill>
        <p:spPr>
          <a:xfrm>
            <a:off x="10953750" y="1825625"/>
            <a:ext cx="1238250" cy="619125"/>
          </a:xfrm>
          <a:prstGeom prst="rect">
            <a:avLst/>
          </a:prstGeom>
        </p:spPr>
      </p:pic>
      <p:pic>
        <p:nvPicPr>
          <p:cNvPr id="6" name="Picture 5"/>
          <p:cNvPicPr>
            <a:picLocks noChangeAspect="1"/>
          </p:cNvPicPr>
          <p:nvPr/>
        </p:nvPicPr>
        <p:blipFill>
          <a:blip r:embed="rId3"/>
          <a:stretch>
            <a:fillRect/>
          </a:stretch>
        </p:blipFill>
        <p:spPr>
          <a:xfrm>
            <a:off x="72218" y="1599075"/>
            <a:ext cx="6055625" cy="5177559"/>
          </a:xfrm>
          <a:prstGeom prst="rect">
            <a:avLst/>
          </a:prstGeom>
        </p:spPr>
      </p:pic>
    </p:spTree>
    <p:extLst>
      <p:ext uri="{BB962C8B-B14F-4D97-AF65-F5344CB8AC3E}">
        <p14:creationId xmlns:p14="http://schemas.microsoft.com/office/powerpoint/2010/main" val="186657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גיאורגיה</a:t>
            </a:r>
            <a:endParaRPr lang="en-US" sz="4800" b="1" dirty="0"/>
          </a:p>
        </p:txBody>
      </p:sp>
      <p:sp>
        <p:nvSpPr>
          <p:cNvPr id="3" name="Content Placeholder 2"/>
          <p:cNvSpPr>
            <a:spLocks noGrp="1"/>
          </p:cNvSpPr>
          <p:nvPr>
            <p:ph idx="1"/>
          </p:nvPr>
        </p:nvSpPr>
        <p:spPr>
          <a:xfrm>
            <a:off x="177421" y="1363140"/>
            <a:ext cx="11854501" cy="5494860"/>
          </a:xfrm>
        </p:spPr>
        <p:txBody>
          <a:bodyPr>
            <a:normAutofit/>
          </a:bodyPr>
          <a:lstStyle/>
          <a:p>
            <a:pPr marL="0" indent="0">
              <a:lnSpc>
                <a:spcPct val="120000"/>
              </a:lnSpc>
              <a:buNone/>
            </a:pPr>
            <a:r>
              <a:rPr lang="he-IL" sz="2400" dirty="0"/>
              <a:t>מלחמת גאורגיה–רוסיה היא סכסוך צבאי שפרץ בתחילת חודש אוגוסט 2008 בעקבות חילופי אש כבדים בין כוחות צבא גאורגיה לכוחות הבדלנים של </a:t>
            </a:r>
            <a:r>
              <a:rPr lang="he-IL" sz="2400" dirty="0" err="1"/>
              <a:t>אבחזיה</a:t>
            </a:r>
            <a:r>
              <a:rPr lang="he-IL" sz="2400" dirty="0"/>
              <a:t> ודרום </a:t>
            </a:r>
            <a:r>
              <a:rPr lang="he-IL" sz="2400" dirty="0" err="1"/>
              <a:t>אוסטיה</a:t>
            </a:r>
            <a:r>
              <a:rPr lang="he-IL" sz="2400" dirty="0"/>
              <a:t> ולכוחות צבא רוסיה וכוח שמירת השלום הרוסי ששהה במחוזות אלה.</a:t>
            </a:r>
          </a:p>
          <a:p>
            <a:pPr marL="0" indent="0">
              <a:lnSpc>
                <a:spcPct val="120000"/>
              </a:lnSpc>
              <a:buNone/>
            </a:pPr>
            <a:r>
              <a:rPr lang="he-IL" sz="2400" dirty="0"/>
              <a:t>המתיחות שהביאה לעימות הצבאי בין גאורגיה לרוסיה החלה כבר בסוף חודש יולי 2008. ב-1 באוגוסט 2008 </a:t>
            </a:r>
            <a:r>
              <a:rPr lang="he-IL" sz="2400" b="1" dirty="0"/>
              <a:t>פתחה גאורגיה במבצע צבאי </a:t>
            </a:r>
            <a:r>
              <a:rPr lang="he-IL" sz="2400" dirty="0"/>
              <a:t>בחבל דרום </a:t>
            </a:r>
            <a:r>
              <a:rPr lang="he-IL" sz="2400" dirty="0" err="1"/>
              <a:t>אוסטיה</a:t>
            </a:r>
            <a:r>
              <a:rPr lang="he-IL" sz="2400" dirty="0"/>
              <a:t>, במטרה </a:t>
            </a:r>
            <a:r>
              <a:rPr lang="he-IL" sz="2400" b="1" dirty="0"/>
              <a:t>לכבוש את בירת החבל, </a:t>
            </a:r>
            <a:r>
              <a:rPr lang="he-IL" sz="2400" b="1" dirty="0" err="1"/>
              <a:t>צחינוואלי</a:t>
            </a:r>
            <a:r>
              <a:rPr lang="he-IL" sz="2400" dirty="0"/>
              <a:t>. המתיחות הגיעה לכדי חילופי אש כבדים בלילה שבין ה-7 ל-8 באוגוסט 2008, כשכוחות צבא גאורגיה פתחו בהרעשה ארטילרית לעבר בירת דרום </a:t>
            </a:r>
            <a:r>
              <a:rPr lang="he-IL" sz="2400" dirty="0" err="1"/>
              <a:t>אוסטיה</a:t>
            </a:r>
            <a:r>
              <a:rPr lang="he-IL" sz="2400" dirty="0"/>
              <a:t>, העיר </a:t>
            </a:r>
            <a:r>
              <a:rPr lang="he-IL" sz="2400" dirty="0" err="1"/>
              <a:t>צחינוואלי</a:t>
            </a:r>
            <a:r>
              <a:rPr lang="he-IL" sz="2400" dirty="0"/>
              <a:t>. ב-8 באוגוסט, בנסיבות שנויות במחלוקת, שלחה רוסיה, בעקבות התחייבותה לסייע לבדלנים </a:t>
            </a:r>
            <a:r>
              <a:rPr lang="he-IL" sz="2400" dirty="0" err="1"/>
              <a:t>האוסטים</a:t>
            </a:r>
            <a:r>
              <a:rPr lang="he-IL" sz="2400" dirty="0"/>
              <a:t>, כוחות ארטילריה, שריון וחי"ר של הכוחות המזוינים של הפדרציה הרוסית אל החבל. לפי דברי נשיא רוסיה, דמיטרי </a:t>
            </a:r>
            <a:r>
              <a:rPr lang="he-IL" sz="2400" dirty="0" err="1"/>
              <a:t>מדבדב</a:t>
            </a:r>
            <a:r>
              <a:rPr lang="he-IL" sz="2400" dirty="0"/>
              <a:t>, כוונתה של רוסיה הייתה </a:t>
            </a:r>
            <a:r>
              <a:rPr lang="he-IL" sz="2400" b="1" dirty="0"/>
              <a:t>להגן על אזרחי חבל דרום </a:t>
            </a:r>
            <a:r>
              <a:rPr lang="he-IL" sz="2400" b="1" dirty="0" err="1"/>
              <a:t>אוסטיה</a:t>
            </a:r>
            <a:r>
              <a:rPr lang="he-IL" sz="2400" b="1" dirty="0"/>
              <a:t> המחזיקים בתעודות זהות של רוסיה. </a:t>
            </a:r>
            <a:r>
              <a:rPr lang="he-IL" sz="2400" dirty="0"/>
              <a:t>נשיא גאורגיה, </a:t>
            </a:r>
            <a:r>
              <a:rPr lang="he-IL" sz="2400" dirty="0" err="1"/>
              <a:t>מיכאיל</a:t>
            </a:r>
            <a:r>
              <a:rPr lang="he-IL" sz="2400" dirty="0"/>
              <a:t> </a:t>
            </a:r>
            <a:r>
              <a:rPr lang="he-IL" sz="2400" dirty="0" err="1"/>
              <a:t>סאאקשווילי</a:t>
            </a:r>
            <a:r>
              <a:rPr lang="he-IL" sz="2400" dirty="0"/>
              <a:t> טען כי מדינתו נמצאת במגננה כנגד התוקפנות הרוסית, הוא הוסיף ואמר כי הכוחות הרוסיים מפציצים בלי הבחנה מטרות אזרחיות בגאורגיה.</a:t>
            </a:r>
          </a:p>
        </p:txBody>
      </p:sp>
      <p:pic>
        <p:nvPicPr>
          <p:cNvPr id="7" name="Picture 6"/>
          <p:cNvPicPr>
            <a:picLocks noChangeAspect="1"/>
          </p:cNvPicPr>
          <p:nvPr/>
        </p:nvPicPr>
        <p:blipFill>
          <a:blip r:embed="rId2"/>
          <a:stretch>
            <a:fillRect/>
          </a:stretch>
        </p:blipFill>
        <p:spPr>
          <a:xfrm>
            <a:off x="9613497" y="160727"/>
            <a:ext cx="1086348" cy="724232"/>
          </a:xfrm>
          <a:prstGeom prst="rect">
            <a:avLst/>
          </a:prstGeom>
        </p:spPr>
      </p:pic>
    </p:spTree>
    <p:extLst>
      <p:ext uri="{BB962C8B-B14F-4D97-AF65-F5344CB8AC3E}">
        <p14:creationId xmlns:p14="http://schemas.microsoft.com/office/powerpoint/2010/main" val="2621877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גיאורגיה</a:t>
            </a:r>
            <a:endParaRPr lang="en-US" sz="4800" b="1" dirty="0"/>
          </a:p>
        </p:txBody>
      </p:sp>
      <p:sp>
        <p:nvSpPr>
          <p:cNvPr id="3" name="Content Placeholder 2"/>
          <p:cNvSpPr>
            <a:spLocks noGrp="1"/>
          </p:cNvSpPr>
          <p:nvPr>
            <p:ph idx="1"/>
          </p:nvPr>
        </p:nvSpPr>
        <p:spPr>
          <a:xfrm>
            <a:off x="177421" y="1363140"/>
            <a:ext cx="11854501" cy="5494860"/>
          </a:xfrm>
        </p:spPr>
        <p:txBody>
          <a:bodyPr>
            <a:normAutofit/>
          </a:bodyPr>
          <a:lstStyle/>
          <a:p>
            <a:pPr marL="0" indent="0">
              <a:lnSpc>
                <a:spcPct val="120000"/>
              </a:lnSpc>
              <a:buNone/>
            </a:pPr>
            <a:r>
              <a:rPr lang="he-IL" sz="2400" dirty="0"/>
              <a:t>במשך כמה ימים, הכוחות המזוינים של הפדרציה הרוסית, בשיתוף פעולה עם צבא דרום </a:t>
            </a:r>
            <a:r>
              <a:rPr lang="he-IL" sz="2400" dirty="0" err="1"/>
              <a:t>אוסטיה</a:t>
            </a:r>
            <a:r>
              <a:rPr lang="he-IL" sz="2400" dirty="0"/>
              <a:t> וצבא </a:t>
            </a:r>
            <a:r>
              <a:rPr lang="he-IL" sz="2400" dirty="0" err="1"/>
              <a:t>אבחזיה</a:t>
            </a:r>
            <a:r>
              <a:rPr lang="he-IL" sz="2400" dirty="0"/>
              <a:t>, הניסו את כוחות צבא גאורגיה משטחי דרום </a:t>
            </a:r>
            <a:r>
              <a:rPr lang="he-IL" sz="2400" dirty="0" err="1"/>
              <a:t>אוסטיה</a:t>
            </a:r>
            <a:r>
              <a:rPr lang="he-IL" sz="2400" dirty="0"/>
              <a:t> </a:t>
            </a:r>
            <a:r>
              <a:rPr lang="he-IL" sz="2400" dirty="0" err="1"/>
              <a:t>ואבחזיה</a:t>
            </a:r>
            <a:r>
              <a:rPr lang="he-IL" sz="2400" dirty="0"/>
              <a:t>. צבא רוסיה אף פלש לגאורגיה עצמה, ובמשך כמה ימים החזיק בערים מרכזיות במערב גאורגיה כדוגמת </a:t>
            </a:r>
            <a:r>
              <a:rPr lang="he-IL" sz="2400" dirty="0" err="1"/>
              <a:t>זוגדידי</a:t>
            </a:r>
            <a:r>
              <a:rPr lang="he-IL" sz="2400" dirty="0"/>
              <a:t>, </a:t>
            </a:r>
            <a:r>
              <a:rPr lang="he-IL" sz="2400" dirty="0" err="1"/>
              <a:t>סנאקי</a:t>
            </a:r>
            <a:r>
              <a:rPr lang="he-IL" sz="2400" dirty="0"/>
              <a:t>, </a:t>
            </a:r>
            <a:r>
              <a:rPr lang="he-IL" sz="2400" dirty="0" err="1"/>
              <a:t>פוטי</a:t>
            </a:r>
            <a:r>
              <a:rPr lang="he-IL" sz="2400" dirty="0"/>
              <a:t> וגורי. בין ה-14 ל-16 באוגוסט החלו רוסיה וגאורגיה בניהול משא ומתן להרגעת השטח, וב-26 באוגוסט </a:t>
            </a:r>
            <a:r>
              <a:rPr lang="he-IL" sz="2400" b="1" dirty="0"/>
              <a:t>הכירה רוסיה רשמית בעצמאותן של </a:t>
            </a:r>
            <a:r>
              <a:rPr lang="he-IL" sz="2400" b="1" dirty="0" err="1"/>
              <a:t>אבחזיה</a:t>
            </a:r>
            <a:r>
              <a:rPr lang="he-IL" sz="2400" b="1" dirty="0"/>
              <a:t> ודרום </a:t>
            </a:r>
            <a:r>
              <a:rPr lang="he-IL" sz="2400" b="1" dirty="0" err="1"/>
              <a:t>אוסטיה</a:t>
            </a:r>
            <a:r>
              <a:rPr lang="he-IL" sz="2400" b="1" dirty="0"/>
              <a:t>. </a:t>
            </a:r>
            <a:r>
              <a:rPr lang="he-IL" sz="2400" dirty="0"/>
              <a:t>בתגובה </a:t>
            </a:r>
            <a:r>
              <a:rPr lang="he-IL" sz="2400" b="1" dirty="0"/>
              <a:t>ניתקה גאורגיה את קשריה הדיפלומטיים עם רוסיה ב-2 בספטמבר; עם זאת, אם לפני הלחימה הייתה גאורגיה מועמדת להצטרף לברית נאט"ו, אז לאחר המלחמה הליך הצטרפותה לברית הוקפא.</a:t>
            </a:r>
          </a:p>
          <a:p>
            <a:pPr marL="0" indent="0">
              <a:lnSpc>
                <a:spcPct val="120000"/>
              </a:lnSpc>
              <a:buNone/>
            </a:pPr>
            <a:r>
              <a:rPr lang="he-IL" sz="2400" dirty="0"/>
              <a:t>רוסיה הסיגה את כוחותיה באופן מלא ב-8 באוקטובר. המלחמה הפכה 192,000 לפליטים ובעוד רבים מהם חזרו לביתם, עדיין 20,272 מהם נותרו פליטים.</a:t>
            </a:r>
          </a:p>
        </p:txBody>
      </p:sp>
      <p:pic>
        <p:nvPicPr>
          <p:cNvPr id="7" name="Picture 6"/>
          <p:cNvPicPr>
            <a:picLocks noChangeAspect="1"/>
          </p:cNvPicPr>
          <p:nvPr/>
        </p:nvPicPr>
        <p:blipFill>
          <a:blip r:embed="rId2"/>
          <a:stretch>
            <a:fillRect/>
          </a:stretch>
        </p:blipFill>
        <p:spPr>
          <a:xfrm>
            <a:off x="9613497" y="160727"/>
            <a:ext cx="1086348" cy="724232"/>
          </a:xfrm>
          <a:prstGeom prst="rect">
            <a:avLst/>
          </a:prstGeom>
        </p:spPr>
      </p:pic>
    </p:spTree>
    <p:extLst>
      <p:ext uri="{BB962C8B-B14F-4D97-AF65-F5344CB8AC3E}">
        <p14:creationId xmlns:p14="http://schemas.microsoft.com/office/powerpoint/2010/main" val="2164062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גיאורגיה</a:t>
            </a:r>
            <a:endParaRPr lang="en-US" sz="4800" b="1" dirty="0"/>
          </a:p>
        </p:txBody>
      </p:sp>
      <p:pic>
        <p:nvPicPr>
          <p:cNvPr id="7" name="Picture 6"/>
          <p:cNvPicPr>
            <a:picLocks noChangeAspect="1"/>
          </p:cNvPicPr>
          <p:nvPr/>
        </p:nvPicPr>
        <p:blipFill>
          <a:blip r:embed="rId2"/>
          <a:stretch>
            <a:fillRect/>
          </a:stretch>
        </p:blipFill>
        <p:spPr>
          <a:xfrm>
            <a:off x="868907" y="1255977"/>
            <a:ext cx="10426890" cy="5547431"/>
          </a:xfrm>
          <a:prstGeom prst="rect">
            <a:avLst/>
          </a:prstGeom>
        </p:spPr>
      </p:pic>
      <p:pic>
        <p:nvPicPr>
          <p:cNvPr id="8" name="Picture 7"/>
          <p:cNvPicPr>
            <a:picLocks noChangeAspect="1"/>
          </p:cNvPicPr>
          <p:nvPr/>
        </p:nvPicPr>
        <p:blipFill>
          <a:blip r:embed="rId3"/>
          <a:stretch>
            <a:fillRect/>
          </a:stretch>
        </p:blipFill>
        <p:spPr>
          <a:xfrm>
            <a:off x="9613497" y="160727"/>
            <a:ext cx="1086348" cy="724232"/>
          </a:xfrm>
          <a:prstGeom prst="rect">
            <a:avLst/>
          </a:prstGeom>
        </p:spPr>
      </p:pic>
    </p:spTree>
    <p:extLst>
      <p:ext uri="{BB962C8B-B14F-4D97-AF65-F5344CB8AC3E}">
        <p14:creationId xmlns:p14="http://schemas.microsoft.com/office/powerpoint/2010/main" val="229677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גיאורגיה</a:t>
            </a:r>
            <a:endParaRPr lang="en-US" sz="4800" b="1" dirty="0"/>
          </a:p>
        </p:txBody>
      </p:sp>
      <p:pic>
        <p:nvPicPr>
          <p:cNvPr id="4" name="Picture 3"/>
          <p:cNvPicPr>
            <a:picLocks noChangeAspect="1"/>
          </p:cNvPicPr>
          <p:nvPr/>
        </p:nvPicPr>
        <p:blipFill>
          <a:blip r:embed="rId2"/>
          <a:stretch>
            <a:fillRect/>
          </a:stretch>
        </p:blipFill>
        <p:spPr>
          <a:xfrm>
            <a:off x="755175" y="1008108"/>
            <a:ext cx="10681650" cy="5836244"/>
          </a:xfrm>
          <a:prstGeom prst="rect">
            <a:avLst/>
          </a:prstGeom>
        </p:spPr>
      </p:pic>
      <p:pic>
        <p:nvPicPr>
          <p:cNvPr id="8" name="Picture 7"/>
          <p:cNvPicPr>
            <a:picLocks noChangeAspect="1"/>
          </p:cNvPicPr>
          <p:nvPr/>
        </p:nvPicPr>
        <p:blipFill>
          <a:blip r:embed="rId3"/>
          <a:stretch>
            <a:fillRect/>
          </a:stretch>
        </p:blipFill>
        <p:spPr>
          <a:xfrm>
            <a:off x="9613497" y="147079"/>
            <a:ext cx="1086348" cy="724232"/>
          </a:xfrm>
          <a:prstGeom prst="rect">
            <a:avLst/>
          </a:prstGeom>
        </p:spPr>
      </p:pic>
    </p:spTree>
    <p:extLst>
      <p:ext uri="{BB962C8B-B14F-4D97-AF65-F5344CB8AC3E}">
        <p14:creationId xmlns:p14="http://schemas.microsoft.com/office/powerpoint/2010/main" val="3480393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קוריאה הצפונית</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4653887" y="1511726"/>
            <a:ext cx="7430282" cy="5243916"/>
          </a:xfrm>
        </p:spPr>
        <p:txBody>
          <a:bodyPr>
            <a:normAutofit/>
          </a:bodyPr>
          <a:lstStyle/>
          <a:p>
            <a:pPr>
              <a:lnSpc>
                <a:spcPct val="120000"/>
              </a:lnSpc>
            </a:pPr>
            <a:r>
              <a:rPr lang="he-IL" dirty="0">
                <a:latin typeface="David" panose="020E0502060401010101" pitchFamily="34" charset="-79"/>
                <a:cs typeface="David" panose="020E0502060401010101" pitchFamily="34" charset="-79"/>
              </a:rPr>
              <a:t>קוריאה הצפונית, ובשמה הרשמי הרפובליקה הדמוקרטית העממית של קוריאה (בקוריאנית: </a:t>
            </a:r>
            <a:r>
              <a:rPr lang="ko-KR" altLang="en-US" dirty="0">
                <a:latin typeface="David" panose="020E0502060401010101" pitchFamily="34" charset="-79"/>
                <a:cs typeface="David" panose="020E0502060401010101" pitchFamily="34" charset="-79"/>
              </a:rPr>
              <a:t>조선민주주의인민공화국</a:t>
            </a:r>
            <a:r>
              <a:rPr lang="en-US" altLang="ko-KR" dirty="0">
                <a:latin typeface="David" panose="020E0502060401010101" pitchFamily="34" charset="-79"/>
                <a:cs typeface="David" panose="020E0502060401010101" pitchFamily="34" charset="-79"/>
              </a:rPr>
              <a:t>, </a:t>
            </a:r>
            <a:r>
              <a:rPr lang="he-IL" altLang="ko-KR"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צ'וֹסוֹן</a:t>
            </a:r>
            <a:r>
              <a:rPr lang="he-IL"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מִינְג'וּג'וּאִי</a:t>
            </a:r>
            <a:r>
              <a:rPr lang="he-IL"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אִינְמִין</a:t>
            </a:r>
            <a:r>
              <a:rPr lang="he-IL" dirty="0">
                <a:latin typeface="David" panose="020E0502060401010101" pitchFamily="34" charset="-79"/>
                <a:cs typeface="David" panose="020E0502060401010101" pitchFamily="34" charset="-79"/>
              </a:rPr>
              <a:t> </a:t>
            </a:r>
            <a:r>
              <a:rPr lang="he-IL" dirty="0" err="1">
                <a:latin typeface="David" panose="020E0502060401010101" pitchFamily="34" charset="-79"/>
                <a:cs typeface="David" panose="020E0502060401010101" pitchFamily="34" charset="-79"/>
              </a:rPr>
              <a:t>גּוֹנְגְּחְוָאגּוּק</a:t>
            </a:r>
            <a:r>
              <a:rPr lang="he-IL" dirty="0">
                <a:latin typeface="David" panose="020E0502060401010101" pitchFamily="34" charset="-79"/>
                <a:cs typeface="David" panose="020E0502060401010101" pitchFamily="34" charset="-79"/>
              </a:rPr>
              <a:t>) היא מדינה במזרח אסיה, בחלקו הצפוני של חצי האי הקוריאני. בירתה של המדינה והעיר הגדולה ביותר בה היא פיונגיאנג. האזור המפורז הקוריאני, הנמצא בחלק הדרומי של המדינה, משמש כשטח חוצץ בין המדינה לקוריאה הדרומית. היא גובלת גם ברפובליקה העממית של סין בצפון ובמערב, ובגבול קצר גם עם רוסיה בצפון-מזרח.</a:t>
            </a:r>
          </a:p>
        </p:txBody>
      </p:sp>
      <p:pic>
        <p:nvPicPr>
          <p:cNvPr id="10" name="Picture 9"/>
          <p:cNvPicPr>
            <a:picLocks noChangeAspect="1"/>
          </p:cNvPicPr>
          <p:nvPr/>
        </p:nvPicPr>
        <p:blipFill>
          <a:blip r:embed="rId4"/>
          <a:stretch>
            <a:fillRect/>
          </a:stretch>
        </p:blipFill>
        <p:spPr>
          <a:xfrm>
            <a:off x="54591" y="1198062"/>
            <a:ext cx="4516262" cy="5618983"/>
          </a:xfrm>
          <a:prstGeom prst="rect">
            <a:avLst/>
          </a:prstGeom>
        </p:spPr>
      </p:pic>
    </p:spTree>
    <p:extLst>
      <p:ext uri="{BB962C8B-B14F-4D97-AF65-F5344CB8AC3E}">
        <p14:creationId xmlns:p14="http://schemas.microsoft.com/office/powerpoint/2010/main" val="428589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קוריאה הצפונית</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300252" y="1361599"/>
            <a:ext cx="11783918" cy="5687471"/>
          </a:xfrm>
        </p:spPr>
        <p:txBody>
          <a:bodyPr>
            <a:noAutofit/>
          </a:bodyPr>
          <a:lstStyle/>
          <a:p>
            <a:pPr>
              <a:lnSpc>
                <a:spcPct val="120000"/>
              </a:lnSpc>
            </a:pPr>
            <a:r>
              <a:rPr lang="he-IL" sz="2500" dirty="0">
                <a:latin typeface="David" panose="020E0502060401010101" pitchFamily="34" charset="-79"/>
                <a:cs typeface="David" panose="020E0502060401010101" pitchFamily="34" charset="-79"/>
              </a:rPr>
              <a:t>היחסים בין שתי המדינות החלו ב-12 באוקטובר 1948, כאשר ברית המועצות הכירה בקוריאה הצפונית.</a:t>
            </a:r>
          </a:p>
          <a:p>
            <a:pPr>
              <a:lnSpc>
                <a:spcPct val="120000"/>
              </a:lnSpc>
            </a:pPr>
            <a:r>
              <a:rPr lang="he-IL" sz="2500" dirty="0">
                <a:latin typeface="David" panose="020E0502060401010101" pitchFamily="34" charset="-79"/>
                <a:cs typeface="David" panose="020E0502060401010101" pitchFamily="34" charset="-79"/>
              </a:rPr>
              <a:t>לאחר פירוק ברית המועצות, הממשלה החדשה בראשות בוריס </a:t>
            </a:r>
            <a:r>
              <a:rPr lang="he-IL" sz="2500" dirty="0" err="1">
                <a:latin typeface="David" panose="020E0502060401010101" pitchFamily="34" charset="-79"/>
                <a:cs typeface="David" panose="020E0502060401010101" pitchFamily="34" charset="-79"/>
              </a:rPr>
              <a:t>ילצין</a:t>
            </a:r>
            <a:r>
              <a:rPr lang="he-IL" sz="2500" dirty="0">
                <a:latin typeface="David" panose="020E0502060401010101" pitchFamily="34" charset="-79"/>
                <a:cs typeface="David" panose="020E0502060401010101" pitchFamily="34" charset="-79"/>
              </a:rPr>
              <a:t> סירבה לתמוך בקוריאה הצפונית.</a:t>
            </a:r>
          </a:p>
          <a:p>
            <a:pPr>
              <a:lnSpc>
                <a:spcPct val="120000"/>
              </a:lnSpc>
            </a:pPr>
            <a:r>
              <a:rPr lang="he-IL" sz="2500" dirty="0">
                <a:latin typeface="David" panose="020E0502060401010101" pitchFamily="34" charset="-79"/>
                <a:cs typeface="David" panose="020E0502060401010101" pitchFamily="34" charset="-79"/>
              </a:rPr>
              <a:t>ב-1996 הסכימו שתי המדינות להחזיר את שיתוף הפעולה הכלכלי ביניהן וגם לשתף פעולה בתחומי המדע, הטכנולוגיה, התעשייה הקלה והתחבורה, זאת לראשונה מאז פירוק ברית המועצות.</a:t>
            </a:r>
          </a:p>
          <a:p>
            <a:pPr>
              <a:lnSpc>
                <a:spcPct val="120000"/>
              </a:lnSpc>
            </a:pPr>
            <a:r>
              <a:rPr lang="he-IL" sz="2500" dirty="0">
                <a:latin typeface="David" panose="020E0502060401010101" pitchFamily="34" charset="-79"/>
                <a:cs typeface="David" panose="020E0502060401010101" pitchFamily="34" charset="-79"/>
              </a:rPr>
              <a:t>מפגש הפסגה הראשון בין רוסיה לקוריאה הצפונית התרחש לאחר מינויו של ולדימיר פוטין לנשיא רוסיה. במפגש נחתם הסכם משותף בין שתי המדינות.</a:t>
            </a:r>
          </a:p>
          <a:p>
            <a:pPr>
              <a:lnSpc>
                <a:spcPct val="120000"/>
              </a:lnSpc>
            </a:pPr>
            <a:r>
              <a:rPr lang="he-IL" sz="2500" dirty="0">
                <a:latin typeface="David" panose="020E0502060401010101" pitchFamily="34" charset="-79"/>
                <a:cs typeface="David" panose="020E0502060401010101" pitchFamily="34" charset="-79"/>
              </a:rPr>
              <a:t>ב-2006, תמכה רוסיה בהחלטת מועצת הביטחון של האו"ם לגנות את ניסוי הטילים שערכה קוריאה הצפונית.</a:t>
            </a:r>
          </a:p>
        </p:txBody>
      </p:sp>
    </p:spTree>
    <p:extLst>
      <p:ext uri="{BB962C8B-B14F-4D97-AF65-F5344CB8AC3E}">
        <p14:creationId xmlns:p14="http://schemas.microsoft.com/office/powerpoint/2010/main" val="2733670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r>
              <a:rPr lang="he-IL" sz="3200" dirty="0">
                <a:latin typeface="Guttman Hatzvi" pitchFamily="2" charset="-79"/>
                <a:cs typeface="Guttman Hatzvi" pitchFamily="2" charset="-79"/>
              </a:rPr>
              <a:t>מיתוסים נפוצים על הפעלת כוח רוסית</a:t>
            </a:r>
          </a:p>
        </p:txBody>
      </p:sp>
      <p:sp>
        <p:nvSpPr>
          <p:cNvPr id="3" name="מציין מיקום תוכן 2"/>
          <p:cNvSpPr>
            <a:spLocks noGrp="1"/>
          </p:cNvSpPr>
          <p:nvPr>
            <p:ph idx="1"/>
          </p:nvPr>
        </p:nvSpPr>
        <p:spPr>
          <a:xfrm>
            <a:off x="1631504" y="1600201"/>
            <a:ext cx="8784976" cy="4525963"/>
          </a:xfrm>
        </p:spPr>
        <p:txBody>
          <a:bodyPr>
            <a:normAutofit/>
          </a:bodyPr>
          <a:lstStyle/>
          <a:p>
            <a:pPr>
              <a:lnSpc>
                <a:spcPct val="200000"/>
              </a:lnSpc>
              <a:spcBef>
                <a:spcPts val="1200"/>
              </a:spcBef>
              <a:spcAft>
                <a:spcPts val="600"/>
              </a:spcAft>
            </a:pPr>
            <a:r>
              <a:rPr lang="he-IL" dirty="0"/>
              <a:t>"דוקטרינת </a:t>
            </a:r>
            <a:r>
              <a:rPr lang="he-IL" dirty="0" err="1"/>
              <a:t>גרסימוב</a:t>
            </a:r>
            <a:r>
              <a:rPr lang="he-IL" dirty="0"/>
              <a:t>" היא תפיסת הפעלת כוח רוסית חדשה.</a:t>
            </a:r>
          </a:p>
          <a:p>
            <a:pPr>
              <a:lnSpc>
                <a:spcPct val="200000"/>
              </a:lnSpc>
              <a:spcBef>
                <a:spcPts val="1200"/>
              </a:spcBef>
              <a:spcAft>
                <a:spcPts val="600"/>
              </a:spcAft>
            </a:pPr>
            <a:r>
              <a:rPr lang="he-IL" dirty="0"/>
              <a:t>רוסיה מנהלת מלחמה היברידית נגד יריביה.</a:t>
            </a:r>
          </a:p>
          <a:p>
            <a:pPr>
              <a:lnSpc>
                <a:spcPct val="200000"/>
              </a:lnSpc>
              <a:spcBef>
                <a:spcPts val="1200"/>
              </a:spcBef>
              <a:spcAft>
                <a:spcPts val="600"/>
              </a:spcAft>
            </a:pPr>
            <a:r>
              <a:rPr lang="he-IL" dirty="0"/>
              <a:t>הפעלת כוח צבאי רוסית נשענת בעיקר על האמצעים הלא צבאיים (בדגש על </a:t>
            </a:r>
            <a:r>
              <a:rPr lang="he-IL" dirty="0" err="1"/>
              <a:t>ל"פ</a:t>
            </a:r>
            <a:r>
              <a:rPr lang="he-IL" dirty="0"/>
              <a:t> </a:t>
            </a:r>
            <a:r>
              <a:rPr lang="he-IL" dirty="0" err="1"/>
              <a:t>ולו"מ</a:t>
            </a:r>
            <a:r>
              <a:rPr lang="he-IL" dirty="0"/>
              <a:t>).</a:t>
            </a:r>
          </a:p>
          <a:p>
            <a:pPr marL="0" indent="0">
              <a:buNone/>
            </a:pPr>
            <a:endParaRPr lang="he-IL" dirty="0"/>
          </a:p>
          <a:p>
            <a:endParaRPr lang="he-IL" dirty="0"/>
          </a:p>
        </p:txBody>
      </p:sp>
    </p:spTree>
    <p:extLst>
      <p:ext uri="{BB962C8B-B14F-4D97-AF65-F5344CB8AC3E}">
        <p14:creationId xmlns:p14="http://schemas.microsoft.com/office/powerpoint/2010/main" val="2133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77"/>
            <a:ext cx="10515600" cy="1325563"/>
          </a:xfrm>
        </p:spPr>
        <p:txBody>
          <a:bodyPr>
            <a:normAutofit/>
          </a:bodyPr>
          <a:lstStyle/>
          <a:p>
            <a:pPr lvl="0" algn="ctr" rtl="1">
              <a:lnSpc>
                <a:spcPct val="150000"/>
              </a:lnSpc>
              <a:spcAft>
                <a:spcPts val="0"/>
              </a:spcAft>
            </a:pPr>
            <a:r>
              <a:rPr lang="he-IL" sz="4800" b="1" dirty="0"/>
              <a:t>קוריאה הצפונית</a:t>
            </a:r>
            <a:endParaRPr lang="en-US" sz="4800" b="1" dirty="0"/>
          </a:p>
        </p:txBody>
      </p:sp>
      <p:pic>
        <p:nvPicPr>
          <p:cNvPr id="5" name="Picture 4"/>
          <p:cNvPicPr>
            <a:picLocks noChangeAspect="1"/>
          </p:cNvPicPr>
          <p:nvPr/>
        </p:nvPicPr>
        <p:blipFill>
          <a:blip r:embed="rId2"/>
          <a:stretch>
            <a:fillRect/>
          </a:stretch>
        </p:blipFill>
        <p:spPr>
          <a:xfrm>
            <a:off x="8242893" y="78094"/>
            <a:ext cx="1951985" cy="969529"/>
          </a:xfrm>
          <a:prstGeom prst="rect">
            <a:avLst/>
          </a:prstGeom>
        </p:spPr>
      </p:pic>
      <p:pic>
        <p:nvPicPr>
          <p:cNvPr id="7" name="Picture 6"/>
          <p:cNvPicPr>
            <a:picLocks noChangeAspect="1"/>
          </p:cNvPicPr>
          <p:nvPr/>
        </p:nvPicPr>
        <p:blipFill>
          <a:blip r:embed="rId3"/>
          <a:stretch>
            <a:fillRect/>
          </a:stretch>
        </p:blipFill>
        <p:spPr>
          <a:xfrm>
            <a:off x="2869868" y="0"/>
            <a:ext cx="1047750" cy="1228725"/>
          </a:xfrm>
          <a:prstGeom prst="rect">
            <a:avLst/>
          </a:prstGeom>
        </p:spPr>
      </p:pic>
      <p:sp>
        <p:nvSpPr>
          <p:cNvPr id="8" name="Content Placeholder 2"/>
          <p:cNvSpPr>
            <a:spLocks noGrp="1"/>
          </p:cNvSpPr>
          <p:nvPr>
            <p:ph idx="1"/>
          </p:nvPr>
        </p:nvSpPr>
        <p:spPr>
          <a:xfrm>
            <a:off x="150126" y="1170529"/>
            <a:ext cx="11934044" cy="5687471"/>
          </a:xfrm>
        </p:spPr>
        <p:txBody>
          <a:bodyPr>
            <a:noAutofit/>
          </a:bodyPr>
          <a:lstStyle/>
          <a:p>
            <a:pPr>
              <a:lnSpc>
                <a:spcPct val="120000"/>
              </a:lnSpc>
            </a:pPr>
            <a:r>
              <a:rPr lang="he-IL" sz="2600" dirty="0">
                <a:latin typeface="David" panose="020E0502060401010101" pitchFamily="34" charset="-79"/>
                <a:cs typeface="David" panose="020E0502060401010101" pitchFamily="34" charset="-79"/>
              </a:rPr>
              <a:t>לאחר ניסוי טילים נוסף של קוריאה הצפונית ב-25 במאי 2009, תמכה רוסיה יחד עם סין, צרפת, יפן, קוריאה הדרומית, הממלכה המאוחדת וארצות הברית בהחלטה אשר תכלול סנקציות חדשות על קוריאה הצפונית, זאת מחשש שניסוי טילים זה יגרום למלחמה גרעינית. ב-15 ביוני 2009, תמכה רוסיה יחד עם סין בסנקציות נוספות כנגד קוריאה הצפונית, אך הדגישה כי היא מתנגדת לשימוש בכוח כנגדה.</a:t>
            </a:r>
          </a:p>
          <a:p>
            <a:pPr>
              <a:lnSpc>
                <a:spcPct val="120000"/>
              </a:lnSpc>
            </a:pPr>
            <a:r>
              <a:rPr lang="he-IL" sz="2600" dirty="0">
                <a:latin typeface="David" panose="020E0502060401010101" pitchFamily="34" charset="-79"/>
                <a:cs typeface="David" panose="020E0502060401010101" pitchFamily="34" charset="-79"/>
              </a:rPr>
              <a:t>ב-18 באוקטובר 2011 ציינו שתי המדינות באירוע בשגרירות קוריאה הצפונית במוסקבה 63 שנים ליחסים דיפלומטיים בין המדינות. באירוע השתתף סגן שר החוץ הרוסי.</a:t>
            </a:r>
          </a:p>
          <a:p>
            <a:pPr>
              <a:lnSpc>
                <a:spcPct val="120000"/>
              </a:lnSpc>
            </a:pPr>
            <a:r>
              <a:rPr lang="he-IL" sz="2600" dirty="0">
                <a:latin typeface="David" panose="020E0502060401010101" pitchFamily="34" charset="-79"/>
                <a:cs typeface="David" panose="020E0502060401010101" pitchFamily="34" charset="-79"/>
              </a:rPr>
              <a:t>לאחר שוולדימיר פוטין זכה בבחירות לנשיאות רוסיה ב-2012, מנהיג קוריאה הצפונית קים </a:t>
            </a:r>
            <a:r>
              <a:rPr lang="he-IL" sz="2600" dirty="0" err="1">
                <a:latin typeface="David" panose="020E0502060401010101" pitchFamily="34" charset="-79"/>
                <a:cs typeface="David" panose="020E0502060401010101" pitchFamily="34" charset="-79"/>
              </a:rPr>
              <a:t>ג'ונג</a:t>
            </a:r>
            <a:r>
              <a:rPr lang="he-IL" sz="2600" dirty="0">
                <a:latin typeface="David" panose="020E0502060401010101" pitchFamily="34" charset="-79"/>
                <a:cs typeface="David" panose="020E0502060401010101" pitchFamily="34" charset="-79"/>
              </a:rPr>
              <a:t>-און שלח לו מכתב ברכה.</a:t>
            </a:r>
          </a:p>
          <a:p>
            <a:pPr>
              <a:lnSpc>
                <a:spcPct val="120000"/>
              </a:lnSpc>
            </a:pPr>
            <a:r>
              <a:rPr lang="he-IL" sz="2600" dirty="0">
                <a:latin typeface="David" panose="020E0502060401010101" pitchFamily="34" charset="-79"/>
                <a:cs typeface="David" panose="020E0502060401010101" pitchFamily="34" charset="-79"/>
              </a:rPr>
              <a:t>בספטמבר 2012 הסכימה רוסיה למחוק חוב של קוריאה הצפונית לרוסיה בסך 11 מיליארד </a:t>
            </a:r>
            <a:r>
              <a:rPr lang="he-IL" sz="2600" dirty="0" err="1">
                <a:latin typeface="David" panose="020E0502060401010101" pitchFamily="34" charset="-79"/>
                <a:cs typeface="David" panose="020E0502060401010101" pitchFamily="34" charset="-79"/>
              </a:rPr>
              <a:t>דולר.כמו</a:t>
            </a:r>
            <a:r>
              <a:rPr lang="he-IL" sz="2600" dirty="0">
                <a:latin typeface="David" panose="020E0502060401010101" pitchFamily="34" charset="-79"/>
                <a:cs typeface="David" panose="020E0502060401010101" pitchFamily="34" charset="-79"/>
              </a:rPr>
              <a:t> כן, המדינות חולקות גבול משותף לאורך נהר טומן התחתון שאורכו 17 ק"מ.</a:t>
            </a:r>
          </a:p>
        </p:txBody>
      </p:sp>
    </p:spTree>
    <p:extLst>
      <p:ext uri="{BB962C8B-B14F-4D97-AF65-F5344CB8AC3E}">
        <p14:creationId xmlns:p14="http://schemas.microsoft.com/office/powerpoint/2010/main" val="1203744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he-IL" sz="4800" b="1" dirty="0"/>
              <a:t>רוסיה והקוטב הצפוני:</a:t>
            </a:r>
          </a:p>
        </p:txBody>
      </p:sp>
      <p:sp>
        <p:nvSpPr>
          <p:cNvPr id="3" name="Content Placeholder 2"/>
          <p:cNvSpPr>
            <a:spLocks noGrp="1"/>
          </p:cNvSpPr>
          <p:nvPr>
            <p:ph idx="1"/>
          </p:nvPr>
        </p:nvSpPr>
        <p:spPr>
          <a:xfrm>
            <a:off x="236561" y="1825624"/>
            <a:ext cx="11718878" cy="4820835"/>
          </a:xfrm>
        </p:spPr>
        <p:txBody>
          <a:bodyPr>
            <a:normAutofit fontScale="85000" lnSpcReduction="20000"/>
          </a:bodyPr>
          <a:lstStyle/>
          <a:p>
            <a:pPr algn="r" rtl="1">
              <a:lnSpc>
                <a:spcPct val="120000"/>
              </a:lnSpc>
            </a:pPr>
            <a:r>
              <a:rPr lang="he-IL" dirty="0">
                <a:latin typeface="David" panose="020E0502060401010101" pitchFamily="34" charset="-79"/>
                <a:cs typeface="David" panose="020E0502060401010101" pitchFamily="34" charset="-79"/>
              </a:rPr>
              <a:t>מאז עלה ולדימיר פוטין לשלטון ברוסיה הפכה הפדרציה הרוסית את </a:t>
            </a:r>
            <a:r>
              <a:rPr lang="he-IL" b="1" dirty="0">
                <a:latin typeface="David" panose="020E0502060401010101" pitchFamily="34" charset="-79"/>
                <a:cs typeface="David" panose="020E0502060401010101" pitchFamily="34" charset="-79"/>
              </a:rPr>
              <a:t>האזור הארקטי לאזור של עדיפות לאומית</a:t>
            </a:r>
            <a:r>
              <a:rPr lang="he-IL" dirty="0">
                <a:latin typeface="David" panose="020E0502060401010101" pitchFamily="34" charset="-79"/>
                <a:cs typeface="David" panose="020E0502060401010101" pitchFamily="34" charset="-79"/>
              </a:rPr>
              <a:t>. מהלך זה נעשה כחלק מניסיונו להחזיר לרוסיה את </a:t>
            </a:r>
            <a:r>
              <a:rPr lang="he-IL" b="1" dirty="0">
                <a:latin typeface="David" panose="020E0502060401010101" pitchFamily="34" charset="-79"/>
                <a:cs typeface="David" panose="020E0502060401010101" pitchFamily="34" charset="-79"/>
              </a:rPr>
              <a:t>מעמדה כמעצמה עולמית </a:t>
            </a:r>
            <a:r>
              <a:rPr lang="he-IL" dirty="0">
                <a:latin typeface="David" panose="020E0502060401010101" pitchFamily="34" charset="-79"/>
                <a:cs typeface="David" panose="020E0502060401010101" pitchFamily="34" charset="-79"/>
              </a:rPr>
              <a:t>ואת תפקידה ההיסטורי המזוהה עם </a:t>
            </a:r>
            <a:r>
              <a:rPr lang="he-IL" b="1" dirty="0">
                <a:latin typeface="David" panose="020E0502060401010101" pitchFamily="34" charset="-79"/>
                <a:cs typeface="David" panose="020E0502060401010101" pitchFamily="34" charset="-79"/>
              </a:rPr>
              <a:t>רוסיה הצארית</a:t>
            </a:r>
            <a:r>
              <a:rPr lang="he-IL" dirty="0">
                <a:latin typeface="David" panose="020E0502060401010101" pitchFamily="34" charset="-79"/>
                <a:cs typeface="David" panose="020E0502060401010101" pitchFamily="34" charset="-79"/>
              </a:rPr>
              <a:t>, לצד העוצמה הסובייטית בתקופת המלחמה הקרה. בנוסף, רוסיה מעוניינת לנצל את </a:t>
            </a:r>
            <a:r>
              <a:rPr lang="he-IL" b="1" dirty="0">
                <a:latin typeface="David" panose="020E0502060401010101" pitchFamily="34" charset="-79"/>
                <a:cs typeface="David" panose="020E0502060401010101" pitchFamily="34" charset="-79"/>
              </a:rPr>
              <a:t>משאבי הטבע העצומים ואת המיצוב </a:t>
            </a:r>
            <a:r>
              <a:rPr lang="he-IL" b="1" dirty="0" err="1">
                <a:latin typeface="David" panose="020E0502060401010101" pitchFamily="34" charset="-79"/>
                <a:cs typeface="David" panose="020E0502060401010101" pitchFamily="34" charset="-79"/>
              </a:rPr>
              <a:t>הגיאו</a:t>
            </a:r>
            <a:r>
              <a:rPr lang="he-IL" b="1" dirty="0">
                <a:latin typeface="David" panose="020E0502060401010101" pitchFamily="34" charset="-79"/>
                <a:cs typeface="David" panose="020E0502060401010101" pitchFamily="34" charset="-79"/>
              </a:rPr>
              <a:t>־ פוליטי של האזור</a:t>
            </a:r>
            <a:r>
              <a:rPr lang="he-IL" dirty="0">
                <a:latin typeface="David" panose="020E0502060401010101" pitchFamily="34" charset="-79"/>
                <a:cs typeface="David" panose="020E0502060401010101" pitchFamily="34" charset="-79"/>
              </a:rPr>
              <a:t>, לצד ההזדמנות </a:t>
            </a:r>
            <a:r>
              <a:rPr lang="he-IL" b="1" dirty="0">
                <a:latin typeface="David" panose="020E0502060401010101" pitchFamily="34" charset="-79"/>
                <a:cs typeface="David" panose="020E0502060401010101" pitchFamily="34" charset="-79"/>
              </a:rPr>
              <a:t>להנגשה משמעותית של נתיבי התחבורה ואמצעי התקשורת</a:t>
            </a:r>
            <a:r>
              <a:rPr lang="he-IL" dirty="0">
                <a:latin typeface="David" panose="020E0502060401010101" pitchFamily="34" charset="-79"/>
                <a:cs typeface="David" panose="020E0502060401010101" pitchFamily="34" charset="-79"/>
              </a:rPr>
              <a:t>, ולקירוב בין החלקים המזרחיים והמערביים של המדינה. </a:t>
            </a:r>
            <a:r>
              <a:rPr lang="he-IL" dirty="0" err="1">
                <a:latin typeface="David" panose="020E0502060401010101" pitchFamily="34" charset="-79"/>
                <a:cs typeface="David" panose="020E0502060401010101" pitchFamily="34" charset="-79"/>
              </a:rPr>
              <a:t>תעדוף</a:t>
            </a:r>
            <a:r>
              <a:rPr lang="he-IL" dirty="0">
                <a:latin typeface="David" panose="020E0502060401010101" pitchFamily="34" charset="-79"/>
                <a:cs typeface="David" panose="020E0502060401010101" pitchFamily="34" charset="-79"/>
              </a:rPr>
              <a:t> האזור הארקטי הוביל את מוסקבה להחליט — לצד שיתוף פעולה דיפלומטי </a:t>
            </a:r>
            <a:r>
              <a:rPr lang="he-IL" dirty="0" err="1">
                <a:latin typeface="David" panose="020E0502060401010101" pitchFamily="34" charset="-79"/>
                <a:cs typeface="David" panose="020E0502060401010101" pitchFamily="34" charset="-79"/>
              </a:rPr>
              <a:t>דו־צדדי</a:t>
            </a:r>
            <a:r>
              <a:rPr lang="he-IL" dirty="0">
                <a:latin typeface="David" panose="020E0502060401010101" pitchFamily="34" charset="-79"/>
                <a:cs typeface="David" panose="020E0502060401010101" pitchFamily="34" charset="-79"/>
              </a:rPr>
              <a:t> ורב־צדדי עם מדינות האזור הארקטי — על </a:t>
            </a:r>
            <a:r>
              <a:rPr lang="he-IL" b="1" dirty="0">
                <a:latin typeface="David" panose="020E0502060401010101" pitchFamily="34" charset="-79"/>
                <a:cs typeface="David" panose="020E0502060401010101" pitchFamily="34" charset="-79"/>
              </a:rPr>
              <a:t>התעצמות אזרחית וצבאית רחבה באזור</a:t>
            </a:r>
            <a:r>
              <a:rPr lang="he-IL" dirty="0">
                <a:latin typeface="David" panose="020E0502060401010101" pitchFamily="34" charset="-79"/>
                <a:cs typeface="David" panose="020E0502060401010101" pitchFamily="34" charset="-79"/>
              </a:rPr>
              <a:t>, ועל הגברת הפעילות ובמיוחד הצבאית בגבולותיה הצפוניים ובאוקיינוס הארקטי. התעצמותה, פעילותה והתגרותה הצבאית של רוסיה בשכנות הארקטיות שלה — לצד העובדה כי במוסקבה נחושים להשתמש בעשורים האחרונים גם באמצעים צבאיים כשעולה בכך הצורך — מביאים לידי מסקנה כי </a:t>
            </a:r>
            <a:r>
              <a:rPr lang="he-IL" b="1" dirty="0">
                <a:latin typeface="David" panose="020E0502060401010101" pitchFamily="34" charset="-79"/>
                <a:cs typeface="David" panose="020E0502060401010101" pitchFamily="34" charset="-79"/>
              </a:rPr>
              <a:t>רוסיה מעוניינת להשיג שליטה רחבה ככל האפשר באזור הארקטי</a:t>
            </a:r>
            <a:r>
              <a:rPr lang="he-IL" dirty="0">
                <a:latin typeface="David" panose="020E0502060401010101" pitchFamily="34" charset="-79"/>
                <a:cs typeface="David" panose="020E0502060401010101" pitchFamily="34" charset="-79"/>
              </a:rPr>
              <a:t>, גם אם הדבר ייעשה על חשבון מדינות חוף אחרות באזור, שיש להן תביעות דומות.</a:t>
            </a:r>
          </a:p>
        </p:txBody>
      </p:sp>
    </p:spTree>
    <p:extLst>
      <p:ext uri="{BB962C8B-B14F-4D97-AF65-F5344CB8AC3E}">
        <p14:creationId xmlns:p14="http://schemas.microsoft.com/office/powerpoint/2010/main" val="427769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59206" y="40944"/>
            <a:ext cx="5493224" cy="6887130"/>
          </a:xfrm>
          <a:prstGeom prst="rect">
            <a:avLst/>
          </a:prstGeom>
        </p:spPr>
      </p:pic>
    </p:spTree>
    <p:extLst>
      <p:ext uri="{BB962C8B-B14F-4D97-AF65-F5344CB8AC3E}">
        <p14:creationId xmlns:p14="http://schemas.microsoft.com/office/powerpoint/2010/main" val="4139649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 name="Picture 3"/>
          <p:cNvPicPr>
            <a:picLocks noChangeAspect="1"/>
          </p:cNvPicPr>
          <p:nvPr/>
        </p:nvPicPr>
        <p:blipFill>
          <a:blip r:embed="rId2"/>
          <a:stretch>
            <a:fillRect/>
          </a:stretch>
        </p:blipFill>
        <p:spPr>
          <a:xfrm>
            <a:off x="0" y="0"/>
            <a:ext cx="12191999" cy="6799733"/>
          </a:xfrm>
          <a:prstGeom prst="rect">
            <a:avLst/>
          </a:prstGeom>
        </p:spPr>
      </p:pic>
    </p:spTree>
    <p:extLst>
      <p:ext uri="{BB962C8B-B14F-4D97-AF65-F5344CB8AC3E}">
        <p14:creationId xmlns:p14="http://schemas.microsoft.com/office/powerpoint/2010/main" val="2233338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תוצאת תמונה עבור russia">
            <a:extLst>
              <a:ext uri="{FF2B5EF4-FFF2-40B4-BE49-F238E27FC236}">
                <a16:creationId xmlns:a16="http://schemas.microsoft.com/office/drawing/2014/main" id="{45E7D008-1889-4B03-911A-CF8E645299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909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02F44D00-A155-4648-8751-A319982A7161}"/>
              </a:ext>
            </a:extLst>
          </p:cNvPr>
          <p:cNvSpPr>
            <a:spLocks noGrp="1"/>
          </p:cNvSpPr>
          <p:nvPr>
            <p:ph type="ctrTitle"/>
          </p:nvPr>
        </p:nvSpPr>
        <p:spPr>
          <a:xfrm>
            <a:off x="404553" y="3091928"/>
            <a:ext cx="9078562" cy="2387600"/>
          </a:xfrm>
        </p:spPr>
        <p:txBody>
          <a:bodyPr>
            <a:normAutofit/>
          </a:bodyPr>
          <a:lstStyle/>
          <a:p>
            <a:pPr algn="l"/>
            <a:r>
              <a:rPr lang="en-US" sz="6600" dirty="0"/>
              <a:t>Russian economy</a:t>
            </a:r>
            <a:endParaRPr lang="he-IL" sz="6600" dirty="0"/>
          </a:p>
        </p:txBody>
      </p:sp>
      <p:sp>
        <p:nvSpPr>
          <p:cNvPr id="3" name="כותרת משנה 2">
            <a:extLst>
              <a:ext uri="{FF2B5EF4-FFF2-40B4-BE49-F238E27FC236}">
                <a16:creationId xmlns:a16="http://schemas.microsoft.com/office/drawing/2014/main" id="{C7181213-4E89-4087-A411-2A542787312B}"/>
              </a:ext>
            </a:extLst>
          </p:cNvPr>
          <p:cNvSpPr>
            <a:spLocks noGrp="1"/>
          </p:cNvSpPr>
          <p:nvPr>
            <p:ph type="subTitle" idx="1"/>
          </p:nvPr>
        </p:nvSpPr>
        <p:spPr>
          <a:xfrm>
            <a:off x="404553" y="5624945"/>
            <a:ext cx="9078562" cy="592975"/>
          </a:xfrm>
        </p:spPr>
        <p:txBody>
          <a:bodyPr anchor="ctr">
            <a:normAutofit/>
          </a:bodyPr>
          <a:lstStyle/>
          <a:p>
            <a:pPr algn="l"/>
            <a:r>
              <a:rPr lang="en-US" dirty="0"/>
              <a:t>East Tour - INDC</a:t>
            </a:r>
            <a:endParaRPr lang="he-IL" dirty="0"/>
          </a:p>
        </p:txBody>
      </p:sp>
    </p:spTree>
    <p:extLst>
      <p:ext uri="{BB962C8B-B14F-4D97-AF65-F5344CB8AC3E}">
        <p14:creationId xmlns:p14="http://schemas.microsoft.com/office/powerpoint/2010/main" val="2412844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97168A-EF7A-4B32-8CE9-530452A2DCF5}"/>
              </a:ext>
            </a:extLst>
          </p:cNvPr>
          <p:cNvSpPr>
            <a:spLocks noGrp="1"/>
          </p:cNvSpPr>
          <p:nvPr>
            <p:ph type="title"/>
          </p:nvPr>
        </p:nvSpPr>
        <p:spPr>
          <a:xfrm>
            <a:off x="838200" y="365125"/>
            <a:ext cx="10515600" cy="1325563"/>
          </a:xfrm>
        </p:spPr>
        <p:txBody>
          <a:bodyPr/>
          <a:lstStyle/>
          <a:p>
            <a:endParaRPr lang="he-IL"/>
          </a:p>
        </p:txBody>
      </p:sp>
      <p:sp>
        <p:nvSpPr>
          <p:cNvPr id="3" name="מציין מיקום תוכן 2">
            <a:extLst>
              <a:ext uri="{FF2B5EF4-FFF2-40B4-BE49-F238E27FC236}">
                <a16:creationId xmlns:a16="http://schemas.microsoft.com/office/drawing/2014/main" id="{803BC65D-F669-4402-AF22-5AB08CD8FC82}"/>
              </a:ext>
            </a:extLst>
          </p:cNvPr>
          <p:cNvSpPr>
            <a:spLocks noGrp="1"/>
          </p:cNvSpPr>
          <p:nvPr>
            <p:ph idx="1"/>
          </p:nvPr>
        </p:nvSpPr>
        <p:spPr>
          <a:xfrm>
            <a:off x="838200" y="1825625"/>
            <a:ext cx="10515600" cy="4351338"/>
          </a:xfrm>
        </p:spPr>
        <p:txBody>
          <a:bodyPr/>
          <a:lstStyle/>
          <a:p>
            <a:endParaRPr lang="he-IL"/>
          </a:p>
        </p:txBody>
      </p:sp>
      <p:pic>
        <p:nvPicPr>
          <p:cNvPr id="1034" name="Picture 10" descr="תוצאת תמונה עבור map of russia">
            <a:extLst>
              <a:ext uri="{FF2B5EF4-FFF2-40B4-BE49-F238E27FC236}">
                <a16:creationId xmlns:a16="http://schemas.microsoft.com/office/drawing/2014/main" id="{2AE05E71-E6C9-4A4B-9ABD-C6DBD258C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102"/>
          <a:stretch/>
        </p:blipFill>
        <p:spPr bwMode="auto">
          <a:xfrm>
            <a:off x="23925" y="0"/>
            <a:ext cx="12144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0F73E18D-3D6A-45B0-B1D9-D902D125F626}"/>
              </a:ext>
            </a:extLst>
          </p:cNvPr>
          <p:cNvSpPr txBox="1"/>
          <p:nvPr/>
        </p:nvSpPr>
        <p:spPr>
          <a:xfrm>
            <a:off x="3723899" y="229622"/>
            <a:ext cx="3825098" cy="2677656"/>
          </a:xfrm>
          <a:prstGeom prst="rect">
            <a:avLst/>
          </a:prstGeom>
          <a:solidFill>
            <a:schemeClr val="bg1">
              <a:lumMod val="95000"/>
            </a:schemeClr>
          </a:solidFill>
        </p:spPr>
        <p:txBody>
          <a:bodyPr wrap="square" rtlCol="1">
            <a:spAutoFit/>
          </a:bodyPr>
          <a:lstStyle/>
          <a:p>
            <a:pPr marL="285750" indent="-285750" algn="l" rtl="0">
              <a:buFont typeface="Arial" panose="020B0604020202020204" pitchFamily="34" charset="0"/>
              <a:buChar char="•"/>
            </a:pPr>
            <a:r>
              <a:rPr lang="en-US" sz="1200" dirty="0"/>
              <a:t>Population 147M</a:t>
            </a:r>
          </a:p>
          <a:p>
            <a:pPr marL="285750" indent="-285750" algn="l" rtl="0">
              <a:buFont typeface="Arial" panose="020B0604020202020204" pitchFamily="34" charset="0"/>
              <a:buChar char="•"/>
            </a:pPr>
            <a:r>
              <a:rPr lang="en-US" sz="1200" dirty="0"/>
              <a:t>Life expectancy – 72 (M67, F77.6)</a:t>
            </a:r>
          </a:p>
          <a:p>
            <a:pPr marL="285750" indent="-285750" algn="l" rtl="0">
              <a:buFont typeface="Arial" panose="020B0604020202020204" pitchFamily="34" charset="0"/>
              <a:buChar char="•"/>
            </a:pPr>
            <a:r>
              <a:rPr lang="en-US" sz="1200" dirty="0" err="1"/>
              <a:t>Erea</a:t>
            </a:r>
            <a:r>
              <a:rPr lang="en-US" sz="1200" dirty="0"/>
              <a:t> – 17M km2 (Israel 22K km2)</a:t>
            </a:r>
          </a:p>
          <a:p>
            <a:pPr marL="285750" indent="-285750" algn="l" rtl="0">
              <a:buFont typeface="Arial" panose="020B0604020202020204" pitchFamily="34" charset="0"/>
              <a:buChar char="•"/>
            </a:pPr>
            <a:r>
              <a:rPr lang="en-US" sz="1200" dirty="0"/>
              <a:t>Water – 13% (Israel 2%)</a:t>
            </a:r>
          </a:p>
          <a:p>
            <a:pPr marL="285750" indent="-285750" algn="l" rtl="0">
              <a:buFont typeface="Arial" panose="020B0604020202020204" pitchFamily="34" charset="0"/>
              <a:buChar char="•"/>
            </a:pPr>
            <a:r>
              <a:rPr lang="en-US" sz="1200" dirty="0"/>
              <a:t>Main cities:</a:t>
            </a:r>
          </a:p>
          <a:p>
            <a:pPr marL="742950" lvl="1" indent="-285750" algn="l" rtl="0">
              <a:buFont typeface="Arial" panose="020B0604020202020204" pitchFamily="34" charset="0"/>
              <a:buChar char="•"/>
            </a:pPr>
            <a:r>
              <a:rPr lang="en-US" sz="1200" dirty="0"/>
              <a:t>Moscow – 12M</a:t>
            </a:r>
          </a:p>
          <a:p>
            <a:pPr marL="742950" lvl="1" indent="-285750" algn="l" rtl="0">
              <a:buFont typeface="Arial" panose="020B0604020202020204" pitchFamily="34" charset="0"/>
              <a:buChar char="•"/>
            </a:pPr>
            <a:r>
              <a:rPr lang="en-US" sz="1200" dirty="0"/>
              <a:t>St. Petersburg – 5M</a:t>
            </a:r>
          </a:p>
          <a:p>
            <a:pPr marL="742950" lvl="1" indent="-285750" algn="l" rtl="0">
              <a:buFont typeface="Arial" panose="020B0604020202020204" pitchFamily="34" charset="0"/>
              <a:buChar char="•"/>
            </a:pPr>
            <a:r>
              <a:rPr lang="en-US" sz="1200" dirty="0"/>
              <a:t>Novosibirsk – 1.5M</a:t>
            </a:r>
          </a:p>
          <a:p>
            <a:pPr marL="285750" indent="-285750" algn="l" rtl="0">
              <a:buFont typeface="Arial" panose="020B0604020202020204" pitchFamily="34" charset="0"/>
              <a:buChar char="•"/>
            </a:pPr>
            <a:r>
              <a:rPr lang="en-US" sz="1200" dirty="0"/>
              <a:t>Main resources:</a:t>
            </a:r>
          </a:p>
          <a:p>
            <a:pPr marL="742950" lvl="1" indent="-285750" algn="l" rtl="0">
              <a:buFont typeface="Arial" panose="020B0604020202020204" pitchFamily="34" charset="0"/>
              <a:buChar char="•"/>
            </a:pPr>
            <a:r>
              <a:rPr lang="en-US" sz="1200" dirty="0"/>
              <a:t>Oil (70% of export)</a:t>
            </a:r>
          </a:p>
          <a:p>
            <a:pPr marL="742950" lvl="1" indent="-285750" algn="l" rtl="0">
              <a:buFont typeface="Arial" panose="020B0604020202020204" pitchFamily="34" charset="0"/>
              <a:buChar char="•"/>
            </a:pPr>
            <a:r>
              <a:rPr lang="en-US" sz="1200" dirty="0"/>
              <a:t>Gas</a:t>
            </a:r>
          </a:p>
          <a:p>
            <a:pPr marL="742950" lvl="1" indent="-285750" algn="l" rtl="0">
              <a:buFont typeface="Arial" panose="020B0604020202020204" pitchFamily="34" charset="0"/>
              <a:buChar char="•"/>
            </a:pPr>
            <a:r>
              <a:rPr lang="en-US" sz="1200" dirty="0"/>
              <a:t>Coal</a:t>
            </a:r>
          </a:p>
          <a:p>
            <a:pPr marL="742950" lvl="1" indent="-285750" algn="l" rtl="0">
              <a:buFont typeface="Arial" panose="020B0604020202020204" pitchFamily="34" charset="0"/>
              <a:buChar char="•"/>
            </a:pPr>
            <a:r>
              <a:rPr lang="en-US" sz="1200" dirty="0"/>
              <a:t>Gold, Diamonds, Minerals, Timber</a:t>
            </a:r>
          </a:p>
          <a:p>
            <a:pPr marL="742950" lvl="1" indent="-285750" algn="l" rtl="0">
              <a:buFont typeface="Arial" panose="020B0604020202020204" pitchFamily="34" charset="0"/>
              <a:buChar char="•"/>
            </a:pPr>
            <a:r>
              <a:rPr lang="en-US" sz="1200" dirty="0"/>
              <a:t>30% of world natural resources = 75T USD</a:t>
            </a:r>
            <a:endParaRPr lang="he-IL" sz="1200" dirty="0"/>
          </a:p>
        </p:txBody>
      </p:sp>
      <p:pic>
        <p:nvPicPr>
          <p:cNvPr id="22" name="Picture 2" descr="תוצאת תמונה עבור russian demographics">
            <a:extLst>
              <a:ext uri="{FF2B5EF4-FFF2-40B4-BE49-F238E27FC236}">
                <a16:creationId xmlns:a16="http://schemas.microsoft.com/office/drawing/2014/main" id="{B4BB4A76-EA27-4067-9B65-595A3223C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774" y="229622"/>
            <a:ext cx="4098452" cy="267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5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וצאת תמונה עבור russian farmers">
            <a:extLst>
              <a:ext uri="{FF2B5EF4-FFF2-40B4-BE49-F238E27FC236}">
                <a16:creationId xmlns:a16="http://schemas.microsoft.com/office/drawing/2014/main" id="{9333CCCD-F8FD-46B5-B827-9ACAFF163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3" r="12873"/>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DAD7AC4D-8CF3-4924-9E31-66823C0AEB4E}"/>
              </a:ext>
            </a:extLst>
          </p:cNvPr>
          <p:cNvSpPr>
            <a:spLocks noGrp="1"/>
          </p:cNvSpPr>
          <p:nvPr>
            <p:ph type="title"/>
          </p:nvPr>
        </p:nvSpPr>
        <p:spPr>
          <a:xfrm>
            <a:off x="804672" y="365125"/>
            <a:ext cx="5266155" cy="1325563"/>
          </a:xfrm>
        </p:spPr>
        <p:txBody>
          <a:bodyPr>
            <a:normAutofit/>
          </a:bodyPr>
          <a:lstStyle/>
          <a:p>
            <a:pPr algn="l" rtl="0"/>
            <a:r>
              <a:rPr lang="en-US" dirty="0"/>
              <a:t>Economic History</a:t>
            </a:r>
            <a:endParaRPr lang="he-IL" dirty="0"/>
          </a:p>
        </p:txBody>
      </p:sp>
      <p:sp>
        <p:nvSpPr>
          <p:cNvPr id="3" name="מציין מיקום תוכן 2">
            <a:extLst>
              <a:ext uri="{FF2B5EF4-FFF2-40B4-BE49-F238E27FC236}">
                <a16:creationId xmlns:a16="http://schemas.microsoft.com/office/drawing/2014/main" id="{D28B5577-5D80-4138-B77E-EAE269707F85}"/>
              </a:ext>
            </a:extLst>
          </p:cNvPr>
          <p:cNvSpPr>
            <a:spLocks noGrp="1"/>
          </p:cNvSpPr>
          <p:nvPr>
            <p:ph idx="1"/>
          </p:nvPr>
        </p:nvSpPr>
        <p:spPr>
          <a:xfrm>
            <a:off x="804672" y="2022601"/>
            <a:ext cx="4580128" cy="4154361"/>
          </a:xfrm>
        </p:spPr>
        <p:txBody>
          <a:bodyPr>
            <a:normAutofit lnSpcReduction="10000"/>
          </a:bodyPr>
          <a:lstStyle/>
          <a:p>
            <a:pPr algn="l" rtl="0"/>
            <a:r>
              <a:rPr lang="en-US" sz="2000" dirty="0"/>
              <a:t>From Command to Market</a:t>
            </a:r>
          </a:p>
          <a:p>
            <a:pPr algn="l" rtl="0"/>
            <a:r>
              <a:rPr lang="en-US" sz="2000" dirty="0"/>
              <a:t>1991 privatization and oligarchy</a:t>
            </a:r>
          </a:p>
          <a:p>
            <a:pPr algn="l" rtl="0"/>
            <a:r>
              <a:rPr lang="en-US" sz="2000" dirty="0"/>
              <a:t>1998 Rubal crisis: GDP -40%</a:t>
            </a:r>
          </a:p>
          <a:p>
            <a:pPr algn="l" rtl="0"/>
            <a:r>
              <a:rPr lang="en-US" sz="2000" dirty="0"/>
              <a:t>1999 Putin PM, 2000 reforms:</a:t>
            </a:r>
          </a:p>
          <a:p>
            <a:pPr lvl="1" algn="l" rtl="0"/>
            <a:r>
              <a:rPr lang="en-US" sz="1800" dirty="0"/>
              <a:t>Flat income Tax 15%</a:t>
            </a:r>
          </a:p>
          <a:p>
            <a:pPr lvl="1" algn="l" rtl="0"/>
            <a:r>
              <a:rPr lang="en-US" sz="1800" dirty="0"/>
              <a:t>Deregulation</a:t>
            </a:r>
          </a:p>
          <a:p>
            <a:pPr lvl="1" algn="l" rtl="0"/>
            <a:r>
              <a:rPr lang="en-US" sz="1800" dirty="0"/>
              <a:t>Balanced budget</a:t>
            </a:r>
          </a:p>
          <a:p>
            <a:pPr lvl="1" algn="l" rtl="0"/>
            <a:r>
              <a:rPr lang="en-US" sz="1800" dirty="0"/>
              <a:t>Decrease debt 104%(1999)</a:t>
            </a:r>
            <a:r>
              <a:rPr lang="en-US" sz="1800" dirty="0">
                <a:sym typeface="Wingdings" panose="05000000000000000000" pitchFamily="2" charset="2"/>
              </a:rPr>
              <a:t>8%(2006)</a:t>
            </a:r>
          </a:p>
          <a:p>
            <a:pPr lvl="1" algn="l" rtl="0"/>
            <a:r>
              <a:rPr lang="en-US" sz="1800" dirty="0">
                <a:sym typeface="Wingdings" panose="05000000000000000000" pitchFamily="2" charset="2"/>
              </a:rPr>
              <a:t>Poverty – 30%(2000)14%(2008)</a:t>
            </a:r>
            <a:endParaRPr lang="en-US" sz="2200" dirty="0">
              <a:sym typeface="Wingdings" panose="05000000000000000000" pitchFamily="2" charset="2"/>
            </a:endParaRPr>
          </a:p>
          <a:p>
            <a:pPr algn="l" rtl="0"/>
            <a:r>
              <a:rPr lang="en-US" sz="2200" dirty="0">
                <a:sym typeface="Wingdings" panose="05000000000000000000" pitchFamily="2" charset="2"/>
              </a:rPr>
              <a:t>2014 – Crimea crisis:</a:t>
            </a:r>
          </a:p>
          <a:p>
            <a:pPr lvl="1" algn="l" rtl="0"/>
            <a:r>
              <a:rPr lang="en-US" sz="1800" dirty="0">
                <a:sym typeface="Wingdings" panose="05000000000000000000" pitchFamily="2" charset="2"/>
              </a:rPr>
              <a:t>US, EU, Canada, Japan sanctions</a:t>
            </a:r>
          </a:p>
          <a:p>
            <a:pPr lvl="1" algn="l" rtl="0"/>
            <a:r>
              <a:rPr lang="en-US" sz="1800" dirty="0">
                <a:sym typeface="Wingdings" panose="05000000000000000000" pitchFamily="2" charset="2"/>
              </a:rPr>
              <a:t>Energy, financial, defense sectors</a:t>
            </a:r>
          </a:p>
          <a:p>
            <a:pPr lvl="1" algn="l" rtl="0"/>
            <a:r>
              <a:rPr lang="en-US" sz="1800" dirty="0">
                <a:sym typeface="Wingdings" panose="05000000000000000000" pitchFamily="2" charset="2"/>
              </a:rPr>
              <a:t>-6% to Russian economy</a:t>
            </a:r>
          </a:p>
          <a:p>
            <a:pPr algn="l" rtl="0"/>
            <a:endParaRPr lang="en-US" sz="2200" dirty="0">
              <a:sym typeface="Wingdings" panose="05000000000000000000" pitchFamily="2" charset="2"/>
            </a:endParaRPr>
          </a:p>
          <a:p>
            <a:pPr lvl="1" algn="l" rtl="0"/>
            <a:endParaRPr lang="en-US" sz="1800" dirty="0"/>
          </a:p>
          <a:p>
            <a:pPr algn="l" rtl="0"/>
            <a:endParaRPr lang="he-IL" sz="2000" dirty="0"/>
          </a:p>
        </p:txBody>
      </p:sp>
    </p:spTree>
    <p:extLst>
      <p:ext uri="{BB962C8B-B14F-4D97-AF65-F5344CB8AC3E}">
        <p14:creationId xmlns:p14="http://schemas.microsoft.com/office/powerpoint/2010/main" val="1443045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תוצאת תמונה עבור russian money">
            <a:extLst>
              <a:ext uri="{FF2B5EF4-FFF2-40B4-BE49-F238E27FC236}">
                <a16:creationId xmlns:a16="http://schemas.microsoft.com/office/drawing/2014/main" id="{37A936E9-05F6-466D-B6FF-C6745367F6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31" r="1" b="1411"/>
          <a:stretch/>
        </p:blipFill>
        <p:spPr bwMode="auto">
          <a:xfrm>
            <a:off x="603671" y="-1"/>
            <a:ext cx="115883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כותרת 1">
            <a:extLst>
              <a:ext uri="{FF2B5EF4-FFF2-40B4-BE49-F238E27FC236}">
                <a16:creationId xmlns:a16="http://schemas.microsoft.com/office/drawing/2014/main" id="{D7E17CA4-A6A1-4027-B72E-F87672C9151B}"/>
              </a:ext>
            </a:extLst>
          </p:cNvPr>
          <p:cNvSpPr>
            <a:spLocks noGrp="1"/>
          </p:cNvSpPr>
          <p:nvPr>
            <p:ph type="title"/>
          </p:nvPr>
        </p:nvSpPr>
        <p:spPr>
          <a:xfrm>
            <a:off x="582234" y="-330767"/>
            <a:ext cx="4816228" cy="2147520"/>
          </a:xfrm>
        </p:spPr>
        <p:txBody>
          <a:bodyPr>
            <a:normAutofit/>
          </a:bodyPr>
          <a:lstStyle/>
          <a:p>
            <a:pPr algn="ctr"/>
            <a:r>
              <a:rPr lang="en-US" dirty="0">
                <a:solidFill>
                  <a:schemeClr val="bg1"/>
                </a:solidFill>
              </a:rPr>
              <a:t>ECONOMIC FIGURS</a:t>
            </a:r>
            <a:endParaRPr lang="he-IL" dirty="0">
              <a:solidFill>
                <a:schemeClr val="bg1"/>
              </a:solidFill>
            </a:endParaRPr>
          </a:p>
        </p:txBody>
      </p:sp>
      <p:sp>
        <p:nvSpPr>
          <p:cNvPr id="3" name="מציין מיקום תוכן 2">
            <a:extLst>
              <a:ext uri="{FF2B5EF4-FFF2-40B4-BE49-F238E27FC236}">
                <a16:creationId xmlns:a16="http://schemas.microsoft.com/office/drawing/2014/main" id="{212E2C9A-7DC6-44F8-8E3B-ED2E45DCE89D}"/>
              </a:ext>
            </a:extLst>
          </p:cNvPr>
          <p:cNvSpPr>
            <a:spLocks noGrp="1"/>
          </p:cNvSpPr>
          <p:nvPr>
            <p:ph idx="1"/>
          </p:nvPr>
        </p:nvSpPr>
        <p:spPr>
          <a:xfrm>
            <a:off x="772605" y="1151016"/>
            <a:ext cx="4267539" cy="3512424"/>
          </a:xfrm>
        </p:spPr>
        <p:txBody>
          <a:bodyPr anchor="ctr">
            <a:normAutofit fontScale="85000" lnSpcReduction="20000"/>
          </a:bodyPr>
          <a:lstStyle/>
          <a:p>
            <a:pPr algn="l" rtl="0"/>
            <a:r>
              <a:rPr lang="en-US" sz="1800" dirty="0">
                <a:solidFill>
                  <a:schemeClr val="bg1"/>
                </a:solidFill>
              </a:rPr>
              <a:t>GDP (PPP) – 1.6 T$ [11</a:t>
            </a:r>
            <a:r>
              <a:rPr lang="en-US" sz="1800" baseline="30000" dirty="0">
                <a:solidFill>
                  <a:schemeClr val="bg1"/>
                </a:solidFill>
              </a:rPr>
              <a:t>th</a:t>
            </a:r>
            <a:r>
              <a:rPr lang="en-US" sz="1800" dirty="0">
                <a:solidFill>
                  <a:schemeClr val="bg1"/>
                </a:solidFill>
              </a:rPr>
              <a:t>] (4.36 T$ [6</a:t>
            </a:r>
            <a:r>
              <a:rPr lang="en-US" sz="1800" baseline="30000" dirty="0">
                <a:solidFill>
                  <a:schemeClr val="bg1"/>
                </a:solidFill>
              </a:rPr>
              <a:t>th</a:t>
            </a:r>
            <a:r>
              <a:rPr lang="en-US" sz="1800" dirty="0">
                <a:solidFill>
                  <a:schemeClr val="bg1"/>
                </a:solidFill>
              </a:rPr>
              <a:t>])</a:t>
            </a:r>
          </a:p>
          <a:p>
            <a:pPr algn="l" rtl="0"/>
            <a:r>
              <a:rPr lang="en-US" sz="1800" dirty="0">
                <a:solidFill>
                  <a:schemeClr val="bg1"/>
                </a:solidFill>
              </a:rPr>
              <a:t>GDP per Cap (PPP) – 11,163$ (29,642$)</a:t>
            </a:r>
          </a:p>
          <a:p>
            <a:pPr algn="l" rtl="0"/>
            <a:r>
              <a:rPr lang="en-US" sz="1800" dirty="0">
                <a:solidFill>
                  <a:schemeClr val="bg1"/>
                </a:solidFill>
              </a:rPr>
              <a:t>Growth rate – 2.3% (2018)</a:t>
            </a:r>
          </a:p>
          <a:p>
            <a:pPr algn="l" rtl="0"/>
            <a:r>
              <a:rPr lang="en-US" sz="1800" dirty="0">
                <a:solidFill>
                  <a:schemeClr val="bg1"/>
                </a:solidFill>
              </a:rPr>
              <a:t>Workforce:</a:t>
            </a:r>
          </a:p>
          <a:p>
            <a:pPr lvl="1" algn="l" rtl="0"/>
            <a:r>
              <a:rPr lang="en-US" sz="1400" dirty="0">
                <a:solidFill>
                  <a:schemeClr val="bg1"/>
                </a:solidFill>
              </a:rPr>
              <a:t>Agriculture – 9.4% (4.7% GDP)</a:t>
            </a:r>
          </a:p>
          <a:p>
            <a:pPr lvl="1" algn="l" rtl="0"/>
            <a:r>
              <a:rPr lang="en-US" sz="1400" dirty="0">
                <a:solidFill>
                  <a:schemeClr val="bg1"/>
                </a:solidFill>
              </a:rPr>
              <a:t>Industry – 27.6% (32.4% GDP)</a:t>
            </a:r>
          </a:p>
          <a:p>
            <a:pPr lvl="1" algn="l" rtl="0"/>
            <a:r>
              <a:rPr lang="en-US" sz="1400" dirty="0">
                <a:solidFill>
                  <a:schemeClr val="bg1"/>
                </a:solidFill>
              </a:rPr>
              <a:t>Services – 63% (62.3% GDP)</a:t>
            </a:r>
          </a:p>
          <a:p>
            <a:pPr algn="l" rtl="0"/>
            <a:r>
              <a:rPr lang="en-US" sz="1800" dirty="0">
                <a:solidFill>
                  <a:schemeClr val="bg1"/>
                </a:solidFill>
              </a:rPr>
              <a:t>Unemployment rate – 4.5% </a:t>
            </a:r>
          </a:p>
          <a:p>
            <a:pPr algn="l" rtl="0"/>
            <a:r>
              <a:rPr lang="en-US" sz="1800" dirty="0">
                <a:solidFill>
                  <a:schemeClr val="bg1"/>
                </a:solidFill>
              </a:rPr>
              <a:t>Rubal – US Dollar – 72.4R=1$</a:t>
            </a:r>
          </a:p>
          <a:p>
            <a:pPr algn="l" rtl="0"/>
            <a:r>
              <a:rPr lang="en-US" sz="1800" dirty="0">
                <a:solidFill>
                  <a:schemeClr val="bg1"/>
                </a:solidFill>
              </a:rPr>
              <a:t>Inflation rate – 3.5% </a:t>
            </a:r>
          </a:p>
          <a:p>
            <a:pPr algn="l" rtl="0"/>
            <a:r>
              <a:rPr lang="en-US" sz="1800" dirty="0">
                <a:solidFill>
                  <a:schemeClr val="bg1"/>
                </a:solidFill>
              </a:rPr>
              <a:t>Credit rating – BBB-</a:t>
            </a:r>
          </a:p>
          <a:p>
            <a:pPr algn="l" rtl="0"/>
            <a:r>
              <a:rPr lang="en-US" sz="1800" dirty="0">
                <a:solidFill>
                  <a:schemeClr val="bg1"/>
                </a:solidFill>
              </a:rPr>
              <a:t>National Debt – 15%GDP</a:t>
            </a:r>
          </a:p>
          <a:p>
            <a:pPr algn="l" rtl="0"/>
            <a:r>
              <a:rPr lang="en-US" sz="1800" dirty="0">
                <a:solidFill>
                  <a:schemeClr val="bg1"/>
                </a:solidFill>
              </a:rPr>
              <a:t>Foreign Reserve – 540 B$</a:t>
            </a:r>
          </a:p>
          <a:p>
            <a:pPr algn="l" rtl="0"/>
            <a:endParaRPr lang="he-IL" sz="1800" dirty="0">
              <a:solidFill>
                <a:schemeClr val="bg1"/>
              </a:solidFill>
            </a:endParaRPr>
          </a:p>
        </p:txBody>
      </p:sp>
      <p:pic>
        <p:nvPicPr>
          <p:cNvPr id="4102" name="Picture 6">
            <a:extLst>
              <a:ext uri="{FF2B5EF4-FFF2-40B4-BE49-F238E27FC236}">
                <a16:creationId xmlns:a16="http://schemas.microsoft.com/office/drawing/2014/main" id="{88B33AFA-DEEA-4B08-901D-FFF3F9F436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500" y="4547308"/>
            <a:ext cx="3931751" cy="22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29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7B6E846-9412-4611-A352-605EFDD82BD2}"/>
              </a:ext>
            </a:extLst>
          </p:cNvPr>
          <p:cNvSpPr>
            <a:spLocks noGrp="1"/>
          </p:cNvSpPr>
          <p:nvPr>
            <p:ph type="title"/>
          </p:nvPr>
        </p:nvSpPr>
        <p:spPr>
          <a:xfrm>
            <a:off x="838200" y="4440602"/>
            <a:ext cx="3300663" cy="1645920"/>
          </a:xfrm>
        </p:spPr>
        <p:txBody>
          <a:bodyPr>
            <a:normAutofit/>
          </a:bodyPr>
          <a:lstStyle/>
          <a:p>
            <a:pPr algn="ctr"/>
            <a:r>
              <a:rPr lang="en-US" sz="2800"/>
              <a:t>Russian Trade</a:t>
            </a:r>
            <a:endParaRPr lang="he-IL" sz="2800" dirty="0"/>
          </a:p>
        </p:txBody>
      </p:sp>
      <p:pic>
        <p:nvPicPr>
          <p:cNvPr id="6" name="Picture 14" descr="תוצאת תמונה עבור russian main industries">
            <a:extLst>
              <a:ext uri="{FF2B5EF4-FFF2-40B4-BE49-F238E27FC236}">
                <a16:creationId xmlns:a16="http://schemas.microsoft.com/office/drawing/2014/main" id="{D9E3113E-BBEA-4A9B-A4FC-8E6503EE3C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415" y="792273"/>
            <a:ext cx="3584448" cy="27869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תוצאת תמונה עבור russian trade">
            <a:extLst>
              <a:ext uri="{FF2B5EF4-FFF2-40B4-BE49-F238E27FC236}">
                <a16:creationId xmlns:a16="http://schemas.microsoft.com/office/drawing/2014/main" id="{57D8A5CA-319E-4421-B791-BE64516489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5915" y="1029430"/>
            <a:ext cx="3584448" cy="231196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תוצאת תמונה עבור russian trade">
            <a:extLst>
              <a:ext uri="{FF2B5EF4-FFF2-40B4-BE49-F238E27FC236}">
                <a16:creationId xmlns:a16="http://schemas.microsoft.com/office/drawing/2014/main" id="{10640A82-4734-4281-AB25-DC21C73BDD8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37415" y="1029430"/>
            <a:ext cx="3584450" cy="2311969"/>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2">
            <a:extLst>
              <a:ext uri="{FF2B5EF4-FFF2-40B4-BE49-F238E27FC236}">
                <a16:creationId xmlns:a16="http://schemas.microsoft.com/office/drawing/2014/main" id="{53D89971-1CFC-4099-A7B4-52F3F4EC0193}"/>
              </a:ext>
            </a:extLst>
          </p:cNvPr>
          <p:cNvSpPr>
            <a:spLocks noGrp="1"/>
          </p:cNvSpPr>
          <p:nvPr>
            <p:ph idx="1"/>
          </p:nvPr>
        </p:nvSpPr>
        <p:spPr>
          <a:xfrm>
            <a:off x="4578824" y="4440602"/>
            <a:ext cx="7122768" cy="1645920"/>
          </a:xfrm>
        </p:spPr>
        <p:txBody>
          <a:bodyPr anchor="ctr">
            <a:normAutofit/>
          </a:bodyPr>
          <a:lstStyle/>
          <a:p>
            <a:pPr algn="l" rtl="0"/>
            <a:r>
              <a:rPr lang="en-US" sz="1800"/>
              <a:t>Exports: Oil &amp; Gas, Metal, wood, chemicals, Machinery, military, Nuclear</a:t>
            </a:r>
          </a:p>
          <a:p>
            <a:pPr algn="l" rtl="0"/>
            <a:r>
              <a:rPr lang="en-US" sz="1800"/>
              <a:t>Imports: Machinery, Vehicles, Medicine, plastic, semi finished metal products, meat, fruits, nuts, medical equipment, iron</a:t>
            </a:r>
          </a:p>
          <a:p>
            <a:pPr algn="l" rtl="0"/>
            <a:endParaRPr lang="he-IL" sz="1800" dirty="0"/>
          </a:p>
        </p:txBody>
      </p:sp>
    </p:spTree>
    <p:extLst>
      <p:ext uri="{BB962C8B-B14F-4D97-AF65-F5344CB8AC3E}">
        <p14:creationId xmlns:p14="http://schemas.microsoft.com/office/powerpoint/2010/main" val="1861121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תוצאת תמונה עבור russian trade eu">
            <a:extLst>
              <a:ext uri="{FF2B5EF4-FFF2-40B4-BE49-F238E27FC236}">
                <a16:creationId xmlns:a16="http://schemas.microsoft.com/office/drawing/2014/main" id="{AF31D45D-45A3-4955-9E68-86552F522A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116356"/>
            <a:ext cx="3209544" cy="4322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תוצאת תמונה עבור russian trade">
            <a:extLst>
              <a:ext uri="{FF2B5EF4-FFF2-40B4-BE49-F238E27FC236}">
                <a16:creationId xmlns:a16="http://schemas.microsoft.com/office/drawing/2014/main" id="{AAF349BD-9522-47D0-8CA4-8AC102B23C6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1137970"/>
            <a:ext cx="3209544" cy="42793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תוצאת תמונה עבור russian trade">
            <a:extLst>
              <a:ext uri="{FF2B5EF4-FFF2-40B4-BE49-F238E27FC236}">
                <a16:creationId xmlns:a16="http://schemas.microsoft.com/office/drawing/2014/main" id="{374D7C2E-796F-40CB-9C1D-1B4791C0EF0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1631745"/>
            <a:ext cx="3209544"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36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939784"/>
          </a:xfrm>
        </p:spPr>
        <p:txBody>
          <a:bodyPr>
            <a:normAutofit/>
          </a:bodyPr>
          <a:lstStyle/>
          <a:p>
            <a:r>
              <a:rPr lang="he-IL" sz="3600" dirty="0">
                <a:latin typeface="Guttman Hatzvi" pitchFamily="2" charset="-79"/>
                <a:cs typeface="Guttman Hatzvi" pitchFamily="2" charset="-79"/>
              </a:rPr>
              <a:t>מהי מלחמה בתפיסה הרוסית הצבאית</a:t>
            </a:r>
          </a:p>
        </p:txBody>
      </p:sp>
      <p:sp>
        <p:nvSpPr>
          <p:cNvPr id="3" name="מציין מיקום תוכן 2"/>
          <p:cNvSpPr>
            <a:spLocks noGrp="1"/>
          </p:cNvSpPr>
          <p:nvPr>
            <p:ph idx="1"/>
          </p:nvPr>
        </p:nvSpPr>
        <p:spPr>
          <a:xfrm>
            <a:off x="1809720" y="1428736"/>
            <a:ext cx="8501122" cy="4972072"/>
          </a:xfrm>
        </p:spPr>
        <p:txBody>
          <a:bodyPr>
            <a:normAutofit/>
          </a:bodyPr>
          <a:lstStyle/>
          <a:p>
            <a:pPr algn="just"/>
            <a:r>
              <a:rPr lang="he-IL" sz="2400" b="1" dirty="0"/>
              <a:t>תופעה חברתית ופוליטית </a:t>
            </a:r>
            <a:r>
              <a:rPr lang="he-IL" sz="2400" dirty="0"/>
              <a:t>– לא רק עימות מזוין.</a:t>
            </a:r>
          </a:p>
          <a:p>
            <a:pPr algn="just"/>
            <a:r>
              <a:rPr lang="he-IL" sz="2400" b="1" dirty="0"/>
              <a:t>תופעה מדעית</a:t>
            </a:r>
            <a:r>
              <a:rPr lang="he-IL" sz="2400" dirty="0"/>
              <a:t> – הכרת החוקים האובייקטיביים השולטים בה מסייעת להצלחה במערכה ומאפשרת חיזוי אופי המלחמה העתידית.</a:t>
            </a:r>
          </a:p>
          <a:p>
            <a:pPr algn="just"/>
            <a:r>
              <a:rPr lang="he-IL" sz="2400" b="1" dirty="0"/>
              <a:t>הדרכים למאבק ביריב</a:t>
            </a:r>
            <a:r>
              <a:rPr lang="he-IL" sz="2400" dirty="0"/>
              <a:t> – מאמצים מדיניים, כלכליים, תודעתיים, ולא רק צבאיים.</a:t>
            </a:r>
          </a:p>
          <a:p>
            <a:pPr algn="just"/>
            <a:r>
              <a:rPr lang="he-IL" sz="2400" b="1" dirty="0"/>
              <a:t>אופי המלחמה</a:t>
            </a:r>
            <a:r>
              <a:rPr lang="he-IL" sz="2400" dirty="0"/>
              <a:t> מושפע מגורמים חברתיים, פוליטיים, תעשייתיים, ופסיכולוגיים, וכן מפיתוחים טכנולוגיים ומשינויים בתפיסות ביחס למלחמה.</a:t>
            </a:r>
          </a:p>
          <a:p>
            <a:pPr algn="just"/>
            <a:r>
              <a:rPr lang="he-IL" sz="2400" b="1" dirty="0"/>
              <a:t>קטגוריות של מלחמה </a:t>
            </a:r>
            <a:r>
              <a:rPr lang="he-IL" sz="2400" dirty="0"/>
              <a:t>(לפי הדוקטרינה הצבאית): </a:t>
            </a:r>
          </a:p>
          <a:p>
            <a:pPr lvl="1" algn="just"/>
            <a:r>
              <a:rPr lang="he-IL" sz="2000" dirty="0"/>
              <a:t>מלחמה בקנה מידה רחב</a:t>
            </a:r>
          </a:p>
          <a:p>
            <a:pPr lvl="1" algn="just"/>
            <a:r>
              <a:rPr lang="he-IL" sz="2000" dirty="0"/>
              <a:t>מלחמה אזורית</a:t>
            </a:r>
          </a:p>
          <a:p>
            <a:pPr lvl="1" algn="just"/>
            <a:r>
              <a:rPr lang="he-IL" sz="2000" dirty="0"/>
              <a:t>מלחמה מקומית (לוקאלית)</a:t>
            </a:r>
          </a:p>
          <a:p>
            <a:pPr algn="just"/>
            <a:endParaRPr lang="he-IL" sz="2400" dirty="0"/>
          </a:p>
          <a:p>
            <a:pPr algn="just"/>
            <a:endParaRPr lang="he-IL" sz="2400" dirty="0"/>
          </a:p>
        </p:txBody>
      </p:sp>
    </p:spTree>
    <p:extLst>
      <p:ext uri="{BB962C8B-B14F-4D97-AF65-F5344CB8AC3E}">
        <p14:creationId xmlns:p14="http://schemas.microsoft.com/office/powerpoint/2010/main" val="340807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3629906"/>
          </a:xfrm>
        </p:spPr>
        <p:txBody>
          <a:bodyPr/>
          <a:lstStyle/>
          <a:p>
            <a:endParaRPr lang="he-IL" dirty="0"/>
          </a:p>
        </p:txBody>
      </p:sp>
      <p:pic>
        <p:nvPicPr>
          <p:cNvPr id="3" name="תמונה 2"/>
          <p:cNvPicPr>
            <a:picLocks noChangeAspect="1"/>
          </p:cNvPicPr>
          <p:nvPr/>
        </p:nvPicPr>
        <p:blipFill>
          <a:blip r:embed="rId2"/>
          <a:stretch>
            <a:fillRect/>
          </a:stretch>
        </p:blipFill>
        <p:spPr>
          <a:xfrm>
            <a:off x="-12700" y="125942"/>
            <a:ext cx="3917244" cy="6732057"/>
          </a:xfrm>
          <a:prstGeom prst="rect">
            <a:avLst/>
          </a:prstGeom>
        </p:spPr>
      </p:pic>
      <p:sp>
        <p:nvSpPr>
          <p:cNvPr id="4" name="מציין מיקום טקסט 3"/>
          <p:cNvSpPr>
            <a:spLocks noGrp="1"/>
          </p:cNvSpPr>
          <p:nvPr>
            <p:ph type="body" idx="1"/>
          </p:nvPr>
        </p:nvSpPr>
        <p:spPr/>
        <p:txBody>
          <a:bodyPr/>
          <a:lstStyle/>
          <a:p>
            <a:endParaRPr lang="he-IL" dirty="0"/>
          </a:p>
        </p:txBody>
      </p:sp>
      <p:pic>
        <p:nvPicPr>
          <p:cNvPr id="5" name="תמונה 4"/>
          <p:cNvPicPr>
            <a:picLocks noChangeAspect="1"/>
          </p:cNvPicPr>
          <p:nvPr/>
        </p:nvPicPr>
        <p:blipFill>
          <a:blip r:embed="rId3"/>
          <a:stretch>
            <a:fillRect/>
          </a:stretch>
        </p:blipFill>
        <p:spPr>
          <a:xfrm>
            <a:off x="9175750" y="-1"/>
            <a:ext cx="3028950" cy="6857999"/>
          </a:xfrm>
          <a:prstGeom prst="rect">
            <a:avLst/>
          </a:prstGeom>
        </p:spPr>
      </p:pic>
      <p:pic>
        <p:nvPicPr>
          <p:cNvPr id="6" name="תמונה 5"/>
          <p:cNvPicPr>
            <a:picLocks noChangeAspect="1"/>
          </p:cNvPicPr>
          <p:nvPr/>
        </p:nvPicPr>
        <p:blipFill>
          <a:blip r:embed="rId4"/>
          <a:stretch>
            <a:fillRect/>
          </a:stretch>
        </p:blipFill>
        <p:spPr>
          <a:xfrm>
            <a:off x="3917244" y="0"/>
            <a:ext cx="5245806" cy="7292622"/>
          </a:xfrm>
          <a:prstGeom prst="rect">
            <a:avLst/>
          </a:prstGeom>
        </p:spPr>
      </p:pic>
    </p:spTree>
    <p:extLst>
      <p:ext uri="{BB962C8B-B14F-4D97-AF65-F5344CB8AC3E}">
        <p14:creationId xmlns:p14="http://schemas.microsoft.com/office/powerpoint/2010/main" val="964227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ולדימיר איליץ' לנין</a:t>
            </a:r>
          </a:p>
        </p:txBody>
      </p:sp>
      <p:pic>
        <p:nvPicPr>
          <p:cNvPr id="5" name="מציין מיקום תוכן 4"/>
          <p:cNvPicPr>
            <a:picLocks noGrp="1" noChangeAspect="1"/>
          </p:cNvPicPr>
          <p:nvPr>
            <p:ph sz="half" idx="1"/>
          </p:nvPr>
        </p:nvPicPr>
        <p:blipFill>
          <a:blip r:embed="rId2"/>
          <a:stretch>
            <a:fillRect/>
          </a:stretch>
        </p:blipFill>
        <p:spPr>
          <a:xfrm>
            <a:off x="838200" y="1825625"/>
            <a:ext cx="2774244" cy="4146197"/>
          </a:xfrm>
          <a:prstGeom prst="rect">
            <a:avLst/>
          </a:prstGeom>
        </p:spPr>
      </p:pic>
      <p:sp>
        <p:nvSpPr>
          <p:cNvPr id="4" name="מציין מיקום תוכן 3"/>
          <p:cNvSpPr>
            <a:spLocks noGrp="1"/>
          </p:cNvSpPr>
          <p:nvPr>
            <p:ph sz="half" idx="2"/>
          </p:nvPr>
        </p:nvSpPr>
        <p:spPr>
          <a:xfrm>
            <a:off x="4872613" y="1825625"/>
            <a:ext cx="6481187" cy="4351338"/>
          </a:xfrm>
        </p:spPr>
        <p:txBody>
          <a:bodyPr>
            <a:normAutofit fontScale="92500"/>
          </a:bodyPr>
          <a:lstStyle/>
          <a:p>
            <a:r>
              <a:rPr lang="he-IL" dirty="0"/>
              <a:t>שנת לידה - 1870</a:t>
            </a:r>
          </a:p>
          <a:p>
            <a:r>
              <a:rPr lang="he-IL" dirty="0"/>
              <a:t>שנת פטירה- 1924 בן 53</a:t>
            </a:r>
          </a:p>
          <a:p>
            <a:r>
              <a:rPr lang="he-IL" dirty="0"/>
              <a:t>עליה לשלטון-1917-1924   </a:t>
            </a:r>
          </a:p>
          <a:p>
            <a:r>
              <a:rPr lang="he-IL" dirty="0"/>
              <a:t>מחליפו- יוסיף סטאלין</a:t>
            </a:r>
          </a:p>
          <a:p>
            <a:r>
              <a:rPr lang="he-IL" dirty="0"/>
              <a:t>נסיבות- מוות  </a:t>
            </a:r>
          </a:p>
          <a:p>
            <a:r>
              <a:rPr lang="he-IL" dirty="0"/>
              <a:t>אידאולוגיה- מרקסיסט</a:t>
            </a:r>
          </a:p>
          <a:p>
            <a:r>
              <a:rPr lang="he-IL" dirty="0"/>
              <a:t>אירועים מרכזיים-יסוד המפלגה הבולשביקית,       שליט ברית המועצות ה-1    </a:t>
            </a:r>
          </a:p>
          <a:p>
            <a:r>
              <a:rPr lang="he-IL" dirty="0"/>
              <a:t>ציטוט- "לא ללכת קדימה משמע להיזרק אחורה" </a:t>
            </a:r>
          </a:p>
          <a:p>
            <a:endParaRPr lang="he-IL" dirty="0"/>
          </a:p>
        </p:txBody>
      </p:sp>
    </p:spTree>
    <p:extLst>
      <p:ext uri="{BB962C8B-B14F-4D97-AF65-F5344CB8AC3E}">
        <p14:creationId xmlns:p14="http://schemas.microsoft.com/office/powerpoint/2010/main" val="3402485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יוסיף סטלין</a:t>
            </a:r>
          </a:p>
        </p:txBody>
      </p:sp>
      <p:pic>
        <p:nvPicPr>
          <p:cNvPr id="5" name="מציין מיקום תוכן 4"/>
          <p:cNvPicPr>
            <a:picLocks noGrp="1" noChangeAspect="1"/>
          </p:cNvPicPr>
          <p:nvPr>
            <p:ph sz="half" idx="1"/>
          </p:nvPr>
        </p:nvPicPr>
        <p:blipFill>
          <a:blip r:embed="rId2"/>
          <a:stretch>
            <a:fillRect/>
          </a:stretch>
        </p:blipFill>
        <p:spPr>
          <a:xfrm>
            <a:off x="1564902" y="1825625"/>
            <a:ext cx="3728196" cy="4351338"/>
          </a:xfrm>
          <a:prstGeom prst="rect">
            <a:avLst/>
          </a:prstGeom>
        </p:spPr>
      </p:pic>
      <p:sp>
        <p:nvSpPr>
          <p:cNvPr id="4" name="מציין מיקום תוכן 3"/>
          <p:cNvSpPr>
            <a:spLocks noGrp="1"/>
          </p:cNvSpPr>
          <p:nvPr>
            <p:ph sz="half" idx="2"/>
          </p:nvPr>
        </p:nvSpPr>
        <p:spPr/>
        <p:txBody>
          <a:bodyPr>
            <a:normAutofit fontScale="92500" lnSpcReduction="10000"/>
          </a:bodyPr>
          <a:lstStyle/>
          <a:p>
            <a:r>
              <a:rPr lang="he-IL" dirty="0"/>
              <a:t>תאריך לידה- 1878</a:t>
            </a:r>
          </a:p>
          <a:p>
            <a:r>
              <a:rPr lang="he-IL" dirty="0"/>
              <a:t>תאריך פטירה-1953בן 74</a:t>
            </a:r>
          </a:p>
          <a:p>
            <a:r>
              <a:rPr lang="he-IL" dirty="0"/>
              <a:t>עליה לשלטון-1922</a:t>
            </a:r>
          </a:p>
          <a:p>
            <a:r>
              <a:rPr lang="he-IL" dirty="0"/>
              <a:t>ירידה מהשלטון-1953</a:t>
            </a:r>
          </a:p>
          <a:p>
            <a:r>
              <a:rPr lang="he-IL" dirty="0"/>
              <a:t>מחליפו- ניקיטה חרושצ'וב</a:t>
            </a:r>
          </a:p>
          <a:p>
            <a:r>
              <a:rPr lang="he-IL" dirty="0"/>
              <a:t>נסיבות- מוות</a:t>
            </a:r>
          </a:p>
          <a:p>
            <a:r>
              <a:rPr lang="he-IL" dirty="0"/>
              <a:t>אידאולוגיה- קומוניזם</a:t>
            </a:r>
          </a:p>
          <a:p>
            <a:r>
              <a:rPr lang="he-IL" dirty="0"/>
              <a:t>אירועים מרכזיים-מלחמת העולם ה- 2</a:t>
            </a:r>
          </a:p>
          <a:p>
            <a:r>
              <a:rPr lang="he-IL" dirty="0"/>
              <a:t>ציטוט-" כשנתלה את הקפיטליסטים הן ימכרו לנו החבל שישמש אותנו"  </a:t>
            </a:r>
          </a:p>
          <a:p>
            <a:endParaRPr lang="he-IL" dirty="0"/>
          </a:p>
        </p:txBody>
      </p:sp>
    </p:spTree>
    <p:extLst>
      <p:ext uri="{BB962C8B-B14F-4D97-AF65-F5344CB8AC3E}">
        <p14:creationId xmlns:p14="http://schemas.microsoft.com/office/powerpoint/2010/main" val="3701708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לאון טרוצקי</a:t>
            </a:r>
          </a:p>
        </p:txBody>
      </p:sp>
      <p:pic>
        <p:nvPicPr>
          <p:cNvPr id="5" name="מציין מיקום תוכן 4"/>
          <p:cNvPicPr>
            <a:picLocks noGrp="1" noChangeAspect="1"/>
          </p:cNvPicPr>
          <p:nvPr>
            <p:ph sz="half" idx="1"/>
          </p:nvPr>
        </p:nvPicPr>
        <p:blipFill>
          <a:blip r:embed="rId2"/>
          <a:stretch>
            <a:fillRect/>
          </a:stretch>
        </p:blipFill>
        <p:spPr>
          <a:xfrm>
            <a:off x="1069621" y="1825625"/>
            <a:ext cx="2531533" cy="3467673"/>
          </a:xfrm>
          <a:prstGeom prst="rect">
            <a:avLst/>
          </a:prstGeom>
        </p:spPr>
      </p:pic>
      <p:sp>
        <p:nvSpPr>
          <p:cNvPr id="4" name="מציין מיקום תוכן 3"/>
          <p:cNvSpPr>
            <a:spLocks noGrp="1"/>
          </p:cNvSpPr>
          <p:nvPr>
            <p:ph sz="half" idx="2"/>
          </p:nvPr>
        </p:nvSpPr>
        <p:spPr/>
        <p:txBody>
          <a:bodyPr>
            <a:normAutofit fontScale="92500" lnSpcReduction="10000"/>
          </a:bodyPr>
          <a:lstStyle/>
          <a:p>
            <a:r>
              <a:rPr lang="he-IL" dirty="0"/>
              <a:t>תאריך לידה-1879 </a:t>
            </a:r>
          </a:p>
          <a:p>
            <a:r>
              <a:rPr lang="he-IL" dirty="0"/>
              <a:t>תאריך פטירה-1940</a:t>
            </a:r>
          </a:p>
          <a:p>
            <a:r>
              <a:rPr lang="he-IL" dirty="0"/>
              <a:t>נסיבות- נרצח</a:t>
            </a:r>
          </a:p>
          <a:p>
            <a:r>
              <a:rPr lang="he-IL" dirty="0"/>
              <a:t>תפקיד –שר החוץ, שר הצבא, אופוזיציה לסטלין</a:t>
            </a:r>
          </a:p>
          <a:p>
            <a:r>
              <a:rPr lang="he-IL" dirty="0"/>
              <a:t>אידאולוגיה - מרקסיזם</a:t>
            </a:r>
          </a:p>
          <a:p>
            <a:r>
              <a:rPr lang="he-IL" dirty="0"/>
              <a:t>אירועים מרכזיים-שר הצבא במלחמת העולם ה-1 </a:t>
            </a:r>
          </a:p>
          <a:p>
            <a:r>
              <a:rPr lang="he-IL" dirty="0"/>
              <a:t>ציטוט- " הסוציאליזם זקוק לדמוקרטיה כמו אוויר לנשימה" </a:t>
            </a:r>
          </a:p>
          <a:p>
            <a:endParaRPr lang="he-IL" dirty="0"/>
          </a:p>
        </p:txBody>
      </p:sp>
    </p:spTree>
    <p:extLst>
      <p:ext uri="{BB962C8B-B14F-4D97-AF65-F5344CB8AC3E}">
        <p14:creationId xmlns:p14="http://schemas.microsoft.com/office/powerpoint/2010/main" val="1797809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נקיטה חרושצ'וב</a:t>
            </a:r>
          </a:p>
        </p:txBody>
      </p:sp>
      <p:pic>
        <p:nvPicPr>
          <p:cNvPr id="5" name="מציין מיקום תוכן 4"/>
          <p:cNvPicPr>
            <a:picLocks noGrp="1" noChangeAspect="1"/>
          </p:cNvPicPr>
          <p:nvPr>
            <p:ph sz="half" idx="1"/>
          </p:nvPr>
        </p:nvPicPr>
        <p:blipFill>
          <a:blip r:embed="rId2"/>
          <a:stretch>
            <a:fillRect/>
          </a:stretch>
        </p:blipFill>
        <p:spPr>
          <a:xfrm>
            <a:off x="756356" y="1941689"/>
            <a:ext cx="3714043" cy="4325002"/>
          </a:xfrm>
          <a:prstGeom prst="rect">
            <a:avLst/>
          </a:prstGeom>
        </p:spPr>
      </p:pic>
      <p:sp>
        <p:nvSpPr>
          <p:cNvPr id="4" name="מציין מיקום תוכן 3"/>
          <p:cNvSpPr>
            <a:spLocks noGrp="1"/>
          </p:cNvSpPr>
          <p:nvPr>
            <p:ph sz="half" idx="2"/>
          </p:nvPr>
        </p:nvSpPr>
        <p:spPr/>
        <p:txBody>
          <a:bodyPr>
            <a:normAutofit fontScale="92500"/>
          </a:bodyPr>
          <a:lstStyle/>
          <a:p>
            <a:r>
              <a:rPr lang="he-IL" dirty="0"/>
              <a:t>תאריך לידה- 1894</a:t>
            </a:r>
          </a:p>
          <a:p>
            <a:r>
              <a:rPr lang="he-IL" dirty="0"/>
              <a:t>תאריך פטירה-1971</a:t>
            </a:r>
          </a:p>
          <a:p>
            <a:r>
              <a:rPr lang="he-IL" dirty="0"/>
              <a:t>עליה לשלטון-1953</a:t>
            </a:r>
          </a:p>
          <a:p>
            <a:r>
              <a:rPr lang="he-IL" dirty="0"/>
              <a:t>ירידה מהשלטון-1964</a:t>
            </a:r>
          </a:p>
          <a:p>
            <a:r>
              <a:rPr lang="he-IL" dirty="0"/>
              <a:t>מחליפו-ליאוניד ברז'נייב</a:t>
            </a:r>
          </a:p>
          <a:p>
            <a:r>
              <a:rPr lang="he-IL" dirty="0"/>
              <a:t>נסיבות- הודח</a:t>
            </a:r>
          </a:p>
          <a:p>
            <a:r>
              <a:rPr lang="he-IL" dirty="0"/>
              <a:t>אידאולוגיה-קומוניזם</a:t>
            </a:r>
          </a:p>
          <a:p>
            <a:r>
              <a:rPr lang="he-IL" dirty="0"/>
              <a:t>אירועים מרכזיים- רפורמות, מלחמה הקרה, משבר הטילים בקובה </a:t>
            </a:r>
          </a:p>
          <a:p>
            <a:endParaRPr lang="he-IL" dirty="0"/>
          </a:p>
          <a:p>
            <a:endParaRPr lang="he-IL" dirty="0"/>
          </a:p>
        </p:txBody>
      </p:sp>
    </p:spTree>
    <p:extLst>
      <p:ext uri="{BB962C8B-B14F-4D97-AF65-F5344CB8AC3E}">
        <p14:creationId xmlns:p14="http://schemas.microsoft.com/office/powerpoint/2010/main" val="1720579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ליאוניד ברז'נייב</a:t>
            </a:r>
          </a:p>
        </p:txBody>
      </p:sp>
      <p:pic>
        <p:nvPicPr>
          <p:cNvPr id="5" name="מציין מיקום תוכן 4"/>
          <p:cNvPicPr>
            <a:picLocks noGrp="1" noChangeAspect="1"/>
          </p:cNvPicPr>
          <p:nvPr>
            <p:ph sz="half" idx="1"/>
          </p:nvPr>
        </p:nvPicPr>
        <p:blipFill>
          <a:blip r:embed="rId2"/>
          <a:stretch>
            <a:fillRect/>
          </a:stretch>
        </p:blipFill>
        <p:spPr>
          <a:xfrm>
            <a:off x="711201" y="1643878"/>
            <a:ext cx="3410126" cy="4714832"/>
          </a:xfrm>
          <a:prstGeom prst="rect">
            <a:avLst/>
          </a:prstGeom>
        </p:spPr>
      </p:pic>
      <p:sp>
        <p:nvSpPr>
          <p:cNvPr id="4" name="מציין מיקום תוכן 3"/>
          <p:cNvSpPr>
            <a:spLocks noGrp="1"/>
          </p:cNvSpPr>
          <p:nvPr>
            <p:ph sz="half" idx="2"/>
          </p:nvPr>
        </p:nvSpPr>
        <p:spPr/>
        <p:txBody>
          <a:bodyPr>
            <a:normAutofit fontScale="92500" lnSpcReduction="20000"/>
          </a:bodyPr>
          <a:lstStyle/>
          <a:p>
            <a:r>
              <a:rPr lang="he-IL" b="1" dirty="0"/>
              <a:t>תאריך לידה- </a:t>
            </a:r>
            <a:r>
              <a:rPr lang="he-IL" dirty="0"/>
              <a:t>1906</a:t>
            </a:r>
          </a:p>
          <a:p>
            <a:r>
              <a:rPr lang="he-IL" b="1" dirty="0"/>
              <a:t>תאריך פטירה</a:t>
            </a:r>
            <a:r>
              <a:rPr lang="he-IL" dirty="0"/>
              <a:t>-1982</a:t>
            </a:r>
          </a:p>
          <a:p>
            <a:r>
              <a:rPr lang="he-IL" dirty="0"/>
              <a:t>עליה לשלטון-1964</a:t>
            </a:r>
          </a:p>
          <a:p>
            <a:r>
              <a:rPr lang="he-IL" dirty="0"/>
              <a:t>ירידה מהשלטון-1982</a:t>
            </a:r>
          </a:p>
          <a:p>
            <a:r>
              <a:rPr lang="he-IL" dirty="0"/>
              <a:t>מחליפו- יורי </a:t>
            </a:r>
            <a:r>
              <a:rPr lang="he-IL" dirty="0" err="1"/>
              <a:t>אנדרופוב</a:t>
            </a:r>
            <a:endParaRPr lang="he-IL" dirty="0"/>
          </a:p>
          <a:p>
            <a:r>
              <a:rPr lang="he-IL" dirty="0"/>
              <a:t>נסיבות- מוות</a:t>
            </a:r>
          </a:p>
          <a:p>
            <a:r>
              <a:rPr lang="he-IL" dirty="0"/>
              <a:t>אידאולוגיה-</a:t>
            </a:r>
            <a:r>
              <a:rPr lang="he-IL" dirty="0" err="1"/>
              <a:t>קומוניזים</a:t>
            </a:r>
            <a:r>
              <a:rPr lang="he-IL" dirty="0"/>
              <a:t>  </a:t>
            </a:r>
          </a:p>
          <a:p>
            <a:r>
              <a:rPr lang="he-IL" dirty="0"/>
              <a:t>אירועים מרכזיים- דו קיום עם ארה"ב והמשך השפעה בעולם, פלישה,  לאפגניסטן, שחיתות </a:t>
            </a:r>
          </a:p>
          <a:p>
            <a:r>
              <a:rPr lang="he-IL" dirty="0"/>
              <a:t>ציטוט-  </a:t>
            </a:r>
          </a:p>
          <a:p>
            <a:endParaRPr lang="he-IL" dirty="0"/>
          </a:p>
        </p:txBody>
      </p:sp>
    </p:spTree>
    <p:extLst>
      <p:ext uri="{BB962C8B-B14F-4D97-AF65-F5344CB8AC3E}">
        <p14:creationId xmlns:p14="http://schemas.microsoft.com/office/powerpoint/2010/main" val="1258274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מיכאל גורבצ'וב</a:t>
            </a:r>
          </a:p>
        </p:txBody>
      </p:sp>
      <p:pic>
        <p:nvPicPr>
          <p:cNvPr id="5" name="מציין מיקום תוכן 4"/>
          <p:cNvPicPr>
            <a:picLocks noGrp="1" noChangeAspect="1"/>
          </p:cNvPicPr>
          <p:nvPr>
            <p:ph sz="half" idx="1"/>
          </p:nvPr>
        </p:nvPicPr>
        <p:blipFill>
          <a:blip r:embed="rId2"/>
          <a:stretch>
            <a:fillRect/>
          </a:stretch>
        </p:blipFill>
        <p:spPr>
          <a:xfrm>
            <a:off x="1313744" y="1690687"/>
            <a:ext cx="3517900" cy="4371445"/>
          </a:xfrm>
          <a:prstGeom prst="rect">
            <a:avLst/>
          </a:prstGeom>
        </p:spPr>
      </p:pic>
      <p:sp>
        <p:nvSpPr>
          <p:cNvPr id="4" name="מציין מיקום תוכן 3"/>
          <p:cNvSpPr>
            <a:spLocks noGrp="1"/>
          </p:cNvSpPr>
          <p:nvPr>
            <p:ph sz="half" idx="2"/>
          </p:nvPr>
        </p:nvSpPr>
        <p:spPr/>
        <p:txBody>
          <a:bodyPr>
            <a:normAutofit fontScale="85000" lnSpcReduction="20000"/>
          </a:bodyPr>
          <a:lstStyle/>
          <a:p>
            <a:r>
              <a:rPr lang="he-IL" dirty="0"/>
              <a:t>תאריך לידה- 1931</a:t>
            </a:r>
          </a:p>
          <a:p>
            <a:r>
              <a:rPr lang="he-IL" dirty="0"/>
              <a:t>עליה לשלטון-1985</a:t>
            </a:r>
          </a:p>
          <a:p>
            <a:r>
              <a:rPr lang="he-IL" dirty="0"/>
              <a:t>ירידה מהשלטון-1991</a:t>
            </a:r>
          </a:p>
          <a:p>
            <a:r>
              <a:rPr lang="he-IL" dirty="0"/>
              <a:t>מחליפו-בוריס </a:t>
            </a:r>
            <a:r>
              <a:rPr lang="he-IL" dirty="0" err="1"/>
              <a:t>ילצין</a:t>
            </a:r>
            <a:endParaRPr lang="he-IL" dirty="0"/>
          </a:p>
          <a:p>
            <a:r>
              <a:rPr lang="he-IL" dirty="0"/>
              <a:t>נסיבות-התפטר </a:t>
            </a:r>
          </a:p>
          <a:p>
            <a:r>
              <a:rPr lang="he-IL" dirty="0"/>
              <a:t>אידאולוגיה-קומוניזם </a:t>
            </a:r>
          </a:p>
          <a:p>
            <a:r>
              <a:rPr lang="he-IL" dirty="0"/>
              <a:t>אירועים מרכזיים-פירוק ברית המועצות, גלסנוסט, בנייה מחדש, סיום המלחמה הקרה. </a:t>
            </a:r>
          </a:p>
          <a:p>
            <a:r>
              <a:rPr lang="he-IL" dirty="0"/>
              <a:t>ציטוט-"אם מה שעשית אתמול עדין נראה לך גדול , לא עשית הרבה היום"  </a:t>
            </a:r>
          </a:p>
          <a:p>
            <a:r>
              <a:rPr lang="he-IL" dirty="0"/>
              <a:t>הנשיא האחרון של ברית המועצות</a:t>
            </a:r>
          </a:p>
          <a:p>
            <a:endParaRPr lang="he-IL" dirty="0"/>
          </a:p>
        </p:txBody>
      </p:sp>
    </p:spTree>
    <p:extLst>
      <p:ext uri="{BB962C8B-B14F-4D97-AF65-F5344CB8AC3E}">
        <p14:creationId xmlns:p14="http://schemas.microsoft.com/office/powerpoint/2010/main" val="4186953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בוריס ילצין</a:t>
            </a:r>
          </a:p>
        </p:txBody>
      </p:sp>
      <p:pic>
        <p:nvPicPr>
          <p:cNvPr id="5" name="מציין מיקום תוכן 4"/>
          <p:cNvPicPr>
            <a:picLocks noGrp="1" noChangeAspect="1"/>
          </p:cNvPicPr>
          <p:nvPr>
            <p:ph sz="half" idx="1"/>
          </p:nvPr>
        </p:nvPicPr>
        <p:blipFill>
          <a:blip r:embed="rId2"/>
          <a:stretch>
            <a:fillRect/>
          </a:stretch>
        </p:blipFill>
        <p:spPr>
          <a:xfrm>
            <a:off x="959556" y="1907822"/>
            <a:ext cx="4052711" cy="4322940"/>
          </a:xfrm>
          <a:prstGeom prst="rect">
            <a:avLst/>
          </a:prstGeom>
        </p:spPr>
      </p:pic>
      <p:sp>
        <p:nvSpPr>
          <p:cNvPr id="4" name="מציין מיקום תוכן 3"/>
          <p:cNvSpPr>
            <a:spLocks noGrp="1"/>
          </p:cNvSpPr>
          <p:nvPr>
            <p:ph sz="half" idx="2"/>
          </p:nvPr>
        </p:nvSpPr>
        <p:spPr/>
        <p:txBody>
          <a:bodyPr>
            <a:normAutofit fontScale="92500" lnSpcReduction="20000"/>
          </a:bodyPr>
          <a:lstStyle/>
          <a:p>
            <a:r>
              <a:rPr lang="he-IL" dirty="0"/>
              <a:t>תאריך לידה- 1931</a:t>
            </a:r>
          </a:p>
          <a:p>
            <a:r>
              <a:rPr lang="he-IL" dirty="0"/>
              <a:t>תאריך פטירה-2007</a:t>
            </a:r>
          </a:p>
          <a:p>
            <a:r>
              <a:rPr lang="he-IL" dirty="0"/>
              <a:t>עליה לשלטון-1991</a:t>
            </a:r>
          </a:p>
          <a:p>
            <a:r>
              <a:rPr lang="he-IL" dirty="0"/>
              <a:t>ירידה מהשלטון-1999</a:t>
            </a:r>
          </a:p>
          <a:p>
            <a:r>
              <a:rPr lang="he-IL" dirty="0"/>
              <a:t>מחליפו-ולדימיר פוטין</a:t>
            </a:r>
          </a:p>
          <a:p>
            <a:r>
              <a:rPr lang="he-IL" dirty="0"/>
              <a:t>נסיבות- התפטר</a:t>
            </a:r>
          </a:p>
          <a:p>
            <a:r>
              <a:rPr lang="he-IL" dirty="0"/>
              <a:t>אידאולוגיה- קומוניזם, דגל בשינוי השיטה </a:t>
            </a:r>
          </a:p>
          <a:p>
            <a:r>
              <a:rPr lang="he-IL" dirty="0"/>
              <a:t>אירועים מרכזיים- המערכה בצ'צ'ניה </a:t>
            </a:r>
          </a:p>
          <a:p>
            <a:r>
              <a:rPr lang="he-IL" dirty="0"/>
              <a:t>נשיא הפדרציה הרוסית ה-1 נבחר בבחירות דמוקרטיות</a:t>
            </a:r>
          </a:p>
          <a:p>
            <a:endParaRPr lang="he-IL" dirty="0"/>
          </a:p>
        </p:txBody>
      </p:sp>
    </p:spTree>
    <p:extLst>
      <p:ext uri="{BB962C8B-B14F-4D97-AF65-F5344CB8AC3E}">
        <p14:creationId xmlns:p14="http://schemas.microsoft.com/office/powerpoint/2010/main" val="3230868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לב טולסטוי</a:t>
            </a:r>
          </a:p>
        </p:txBody>
      </p:sp>
      <p:pic>
        <p:nvPicPr>
          <p:cNvPr id="5" name="מציין מיקום תוכן 4"/>
          <p:cNvPicPr>
            <a:picLocks noGrp="1" noChangeAspect="1"/>
          </p:cNvPicPr>
          <p:nvPr>
            <p:ph sz="half" idx="1"/>
          </p:nvPr>
        </p:nvPicPr>
        <p:blipFill>
          <a:blip r:embed="rId2"/>
          <a:stretch>
            <a:fillRect/>
          </a:stretch>
        </p:blipFill>
        <p:spPr>
          <a:xfrm>
            <a:off x="948267" y="1690688"/>
            <a:ext cx="3399895" cy="4315001"/>
          </a:xfrm>
          <a:prstGeom prst="rect">
            <a:avLst/>
          </a:prstGeom>
        </p:spPr>
      </p:pic>
      <p:sp>
        <p:nvSpPr>
          <p:cNvPr id="4" name="מציין מיקום תוכן 3"/>
          <p:cNvSpPr>
            <a:spLocks noGrp="1"/>
          </p:cNvSpPr>
          <p:nvPr>
            <p:ph sz="half" idx="2"/>
          </p:nvPr>
        </p:nvSpPr>
        <p:spPr/>
        <p:txBody>
          <a:bodyPr>
            <a:normAutofit lnSpcReduction="10000"/>
          </a:bodyPr>
          <a:lstStyle/>
          <a:p>
            <a:r>
              <a:rPr lang="he-IL" dirty="0"/>
              <a:t>תאריך לידה- 1828</a:t>
            </a:r>
          </a:p>
          <a:p>
            <a:r>
              <a:rPr lang="he-IL" dirty="0"/>
              <a:t>תאריך פטירה-1910</a:t>
            </a:r>
          </a:p>
          <a:p>
            <a:r>
              <a:rPr lang="he-IL" dirty="0"/>
              <a:t>סופר ומשורר</a:t>
            </a:r>
          </a:p>
          <a:p>
            <a:r>
              <a:rPr lang="he-IL" dirty="0"/>
              <a:t>חייל במלחמת קרים</a:t>
            </a:r>
          </a:p>
          <a:p>
            <a:r>
              <a:rPr lang="he-IL" dirty="0"/>
              <a:t>יצירות מרכזיות – מלחמה ושלום, אנה קארנינה, </a:t>
            </a:r>
          </a:p>
          <a:p>
            <a:r>
              <a:rPr lang="he-IL" dirty="0"/>
              <a:t>אידאולוגיה – מרקסיזם. דגל  בהתנגדות לא אלימה-שאומצה  על ידי מהטמה גנדי ומרטין לותר קינג </a:t>
            </a:r>
          </a:p>
          <a:p>
            <a:r>
              <a:rPr lang="he-IL" dirty="0"/>
              <a:t>ציטוט-  </a:t>
            </a:r>
          </a:p>
          <a:p>
            <a:endParaRPr lang="he-IL" dirty="0"/>
          </a:p>
        </p:txBody>
      </p:sp>
    </p:spTree>
    <p:extLst>
      <p:ext uri="{BB962C8B-B14F-4D97-AF65-F5344CB8AC3E}">
        <p14:creationId xmlns:p14="http://schemas.microsoft.com/office/powerpoint/2010/main" val="192268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פיוטר איליץ' צ'ייקובסקי</a:t>
            </a:r>
          </a:p>
        </p:txBody>
      </p:sp>
      <p:pic>
        <p:nvPicPr>
          <p:cNvPr id="5" name="מציין מיקום תוכן 4"/>
          <p:cNvPicPr>
            <a:picLocks noGrp="1" noChangeAspect="1"/>
          </p:cNvPicPr>
          <p:nvPr>
            <p:ph sz="half" idx="1"/>
          </p:nvPr>
        </p:nvPicPr>
        <p:blipFill>
          <a:blip r:embed="rId2"/>
          <a:stretch>
            <a:fillRect/>
          </a:stretch>
        </p:blipFill>
        <p:spPr>
          <a:xfrm>
            <a:off x="711200" y="1025165"/>
            <a:ext cx="4244622" cy="4856345"/>
          </a:xfrm>
          <a:prstGeom prst="rect">
            <a:avLst/>
          </a:prstGeom>
        </p:spPr>
      </p:pic>
      <p:sp>
        <p:nvSpPr>
          <p:cNvPr id="4" name="מציין מיקום תוכן 3"/>
          <p:cNvSpPr>
            <a:spLocks noGrp="1"/>
          </p:cNvSpPr>
          <p:nvPr>
            <p:ph sz="half" idx="2"/>
          </p:nvPr>
        </p:nvSpPr>
        <p:spPr/>
        <p:txBody>
          <a:bodyPr>
            <a:normAutofit fontScale="70000" lnSpcReduction="20000"/>
          </a:bodyPr>
          <a:lstStyle/>
          <a:p>
            <a:pPr marL="0" indent="0">
              <a:buNone/>
            </a:pPr>
            <a:r>
              <a:rPr lang="he-IL" dirty="0"/>
              <a:t>שנת  לידה - 1840</a:t>
            </a:r>
          </a:p>
          <a:p>
            <a:pPr marL="0" indent="0">
              <a:buNone/>
            </a:pPr>
            <a:r>
              <a:rPr lang="he-IL" dirty="0"/>
              <a:t>שנת פטירה – 1893</a:t>
            </a:r>
          </a:p>
          <a:p>
            <a:pPr marL="0" indent="0">
              <a:buNone/>
            </a:pPr>
            <a:r>
              <a:rPr lang="he-IL" dirty="0"/>
              <a:t>מלחין, מנצח, כוריאוגרף, איש חינוך, סופר, פסנתרן, מבקר מוזיקה. </a:t>
            </a:r>
          </a:p>
          <a:p>
            <a:pPr marL="0" indent="0">
              <a:buNone/>
            </a:pPr>
            <a:r>
              <a:rPr lang="he-IL" dirty="0"/>
              <a:t>מיצירותיו:</a:t>
            </a:r>
          </a:p>
          <a:p>
            <a:pPr marL="0" indent="0">
              <a:buNone/>
            </a:pPr>
            <a:r>
              <a:rPr lang="he-IL" dirty="0"/>
              <a:t>קונצ'רטו מס' 1 לפסנתר ולתזמורת בסי-במול מינור,</a:t>
            </a:r>
          </a:p>
          <a:p>
            <a:pPr marL="0" indent="0">
              <a:buNone/>
            </a:pPr>
            <a:r>
              <a:rPr lang="he-IL" dirty="0"/>
              <a:t> אופרות</a:t>
            </a:r>
          </a:p>
          <a:p>
            <a:pPr marL="0" indent="0">
              <a:buNone/>
            </a:pPr>
            <a:r>
              <a:rPr lang="he-IL" dirty="0"/>
              <a:t>מוזיקה לבלט</a:t>
            </a:r>
          </a:p>
          <a:p>
            <a:pPr marL="0" indent="0">
              <a:buNone/>
            </a:pPr>
            <a:r>
              <a:rPr lang="he-IL" dirty="0"/>
              <a:t>אגם הברבורים, היפהפייה הנרדמת, </a:t>
            </a:r>
          </a:p>
          <a:p>
            <a:pPr marL="0" indent="0">
              <a:buNone/>
            </a:pPr>
            <a:r>
              <a:rPr lang="he-IL" dirty="0"/>
              <a:t>מפצח האגוזים, </a:t>
            </a:r>
          </a:p>
          <a:p>
            <a:pPr marL="0" indent="0">
              <a:buNone/>
            </a:pPr>
            <a:r>
              <a:rPr lang="he-IL" dirty="0"/>
              <a:t>רומיאו ויוליה</a:t>
            </a:r>
          </a:p>
          <a:p>
            <a:pPr marL="0" indent="0">
              <a:buNone/>
            </a:pPr>
            <a:r>
              <a:rPr lang="he-IL" dirty="0"/>
              <a:t>מוזיקה קאמרית</a:t>
            </a:r>
          </a:p>
          <a:p>
            <a:pPr marL="0" indent="0">
              <a:buNone/>
            </a:pPr>
            <a:endParaRPr lang="he-IL" dirty="0"/>
          </a:p>
          <a:p>
            <a:pPr marL="0" indent="0">
              <a:buNone/>
            </a:pPr>
            <a:endParaRPr lang="he-IL" dirty="0"/>
          </a:p>
        </p:txBody>
      </p:sp>
    </p:spTree>
    <p:extLst>
      <p:ext uri="{BB962C8B-B14F-4D97-AF65-F5344CB8AC3E}">
        <p14:creationId xmlns:p14="http://schemas.microsoft.com/office/powerpoint/2010/main" val="265036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06090"/>
          </a:xfrm>
        </p:spPr>
        <p:txBody>
          <a:bodyPr>
            <a:normAutofit/>
          </a:bodyPr>
          <a:lstStyle/>
          <a:p>
            <a:r>
              <a:rPr lang="he-IL" sz="3200" dirty="0">
                <a:latin typeface="Guttman Hatzvi" pitchFamily="2" charset="-79"/>
                <a:cs typeface="Guttman Hatzvi" pitchFamily="2" charset="-79"/>
              </a:rPr>
              <a:t>מהי אסטרטגיה צבאית בתפיסה הרוסית</a:t>
            </a:r>
          </a:p>
        </p:txBody>
      </p:sp>
      <p:sp>
        <p:nvSpPr>
          <p:cNvPr id="3" name="מציין מיקום תוכן 2"/>
          <p:cNvSpPr>
            <a:spLocks noGrp="1"/>
          </p:cNvSpPr>
          <p:nvPr>
            <p:ph idx="1"/>
          </p:nvPr>
        </p:nvSpPr>
        <p:spPr>
          <a:xfrm>
            <a:off x="1919536" y="975698"/>
            <a:ext cx="8229600" cy="4525963"/>
          </a:xfrm>
        </p:spPr>
        <p:txBody>
          <a:bodyPr>
            <a:noAutofit/>
          </a:bodyPr>
          <a:lstStyle/>
          <a:p>
            <a:pPr algn="just">
              <a:spcBef>
                <a:spcPts val="1200"/>
              </a:spcBef>
            </a:pPr>
            <a:r>
              <a:rPr lang="he-IL" sz="2200" dirty="0"/>
              <a:t>מדע</a:t>
            </a:r>
            <a:r>
              <a:rPr lang="en-US" sz="2200" dirty="0"/>
              <a:t>;</a:t>
            </a:r>
            <a:r>
              <a:rPr lang="he-IL" sz="2200" dirty="0"/>
              <a:t> "...אומנות ניהוג הכוחות"</a:t>
            </a:r>
            <a:r>
              <a:rPr lang="en-US" sz="2200" dirty="0"/>
              <a:t>;</a:t>
            </a:r>
            <a:r>
              <a:rPr lang="he-IL" sz="2200" dirty="0"/>
              <a:t> "...מערכת ידע ופעולות למניעת מלחמה, היערכות אליה וניהולה".</a:t>
            </a:r>
          </a:p>
          <a:p>
            <a:pPr algn="just">
              <a:spcBef>
                <a:spcPts val="1200"/>
              </a:spcBef>
            </a:pPr>
            <a:r>
              <a:rPr lang="he-IL" sz="2200" b="1" dirty="0"/>
              <a:t>מושא העיסוק </a:t>
            </a:r>
            <a:r>
              <a:rPr lang="he-IL" sz="2200" dirty="0"/>
              <a:t>של אסטרטגיה צבאית – המאבק המזוין ברמתו האסטרטגית.</a:t>
            </a:r>
          </a:p>
          <a:p>
            <a:pPr algn="just">
              <a:spcBef>
                <a:spcPts val="1200"/>
              </a:spcBef>
            </a:pPr>
            <a:r>
              <a:rPr lang="he-IL" sz="2200" b="1" dirty="0"/>
              <a:t>התוכן העיקרי </a:t>
            </a:r>
            <a:r>
              <a:rPr lang="he-IL" sz="2200" dirty="0"/>
              <a:t>של האסטרטגיה הצבאית – עיסוק בהפעלת הצבא, התחשבות באמצעים הלא צבאיים ותיאום עמם, אך לא ניהולם הישיר.</a:t>
            </a:r>
          </a:p>
          <a:p>
            <a:pPr algn="just">
              <a:spcBef>
                <a:spcPts val="1200"/>
              </a:spcBef>
            </a:pPr>
            <a:r>
              <a:rPr lang="he-IL" sz="2200" b="1" dirty="0"/>
              <a:t>עיקרון מניעת המלחמה </a:t>
            </a:r>
            <a:r>
              <a:rPr lang="he-IL" sz="2200" dirty="0"/>
              <a:t>– חיזוי התפתחות המצב הפוליטי והאסטרטגי לזיהוי סכנות ואיומים כדי להגיב עליהם בזמן.</a:t>
            </a:r>
          </a:p>
          <a:p>
            <a:pPr algn="just">
              <a:spcBef>
                <a:spcPts val="1200"/>
              </a:spcBef>
            </a:pPr>
            <a:r>
              <a:rPr lang="he-IL" sz="2200" b="1" dirty="0"/>
              <a:t>עיקרון היערכות למלחמה </a:t>
            </a:r>
            <a:r>
              <a:rPr lang="he-IL" sz="2200" dirty="0"/>
              <a:t>– מוכנות וכשירות הכוחות המזוינים, הבטחת עתודות אסטרטגיות.</a:t>
            </a:r>
          </a:p>
          <a:p>
            <a:pPr algn="just">
              <a:spcBef>
                <a:spcPts val="1200"/>
              </a:spcBef>
            </a:pPr>
            <a:r>
              <a:rPr lang="he-IL" sz="2200" b="1" dirty="0"/>
              <a:t>עיקרון ניהול המלחמה</a:t>
            </a:r>
            <a:r>
              <a:rPr lang="he-IL" sz="2200" dirty="0"/>
              <a:t> – תיאום בין האמצעים הצבאיים והלא צבאיים כשלכוחות המזוינים התפקיד המכריע. </a:t>
            </a:r>
          </a:p>
        </p:txBody>
      </p:sp>
    </p:spTree>
    <p:extLst>
      <p:ext uri="{BB962C8B-B14F-4D97-AF65-F5344CB8AC3E}">
        <p14:creationId xmlns:p14="http://schemas.microsoft.com/office/powerpoint/2010/main" val="247395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200" dirty="0">
                <a:latin typeface="Guttman Hatzvi" pitchFamily="2" charset="-79"/>
                <a:cs typeface="Guttman Hatzvi" pitchFamily="2" charset="-79"/>
              </a:rPr>
              <a:t>מהי אסטרטגיה צבאית רוסית</a:t>
            </a:r>
          </a:p>
        </p:txBody>
      </p:sp>
      <p:sp>
        <p:nvSpPr>
          <p:cNvPr id="3" name="מציין מיקום תוכן 2"/>
          <p:cNvSpPr>
            <a:spLocks noGrp="1"/>
          </p:cNvSpPr>
          <p:nvPr>
            <p:ph idx="1"/>
          </p:nvPr>
        </p:nvSpPr>
        <p:spPr>
          <a:xfrm>
            <a:off x="1919536" y="1417639"/>
            <a:ext cx="8229600" cy="4525963"/>
          </a:xfrm>
        </p:spPr>
        <p:txBody>
          <a:bodyPr>
            <a:noAutofit/>
          </a:bodyPr>
          <a:lstStyle/>
          <a:p>
            <a:pPr algn="just">
              <a:spcBef>
                <a:spcPts val="1200"/>
              </a:spcBef>
            </a:pPr>
            <a:r>
              <a:rPr lang="he-IL" sz="2400" b="1" dirty="0"/>
              <a:t>"אסטרטגיית המגננה האקטיבית" </a:t>
            </a:r>
            <a:r>
              <a:rPr lang="he-IL" sz="2400" dirty="0"/>
              <a:t>– מכלול פעולות לנטרול איומים לביטחון המדינה.</a:t>
            </a:r>
          </a:p>
          <a:p>
            <a:pPr algn="just">
              <a:spcBef>
                <a:spcPts val="1200"/>
              </a:spcBef>
            </a:pPr>
            <a:r>
              <a:rPr lang="he-IL" sz="2400" b="1" dirty="0"/>
              <a:t>"אסטרטגיית הפעולות המוגבלות" </a:t>
            </a:r>
            <a:r>
              <a:rPr lang="he-IL" sz="2400" dirty="0"/>
              <a:t>– הגנה על האינטרסים הלאומיים וקידומם מחוץ לשטח רוסיה (הניסיון הסורי)</a:t>
            </a:r>
          </a:p>
          <a:p>
            <a:pPr algn="just">
              <a:spcBef>
                <a:spcPts val="1200"/>
              </a:spcBef>
            </a:pPr>
            <a:r>
              <a:rPr lang="he-IL" sz="2400" b="1" dirty="0"/>
              <a:t>המפתחות להצלחה בפעולה ברמה האסטרטגית</a:t>
            </a:r>
            <a:r>
              <a:rPr lang="he-IL" sz="2400" dirty="0"/>
              <a:t> - הפתעה, נחישות, רציפות ומהירות.   </a:t>
            </a:r>
          </a:p>
          <a:p>
            <a:endParaRPr lang="he-IL" sz="2400" dirty="0"/>
          </a:p>
          <a:p>
            <a:pPr marL="457200" lvl="1" indent="0">
              <a:buNone/>
            </a:pPr>
            <a:endParaRPr lang="he-IL" sz="2000" dirty="0"/>
          </a:p>
        </p:txBody>
      </p:sp>
    </p:spTree>
    <p:extLst>
      <p:ext uri="{BB962C8B-B14F-4D97-AF65-F5344CB8AC3E}">
        <p14:creationId xmlns:p14="http://schemas.microsoft.com/office/powerpoint/2010/main" val="348285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81200" y="274638"/>
            <a:ext cx="8229600" cy="796908"/>
          </a:xfrm>
        </p:spPr>
        <p:txBody>
          <a:bodyPr>
            <a:normAutofit/>
          </a:bodyPr>
          <a:lstStyle/>
          <a:p>
            <a:r>
              <a:rPr lang="he-IL" sz="4000" dirty="0">
                <a:latin typeface="Guttman Hatzvi" pitchFamily="2" charset="-79"/>
                <a:cs typeface="Guttman Hatzvi" pitchFamily="2" charset="-79"/>
              </a:rPr>
              <a:t>הפעלת הכוח – דפוסים ומעצבים</a:t>
            </a:r>
          </a:p>
        </p:txBody>
      </p:sp>
      <p:sp>
        <p:nvSpPr>
          <p:cNvPr id="6" name="מלבן מעוגל 5"/>
          <p:cNvSpPr/>
          <p:nvPr/>
        </p:nvSpPr>
        <p:spPr>
          <a:xfrm>
            <a:off x="2524100" y="1285860"/>
            <a:ext cx="7286676" cy="914400"/>
          </a:xfrm>
          <a:prstGeom prst="roundRect">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t>אין מודל אופרטיבי אחד/תפיסת הפעלת כוח אחת</a:t>
            </a:r>
          </a:p>
        </p:txBody>
      </p:sp>
      <p:sp>
        <p:nvSpPr>
          <p:cNvPr id="7" name="מלבן מעוגל 6"/>
          <p:cNvSpPr/>
          <p:nvPr/>
        </p:nvSpPr>
        <p:spPr>
          <a:xfrm>
            <a:off x="2524100" y="2300286"/>
            <a:ext cx="7286676"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t>צורות ושיטות עיקריות להפעלת כוח</a:t>
            </a:r>
          </a:p>
        </p:txBody>
      </p:sp>
      <p:sp>
        <p:nvSpPr>
          <p:cNvPr id="8" name="מלבן מעוגל 7"/>
          <p:cNvSpPr/>
          <p:nvPr/>
        </p:nvSpPr>
        <p:spPr>
          <a:xfrm>
            <a:off x="7667636" y="3286124"/>
            <a:ext cx="2071702"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הרתעה אסטרטגית גרעינית ולא גרעינית</a:t>
            </a:r>
          </a:p>
        </p:txBody>
      </p:sp>
      <p:sp>
        <p:nvSpPr>
          <p:cNvPr id="9" name="מלבן מעוגל 8"/>
          <p:cNvSpPr/>
          <p:nvPr/>
        </p:nvSpPr>
        <p:spPr>
          <a:xfrm>
            <a:off x="6524628" y="3286124"/>
            <a:ext cx="107157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מבצע שמירת שלום</a:t>
            </a:r>
          </a:p>
        </p:txBody>
      </p:sp>
      <p:sp>
        <p:nvSpPr>
          <p:cNvPr id="10" name="מלבן מעוגל 9"/>
          <p:cNvSpPr/>
          <p:nvPr/>
        </p:nvSpPr>
        <p:spPr>
          <a:xfrm>
            <a:off x="5381620" y="3286124"/>
            <a:ext cx="107157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מבצע מיוחד</a:t>
            </a:r>
          </a:p>
        </p:txBody>
      </p:sp>
      <p:sp>
        <p:nvSpPr>
          <p:cNvPr id="11" name="מלבן מעוגל 10"/>
          <p:cNvSpPr/>
          <p:nvPr/>
        </p:nvSpPr>
        <p:spPr>
          <a:xfrm>
            <a:off x="4024298" y="3286124"/>
            <a:ext cx="1285884"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פעולה אסטרטגית</a:t>
            </a:r>
          </a:p>
        </p:txBody>
      </p:sp>
      <p:sp>
        <p:nvSpPr>
          <p:cNvPr id="12" name="מלבן מעוגל 11"/>
          <p:cNvSpPr/>
          <p:nvPr/>
        </p:nvSpPr>
        <p:spPr>
          <a:xfrm>
            <a:off x="2666976" y="3286124"/>
            <a:ext cx="1285884"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היערכות אסטרטגית</a:t>
            </a:r>
          </a:p>
        </p:txBody>
      </p:sp>
      <p:sp>
        <p:nvSpPr>
          <p:cNvPr id="13" name="מלבן מעוגל 12"/>
          <p:cNvSpPr/>
          <p:nvPr/>
        </p:nvSpPr>
        <p:spPr>
          <a:xfrm>
            <a:off x="6312024" y="5280229"/>
            <a:ext cx="3357586" cy="914400"/>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t>מאפייני העימות הצבאי המודרני</a:t>
            </a:r>
          </a:p>
        </p:txBody>
      </p:sp>
      <p:sp>
        <p:nvSpPr>
          <p:cNvPr id="14" name="מלבן מעוגל 13"/>
          <p:cNvSpPr/>
          <p:nvPr/>
        </p:nvSpPr>
        <p:spPr>
          <a:xfrm>
            <a:off x="2524100" y="5270898"/>
            <a:ext cx="3357586" cy="914400"/>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t>עקרונות האומנות הצבאית</a:t>
            </a:r>
          </a:p>
        </p:txBody>
      </p:sp>
      <p:sp>
        <p:nvSpPr>
          <p:cNvPr id="15" name="מלבן מעוגל 14"/>
          <p:cNvSpPr/>
          <p:nvPr/>
        </p:nvSpPr>
        <p:spPr>
          <a:xfrm>
            <a:off x="5334929" y="4242792"/>
            <a:ext cx="1291180" cy="914400"/>
          </a:xfrm>
          <a:prstGeom prst="round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מבצע הומניטארי</a:t>
            </a:r>
          </a:p>
        </p:txBody>
      </p:sp>
    </p:spTree>
    <p:extLst>
      <p:ext uri="{BB962C8B-B14F-4D97-AF65-F5344CB8AC3E}">
        <p14:creationId xmlns:p14="http://schemas.microsoft.com/office/powerpoint/2010/main" val="187770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52596" y="214290"/>
            <a:ext cx="8229600" cy="571504"/>
          </a:xfrm>
        </p:spPr>
        <p:txBody>
          <a:bodyPr>
            <a:normAutofit/>
          </a:bodyPr>
          <a:lstStyle/>
          <a:p>
            <a:r>
              <a:rPr lang="he-IL" sz="3200" dirty="0">
                <a:latin typeface="Guttman Hatzvi" pitchFamily="2" charset="-79"/>
                <a:cs typeface="Guttman Hatzvi" pitchFamily="2" charset="-79"/>
              </a:rPr>
              <a:t>עקרונות האומנות הצבאית</a:t>
            </a:r>
          </a:p>
        </p:txBody>
      </p:sp>
      <p:graphicFrame>
        <p:nvGraphicFramePr>
          <p:cNvPr id="4" name="טבלה 3"/>
          <p:cNvGraphicFramePr>
            <a:graphicFrameLocks noGrp="1"/>
          </p:cNvGraphicFramePr>
          <p:nvPr/>
        </p:nvGraphicFramePr>
        <p:xfrm>
          <a:off x="1738282" y="785795"/>
          <a:ext cx="8643998" cy="5887237"/>
        </p:xfrm>
        <a:graphic>
          <a:graphicData uri="http://schemas.openxmlformats.org/drawingml/2006/table">
            <a:tbl>
              <a:tblPr rtl="1"/>
              <a:tblGrid>
                <a:gridCol w="4263450">
                  <a:extLst>
                    <a:ext uri="{9D8B030D-6E8A-4147-A177-3AD203B41FA5}">
                      <a16:colId xmlns:a16="http://schemas.microsoft.com/office/drawing/2014/main" val="20000"/>
                    </a:ext>
                  </a:extLst>
                </a:gridCol>
                <a:gridCol w="4380548">
                  <a:extLst>
                    <a:ext uri="{9D8B030D-6E8A-4147-A177-3AD203B41FA5}">
                      <a16:colId xmlns:a16="http://schemas.microsoft.com/office/drawing/2014/main" val="20001"/>
                    </a:ext>
                  </a:extLst>
                </a:gridCol>
              </a:tblGrid>
              <a:tr h="285752">
                <a:tc>
                  <a:txBody>
                    <a:bodyPr/>
                    <a:lstStyle/>
                    <a:p>
                      <a:pPr marL="457200" algn="ctr" rtl="1">
                        <a:lnSpc>
                          <a:spcPct val="150000"/>
                        </a:lnSpc>
                        <a:spcBef>
                          <a:spcPts val="600"/>
                        </a:spcBef>
                        <a:spcAft>
                          <a:spcPts val="600"/>
                        </a:spcAft>
                      </a:pPr>
                      <a:r>
                        <a:rPr lang="he-IL" sz="1800" dirty="0">
                          <a:solidFill>
                            <a:srgbClr val="FFFFFF"/>
                          </a:solidFill>
                          <a:latin typeface="Calibri"/>
                          <a:ea typeface="Calibri"/>
                          <a:cs typeface="David"/>
                        </a:rPr>
                        <a:t>שנות ה-70</a:t>
                      </a:r>
                      <a:endParaRPr lang="en-US" sz="1800" dirty="0">
                        <a:latin typeface="Times New Roman"/>
                        <a:ea typeface="Times New Roman"/>
                        <a:cs typeface="David"/>
                      </a:endParaRPr>
                    </a:p>
                  </a:txBody>
                  <a:tcPr marL="46673" marR="46673" marT="0" marB="0">
                    <a:lnL>
                      <a:noFill/>
                    </a:lnL>
                    <a:lnR>
                      <a:noFill/>
                    </a:lnR>
                    <a:lnT>
                      <a:noFill/>
                    </a:lnT>
                    <a:lnB>
                      <a:noFill/>
                    </a:lnB>
                    <a:solidFill>
                      <a:srgbClr val="951E1E"/>
                    </a:solidFill>
                  </a:tcPr>
                </a:tc>
                <a:tc>
                  <a:txBody>
                    <a:bodyPr/>
                    <a:lstStyle/>
                    <a:p>
                      <a:pPr marL="457200" algn="ctr" rtl="1">
                        <a:lnSpc>
                          <a:spcPct val="150000"/>
                        </a:lnSpc>
                        <a:spcBef>
                          <a:spcPts val="600"/>
                        </a:spcBef>
                        <a:spcAft>
                          <a:spcPts val="600"/>
                        </a:spcAft>
                      </a:pPr>
                      <a:r>
                        <a:rPr lang="he-IL" sz="1800" dirty="0">
                          <a:solidFill>
                            <a:srgbClr val="FFFFFF"/>
                          </a:solidFill>
                          <a:latin typeface="Calibri"/>
                          <a:ea typeface="Calibri"/>
                          <a:cs typeface="David"/>
                        </a:rPr>
                        <a:t>ראשית המאה ה-21</a:t>
                      </a:r>
                      <a:endParaRPr lang="en-US" sz="1800" dirty="0">
                        <a:latin typeface="Times New Roman"/>
                        <a:ea typeface="Times New Roman"/>
                        <a:cs typeface="David"/>
                      </a:endParaRPr>
                    </a:p>
                  </a:txBody>
                  <a:tcPr marL="46673" marR="46673" marT="0" marB="0">
                    <a:lnL>
                      <a:noFill/>
                    </a:lnL>
                    <a:lnR>
                      <a:noFill/>
                    </a:lnR>
                    <a:lnT>
                      <a:noFill/>
                    </a:lnT>
                    <a:lnB>
                      <a:noFill/>
                    </a:lnB>
                    <a:solidFill>
                      <a:srgbClr val="951E1E"/>
                    </a:solidFill>
                  </a:tcPr>
                </a:tc>
                <a:extLst>
                  <a:ext uri="{0D108BD9-81ED-4DB2-BD59-A6C34878D82A}">
                    <a16:rowId xmlns:a16="http://schemas.microsoft.com/office/drawing/2014/main" val="10000"/>
                  </a:ext>
                </a:extLst>
              </a:tr>
              <a:tr h="445776">
                <a:tc>
                  <a:txBody>
                    <a:bodyPr/>
                    <a:lstStyle/>
                    <a:p>
                      <a:pPr marL="457200" algn="ctr" rtl="1">
                        <a:lnSpc>
                          <a:spcPct val="100000"/>
                        </a:lnSpc>
                        <a:spcBef>
                          <a:spcPts val="0"/>
                        </a:spcBef>
                        <a:spcAft>
                          <a:spcPts val="0"/>
                        </a:spcAft>
                      </a:pPr>
                      <a:r>
                        <a:rPr lang="he-IL" sz="1400" dirty="0">
                          <a:latin typeface="Times New Roman"/>
                          <a:ea typeface="Calibri"/>
                          <a:cs typeface="David"/>
                        </a:rPr>
                        <a:t>מוכנות צבאית גבוהה להגשמת משימות בכל מצב</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שמירה על המוכנות הקרבית והמוכנות</a:t>
                      </a:r>
                      <a:endParaRPr lang="en-US" sz="1400" dirty="0">
                        <a:latin typeface="Times New Roman"/>
                        <a:ea typeface="Times New Roman"/>
                        <a:cs typeface="David"/>
                      </a:endParaRPr>
                    </a:p>
                    <a:p>
                      <a:pPr marR="1270" algn="ctr" rtl="1">
                        <a:lnSpc>
                          <a:spcPct val="100000"/>
                        </a:lnSpc>
                        <a:spcBef>
                          <a:spcPts val="0"/>
                        </a:spcBef>
                        <a:spcAft>
                          <a:spcPts val="0"/>
                        </a:spcAft>
                      </a:pPr>
                      <a:r>
                        <a:rPr lang="he-IL" sz="1400" dirty="0">
                          <a:latin typeface="Times New Roman"/>
                          <a:ea typeface="Calibri"/>
                          <a:cs typeface="David"/>
                        </a:rPr>
                        <a:t>לגיוס של הכוחות (כשירות)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1"/>
                  </a:ext>
                </a:extLst>
              </a:tr>
              <a:tr h="500066">
                <a:tc>
                  <a:txBody>
                    <a:bodyPr/>
                    <a:lstStyle/>
                    <a:p>
                      <a:pPr marL="457200" algn="ctr" rtl="1">
                        <a:lnSpc>
                          <a:spcPct val="100000"/>
                        </a:lnSpc>
                        <a:spcBef>
                          <a:spcPts val="0"/>
                        </a:spcBef>
                        <a:spcAft>
                          <a:spcPts val="0"/>
                        </a:spcAft>
                      </a:pPr>
                      <a:r>
                        <a:rPr lang="he-IL" sz="1400" dirty="0">
                          <a:latin typeface="Times New Roman"/>
                          <a:ea typeface="Calibri"/>
                          <a:cs typeface="David"/>
                        </a:rPr>
                        <a:t>ריכוז מכריע של הכוח החיוני ברגע הנחוץ בכיוונים החשובים ביותר להכרעה במשימה העיקרית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L="457200" algn="ctr" rtl="1">
                        <a:lnSpc>
                          <a:spcPct val="100000"/>
                        </a:lnSpc>
                        <a:spcBef>
                          <a:spcPts val="0"/>
                        </a:spcBef>
                        <a:spcAft>
                          <a:spcPts val="0"/>
                        </a:spcAft>
                      </a:pPr>
                      <a:r>
                        <a:rPr lang="he-IL" sz="1400" dirty="0">
                          <a:latin typeface="Times New Roman"/>
                          <a:ea typeface="Calibri"/>
                          <a:cs typeface="David"/>
                        </a:rPr>
                        <a:t>ריכוז עיקרי המאמצים ברגע הנחוץ בכיוונים החשובים ביותר להכרעה במשימה העיקרית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2"/>
                  </a:ext>
                </a:extLst>
              </a:tr>
              <a:tr h="357190">
                <a:tc>
                  <a:txBody>
                    <a:bodyPr/>
                    <a:lstStyle/>
                    <a:p>
                      <a:pPr marL="457200" algn="ctr" rtl="1">
                        <a:lnSpc>
                          <a:spcPct val="100000"/>
                        </a:lnSpc>
                        <a:spcBef>
                          <a:spcPts val="0"/>
                        </a:spcBef>
                        <a:spcAft>
                          <a:spcPts val="0"/>
                        </a:spcAft>
                      </a:pPr>
                      <a:r>
                        <a:rPr lang="he-IL" sz="1400" dirty="0">
                          <a:latin typeface="Times New Roman"/>
                          <a:ea typeface="Calibri"/>
                          <a:cs typeface="David"/>
                        </a:rPr>
                        <a:t>שימוש מתואם ושיתוף פעולה קרוב בין עוצבות הצבא והזרועות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שימוש מתואם ושיתוף פעולה קרוב בין</a:t>
                      </a:r>
                      <a:br>
                        <a:rPr lang="he-IL" sz="1400" dirty="0">
                          <a:latin typeface="Times New Roman"/>
                          <a:ea typeface="Calibri"/>
                          <a:cs typeface="David"/>
                        </a:rPr>
                      </a:br>
                      <a:r>
                        <a:rPr lang="he-IL" sz="1400" dirty="0">
                          <a:latin typeface="Times New Roman"/>
                          <a:ea typeface="Calibri"/>
                          <a:cs typeface="David"/>
                        </a:rPr>
                        <a:t> עוצבות הצבא והזרועות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3"/>
                  </a:ext>
                </a:extLst>
              </a:tr>
              <a:tr h="209250">
                <a:tc rowSpan="2">
                  <a:txBody>
                    <a:bodyPr/>
                    <a:lstStyle/>
                    <a:p>
                      <a:pPr marL="457200" algn="ctr" rtl="1">
                        <a:lnSpc>
                          <a:spcPct val="100000"/>
                        </a:lnSpc>
                        <a:spcBef>
                          <a:spcPts val="0"/>
                        </a:spcBef>
                        <a:spcAft>
                          <a:spcPts val="0"/>
                        </a:spcAft>
                      </a:pPr>
                      <a:r>
                        <a:rPr lang="he-IL" sz="1400" dirty="0">
                          <a:latin typeface="Times New Roman"/>
                          <a:ea typeface="Calibri"/>
                          <a:cs typeface="David"/>
                        </a:rPr>
                        <a:t>הפתעה, החלטיות ואגרסיביות של פעילות צבאית, תוך מאמץ מתמיד להשיג יוזמה ולשמרה</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הפתעה, אקטיביות, רציפות והחלטיות בפעולות.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4"/>
                  </a:ext>
                </a:extLst>
              </a:tr>
              <a:tr h="353684">
                <a:tc vMerge="1">
                  <a:txBody>
                    <a:bodyPr/>
                    <a:lstStyle/>
                    <a:p>
                      <a:pPr rtl="1"/>
                      <a:endParaRPr lang="he-IL"/>
                    </a:p>
                  </a:txBody>
                  <a:tcPr/>
                </a:tc>
                <a:tc>
                  <a:txBody>
                    <a:bodyPr/>
                    <a:lstStyle/>
                    <a:p>
                      <a:pPr marR="1270" algn="ctr" rtl="1">
                        <a:lnSpc>
                          <a:spcPct val="100000"/>
                        </a:lnSpc>
                        <a:spcBef>
                          <a:spcPts val="0"/>
                        </a:spcBef>
                        <a:spcAft>
                          <a:spcPts val="0"/>
                        </a:spcAft>
                      </a:pPr>
                      <a:r>
                        <a:rPr lang="he-IL" sz="1400" dirty="0">
                          <a:latin typeface="Times New Roman"/>
                          <a:ea typeface="Calibri"/>
                          <a:cs typeface="David"/>
                        </a:rPr>
                        <a:t>השגה ושימור יוזמה</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5"/>
                  </a:ext>
                </a:extLst>
              </a:tr>
              <a:tr h="418501">
                <a:tc>
                  <a:txBody>
                    <a:bodyPr/>
                    <a:lstStyle/>
                    <a:p>
                      <a:pPr marL="457200" algn="ctr" rtl="1">
                        <a:lnSpc>
                          <a:spcPct val="100000"/>
                        </a:lnSpc>
                        <a:spcBef>
                          <a:spcPts val="0"/>
                        </a:spcBef>
                        <a:spcAft>
                          <a:spcPts val="0"/>
                        </a:spcAft>
                      </a:pPr>
                      <a:r>
                        <a:rPr lang="he-IL" sz="1400" dirty="0">
                          <a:latin typeface="Times New Roman"/>
                          <a:ea typeface="Calibri"/>
                          <a:cs typeface="David"/>
                        </a:rPr>
                        <a:t>עקשנות/עמידות/נחישות והחלטיות </a:t>
                      </a:r>
                      <a:br>
                        <a:rPr lang="he-IL" sz="1400" dirty="0">
                          <a:latin typeface="Times New Roman"/>
                          <a:ea typeface="Calibri"/>
                          <a:cs typeface="David"/>
                        </a:rPr>
                      </a:br>
                      <a:r>
                        <a:rPr lang="he-IL" sz="1400" dirty="0">
                          <a:latin typeface="Times New Roman"/>
                          <a:ea typeface="Calibri"/>
                          <a:cs typeface="David"/>
                        </a:rPr>
                        <a:t>במילוי משימה</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L="514350" marR="1270" algn="ctr" rtl="1">
                        <a:lnSpc>
                          <a:spcPct val="150000"/>
                        </a:lnSpc>
                        <a:spcBef>
                          <a:spcPts val="600"/>
                        </a:spcBef>
                        <a:spcAft>
                          <a:spcPts val="600"/>
                        </a:spcAft>
                      </a:pPr>
                      <a:endParaRPr lang="he-IL" sz="1400" dirty="0">
                        <a:latin typeface="Times New Roman"/>
                        <a:ea typeface="Calibri"/>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6"/>
                  </a:ext>
                </a:extLst>
              </a:tr>
              <a:tr h="209250">
                <a:tc>
                  <a:txBody>
                    <a:bodyPr/>
                    <a:lstStyle/>
                    <a:p>
                      <a:pPr marL="457200" algn="ctr" rtl="1">
                        <a:lnSpc>
                          <a:spcPct val="150000"/>
                        </a:lnSpc>
                        <a:spcBef>
                          <a:spcPts val="600"/>
                        </a:spcBef>
                        <a:spcAft>
                          <a:spcPts val="600"/>
                        </a:spcAft>
                      </a:pPr>
                      <a:endParaRPr lang="he-IL" sz="1400" dirty="0">
                        <a:latin typeface="Times New Roman"/>
                        <a:ea typeface="Calibri"/>
                        <a:cs typeface="David"/>
                      </a:endParaRPr>
                    </a:p>
                  </a:txBody>
                  <a:tcPr marL="46673" marR="46673" marT="0" marB="0" anchor="ctr">
                    <a:lnL>
                      <a:noFill/>
                    </a:lnL>
                    <a:lnR>
                      <a:noFill/>
                    </a:lnR>
                    <a:lnT>
                      <a:noFill/>
                    </a:lnT>
                    <a:lnB>
                      <a:noFill/>
                    </a:lnB>
                    <a:solidFill>
                      <a:srgbClr val="E6E6E6"/>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ביצור ההצלחה שהושגה</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7"/>
                  </a:ext>
                </a:extLst>
              </a:tr>
              <a:tr h="418501">
                <a:tc>
                  <a:txBody>
                    <a:bodyPr/>
                    <a:lstStyle/>
                    <a:p>
                      <a:pPr marL="457200" algn="ctr" rtl="1">
                        <a:lnSpc>
                          <a:spcPct val="150000"/>
                        </a:lnSpc>
                        <a:spcBef>
                          <a:spcPts val="600"/>
                        </a:spcBef>
                        <a:spcAft>
                          <a:spcPts val="600"/>
                        </a:spcAft>
                      </a:pPr>
                      <a:r>
                        <a:rPr lang="he-IL" sz="1400" dirty="0">
                          <a:latin typeface="Times New Roman"/>
                          <a:ea typeface="Calibri"/>
                          <a:cs typeface="David"/>
                        </a:rPr>
                        <a:t>אבטחה מקיפה של פעילות קרבית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1">
                        <a:lnSpc>
                          <a:spcPct val="150000"/>
                        </a:lnSpc>
                        <a:spcBef>
                          <a:spcPts val="600"/>
                        </a:spcBef>
                        <a:spcAft>
                          <a:spcPts val="600"/>
                        </a:spcAft>
                      </a:pPr>
                      <a:r>
                        <a:rPr lang="he-IL" sz="1400" dirty="0">
                          <a:latin typeface="Times New Roman"/>
                          <a:ea typeface="Calibri"/>
                          <a:cs typeface="David"/>
                        </a:rPr>
                        <a:t>יצירה מבעוד מועד של העתודות, ניצולן באופן מיומן ושיקומן בזמן</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08"/>
                  </a:ext>
                </a:extLst>
              </a:tr>
              <a:tr h="209250">
                <a:tc>
                  <a:txBody>
                    <a:bodyPr/>
                    <a:lstStyle/>
                    <a:p>
                      <a:pPr marL="457200" algn="ctr" rtl="1">
                        <a:lnSpc>
                          <a:spcPct val="150000"/>
                        </a:lnSpc>
                        <a:spcBef>
                          <a:spcPts val="600"/>
                        </a:spcBef>
                        <a:spcAft>
                          <a:spcPts val="600"/>
                        </a:spcAft>
                      </a:pPr>
                      <a:r>
                        <a:rPr lang="he-IL" sz="1400">
                          <a:latin typeface="Times New Roman"/>
                          <a:ea typeface="Calibri"/>
                          <a:cs typeface="David"/>
                        </a:rPr>
                        <a:t>החזרה מהירה לכשירות קרבית של הכוחות</a:t>
                      </a:r>
                      <a:endParaRPr lang="en-US" sz="140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1">
                        <a:lnSpc>
                          <a:spcPct val="150000"/>
                        </a:lnSpc>
                        <a:spcBef>
                          <a:spcPts val="600"/>
                        </a:spcBef>
                        <a:spcAft>
                          <a:spcPts val="600"/>
                        </a:spcAft>
                      </a:pPr>
                      <a:r>
                        <a:rPr lang="he-IL" sz="1400" dirty="0">
                          <a:latin typeface="Times New Roman"/>
                          <a:ea typeface="Calibri"/>
                          <a:cs typeface="David"/>
                        </a:rPr>
                        <a:t>שמירה על כשירות כוחות ושיקומם בזמן</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09"/>
                  </a:ext>
                </a:extLst>
              </a:tr>
              <a:tr h="209250">
                <a:tc>
                  <a:txBody>
                    <a:bodyPr/>
                    <a:lstStyle/>
                    <a:p>
                      <a:pPr marL="457200" algn="ctr" rtl="1">
                        <a:lnSpc>
                          <a:spcPct val="150000"/>
                        </a:lnSpc>
                        <a:spcBef>
                          <a:spcPts val="600"/>
                        </a:spcBef>
                        <a:spcAft>
                          <a:spcPts val="600"/>
                        </a:spcAft>
                      </a:pPr>
                      <a:r>
                        <a:rPr lang="he-IL" sz="1400">
                          <a:latin typeface="Times New Roman"/>
                          <a:ea typeface="Calibri"/>
                          <a:cs typeface="David"/>
                        </a:rPr>
                        <a:t>מנהיגות קפדנית ורצופה</a:t>
                      </a:r>
                      <a:endParaRPr lang="en-US" sz="1400">
                        <a:latin typeface="Times New Roman"/>
                        <a:ea typeface="Times New Roman"/>
                        <a:cs typeface="David"/>
                      </a:endParaRPr>
                    </a:p>
                  </a:txBody>
                  <a:tcPr marL="46673" marR="46673" marT="0" marB="0" anchor="ctr">
                    <a:lnL>
                      <a:noFill/>
                    </a:lnL>
                    <a:lnR>
                      <a:noFill/>
                    </a:lnR>
                    <a:lnT>
                      <a:noFill/>
                    </a:lnT>
                    <a:lnB>
                      <a:noFill/>
                    </a:lnB>
                    <a:solidFill>
                      <a:srgbClr val="B4B4B4"/>
                    </a:solidFill>
                  </a:tcPr>
                </a:tc>
                <a:tc>
                  <a:txBody>
                    <a:bodyPr/>
                    <a:lstStyle/>
                    <a:p>
                      <a:pPr marR="1270" algn="ctr" rtl="1">
                        <a:lnSpc>
                          <a:spcPct val="150000"/>
                        </a:lnSpc>
                        <a:spcBef>
                          <a:spcPts val="600"/>
                        </a:spcBef>
                        <a:spcAft>
                          <a:spcPts val="600"/>
                        </a:spcAft>
                      </a:pPr>
                      <a:r>
                        <a:rPr lang="he-IL" sz="1400" dirty="0">
                          <a:latin typeface="Times New Roman"/>
                          <a:ea typeface="Calibri"/>
                          <a:cs typeface="David"/>
                        </a:rPr>
                        <a:t>יציבות ורציפות השליטה בכוחות</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10"/>
                  </a:ext>
                </a:extLst>
              </a:tr>
              <a:tr h="701805">
                <a:tc>
                  <a:txBody>
                    <a:bodyPr/>
                    <a:lstStyle/>
                    <a:p>
                      <a:pPr marL="457200" algn="ctr" rtl="1">
                        <a:lnSpc>
                          <a:spcPct val="100000"/>
                        </a:lnSpc>
                        <a:spcBef>
                          <a:spcPts val="0"/>
                        </a:spcBef>
                        <a:spcAft>
                          <a:spcPts val="0"/>
                        </a:spcAft>
                      </a:pPr>
                      <a:r>
                        <a:rPr lang="he-IL" sz="1400" dirty="0">
                          <a:latin typeface="Times New Roman"/>
                          <a:ea typeface="Calibri"/>
                          <a:cs typeface="David"/>
                        </a:rPr>
                        <a:t>השמדה בו-זמנית של האויב לכל עומק היערכותו, צבירת כוחות בזמן הנכון ותמרון חכם של כוחות ואמצעים לפיתוח פעולה צבאית בקצב מהיר ולהשמדת האויב בזמן קצר</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תמרון בכוחות, באמצעים ובאש</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11"/>
                  </a:ext>
                </a:extLst>
              </a:tr>
              <a:tr h="458869">
                <a:tc>
                  <a:txBody>
                    <a:bodyPr/>
                    <a:lstStyle/>
                    <a:p>
                      <a:pPr marL="457200" algn="ctr" rtl="1">
                        <a:lnSpc>
                          <a:spcPct val="150000"/>
                        </a:lnSpc>
                        <a:spcBef>
                          <a:spcPts val="600"/>
                        </a:spcBef>
                        <a:spcAft>
                          <a:spcPts val="600"/>
                        </a:spcAft>
                      </a:pPr>
                      <a:endParaRPr lang="he-IL" sz="1400">
                        <a:latin typeface="Times New Roman"/>
                        <a:ea typeface="Calibri"/>
                        <a:cs typeface="David"/>
                      </a:endParaRPr>
                    </a:p>
                  </a:txBody>
                  <a:tcPr marL="46673" marR="46673" marT="0" marB="0" anchor="ctr">
                    <a:lnL>
                      <a:noFill/>
                    </a:lnL>
                    <a:lnR>
                      <a:noFill/>
                    </a:lnR>
                    <a:lnT>
                      <a:noFill/>
                    </a:lnT>
                    <a:lnB>
                      <a:noFill/>
                    </a:lnB>
                    <a:solidFill>
                      <a:srgbClr val="B4B4B4"/>
                    </a:solidFill>
                  </a:tcPr>
                </a:tc>
                <a:tc>
                  <a:txBody>
                    <a:bodyPr/>
                    <a:lstStyle/>
                    <a:p>
                      <a:pPr marR="1270" algn="ctr" rtl="1">
                        <a:lnSpc>
                          <a:spcPct val="100000"/>
                        </a:lnSpc>
                        <a:spcBef>
                          <a:spcPts val="0"/>
                        </a:spcBef>
                        <a:spcAft>
                          <a:spcPts val="0"/>
                        </a:spcAft>
                      </a:pPr>
                      <a:r>
                        <a:rPr lang="he-IL" sz="1400" dirty="0">
                          <a:latin typeface="Times New Roman"/>
                          <a:ea typeface="Calibri"/>
                          <a:cs typeface="David"/>
                        </a:rPr>
                        <a:t>ניהול לוחמת מידע אקטיבית בכל שלבי הכנת הלחימה ובמהלכה</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B4B4B4"/>
                    </a:solidFill>
                  </a:tcPr>
                </a:tc>
                <a:extLst>
                  <a:ext uri="{0D108BD9-81ED-4DB2-BD59-A6C34878D82A}">
                    <a16:rowId xmlns:a16="http://schemas.microsoft.com/office/drawing/2014/main" val="10012"/>
                  </a:ext>
                </a:extLst>
              </a:tr>
              <a:tr h="418501">
                <a:tc>
                  <a:txBody>
                    <a:bodyPr/>
                    <a:lstStyle/>
                    <a:p>
                      <a:pPr marL="457200" algn="ctr" rtl="1">
                        <a:lnSpc>
                          <a:spcPct val="100000"/>
                        </a:lnSpc>
                        <a:spcBef>
                          <a:spcPts val="0"/>
                        </a:spcBef>
                        <a:spcAft>
                          <a:spcPts val="0"/>
                        </a:spcAft>
                      </a:pPr>
                      <a:r>
                        <a:rPr lang="he-IL" sz="1400" dirty="0">
                          <a:latin typeface="Times New Roman"/>
                          <a:ea typeface="Calibri"/>
                          <a:cs typeface="David"/>
                        </a:rPr>
                        <a:t>התחשבות בגורם המוראלי-פוליטי וניצולו המלא </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tc>
                  <a:txBody>
                    <a:bodyPr/>
                    <a:lstStyle/>
                    <a:p>
                      <a:pPr algn="ctr" rtl="1">
                        <a:lnSpc>
                          <a:spcPct val="100000"/>
                        </a:lnSpc>
                        <a:spcBef>
                          <a:spcPts val="0"/>
                        </a:spcBef>
                        <a:spcAft>
                          <a:spcPts val="0"/>
                        </a:spcAft>
                      </a:pPr>
                      <a:r>
                        <a:rPr lang="he-IL" sz="1400" dirty="0">
                          <a:latin typeface="Times New Roman"/>
                          <a:ea typeface="Calibri"/>
                          <a:cs typeface="David"/>
                        </a:rPr>
                        <a:t>התחשבות מתמדת בהיבט המוראלי-פסיכולוגי וניצולו באופן מיומן</a:t>
                      </a:r>
                      <a:endParaRPr lang="en-US" sz="1400" dirty="0">
                        <a:latin typeface="Times New Roman"/>
                        <a:ea typeface="Times New Roman"/>
                        <a:cs typeface="David"/>
                      </a:endParaRPr>
                    </a:p>
                  </a:txBody>
                  <a:tcPr marL="46673" marR="46673" marT="0" marB="0" anchor="ctr">
                    <a:lnL>
                      <a:noFill/>
                    </a:lnL>
                    <a:lnR>
                      <a:noFill/>
                    </a:lnR>
                    <a:lnT>
                      <a:noFill/>
                    </a:lnT>
                    <a:lnB>
                      <a:noFill/>
                    </a:lnB>
                    <a:solidFill>
                      <a:srgbClr val="E6E6E6"/>
                    </a:solidFill>
                  </a:tcPr>
                </a:tc>
                <a:extLst>
                  <a:ext uri="{0D108BD9-81ED-4DB2-BD59-A6C34878D82A}">
                    <a16:rowId xmlns:a16="http://schemas.microsoft.com/office/drawing/2014/main" val="10013"/>
                  </a:ext>
                </a:extLst>
              </a:tr>
            </a:tbl>
          </a:graphicData>
        </a:graphic>
      </p:graphicFrame>
      <p:sp>
        <p:nvSpPr>
          <p:cNvPr id="1025" name="Rectangle 1"/>
          <p:cNvSpPr>
            <a:spLocks noChangeArrowheads="1"/>
          </p:cNvSpPr>
          <p:nvPr/>
        </p:nvSpPr>
        <p:spPr bwMode="auto">
          <a:xfrm>
            <a:off x="10483270" y="-323165"/>
            <a:ext cx="184731"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a:latin typeface="Arial" pitchFamily="34" charset="0"/>
                <a:cs typeface="Arial" pitchFamily="34" charset="0"/>
              </a:rPr>
            </a:br>
            <a:endParaRPr lang="en-US">
              <a:latin typeface="Arial" pitchFamily="34" charset="0"/>
              <a:cs typeface="Arial" pitchFamily="34" charset="0"/>
            </a:endParaRPr>
          </a:p>
        </p:txBody>
      </p:sp>
      <p:sp>
        <p:nvSpPr>
          <p:cNvPr id="1026" name="Rectangle 2"/>
          <p:cNvSpPr>
            <a:spLocks noChangeArrowheads="1"/>
          </p:cNvSpPr>
          <p:nvPr/>
        </p:nvSpPr>
        <p:spPr bwMode="auto">
          <a:xfrm>
            <a:off x="4357108" y="-181491"/>
            <a:ext cx="184730" cy="369332"/>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he-IL"/>
          </a:p>
        </p:txBody>
      </p:sp>
    </p:spTree>
    <p:extLst>
      <p:ext uri="{BB962C8B-B14F-4D97-AF65-F5344CB8AC3E}">
        <p14:creationId xmlns:p14="http://schemas.microsoft.com/office/powerpoint/2010/main" val="385695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482" name="Group 2"/>
          <p:cNvGrpSpPr>
            <a:grpSpLocks/>
          </p:cNvGrpSpPr>
          <p:nvPr/>
        </p:nvGrpSpPr>
        <p:grpSpPr bwMode="auto">
          <a:xfrm>
            <a:off x="2809853" y="1142985"/>
            <a:ext cx="6757987" cy="4942833"/>
            <a:chOff x="2522" y="3456"/>
            <a:chExt cx="10643" cy="7783"/>
          </a:xfrm>
        </p:grpSpPr>
        <p:grpSp>
          <p:nvGrpSpPr>
            <p:cNvPr id="20483" name="Group 3"/>
            <p:cNvGrpSpPr>
              <a:grpSpLocks/>
            </p:cNvGrpSpPr>
            <p:nvPr/>
          </p:nvGrpSpPr>
          <p:grpSpPr bwMode="auto">
            <a:xfrm>
              <a:off x="2522" y="3456"/>
              <a:ext cx="10643" cy="7783"/>
              <a:chOff x="2496" y="4794"/>
              <a:chExt cx="10643" cy="7783"/>
            </a:xfrm>
          </p:grpSpPr>
          <p:sp>
            <p:nvSpPr>
              <p:cNvPr id="20484" name="Text Box 4"/>
              <p:cNvSpPr txBox="1">
                <a:spLocks noChangeArrowheads="1"/>
              </p:cNvSpPr>
              <p:nvPr/>
            </p:nvSpPr>
            <p:spPr bwMode="auto">
              <a:xfrm>
                <a:off x="6454" y="4794"/>
                <a:ext cx="2644"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הפעולות הצבאיות</a:t>
                </a:r>
              </a:p>
              <a:p>
                <a:pPr algn="ctr" fontAlgn="base">
                  <a:spcBef>
                    <a:spcPct val="0"/>
                  </a:spcBef>
                  <a:spcAft>
                    <a:spcPct val="0"/>
                  </a:spcAft>
                </a:pPr>
                <a:r>
                  <a:rPr lang="en-US" sz="1200">
                    <a:latin typeface="Arial" pitchFamily="34" charset="0"/>
                    <a:ea typeface="Arial" pitchFamily="34" charset="0"/>
                    <a:cs typeface="Arial" pitchFamily="34" charset="0"/>
                  </a:rPr>
                  <a:t>(</a:t>
                </a:r>
                <a:r>
                  <a:rPr lang="en-US" sz="1100">
                    <a:latin typeface="Calibri" pitchFamily="34" charset="0"/>
                    <a:ea typeface="Arial" pitchFamily="34" charset="0"/>
                    <a:cs typeface="Arial" pitchFamily="34" charset="0"/>
                  </a:rPr>
                  <a:t>voyennye deistviya</a:t>
                </a:r>
                <a:r>
                  <a:rPr lang="en-US" sz="1200">
                    <a:latin typeface="Arial" pitchFamily="34" charset="0"/>
                    <a:ea typeface="Arial" pitchFamily="34" charset="0"/>
                    <a:cs typeface="Arial" pitchFamily="34" charset="0"/>
                  </a:rPr>
                  <a:t>)</a:t>
                </a:r>
                <a:endParaRPr lang="he-IL">
                  <a:latin typeface="Arial" pitchFamily="34" charset="0"/>
                  <a:cs typeface="Arial" pitchFamily="34" charset="0"/>
                </a:endParaRPr>
              </a:p>
            </p:txBody>
          </p:sp>
          <p:grpSp>
            <p:nvGrpSpPr>
              <p:cNvPr id="20485" name="Group 5"/>
              <p:cNvGrpSpPr>
                <a:grpSpLocks/>
              </p:cNvGrpSpPr>
              <p:nvPr/>
            </p:nvGrpSpPr>
            <p:grpSpPr bwMode="auto">
              <a:xfrm>
                <a:off x="5391" y="6264"/>
                <a:ext cx="4947" cy="6313"/>
                <a:chOff x="5377" y="6264"/>
                <a:chExt cx="4947" cy="6313"/>
              </a:xfrm>
            </p:grpSpPr>
            <p:sp>
              <p:nvSpPr>
                <p:cNvPr id="20486" name="Text Box 6"/>
                <p:cNvSpPr txBox="1">
                  <a:spLocks noChangeArrowheads="1"/>
                </p:cNvSpPr>
                <p:nvPr/>
              </p:nvSpPr>
              <p:spPr bwMode="auto">
                <a:xfrm>
                  <a:off x="6996" y="6264"/>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צורות</a:t>
                  </a:r>
                </a:p>
                <a:p>
                  <a:pPr algn="ctr" fontAlgn="base">
                    <a:spcBef>
                      <a:spcPct val="0"/>
                    </a:spcBef>
                    <a:spcAft>
                      <a:spcPct val="0"/>
                    </a:spcAft>
                  </a:pPr>
                  <a:r>
                    <a:rPr lang="en-US" sz="1200">
                      <a:latin typeface="Arial" pitchFamily="34" charset="0"/>
                      <a:ea typeface="Arial" pitchFamily="34" charset="0"/>
                      <a:cs typeface="Arial" pitchFamily="34" charset="0"/>
                    </a:rPr>
                    <a:t>(</a:t>
                  </a:r>
                  <a:r>
                    <a:rPr lang="en-US" sz="1100">
                      <a:latin typeface="Calibri" pitchFamily="34" charset="0"/>
                      <a:ea typeface="Arial" pitchFamily="34" charset="0"/>
                      <a:cs typeface="Arial" pitchFamily="34" charset="0"/>
                    </a:rPr>
                    <a:t>formy</a:t>
                  </a:r>
                  <a:r>
                    <a:rPr lang="en-US" sz="1200">
                      <a:latin typeface="Arial" pitchFamily="34" charset="0"/>
                      <a:ea typeface="Arial" pitchFamily="34" charset="0"/>
                      <a:cs typeface="Arial" pitchFamily="34" charset="0"/>
                    </a:rPr>
                    <a:t>)</a:t>
                  </a:r>
                  <a:endParaRPr lang="he-IL">
                    <a:latin typeface="Arial" pitchFamily="34" charset="0"/>
                    <a:cs typeface="Arial" pitchFamily="34" charset="0"/>
                  </a:endParaRPr>
                </a:p>
              </p:txBody>
            </p:sp>
            <p:sp>
              <p:nvSpPr>
                <p:cNvPr id="20487" name="Text Box 7"/>
                <p:cNvSpPr txBox="1">
                  <a:spLocks noChangeArrowheads="1"/>
                </p:cNvSpPr>
                <p:nvPr/>
              </p:nvSpPr>
              <p:spPr bwMode="auto">
                <a:xfrm>
                  <a:off x="5377" y="7389"/>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מבצע</a:t>
                  </a:r>
                </a:p>
                <a:p>
                  <a:pPr algn="ctr" fontAlgn="base">
                    <a:spcBef>
                      <a:spcPct val="0"/>
                    </a:spcBef>
                    <a:spcAft>
                      <a:spcPct val="0"/>
                    </a:spcAft>
                  </a:pPr>
                  <a:r>
                    <a:rPr lang="en-US" sz="1100">
                      <a:latin typeface="Calibri" pitchFamily="34" charset="0"/>
                      <a:ea typeface="Arial" pitchFamily="34" charset="0"/>
                      <a:cs typeface="Arial" pitchFamily="34" charset="0"/>
                    </a:rPr>
                    <a:t>(operaziya)</a:t>
                  </a:r>
                  <a:endParaRPr lang="he-IL">
                    <a:latin typeface="Arial" pitchFamily="34" charset="0"/>
                    <a:cs typeface="Arial" pitchFamily="34" charset="0"/>
                  </a:endParaRPr>
                </a:p>
              </p:txBody>
            </p:sp>
            <p:sp>
              <p:nvSpPr>
                <p:cNvPr id="20488" name="Text Box 8"/>
                <p:cNvSpPr txBox="1">
                  <a:spLocks noChangeArrowheads="1"/>
                </p:cNvSpPr>
                <p:nvPr/>
              </p:nvSpPr>
              <p:spPr bwMode="auto">
                <a:xfrm>
                  <a:off x="5802" y="8320"/>
                  <a:ext cx="1852" cy="9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פעולות לחימה</a:t>
                  </a:r>
                </a:p>
                <a:p>
                  <a:pPr algn="ctr" fontAlgn="base">
                    <a:spcBef>
                      <a:spcPct val="0"/>
                    </a:spcBef>
                    <a:spcAft>
                      <a:spcPct val="0"/>
                    </a:spcAft>
                  </a:pPr>
                  <a:r>
                    <a:rPr lang="en-US" sz="1100">
                      <a:latin typeface="Calibri" pitchFamily="34" charset="0"/>
                      <a:ea typeface="Arial" pitchFamily="34" charset="0"/>
                      <a:cs typeface="Arial" pitchFamily="34" charset="0"/>
                    </a:rPr>
                    <a:t>(boyevye deistviya)</a:t>
                  </a:r>
                  <a:endParaRPr lang="he-IL">
                    <a:latin typeface="Arial" pitchFamily="34" charset="0"/>
                    <a:cs typeface="Arial" pitchFamily="34" charset="0"/>
                  </a:endParaRPr>
                </a:p>
              </p:txBody>
            </p:sp>
            <p:sp>
              <p:nvSpPr>
                <p:cNvPr id="20489" name="Text Box 9"/>
                <p:cNvSpPr txBox="1">
                  <a:spLocks noChangeArrowheads="1"/>
                </p:cNvSpPr>
                <p:nvPr/>
              </p:nvSpPr>
              <p:spPr bwMode="auto">
                <a:xfrm>
                  <a:off x="6405" y="9697"/>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מערכה</a:t>
                  </a:r>
                </a:p>
                <a:p>
                  <a:pPr algn="ctr" fontAlgn="base">
                    <a:spcBef>
                      <a:spcPct val="0"/>
                    </a:spcBef>
                    <a:spcAft>
                      <a:spcPct val="0"/>
                    </a:spcAft>
                  </a:pPr>
                  <a:r>
                    <a:rPr lang="en-US" sz="1100">
                      <a:latin typeface="Calibri" pitchFamily="34" charset="0"/>
                      <a:ea typeface="Arial" pitchFamily="34" charset="0"/>
                      <a:cs typeface="Arial" pitchFamily="34" charset="0"/>
                    </a:rPr>
                    <a:t>(srazheniye)</a:t>
                  </a:r>
                  <a:endParaRPr lang="he-IL">
                    <a:latin typeface="Arial" pitchFamily="34" charset="0"/>
                    <a:cs typeface="Arial" pitchFamily="34" charset="0"/>
                  </a:endParaRPr>
                </a:p>
              </p:txBody>
            </p:sp>
            <p:sp>
              <p:nvSpPr>
                <p:cNvPr id="20490" name="Text Box 10"/>
                <p:cNvSpPr txBox="1">
                  <a:spLocks noChangeArrowheads="1"/>
                </p:cNvSpPr>
                <p:nvPr/>
              </p:nvSpPr>
              <p:spPr bwMode="auto">
                <a:xfrm>
                  <a:off x="6985" y="10736"/>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מהלומה</a:t>
                  </a:r>
                </a:p>
                <a:p>
                  <a:pPr algn="ctr" fontAlgn="base">
                    <a:spcBef>
                      <a:spcPct val="0"/>
                    </a:spcBef>
                    <a:spcAft>
                      <a:spcPct val="0"/>
                    </a:spcAft>
                  </a:pPr>
                  <a:r>
                    <a:rPr lang="en-US" sz="1100">
                      <a:latin typeface="Calibri" pitchFamily="34" charset="0"/>
                      <a:ea typeface="Arial" pitchFamily="34" charset="0"/>
                      <a:cs typeface="Arial" pitchFamily="34" charset="0"/>
                    </a:rPr>
                    <a:t>(udar)</a:t>
                  </a:r>
                  <a:endParaRPr lang="he-IL">
                    <a:latin typeface="Arial" pitchFamily="34" charset="0"/>
                    <a:cs typeface="Arial" pitchFamily="34" charset="0"/>
                  </a:endParaRPr>
                </a:p>
              </p:txBody>
            </p:sp>
            <p:sp>
              <p:nvSpPr>
                <p:cNvPr id="20491" name="Text Box 11"/>
                <p:cNvSpPr txBox="1">
                  <a:spLocks noChangeArrowheads="1"/>
                </p:cNvSpPr>
                <p:nvPr/>
              </p:nvSpPr>
              <p:spPr bwMode="auto">
                <a:xfrm>
                  <a:off x="8472" y="11874"/>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קרב</a:t>
                  </a:r>
                </a:p>
                <a:p>
                  <a:pPr algn="ctr" fontAlgn="base">
                    <a:spcBef>
                      <a:spcPct val="0"/>
                    </a:spcBef>
                    <a:spcAft>
                      <a:spcPct val="0"/>
                    </a:spcAft>
                  </a:pPr>
                  <a:r>
                    <a:rPr lang="en-US" sz="1100">
                      <a:latin typeface="Calibri" pitchFamily="34" charset="0"/>
                      <a:ea typeface="Arial" pitchFamily="34" charset="0"/>
                      <a:cs typeface="Arial" pitchFamily="34" charset="0"/>
                    </a:rPr>
                    <a:t>(boi)</a:t>
                  </a:r>
                  <a:endParaRPr lang="he-IL">
                    <a:latin typeface="Arial" pitchFamily="34" charset="0"/>
                    <a:cs typeface="Arial" pitchFamily="34" charset="0"/>
                  </a:endParaRPr>
                </a:p>
              </p:txBody>
            </p:sp>
            <p:cxnSp>
              <p:nvCxnSpPr>
                <p:cNvPr id="20492" name="AutoShape 12"/>
                <p:cNvCxnSpPr>
                  <a:cxnSpLocks noChangeShapeType="1"/>
                </p:cNvCxnSpPr>
                <p:nvPr/>
              </p:nvCxnSpPr>
              <p:spPr bwMode="auto">
                <a:xfrm flipH="1">
                  <a:off x="6641" y="6960"/>
                  <a:ext cx="588" cy="429"/>
                </a:xfrm>
                <a:prstGeom prst="straightConnector1">
                  <a:avLst/>
                </a:prstGeom>
                <a:noFill/>
                <a:ln w="9525">
                  <a:solidFill>
                    <a:srgbClr val="000000"/>
                  </a:solidFill>
                  <a:round/>
                  <a:headEnd/>
                  <a:tailEnd/>
                </a:ln>
              </p:spPr>
            </p:cxnSp>
            <p:cxnSp>
              <p:nvCxnSpPr>
                <p:cNvPr id="20493" name="AutoShape 13"/>
                <p:cNvCxnSpPr>
                  <a:cxnSpLocks noChangeShapeType="1"/>
                </p:cNvCxnSpPr>
                <p:nvPr/>
              </p:nvCxnSpPr>
              <p:spPr bwMode="auto">
                <a:xfrm flipH="1">
                  <a:off x="7229" y="6960"/>
                  <a:ext cx="293" cy="1360"/>
                </a:xfrm>
                <a:prstGeom prst="straightConnector1">
                  <a:avLst/>
                </a:prstGeom>
                <a:noFill/>
                <a:ln w="9525">
                  <a:solidFill>
                    <a:srgbClr val="000000"/>
                  </a:solidFill>
                  <a:round/>
                  <a:headEnd/>
                  <a:tailEnd/>
                </a:ln>
              </p:spPr>
            </p:cxnSp>
            <p:cxnSp>
              <p:nvCxnSpPr>
                <p:cNvPr id="20494" name="AutoShape 14"/>
                <p:cNvCxnSpPr>
                  <a:cxnSpLocks noChangeShapeType="1"/>
                </p:cNvCxnSpPr>
                <p:nvPr/>
              </p:nvCxnSpPr>
              <p:spPr bwMode="auto">
                <a:xfrm flipH="1">
                  <a:off x="7776" y="6960"/>
                  <a:ext cx="136" cy="2737"/>
                </a:xfrm>
                <a:prstGeom prst="straightConnector1">
                  <a:avLst/>
                </a:prstGeom>
                <a:noFill/>
                <a:ln w="9525">
                  <a:solidFill>
                    <a:srgbClr val="000000"/>
                  </a:solidFill>
                  <a:round/>
                  <a:headEnd/>
                  <a:tailEnd/>
                </a:ln>
              </p:spPr>
            </p:cxnSp>
            <p:cxnSp>
              <p:nvCxnSpPr>
                <p:cNvPr id="20495" name="AutoShape 15"/>
                <p:cNvCxnSpPr>
                  <a:cxnSpLocks noChangeShapeType="1"/>
                </p:cNvCxnSpPr>
                <p:nvPr/>
              </p:nvCxnSpPr>
              <p:spPr bwMode="auto">
                <a:xfrm>
                  <a:off x="8257" y="6960"/>
                  <a:ext cx="215" cy="3767"/>
                </a:xfrm>
                <a:prstGeom prst="straightConnector1">
                  <a:avLst/>
                </a:prstGeom>
                <a:noFill/>
                <a:ln w="9525">
                  <a:solidFill>
                    <a:srgbClr val="000000"/>
                  </a:solidFill>
                  <a:round/>
                  <a:headEnd/>
                  <a:tailEnd/>
                </a:ln>
              </p:spPr>
            </p:cxnSp>
            <p:cxnSp>
              <p:nvCxnSpPr>
                <p:cNvPr id="20496" name="AutoShape 16"/>
                <p:cNvCxnSpPr>
                  <a:cxnSpLocks noChangeShapeType="1"/>
                </p:cNvCxnSpPr>
                <p:nvPr/>
              </p:nvCxnSpPr>
              <p:spPr bwMode="auto">
                <a:xfrm>
                  <a:off x="8472" y="6947"/>
                  <a:ext cx="1168" cy="4927"/>
                </a:xfrm>
                <a:prstGeom prst="straightConnector1">
                  <a:avLst/>
                </a:prstGeom>
                <a:noFill/>
                <a:ln w="9525">
                  <a:solidFill>
                    <a:srgbClr val="000000"/>
                  </a:solidFill>
                  <a:round/>
                  <a:headEnd/>
                  <a:tailEnd/>
                </a:ln>
              </p:spPr>
            </p:cxnSp>
          </p:grpSp>
          <p:grpSp>
            <p:nvGrpSpPr>
              <p:cNvPr id="20497" name="Group 17"/>
              <p:cNvGrpSpPr>
                <a:grpSpLocks/>
              </p:cNvGrpSpPr>
              <p:nvPr/>
            </p:nvGrpSpPr>
            <p:grpSpPr bwMode="auto">
              <a:xfrm>
                <a:off x="8984" y="6277"/>
                <a:ext cx="4155" cy="4238"/>
                <a:chOff x="8970" y="6277"/>
                <a:chExt cx="4155" cy="4238"/>
              </a:xfrm>
            </p:grpSpPr>
            <p:sp>
              <p:nvSpPr>
                <p:cNvPr id="20498" name="Text Box 18"/>
                <p:cNvSpPr txBox="1">
                  <a:spLocks noChangeArrowheads="1"/>
                </p:cNvSpPr>
                <p:nvPr/>
              </p:nvSpPr>
              <p:spPr bwMode="auto">
                <a:xfrm>
                  <a:off x="10169" y="6277"/>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שיטות</a:t>
                  </a:r>
                </a:p>
                <a:p>
                  <a:pPr algn="ctr" fontAlgn="base">
                    <a:spcBef>
                      <a:spcPct val="0"/>
                    </a:spcBef>
                    <a:spcAft>
                      <a:spcPct val="0"/>
                    </a:spcAft>
                  </a:pPr>
                  <a:r>
                    <a:rPr lang="en-US" sz="1200">
                      <a:latin typeface="Arial" pitchFamily="34" charset="0"/>
                      <a:ea typeface="Arial" pitchFamily="34" charset="0"/>
                      <a:cs typeface="Arial" pitchFamily="34" charset="0"/>
                    </a:rPr>
                    <a:t>(</a:t>
                  </a:r>
                  <a:r>
                    <a:rPr lang="en-US" sz="1100">
                      <a:latin typeface="Calibri" pitchFamily="34" charset="0"/>
                      <a:ea typeface="Arial" pitchFamily="34" charset="0"/>
                      <a:cs typeface="Arial" pitchFamily="34" charset="0"/>
                    </a:rPr>
                    <a:t>sposoby</a:t>
                  </a:r>
                  <a:r>
                    <a:rPr lang="en-US" sz="1200">
                      <a:latin typeface="Arial" pitchFamily="34" charset="0"/>
                      <a:ea typeface="Arial" pitchFamily="34" charset="0"/>
                      <a:cs typeface="Arial" pitchFamily="34" charset="0"/>
                    </a:rPr>
                    <a:t>)</a:t>
                  </a:r>
                  <a:endParaRPr lang="he-IL">
                    <a:latin typeface="Arial" pitchFamily="34" charset="0"/>
                    <a:cs typeface="Arial" pitchFamily="34" charset="0"/>
                  </a:endParaRPr>
                </a:p>
              </p:txBody>
            </p:sp>
            <p:sp>
              <p:nvSpPr>
                <p:cNvPr id="20499" name="Oval 19"/>
                <p:cNvSpPr>
                  <a:spLocks noChangeArrowheads="1"/>
                </p:cNvSpPr>
                <p:nvPr/>
              </p:nvSpPr>
              <p:spPr bwMode="auto">
                <a:xfrm>
                  <a:off x="8970" y="7515"/>
                  <a:ext cx="2130" cy="13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500" name="Oval 20"/>
                <p:cNvSpPr>
                  <a:spLocks noChangeArrowheads="1"/>
                </p:cNvSpPr>
                <p:nvPr/>
              </p:nvSpPr>
              <p:spPr bwMode="auto">
                <a:xfrm>
                  <a:off x="10995" y="9135"/>
                  <a:ext cx="2130" cy="13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20501" name="Text Box 21"/>
                <p:cNvSpPr txBox="1">
                  <a:spLocks noChangeArrowheads="1"/>
                </p:cNvSpPr>
                <p:nvPr/>
              </p:nvSpPr>
              <p:spPr bwMode="auto">
                <a:xfrm>
                  <a:off x="10157" y="8424"/>
                  <a:ext cx="1852" cy="1749"/>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סדר ואופן הפעלת הכוחות והאמצעים לביצוע משימות</a:t>
                  </a:r>
                </a:p>
                <a:p>
                  <a:pPr fontAlgn="base">
                    <a:spcBef>
                      <a:spcPct val="0"/>
                    </a:spcBef>
                    <a:spcAft>
                      <a:spcPct val="0"/>
                    </a:spcAft>
                  </a:pPr>
                  <a:endParaRPr lang="he-IL">
                    <a:latin typeface="Arial" pitchFamily="34" charset="0"/>
                    <a:cs typeface="Arial" pitchFamily="34" charset="0"/>
                  </a:endParaRPr>
                </a:p>
              </p:txBody>
            </p:sp>
            <p:cxnSp>
              <p:nvCxnSpPr>
                <p:cNvPr id="20502" name="AutoShape 22"/>
                <p:cNvCxnSpPr>
                  <a:cxnSpLocks noChangeShapeType="1"/>
                </p:cNvCxnSpPr>
                <p:nvPr/>
              </p:nvCxnSpPr>
              <p:spPr bwMode="auto">
                <a:xfrm flipH="1">
                  <a:off x="10324" y="6960"/>
                  <a:ext cx="146" cy="555"/>
                </a:xfrm>
                <a:prstGeom prst="straightConnector1">
                  <a:avLst/>
                </a:prstGeom>
                <a:noFill/>
                <a:ln w="9525">
                  <a:solidFill>
                    <a:srgbClr val="000000"/>
                  </a:solidFill>
                  <a:round/>
                  <a:headEnd/>
                  <a:tailEnd/>
                </a:ln>
              </p:spPr>
            </p:cxnSp>
            <p:cxnSp>
              <p:nvCxnSpPr>
                <p:cNvPr id="20503" name="AutoShape 23"/>
                <p:cNvCxnSpPr>
                  <a:cxnSpLocks noChangeShapeType="1"/>
                </p:cNvCxnSpPr>
                <p:nvPr/>
              </p:nvCxnSpPr>
              <p:spPr bwMode="auto">
                <a:xfrm>
                  <a:off x="11605" y="6960"/>
                  <a:ext cx="711" cy="2175"/>
                </a:xfrm>
                <a:prstGeom prst="straightConnector1">
                  <a:avLst/>
                </a:prstGeom>
                <a:noFill/>
                <a:ln w="9525">
                  <a:solidFill>
                    <a:srgbClr val="000000"/>
                  </a:solidFill>
                  <a:round/>
                  <a:headEnd/>
                  <a:tailEnd/>
                </a:ln>
              </p:spPr>
            </p:cxnSp>
            <p:sp>
              <p:nvSpPr>
                <p:cNvPr id="20504" name="Text Box 24"/>
                <p:cNvSpPr txBox="1">
                  <a:spLocks noChangeArrowheads="1"/>
                </p:cNvSpPr>
                <p:nvPr/>
              </p:nvSpPr>
              <p:spPr bwMode="auto">
                <a:xfrm>
                  <a:off x="10548" y="6505"/>
                  <a:ext cx="1040" cy="1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sz="4800" dirty="0">
                      <a:latin typeface="Arial" pitchFamily="34" charset="0"/>
                      <a:ea typeface="Arial" pitchFamily="34" charset="0"/>
                      <a:cs typeface="Arial" pitchFamily="34" charset="0"/>
                    </a:rPr>
                    <a:t>..</a:t>
                  </a:r>
                  <a:endParaRPr lang="he-IL" dirty="0">
                    <a:latin typeface="Arial" pitchFamily="34" charset="0"/>
                    <a:cs typeface="Arial" pitchFamily="34" charset="0"/>
                  </a:endParaRPr>
                </a:p>
              </p:txBody>
            </p:sp>
          </p:grpSp>
          <p:cxnSp>
            <p:nvCxnSpPr>
              <p:cNvPr id="20505" name="AutoShape 25"/>
              <p:cNvCxnSpPr>
                <a:cxnSpLocks noChangeShapeType="1"/>
              </p:cNvCxnSpPr>
              <p:nvPr/>
            </p:nvCxnSpPr>
            <p:spPr bwMode="auto">
              <a:xfrm flipH="1">
                <a:off x="4664" y="5467"/>
                <a:ext cx="2160" cy="793"/>
              </a:xfrm>
              <a:prstGeom prst="straightConnector1">
                <a:avLst/>
              </a:prstGeom>
              <a:noFill/>
              <a:ln w="9525">
                <a:solidFill>
                  <a:srgbClr val="000000"/>
                </a:solidFill>
                <a:round/>
                <a:headEnd/>
                <a:tailEnd/>
              </a:ln>
            </p:spPr>
          </p:cxnSp>
          <p:cxnSp>
            <p:nvCxnSpPr>
              <p:cNvPr id="20506" name="AutoShape 26"/>
              <p:cNvCxnSpPr>
                <a:cxnSpLocks noChangeShapeType="1"/>
              </p:cNvCxnSpPr>
              <p:nvPr/>
            </p:nvCxnSpPr>
            <p:spPr bwMode="auto">
              <a:xfrm>
                <a:off x="7790" y="5467"/>
                <a:ext cx="0" cy="793"/>
              </a:xfrm>
              <a:prstGeom prst="straightConnector1">
                <a:avLst/>
              </a:prstGeom>
              <a:noFill/>
              <a:ln w="9525">
                <a:solidFill>
                  <a:srgbClr val="000000"/>
                </a:solidFill>
                <a:round/>
                <a:headEnd/>
                <a:tailEnd/>
              </a:ln>
            </p:spPr>
          </p:cxnSp>
          <p:cxnSp>
            <p:nvCxnSpPr>
              <p:cNvPr id="20507" name="AutoShape 27"/>
              <p:cNvCxnSpPr>
                <a:cxnSpLocks noChangeShapeType="1"/>
              </p:cNvCxnSpPr>
              <p:nvPr/>
            </p:nvCxnSpPr>
            <p:spPr bwMode="auto">
              <a:xfrm>
                <a:off x="8705" y="5467"/>
                <a:ext cx="2304" cy="797"/>
              </a:xfrm>
              <a:prstGeom prst="straightConnector1">
                <a:avLst/>
              </a:prstGeom>
              <a:noFill/>
              <a:ln w="9525">
                <a:solidFill>
                  <a:srgbClr val="000000"/>
                </a:solidFill>
                <a:round/>
                <a:headEnd/>
                <a:tailEnd/>
              </a:ln>
            </p:spPr>
          </p:cxnSp>
          <p:grpSp>
            <p:nvGrpSpPr>
              <p:cNvPr id="20508" name="Group 28"/>
              <p:cNvGrpSpPr>
                <a:grpSpLocks/>
              </p:cNvGrpSpPr>
              <p:nvPr/>
            </p:nvGrpSpPr>
            <p:grpSpPr bwMode="auto">
              <a:xfrm>
                <a:off x="2496" y="6269"/>
                <a:ext cx="2895" cy="5437"/>
                <a:chOff x="2496" y="6269"/>
                <a:chExt cx="2895" cy="5437"/>
              </a:xfrm>
            </p:grpSpPr>
            <p:sp>
              <p:nvSpPr>
                <p:cNvPr id="20509" name="Text Box 29"/>
                <p:cNvSpPr txBox="1">
                  <a:spLocks noChangeArrowheads="1"/>
                </p:cNvSpPr>
                <p:nvPr/>
              </p:nvSpPr>
              <p:spPr bwMode="auto">
                <a:xfrm>
                  <a:off x="3796" y="6269"/>
                  <a:ext cx="1595" cy="72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סוגים</a:t>
                  </a:r>
                </a:p>
                <a:p>
                  <a:pPr algn="ctr" fontAlgn="base">
                    <a:spcBef>
                      <a:spcPct val="0"/>
                    </a:spcBef>
                    <a:spcAft>
                      <a:spcPct val="0"/>
                    </a:spcAft>
                  </a:pPr>
                  <a:r>
                    <a:rPr lang="en-US" sz="1200">
                      <a:latin typeface="Arial" pitchFamily="34" charset="0"/>
                      <a:ea typeface="Arial" pitchFamily="34" charset="0"/>
                      <a:cs typeface="Arial" pitchFamily="34" charset="0"/>
                    </a:rPr>
                    <a:t>(</a:t>
                  </a:r>
                  <a:r>
                    <a:rPr lang="en-US" sz="1100">
                      <a:latin typeface="Calibri" pitchFamily="34" charset="0"/>
                      <a:ea typeface="Arial" pitchFamily="34" charset="0"/>
                      <a:cs typeface="Arial" pitchFamily="34" charset="0"/>
                    </a:rPr>
                    <a:t>vidy</a:t>
                  </a:r>
                  <a:r>
                    <a:rPr lang="en-US" sz="1200">
                      <a:latin typeface="Arial" pitchFamily="34" charset="0"/>
                      <a:ea typeface="Arial" pitchFamily="34" charset="0"/>
                      <a:cs typeface="Arial" pitchFamily="34" charset="0"/>
                    </a:rPr>
                    <a:t>)</a:t>
                  </a:r>
                  <a:endParaRPr lang="he-IL">
                    <a:latin typeface="Arial" pitchFamily="34" charset="0"/>
                    <a:cs typeface="Arial" pitchFamily="34" charset="0"/>
                  </a:endParaRPr>
                </a:p>
              </p:txBody>
            </p:sp>
            <p:sp>
              <p:nvSpPr>
                <p:cNvPr id="20510" name="Text Box 30"/>
                <p:cNvSpPr txBox="1">
                  <a:spLocks noChangeArrowheads="1"/>
                </p:cNvSpPr>
                <p:nvPr/>
              </p:nvSpPr>
              <p:spPr bwMode="auto">
                <a:xfrm>
                  <a:off x="2506" y="7643"/>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התקפה</a:t>
                  </a:r>
                </a:p>
                <a:p>
                  <a:pPr algn="ctr" fontAlgn="base">
                    <a:spcBef>
                      <a:spcPct val="0"/>
                    </a:spcBef>
                    <a:spcAft>
                      <a:spcPct val="0"/>
                    </a:spcAft>
                  </a:pPr>
                  <a:r>
                    <a:rPr lang="en-US" sz="1100">
                      <a:latin typeface="Calibri" pitchFamily="34" charset="0"/>
                      <a:ea typeface="Arial" pitchFamily="34" charset="0"/>
                      <a:cs typeface="Arial" pitchFamily="34" charset="0"/>
                    </a:rPr>
                    <a:t>(nastupleniye)</a:t>
                  </a:r>
                  <a:endParaRPr lang="he-IL">
                    <a:latin typeface="Arial" pitchFamily="34" charset="0"/>
                    <a:cs typeface="Arial" pitchFamily="34" charset="0"/>
                  </a:endParaRPr>
                </a:p>
              </p:txBody>
            </p:sp>
            <p:sp>
              <p:nvSpPr>
                <p:cNvPr id="20511" name="Text Box 31"/>
                <p:cNvSpPr txBox="1">
                  <a:spLocks noChangeArrowheads="1"/>
                </p:cNvSpPr>
                <p:nvPr/>
              </p:nvSpPr>
              <p:spPr bwMode="auto">
                <a:xfrm>
                  <a:off x="2510" y="8668"/>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הגנה</a:t>
                  </a:r>
                </a:p>
                <a:p>
                  <a:pPr algn="ctr" fontAlgn="base">
                    <a:spcBef>
                      <a:spcPct val="0"/>
                    </a:spcBef>
                    <a:spcAft>
                      <a:spcPct val="0"/>
                    </a:spcAft>
                  </a:pPr>
                  <a:r>
                    <a:rPr lang="en-US" sz="1100">
                      <a:latin typeface="Calibri" pitchFamily="34" charset="0"/>
                      <a:ea typeface="Arial" pitchFamily="34" charset="0"/>
                      <a:cs typeface="Arial" pitchFamily="34" charset="0"/>
                    </a:rPr>
                    <a:t>(oborona)</a:t>
                  </a:r>
                  <a:endParaRPr lang="he-IL">
                    <a:latin typeface="Arial" pitchFamily="34" charset="0"/>
                    <a:cs typeface="Arial" pitchFamily="34" charset="0"/>
                  </a:endParaRPr>
                </a:p>
              </p:txBody>
            </p:sp>
            <p:sp>
              <p:nvSpPr>
                <p:cNvPr id="20512" name="Text Box 32"/>
                <p:cNvSpPr txBox="1">
                  <a:spLocks noChangeArrowheads="1"/>
                </p:cNvSpPr>
                <p:nvPr/>
              </p:nvSpPr>
              <p:spPr bwMode="auto">
                <a:xfrm>
                  <a:off x="2496" y="9702"/>
                  <a:ext cx="1852" cy="7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נסיגה</a:t>
                  </a:r>
                </a:p>
                <a:p>
                  <a:pPr algn="ctr" fontAlgn="base">
                    <a:spcBef>
                      <a:spcPct val="0"/>
                    </a:spcBef>
                    <a:spcAft>
                      <a:spcPct val="0"/>
                    </a:spcAft>
                  </a:pPr>
                  <a:r>
                    <a:rPr lang="en-US" sz="1100">
                      <a:latin typeface="Calibri" pitchFamily="34" charset="0"/>
                      <a:ea typeface="Arial" pitchFamily="34" charset="0"/>
                      <a:cs typeface="Arial" pitchFamily="34" charset="0"/>
                    </a:rPr>
                    <a:t>(otstupleniye)</a:t>
                  </a:r>
                  <a:endParaRPr lang="he-IL">
                    <a:latin typeface="Arial" pitchFamily="34" charset="0"/>
                    <a:cs typeface="Arial" pitchFamily="34" charset="0"/>
                  </a:endParaRPr>
                </a:p>
              </p:txBody>
            </p:sp>
            <p:sp>
              <p:nvSpPr>
                <p:cNvPr id="20513" name="Text Box 33"/>
                <p:cNvSpPr txBox="1">
                  <a:spLocks noChangeArrowheads="1"/>
                </p:cNvSpPr>
                <p:nvPr/>
              </p:nvSpPr>
              <p:spPr bwMode="auto">
                <a:xfrm>
                  <a:off x="2497" y="10737"/>
                  <a:ext cx="1852" cy="9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lang="he-IL" sz="1200">
                      <a:latin typeface="Arial" pitchFamily="34" charset="0"/>
                      <a:ea typeface="Arial" pitchFamily="34" charset="0"/>
                      <a:cs typeface="Arial" pitchFamily="34" charset="0"/>
                    </a:rPr>
                    <a:t>מתקפת נגד</a:t>
                  </a:r>
                </a:p>
                <a:p>
                  <a:pPr algn="ctr" fontAlgn="base">
                    <a:spcBef>
                      <a:spcPct val="0"/>
                    </a:spcBef>
                    <a:spcAft>
                      <a:spcPct val="0"/>
                    </a:spcAft>
                  </a:pPr>
                  <a:r>
                    <a:rPr lang="en-US" sz="1100">
                      <a:latin typeface="Calibri" pitchFamily="34" charset="0"/>
                      <a:ea typeface="Arial" pitchFamily="34" charset="0"/>
                      <a:cs typeface="Arial" pitchFamily="34" charset="0"/>
                    </a:rPr>
                    <a:t>(kontr-nastupleniye)</a:t>
                  </a:r>
                  <a:endParaRPr lang="he-IL">
                    <a:latin typeface="Arial" pitchFamily="34" charset="0"/>
                    <a:cs typeface="Arial" pitchFamily="34" charset="0"/>
                  </a:endParaRPr>
                </a:p>
              </p:txBody>
            </p:sp>
            <p:cxnSp>
              <p:nvCxnSpPr>
                <p:cNvPr id="20514" name="AutoShape 34"/>
                <p:cNvCxnSpPr>
                  <a:cxnSpLocks noChangeShapeType="1"/>
                </p:cNvCxnSpPr>
                <p:nvPr/>
              </p:nvCxnSpPr>
              <p:spPr bwMode="auto">
                <a:xfrm flipH="1">
                  <a:off x="4664" y="6947"/>
                  <a:ext cx="15" cy="4252"/>
                </a:xfrm>
                <a:prstGeom prst="straightConnector1">
                  <a:avLst/>
                </a:prstGeom>
                <a:noFill/>
                <a:ln w="9525">
                  <a:solidFill>
                    <a:srgbClr val="000000"/>
                  </a:solidFill>
                  <a:round/>
                  <a:headEnd/>
                  <a:tailEnd/>
                </a:ln>
              </p:spPr>
            </p:cxnSp>
            <p:cxnSp>
              <p:nvCxnSpPr>
                <p:cNvPr id="20515" name="AutoShape 35"/>
                <p:cNvCxnSpPr>
                  <a:cxnSpLocks noChangeShapeType="1"/>
                </p:cNvCxnSpPr>
                <p:nvPr/>
              </p:nvCxnSpPr>
              <p:spPr bwMode="auto">
                <a:xfrm>
                  <a:off x="4372" y="8064"/>
                  <a:ext cx="307" cy="0"/>
                </a:xfrm>
                <a:prstGeom prst="straightConnector1">
                  <a:avLst/>
                </a:prstGeom>
                <a:noFill/>
                <a:ln w="9525">
                  <a:solidFill>
                    <a:srgbClr val="000000"/>
                  </a:solidFill>
                  <a:round/>
                  <a:headEnd/>
                  <a:tailEnd/>
                </a:ln>
              </p:spPr>
            </p:cxnSp>
            <p:cxnSp>
              <p:nvCxnSpPr>
                <p:cNvPr id="20516" name="AutoShape 36"/>
                <p:cNvCxnSpPr>
                  <a:cxnSpLocks noChangeShapeType="1"/>
                </p:cNvCxnSpPr>
                <p:nvPr/>
              </p:nvCxnSpPr>
              <p:spPr bwMode="auto">
                <a:xfrm>
                  <a:off x="4380" y="8994"/>
                  <a:ext cx="299" cy="0"/>
                </a:xfrm>
                <a:prstGeom prst="straightConnector1">
                  <a:avLst/>
                </a:prstGeom>
                <a:noFill/>
                <a:ln w="9525">
                  <a:solidFill>
                    <a:srgbClr val="000000"/>
                  </a:solidFill>
                  <a:round/>
                  <a:headEnd/>
                  <a:tailEnd/>
                </a:ln>
              </p:spPr>
            </p:cxnSp>
            <p:cxnSp>
              <p:nvCxnSpPr>
                <p:cNvPr id="20517" name="AutoShape 37"/>
                <p:cNvCxnSpPr>
                  <a:cxnSpLocks noChangeShapeType="1"/>
                </p:cNvCxnSpPr>
                <p:nvPr/>
              </p:nvCxnSpPr>
              <p:spPr bwMode="auto">
                <a:xfrm>
                  <a:off x="4357" y="10014"/>
                  <a:ext cx="307" cy="0"/>
                </a:xfrm>
                <a:prstGeom prst="straightConnector1">
                  <a:avLst/>
                </a:prstGeom>
                <a:noFill/>
                <a:ln w="9525">
                  <a:solidFill>
                    <a:srgbClr val="000000"/>
                  </a:solidFill>
                  <a:round/>
                  <a:headEnd/>
                  <a:tailEnd/>
                </a:ln>
              </p:spPr>
            </p:cxnSp>
          </p:grpSp>
        </p:grpSp>
        <p:cxnSp>
          <p:nvCxnSpPr>
            <p:cNvPr id="20518" name="AutoShape 38"/>
            <p:cNvCxnSpPr>
              <a:cxnSpLocks noChangeShapeType="1"/>
            </p:cNvCxnSpPr>
            <p:nvPr/>
          </p:nvCxnSpPr>
          <p:spPr bwMode="auto">
            <a:xfrm>
              <a:off x="4362" y="9861"/>
              <a:ext cx="328" cy="0"/>
            </a:xfrm>
            <a:prstGeom prst="straightConnector1">
              <a:avLst/>
            </a:prstGeom>
            <a:noFill/>
            <a:ln w="9525">
              <a:solidFill>
                <a:srgbClr val="000000"/>
              </a:solidFill>
              <a:round/>
              <a:headEnd/>
              <a:tailEnd/>
            </a:ln>
          </p:spPr>
        </p:cxnSp>
      </p:grpSp>
    </p:spTree>
    <p:extLst>
      <p:ext uri="{BB962C8B-B14F-4D97-AF65-F5344CB8AC3E}">
        <p14:creationId xmlns:p14="http://schemas.microsoft.com/office/powerpoint/2010/main" val="991493117"/>
      </p:ext>
    </p:extLst>
  </p:cSld>
  <p:clrMapOvr>
    <a:masterClrMapping/>
  </p:clrMapOvr>
  <p:transition/>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3764</Words>
  <Application>Microsoft Office PowerPoint</Application>
  <PresentationFormat>Widescreen</PresentationFormat>
  <Paragraphs>352</Paragraphs>
  <Slides>49</Slides>
  <Notes>10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David</vt:lpstr>
      <vt:lpstr>Guttman Hatzvi</vt:lpstr>
      <vt:lpstr>Times New Roman</vt:lpstr>
      <vt:lpstr>ערכת נושא Office</vt:lpstr>
      <vt:lpstr>סכנות צבאיות-ביטחוניות (לפי הדוקטרינה הצבאית 2014)</vt:lpstr>
      <vt:lpstr>מאפייני עימות צבאי מודרני</vt:lpstr>
      <vt:lpstr>מיתוסים נפוצים על הפעלת כוח רוסית</vt:lpstr>
      <vt:lpstr>מהי מלחמה בתפיסה הרוסית הצבאית</vt:lpstr>
      <vt:lpstr>מהי אסטרטגיה צבאית בתפיסה הרוסית</vt:lpstr>
      <vt:lpstr>מהי אסטרטגיה צבאית רוסית</vt:lpstr>
      <vt:lpstr>הפעלת הכוח – דפוסים ומעצבים</vt:lpstr>
      <vt:lpstr>עקרונות האומנות הצבאית</vt:lpstr>
      <vt:lpstr>PowerPoint Presentation</vt:lpstr>
      <vt:lpstr>הפעלת כוח רוסית – עקרונות ואמונות</vt:lpstr>
      <vt:lpstr>שלטון מקומי:</vt:lpstr>
      <vt:lpstr>כללי:</vt:lpstr>
      <vt:lpstr>מבנה המדינה והממשל:</vt:lpstr>
      <vt:lpstr>חלוקה למחוזות:</vt:lpstr>
      <vt:lpstr>הערים הגדולות של רוסיה:</vt:lpstr>
      <vt:lpstr>חלוקה למחוזות:</vt:lpstr>
      <vt:lpstr>חוקה:</vt:lpstr>
      <vt:lpstr>יחסים בינלאומיים - סביבה</vt:lpstr>
      <vt:lpstr>אוקראינה</vt:lpstr>
      <vt:lpstr>אוקראינה</vt:lpstr>
      <vt:lpstr>המדינות הבאלטיות:</vt:lpstr>
      <vt:lpstr>המדינות הבאלטיות:</vt:lpstr>
      <vt:lpstr>בלארוס</vt:lpstr>
      <vt:lpstr>גיאורגיה</vt:lpstr>
      <vt:lpstr>גיאורגיה</vt:lpstr>
      <vt:lpstr>גיאורגיה</vt:lpstr>
      <vt:lpstr>גיאורגיה</vt:lpstr>
      <vt:lpstr>קוריאה הצפונית</vt:lpstr>
      <vt:lpstr>קוריאה הצפונית</vt:lpstr>
      <vt:lpstr>קוריאה הצפונית</vt:lpstr>
      <vt:lpstr>רוסיה והקוטב הצפוני:</vt:lpstr>
      <vt:lpstr>PowerPoint Presentation</vt:lpstr>
      <vt:lpstr>PowerPoint Presentation</vt:lpstr>
      <vt:lpstr>Russian economy</vt:lpstr>
      <vt:lpstr>PowerPoint Presentation</vt:lpstr>
      <vt:lpstr>Economic History</vt:lpstr>
      <vt:lpstr>ECONOMIC FIGURS</vt:lpstr>
      <vt:lpstr>Russian Trade</vt:lpstr>
      <vt:lpstr>PowerPoint Presentation</vt:lpstr>
      <vt:lpstr>PowerPoint Presentation</vt:lpstr>
      <vt:lpstr>ולדימיר איליץ' לנין</vt:lpstr>
      <vt:lpstr>יוסיף סטלין</vt:lpstr>
      <vt:lpstr>לאון טרוצקי</vt:lpstr>
      <vt:lpstr>נקיטה חרושצ'וב</vt:lpstr>
      <vt:lpstr>ליאוניד ברז'נייב</vt:lpstr>
      <vt:lpstr>מיכאל גורבצ'וב</vt:lpstr>
      <vt:lpstr>בוריס ילצין</vt:lpstr>
      <vt:lpstr>לב טולסטוי</vt:lpstr>
      <vt:lpstr>פיוטר איליץ' צ'ייקובסקי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טופוגרפיה, אוצרות טבע, משאבים אזורי זמן, הגירה, תכנון ערים</dc:title>
  <dc:creator>user</dc:creator>
  <cp:lastModifiedBy>Laila</cp:lastModifiedBy>
  <cp:revision>46</cp:revision>
  <dcterms:created xsi:type="dcterms:W3CDTF">2020-02-24T17:09:12Z</dcterms:created>
  <dcterms:modified xsi:type="dcterms:W3CDTF">2020-03-17T13:00:07Z</dcterms:modified>
</cp:coreProperties>
</file>