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0"/>
  </p:notesMasterIdLst>
  <p:handoutMasterIdLst>
    <p:handoutMasterId r:id="rId51"/>
  </p:handoutMasterIdLst>
  <p:sldIdLst>
    <p:sldId id="315" r:id="rId2"/>
    <p:sldId id="316" r:id="rId3"/>
    <p:sldId id="317" r:id="rId4"/>
    <p:sldId id="318" r:id="rId5"/>
    <p:sldId id="319" r:id="rId6"/>
    <p:sldId id="320" r:id="rId7"/>
    <p:sldId id="321" r:id="rId8"/>
    <p:sldId id="322" r:id="rId9"/>
    <p:sldId id="323" r:id="rId10"/>
    <p:sldId id="324" r:id="rId11"/>
    <p:sldId id="335" r:id="rId12"/>
    <p:sldId id="336" r:id="rId13"/>
    <p:sldId id="337" r:id="rId14"/>
    <p:sldId id="338"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01" r:id="rId34"/>
    <p:sldId id="302" r:id="rId35"/>
    <p:sldId id="303" r:id="rId36"/>
    <p:sldId id="304" r:id="rId37"/>
    <p:sldId id="305" r:id="rId38"/>
    <p:sldId id="306"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1990" autoAdjust="0"/>
  </p:normalViewPr>
  <p:slideViewPr>
    <p:cSldViewPr snapToGrid="0">
      <p:cViewPr>
        <p:scale>
          <a:sx n="100" d="100"/>
          <a:sy n="100" d="100"/>
        </p:scale>
        <p:origin x="-10" y="-10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8DA6E-596F-48D6-AD54-5C572623CFF5}" type="doc">
      <dgm:prSet loTypeId="urn:microsoft.com/office/officeart/2005/8/layout/default#4" loCatId="list" qsTypeId="urn:microsoft.com/office/officeart/2005/8/quickstyle/simple1" qsCatId="simple" csTypeId="urn:microsoft.com/office/officeart/2005/8/colors/accent1_2" csCatId="accent1" phldr="1"/>
      <dgm:spPr/>
      <dgm:t>
        <a:bodyPr/>
        <a:lstStyle/>
        <a:p>
          <a:pPr rtl="1"/>
          <a:endParaRPr lang="he-IL"/>
        </a:p>
      </dgm:t>
    </dgm:pt>
    <dgm:pt modelId="{9BCEEC32-DC45-42C7-BF38-EB41C537FEF7}">
      <dgm:prSet phldrT="[טקסט]"/>
      <dgm:spPr>
        <a:solidFill>
          <a:srgbClr val="0070C0"/>
        </a:solidFill>
      </dgm:spPr>
      <dgm:t>
        <a:bodyPr/>
        <a:lstStyle/>
        <a:p>
          <a:pPr rtl="1"/>
          <a:r>
            <a:rPr dirty="0"/>
            <a:t>Expansion and empowering of NATO</a:t>
          </a:r>
        </a:p>
      </dgm:t>
    </dgm:pt>
    <dgm:pt modelId="{702E1D83-FC54-4DE0-8882-8C9D1BAA448A}" type="parTrans" cxnId="{47AE4693-C0DA-4AC1-B55F-3FBD2E1B8165}">
      <dgm:prSet/>
      <dgm:spPr/>
      <dgm:t>
        <a:bodyPr/>
        <a:lstStyle/>
        <a:p>
          <a:pPr rtl="1"/>
          <a:endParaRPr lang="he-IL"/>
        </a:p>
      </dgm:t>
    </dgm:pt>
    <dgm:pt modelId="{498193E7-6252-4B87-9120-EE9FEDC12918}" type="sibTrans" cxnId="{47AE4693-C0DA-4AC1-B55F-3FBD2E1B8165}">
      <dgm:prSet/>
      <dgm:spPr/>
      <dgm:t>
        <a:bodyPr/>
        <a:lstStyle/>
        <a:p>
          <a:pPr rtl="1"/>
          <a:endParaRPr lang="he-IL"/>
        </a:p>
      </dgm:t>
    </dgm:pt>
    <dgm:pt modelId="{6FC22A32-1EA7-4C57-88BC-82B63EDB37B9}">
      <dgm:prSet phldrT="[טקסט]"/>
      <dgm:spPr>
        <a:solidFill>
          <a:srgbClr val="0070C0"/>
        </a:solidFill>
      </dgm:spPr>
      <dgm:t>
        <a:bodyPr/>
        <a:lstStyle/>
        <a:p>
          <a:pPr rtl="1"/>
          <a:r>
            <a:rPr dirty="0"/>
            <a:t>Disruption of the strategic-nuclear balance</a:t>
          </a:r>
        </a:p>
      </dgm:t>
    </dgm:pt>
    <dgm:pt modelId="{5C3FE6A0-CF9D-43A9-88EA-AF7D1003C943}" type="parTrans" cxnId="{06722005-8B34-4612-985E-2068484F923D}">
      <dgm:prSet/>
      <dgm:spPr/>
      <dgm:t>
        <a:bodyPr/>
        <a:lstStyle/>
        <a:p>
          <a:pPr rtl="1"/>
          <a:endParaRPr lang="he-IL"/>
        </a:p>
      </dgm:t>
    </dgm:pt>
    <dgm:pt modelId="{6596FC21-CFD7-4DA6-AB8D-67278056ED49}" type="sibTrans" cxnId="{06722005-8B34-4612-985E-2068484F923D}">
      <dgm:prSet/>
      <dgm:spPr/>
      <dgm:t>
        <a:bodyPr/>
        <a:lstStyle/>
        <a:p>
          <a:pPr rtl="1"/>
          <a:endParaRPr lang="he-IL"/>
        </a:p>
      </dgm:t>
    </dgm:pt>
    <dgm:pt modelId="{C4F93A92-E25F-4773-A090-9968697FAE92}">
      <dgm:prSet phldrT="[טקסט]"/>
      <dgm:spPr>
        <a:solidFill>
          <a:srgbClr val="0070C0"/>
        </a:solidFill>
      </dgm:spPr>
      <dgm:t>
        <a:bodyPr/>
        <a:lstStyle/>
        <a:p>
          <a:pPr rtl="1"/>
          <a:r>
            <a:rPr dirty="0"/>
            <a:t>International terror</a:t>
          </a:r>
        </a:p>
      </dgm:t>
    </dgm:pt>
    <dgm:pt modelId="{FBC9FB7A-730A-4D45-B578-DB39F392089D}" type="parTrans" cxnId="{E609F02B-04F9-46B2-A43F-AD248648057B}">
      <dgm:prSet/>
      <dgm:spPr/>
      <dgm:t>
        <a:bodyPr/>
        <a:lstStyle/>
        <a:p>
          <a:pPr rtl="1"/>
          <a:endParaRPr lang="he-IL"/>
        </a:p>
      </dgm:t>
    </dgm:pt>
    <dgm:pt modelId="{81E117FF-3819-4121-BC32-0E9D62EF5E72}" type="sibTrans" cxnId="{E609F02B-04F9-46B2-A43F-AD248648057B}">
      <dgm:prSet/>
      <dgm:spPr/>
      <dgm:t>
        <a:bodyPr/>
        <a:lstStyle/>
        <a:p>
          <a:pPr rtl="1"/>
          <a:endParaRPr lang="he-IL"/>
        </a:p>
      </dgm:t>
    </dgm:pt>
    <dgm:pt modelId="{49C054C8-C91A-4063-8FF1-A18F47A2D5B4}">
      <dgm:prSet phldrT="[טקסט]"/>
      <dgm:spPr>
        <a:solidFill>
          <a:schemeClr val="accent4">
            <a:lumMod val="50000"/>
          </a:schemeClr>
        </a:solidFill>
      </dgm:spPr>
      <dgm:t>
        <a:bodyPr/>
        <a:lstStyle/>
        <a:p>
          <a:pPr rtl="1"/>
          <a:r>
            <a:rPr dirty="0"/>
            <a:t>Foreign military presence/activity near borders</a:t>
          </a:r>
        </a:p>
      </dgm:t>
    </dgm:pt>
    <dgm:pt modelId="{7A920F49-CEE7-4FA1-B48A-3C6343AB6471}" type="parTrans" cxnId="{3AA87206-3E42-45DF-B90A-BC1161101846}">
      <dgm:prSet/>
      <dgm:spPr/>
      <dgm:t>
        <a:bodyPr/>
        <a:lstStyle/>
        <a:p>
          <a:pPr rtl="1"/>
          <a:endParaRPr lang="he-IL"/>
        </a:p>
      </dgm:t>
    </dgm:pt>
    <dgm:pt modelId="{3B2F8AEC-F3F4-4367-A155-080FF8AE94E6}" type="sibTrans" cxnId="{3AA87206-3E42-45DF-B90A-BC1161101846}">
      <dgm:prSet/>
      <dgm:spPr/>
      <dgm:t>
        <a:bodyPr/>
        <a:lstStyle/>
        <a:p>
          <a:pPr rtl="1"/>
          <a:endParaRPr lang="he-IL"/>
        </a:p>
      </dgm:t>
    </dgm:pt>
    <dgm:pt modelId="{A2F315D1-F52A-4602-9C8F-FD74BC8B7047}">
      <dgm:prSet phldrT="[טקסט]"/>
      <dgm:spPr>
        <a:solidFill>
          <a:schemeClr val="accent4">
            <a:lumMod val="50000"/>
          </a:schemeClr>
        </a:solidFill>
        <a:ln>
          <a:solidFill>
            <a:srgbClr val="FFC000"/>
          </a:solidFill>
        </a:ln>
      </dgm:spPr>
      <dgm:t>
        <a:bodyPr/>
        <a:lstStyle/>
        <a:p>
          <a:pPr rtl="1"/>
          <a:r>
            <a:rPr dirty="0"/>
            <a:t>"Colorful Revolutions" near the Russian border</a:t>
          </a:r>
        </a:p>
      </dgm:t>
    </dgm:pt>
    <dgm:pt modelId="{6B16B6E4-B094-48BE-89B4-16DF39ECE30C}" type="parTrans" cxnId="{1BB858C0-4113-4272-831A-8B044806297B}">
      <dgm:prSet/>
      <dgm:spPr/>
      <dgm:t>
        <a:bodyPr/>
        <a:lstStyle/>
        <a:p>
          <a:pPr rtl="1"/>
          <a:endParaRPr lang="he-IL"/>
        </a:p>
      </dgm:t>
    </dgm:pt>
    <dgm:pt modelId="{E8748799-1BE7-4F3C-99F7-3BCF12A3096F}" type="sibTrans" cxnId="{1BB858C0-4113-4272-831A-8B044806297B}">
      <dgm:prSet/>
      <dgm:spPr/>
      <dgm:t>
        <a:bodyPr/>
        <a:lstStyle/>
        <a:p>
          <a:pPr rtl="1"/>
          <a:endParaRPr lang="he-IL"/>
        </a:p>
      </dgm:t>
    </dgm:pt>
    <dgm:pt modelId="{066965F2-BCEC-42B2-BE0B-4DD8B97A2C5A}">
      <dgm:prSet phldrT="[טקסט]"/>
      <dgm:spPr>
        <a:solidFill>
          <a:schemeClr val="accent4">
            <a:lumMod val="50000"/>
          </a:schemeClr>
        </a:solidFill>
      </dgm:spPr>
      <dgm:t>
        <a:bodyPr/>
        <a:lstStyle/>
        <a:p>
          <a:pPr rtl="1"/>
          <a:r>
            <a:rPr dirty="0"/>
            <a:t>Armed conflict near the Russian border</a:t>
          </a:r>
        </a:p>
      </dgm:t>
    </dgm:pt>
    <dgm:pt modelId="{1A8CA93F-7471-4783-BD1D-09EE3FF88A1A}" type="parTrans" cxnId="{C6DE8022-01F7-40A6-ABCD-DBAD4FBCE451}">
      <dgm:prSet/>
      <dgm:spPr/>
      <dgm:t>
        <a:bodyPr/>
        <a:lstStyle/>
        <a:p>
          <a:pPr rtl="1"/>
          <a:endParaRPr lang="he-IL"/>
        </a:p>
      </dgm:t>
    </dgm:pt>
    <dgm:pt modelId="{F46ADBCD-99DE-4176-B10A-AA5BF4CBF130}" type="sibTrans" cxnId="{C6DE8022-01F7-40A6-ABCD-DBAD4FBCE451}">
      <dgm:prSet/>
      <dgm:spPr/>
      <dgm:t>
        <a:bodyPr/>
        <a:lstStyle/>
        <a:p>
          <a:pPr rtl="1"/>
          <a:endParaRPr lang="he-IL"/>
        </a:p>
      </dgm:t>
    </dgm:pt>
    <dgm:pt modelId="{82331624-0509-46CE-95A4-14749FCDD883}">
      <dgm:prSet phldrT="[טקסט]"/>
      <dgm:spPr>
        <a:solidFill>
          <a:schemeClr val="accent2">
            <a:lumMod val="50000"/>
          </a:schemeClr>
        </a:solidFill>
      </dgm:spPr>
      <dgm:t>
        <a:bodyPr/>
        <a:lstStyle/>
        <a:p>
          <a:pPr rtl="1"/>
          <a:r>
            <a:rPr dirty="0"/>
            <a:t>Foreign subversive activity inside Russia</a:t>
          </a:r>
        </a:p>
      </dgm:t>
    </dgm:pt>
    <dgm:pt modelId="{7D2AB40E-CA32-4B08-AB3B-9C4841B000BA}" type="parTrans" cxnId="{7E52E2B4-03A8-4CC9-9340-05E3A726309E}">
      <dgm:prSet/>
      <dgm:spPr/>
      <dgm:t>
        <a:bodyPr/>
        <a:lstStyle/>
        <a:p>
          <a:pPr rtl="1"/>
          <a:endParaRPr lang="he-IL"/>
        </a:p>
      </dgm:t>
    </dgm:pt>
    <dgm:pt modelId="{3C2CB660-090D-4C3D-AA82-D291B0B72963}" type="sibTrans" cxnId="{7E52E2B4-03A8-4CC9-9340-05E3A726309E}">
      <dgm:prSet/>
      <dgm:spPr/>
      <dgm:t>
        <a:bodyPr/>
        <a:lstStyle/>
        <a:p>
          <a:pPr rtl="1"/>
          <a:endParaRPr lang="he-IL"/>
        </a:p>
      </dgm:t>
    </dgm:pt>
    <dgm:pt modelId="{49FCC61D-B53B-4262-ACC6-FC36739CD817}">
      <dgm:prSet phldrT="[טקסט]"/>
      <dgm:spPr>
        <a:solidFill>
          <a:schemeClr val="accent2">
            <a:lumMod val="50000"/>
          </a:schemeClr>
        </a:solidFill>
        <a:ln>
          <a:solidFill>
            <a:srgbClr val="FFC000"/>
          </a:solidFill>
        </a:ln>
      </dgm:spPr>
      <dgm:t>
        <a:bodyPr/>
        <a:lstStyle/>
        <a:p>
          <a:pPr rtl="1"/>
          <a:r>
            <a:rPr dirty="0"/>
            <a:t>Foreign influence of Russian public awareness</a:t>
          </a:r>
        </a:p>
      </dgm:t>
    </dgm:pt>
    <dgm:pt modelId="{F30F6581-8E4C-49AB-B9CC-B1990978E73A}" type="parTrans" cxnId="{9826B36B-B97C-483A-B33B-44B6E4F7A525}">
      <dgm:prSet/>
      <dgm:spPr/>
      <dgm:t>
        <a:bodyPr/>
        <a:lstStyle/>
        <a:p>
          <a:pPr rtl="1"/>
          <a:endParaRPr lang="he-IL"/>
        </a:p>
      </dgm:t>
    </dgm:pt>
    <dgm:pt modelId="{3A0BBC24-5C15-4C9A-8295-5CE63F6416FC}" type="sibTrans" cxnId="{9826B36B-B97C-483A-B33B-44B6E4F7A525}">
      <dgm:prSet/>
      <dgm:spPr/>
      <dgm:t>
        <a:bodyPr/>
        <a:lstStyle/>
        <a:p>
          <a:pPr rtl="1"/>
          <a:endParaRPr lang="he-IL"/>
        </a:p>
      </dgm:t>
    </dgm:pt>
    <dgm:pt modelId="{BD3A288C-494D-4100-A99E-6AE9CA54BD3A}">
      <dgm:prSet phldrT="[טקסט]"/>
      <dgm:spPr>
        <a:solidFill>
          <a:schemeClr val="accent2">
            <a:lumMod val="50000"/>
          </a:schemeClr>
        </a:solidFill>
      </dgm:spPr>
      <dgm:t>
        <a:bodyPr/>
        <a:lstStyle/>
        <a:p>
          <a:pPr rtl="1"/>
          <a:r>
            <a:rPr dirty="0"/>
            <a:t>Increased social and ethnic-based tensions</a:t>
          </a:r>
        </a:p>
      </dgm:t>
    </dgm:pt>
    <dgm:pt modelId="{F3760E1B-99E0-4DA5-A465-5D6DDD0E438E}" type="parTrans" cxnId="{7E59BD3A-252A-4129-A655-E7719C01EAD3}">
      <dgm:prSet/>
      <dgm:spPr/>
      <dgm:t>
        <a:bodyPr/>
        <a:lstStyle/>
        <a:p>
          <a:pPr rtl="1"/>
          <a:endParaRPr lang="he-IL"/>
        </a:p>
      </dgm:t>
    </dgm:pt>
    <dgm:pt modelId="{6F570598-6B07-4BB7-9F57-8DDA04AC13EE}" type="sibTrans" cxnId="{7E59BD3A-252A-4129-A655-E7719C01EAD3}">
      <dgm:prSet/>
      <dgm:spPr/>
      <dgm:t>
        <a:bodyPr/>
        <a:lstStyle/>
        <a:p>
          <a:pPr rtl="1"/>
          <a:endParaRPr lang="he-IL"/>
        </a:p>
      </dgm:t>
    </dgm:pt>
    <dgm:pt modelId="{5BC661CC-E147-42AB-875E-282CCEF68E2B}" type="pres">
      <dgm:prSet presAssocID="{6B98DA6E-596F-48D6-AD54-5C572623CFF5}" presName="diagram" presStyleCnt="0">
        <dgm:presLayoutVars>
          <dgm:dir/>
          <dgm:resizeHandles val="exact"/>
        </dgm:presLayoutVars>
      </dgm:prSet>
      <dgm:spPr/>
    </dgm:pt>
    <dgm:pt modelId="{A5F19325-7DD7-402C-8BDB-B16245928BA3}" type="pres">
      <dgm:prSet presAssocID="{9BCEEC32-DC45-42C7-BF38-EB41C537FEF7}" presName="node" presStyleLbl="node1" presStyleIdx="0" presStyleCnt="9">
        <dgm:presLayoutVars>
          <dgm:bulletEnabled val="1"/>
        </dgm:presLayoutVars>
      </dgm:prSet>
      <dgm:spPr/>
    </dgm:pt>
    <dgm:pt modelId="{34F5E6BA-ABF3-4F75-87DB-34B6EBBE7CA6}" type="pres">
      <dgm:prSet presAssocID="{498193E7-6252-4B87-9120-EE9FEDC12918}" presName="sibTrans" presStyleCnt="0"/>
      <dgm:spPr/>
    </dgm:pt>
    <dgm:pt modelId="{04B31378-BFD6-4F1B-8F71-FD53132C14B8}" type="pres">
      <dgm:prSet presAssocID="{6FC22A32-1EA7-4C57-88BC-82B63EDB37B9}" presName="node" presStyleLbl="node1" presStyleIdx="1" presStyleCnt="9">
        <dgm:presLayoutVars>
          <dgm:bulletEnabled val="1"/>
        </dgm:presLayoutVars>
      </dgm:prSet>
      <dgm:spPr/>
    </dgm:pt>
    <dgm:pt modelId="{6C8A10A3-AD3B-4E2D-80E1-BC661E8A8203}" type="pres">
      <dgm:prSet presAssocID="{6596FC21-CFD7-4DA6-AB8D-67278056ED49}" presName="sibTrans" presStyleCnt="0"/>
      <dgm:spPr/>
    </dgm:pt>
    <dgm:pt modelId="{8BF2978B-7FA6-46F8-94FA-7944238032A8}" type="pres">
      <dgm:prSet presAssocID="{C4F93A92-E25F-4773-A090-9968697FAE92}" presName="node" presStyleLbl="node1" presStyleIdx="2" presStyleCnt="9">
        <dgm:presLayoutVars>
          <dgm:bulletEnabled val="1"/>
        </dgm:presLayoutVars>
      </dgm:prSet>
      <dgm:spPr/>
    </dgm:pt>
    <dgm:pt modelId="{6809BC8C-CEAA-4BD7-9839-6A6C33F7A5CB}" type="pres">
      <dgm:prSet presAssocID="{81E117FF-3819-4121-BC32-0E9D62EF5E72}" presName="sibTrans" presStyleCnt="0"/>
      <dgm:spPr/>
    </dgm:pt>
    <dgm:pt modelId="{9FA8794C-F625-4537-99C0-754FBFCBACCA}" type="pres">
      <dgm:prSet presAssocID="{49C054C8-C91A-4063-8FF1-A18F47A2D5B4}" presName="node" presStyleLbl="node1" presStyleIdx="3" presStyleCnt="9">
        <dgm:presLayoutVars>
          <dgm:bulletEnabled val="1"/>
        </dgm:presLayoutVars>
      </dgm:prSet>
      <dgm:spPr/>
    </dgm:pt>
    <dgm:pt modelId="{7924BE57-33AB-4020-A075-3DEF74FBD955}" type="pres">
      <dgm:prSet presAssocID="{3B2F8AEC-F3F4-4367-A155-080FF8AE94E6}" presName="sibTrans" presStyleCnt="0"/>
      <dgm:spPr/>
    </dgm:pt>
    <dgm:pt modelId="{04325A4D-F5F3-441B-B8E5-A91CA90420DA}" type="pres">
      <dgm:prSet presAssocID="{A2F315D1-F52A-4602-9C8F-FD74BC8B7047}" presName="node" presStyleLbl="node1" presStyleIdx="4" presStyleCnt="9">
        <dgm:presLayoutVars>
          <dgm:bulletEnabled val="1"/>
        </dgm:presLayoutVars>
      </dgm:prSet>
      <dgm:spPr/>
    </dgm:pt>
    <dgm:pt modelId="{71BAAF72-1818-4D6F-8F7E-D7BBF3DD45AC}" type="pres">
      <dgm:prSet presAssocID="{E8748799-1BE7-4F3C-99F7-3BCF12A3096F}" presName="sibTrans" presStyleCnt="0"/>
      <dgm:spPr/>
    </dgm:pt>
    <dgm:pt modelId="{2A35F192-D059-46E5-9452-71BEACFA9D5A}" type="pres">
      <dgm:prSet presAssocID="{066965F2-BCEC-42B2-BE0B-4DD8B97A2C5A}" presName="node" presStyleLbl="node1" presStyleIdx="5" presStyleCnt="9">
        <dgm:presLayoutVars>
          <dgm:bulletEnabled val="1"/>
        </dgm:presLayoutVars>
      </dgm:prSet>
      <dgm:spPr/>
    </dgm:pt>
    <dgm:pt modelId="{6DF50E52-FAC8-47D7-A4ED-47CC1FE84C4D}" type="pres">
      <dgm:prSet presAssocID="{F46ADBCD-99DE-4176-B10A-AA5BF4CBF130}" presName="sibTrans" presStyleCnt="0"/>
      <dgm:spPr/>
    </dgm:pt>
    <dgm:pt modelId="{DE3F5635-6205-4838-AFC7-8EC87731A41E}" type="pres">
      <dgm:prSet presAssocID="{82331624-0509-46CE-95A4-14749FCDD883}" presName="node" presStyleLbl="node1" presStyleIdx="6" presStyleCnt="9">
        <dgm:presLayoutVars>
          <dgm:bulletEnabled val="1"/>
        </dgm:presLayoutVars>
      </dgm:prSet>
      <dgm:spPr/>
    </dgm:pt>
    <dgm:pt modelId="{D75F2607-70A3-49CE-A81D-C68EC29E1D37}" type="pres">
      <dgm:prSet presAssocID="{3C2CB660-090D-4C3D-AA82-D291B0B72963}" presName="sibTrans" presStyleCnt="0"/>
      <dgm:spPr/>
    </dgm:pt>
    <dgm:pt modelId="{FC14605D-F9E4-4BAA-8CA6-673528EB2047}" type="pres">
      <dgm:prSet presAssocID="{49FCC61D-B53B-4262-ACC6-FC36739CD817}" presName="node" presStyleLbl="node1" presStyleIdx="7" presStyleCnt="9">
        <dgm:presLayoutVars>
          <dgm:bulletEnabled val="1"/>
        </dgm:presLayoutVars>
      </dgm:prSet>
      <dgm:spPr/>
    </dgm:pt>
    <dgm:pt modelId="{750DA35D-B02F-4472-A9B3-A839543049D2}" type="pres">
      <dgm:prSet presAssocID="{3A0BBC24-5C15-4C9A-8295-5CE63F6416FC}" presName="sibTrans" presStyleCnt="0"/>
      <dgm:spPr/>
    </dgm:pt>
    <dgm:pt modelId="{651CADE8-59FE-42DA-8C27-735846F6B685}" type="pres">
      <dgm:prSet presAssocID="{BD3A288C-494D-4100-A99E-6AE9CA54BD3A}" presName="node" presStyleLbl="node1" presStyleIdx="8" presStyleCnt="9">
        <dgm:presLayoutVars>
          <dgm:bulletEnabled val="1"/>
        </dgm:presLayoutVars>
      </dgm:prSet>
      <dgm:spPr/>
    </dgm:pt>
  </dgm:ptLst>
  <dgm:cxnLst>
    <dgm:cxn modelId="{06722005-8B34-4612-985E-2068484F923D}" srcId="{6B98DA6E-596F-48D6-AD54-5C572623CFF5}" destId="{6FC22A32-1EA7-4C57-88BC-82B63EDB37B9}" srcOrd="1" destOrd="0" parTransId="{5C3FE6A0-CF9D-43A9-88EA-AF7D1003C943}" sibTransId="{6596FC21-CFD7-4DA6-AB8D-67278056ED49}"/>
    <dgm:cxn modelId="{3AA87206-3E42-45DF-B90A-BC1161101846}" srcId="{6B98DA6E-596F-48D6-AD54-5C572623CFF5}" destId="{49C054C8-C91A-4063-8FF1-A18F47A2D5B4}" srcOrd="3" destOrd="0" parTransId="{7A920F49-CEE7-4FA1-B48A-3C6343AB6471}" sibTransId="{3B2F8AEC-F3F4-4367-A155-080FF8AE94E6}"/>
    <dgm:cxn modelId="{280A6B1E-4AB8-46A1-8866-FA73DF6AAF4D}" type="presOf" srcId="{C4F93A92-E25F-4773-A090-9968697FAE92}" destId="{8BF2978B-7FA6-46F8-94FA-7944238032A8}" srcOrd="0" destOrd="0" presId="urn:microsoft.com/office/officeart/2005/8/layout/default#4"/>
    <dgm:cxn modelId="{C6DE8022-01F7-40A6-ABCD-DBAD4FBCE451}" srcId="{6B98DA6E-596F-48D6-AD54-5C572623CFF5}" destId="{066965F2-BCEC-42B2-BE0B-4DD8B97A2C5A}" srcOrd="5" destOrd="0" parTransId="{1A8CA93F-7471-4783-BD1D-09EE3FF88A1A}" sibTransId="{F46ADBCD-99DE-4176-B10A-AA5BF4CBF130}"/>
    <dgm:cxn modelId="{E609F02B-04F9-46B2-A43F-AD248648057B}" srcId="{6B98DA6E-596F-48D6-AD54-5C572623CFF5}" destId="{C4F93A92-E25F-4773-A090-9968697FAE92}" srcOrd="2" destOrd="0" parTransId="{FBC9FB7A-730A-4D45-B578-DB39F392089D}" sibTransId="{81E117FF-3819-4121-BC32-0E9D62EF5E72}"/>
    <dgm:cxn modelId="{7E59BD3A-252A-4129-A655-E7719C01EAD3}" srcId="{6B98DA6E-596F-48D6-AD54-5C572623CFF5}" destId="{BD3A288C-494D-4100-A99E-6AE9CA54BD3A}" srcOrd="8" destOrd="0" parTransId="{F3760E1B-99E0-4DA5-A465-5D6DDD0E438E}" sibTransId="{6F570598-6B07-4BB7-9F57-8DDA04AC13EE}"/>
    <dgm:cxn modelId="{4334253D-3E08-4E86-B931-C0CF81D720C5}" type="presOf" srcId="{066965F2-BCEC-42B2-BE0B-4DD8B97A2C5A}" destId="{2A35F192-D059-46E5-9452-71BEACFA9D5A}" srcOrd="0" destOrd="0" presId="urn:microsoft.com/office/officeart/2005/8/layout/default#4"/>
    <dgm:cxn modelId="{6E7A3D66-674E-4206-8684-CB64B7D74CFE}" type="presOf" srcId="{6FC22A32-1EA7-4C57-88BC-82B63EDB37B9}" destId="{04B31378-BFD6-4F1B-8F71-FD53132C14B8}" srcOrd="0" destOrd="0" presId="urn:microsoft.com/office/officeart/2005/8/layout/default#4"/>
    <dgm:cxn modelId="{9826B36B-B97C-483A-B33B-44B6E4F7A525}" srcId="{6B98DA6E-596F-48D6-AD54-5C572623CFF5}" destId="{49FCC61D-B53B-4262-ACC6-FC36739CD817}" srcOrd="7" destOrd="0" parTransId="{F30F6581-8E4C-49AB-B9CC-B1990978E73A}" sibTransId="{3A0BBC24-5C15-4C9A-8295-5CE63F6416FC}"/>
    <dgm:cxn modelId="{AB23DE50-FC29-4496-9671-048851AF20B7}" type="presOf" srcId="{82331624-0509-46CE-95A4-14749FCDD883}" destId="{DE3F5635-6205-4838-AFC7-8EC87731A41E}" srcOrd="0" destOrd="0" presId="urn:microsoft.com/office/officeart/2005/8/layout/default#4"/>
    <dgm:cxn modelId="{7D14D255-0B9F-47E6-965C-A6DC1FE37F69}" type="presOf" srcId="{9BCEEC32-DC45-42C7-BF38-EB41C537FEF7}" destId="{A5F19325-7DD7-402C-8BDB-B16245928BA3}" srcOrd="0" destOrd="0" presId="urn:microsoft.com/office/officeart/2005/8/layout/default#4"/>
    <dgm:cxn modelId="{47AE4693-C0DA-4AC1-B55F-3FBD2E1B8165}" srcId="{6B98DA6E-596F-48D6-AD54-5C572623CFF5}" destId="{9BCEEC32-DC45-42C7-BF38-EB41C537FEF7}" srcOrd="0" destOrd="0" parTransId="{702E1D83-FC54-4DE0-8882-8C9D1BAA448A}" sibTransId="{498193E7-6252-4B87-9120-EE9FEDC12918}"/>
    <dgm:cxn modelId="{A83E8C98-B5ED-4081-A007-A8D487201A2F}" type="presOf" srcId="{6B98DA6E-596F-48D6-AD54-5C572623CFF5}" destId="{5BC661CC-E147-42AB-875E-282CCEF68E2B}" srcOrd="0" destOrd="0" presId="urn:microsoft.com/office/officeart/2005/8/layout/default#4"/>
    <dgm:cxn modelId="{A3E0CCB1-B77D-4BF2-8D9D-E5FAC5AA4622}" type="presOf" srcId="{BD3A288C-494D-4100-A99E-6AE9CA54BD3A}" destId="{651CADE8-59FE-42DA-8C27-735846F6B685}" srcOrd="0" destOrd="0" presId="urn:microsoft.com/office/officeart/2005/8/layout/default#4"/>
    <dgm:cxn modelId="{7E52E2B4-03A8-4CC9-9340-05E3A726309E}" srcId="{6B98DA6E-596F-48D6-AD54-5C572623CFF5}" destId="{82331624-0509-46CE-95A4-14749FCDD883}" srcOrd="6" destOrd="0" parTransId="{7D2AB40E-CA32-4B08-AB3B-9C4841B000BA}" sibTransId="{3C2CB660-090D-4C3D-AA82-D291B0B72963}"/>
    <dgm:cxn modelId="{20173DBE-D109-42B2-BD0F-3FD1BE031984}" type="presOf" srcId="{49FCC61D-B53B-4262-ACC6-FC36739CD817}" destId="{FC14605D-F9E4-4BAA-8CA6-673528EB2047}" srcOrd="0" destOrd="0" presId="urn:microsoft.com/office/officeart/2005/8/layout/default#4"/>
    <dgm:cxn modelId="{1BB858C0-4113-4272-831A-8B044806297B}" srcId="{6B98DA6E-596F-48D6-AD54-5C572623CFF5}" destId="{A2F315D1-F52A-4602-9C8F-FD74BC8B7047}" srcOrd="4" destOrd="0" parTransId="{6B16B6E4-B094-48BE-89B4-16DF39ECE30C}" sibTransId="{E8748799-1BE7-4F3C-99F7-3BCF12A3096F}"/>
    <dgm:cxn modelId="{07CCA3EB-7BFF-46BE-93A8-F86BA0CF1108}" type="presOf" srcId="{A2F315D1-F52A-4602-9C8F-FD74BC8B7047}" destId="{04325A4D-F5F3-441B-B8E5-A91CA90420DA}" srcOrd="0" destOrd="0" presId="urn:microsoft.com/office/officeart/2005/8/layout/default#4"/>
    <dgm:cxn modelId="{DDABC9EC-22EC-4DEA-AE06-47EEEDE7ADA8}" type="presOf" srcId="{49C054C8-C91A-4063-8FF1-A18F47A2D5B4}" destId="{9FA8794C-F625-4537-99C0-754FBFCBACCA}" srcOrd="0" destOrd="0" presId="urn:microsoft.com/office/officeart/2005/8/layout/default#4"/>
    <dgm:cxn modelId="{37229D0F-BC41-49D8-B9A9-1759D3AF1B75}" type="presParOf" srcId="{5BC661CC-E147-42AB-875E-282CCEF68E2B}" destId="{A5F19325-7DD7-402C-8BDB-B16245928BA3}" srcOrd="0" destOrd="0" presId="urn:microsoft.com/office/officeart/2005/8/layout/default#4"/>
    <dgm:cxn modelId="{186C3B6D-6BD9-460A-A781-9C7398A16D54}" type="presParOf" srcId="{5BC661CC-E147-42AB-875E-282CCEF68E2B}" destId="{34F5E6BA-ABF3-4F75-87DB-34B6EBBE7CA6}" srcOrd="1" destOrd="0" presId="urn:microsoft.com/office/officeart/2005/8/layout/default#4"/>
    <dgm:cxn modelId="{965C2EC3-5373-4CCD-85FC-EC93B1607158}" type="presParOf" srcId="{5BC661CC-E147-42AB-875E-282CCEF68E2B}" destId="{04B31378-BFD6-4F1B-8F71-FD53132C14B8}" srcOrd="2" destOrd="0" presId="urn:microsoft.com/office/officeart/2005/8/layout/default#4"/>
    <dgm:cxn modelId="{D1CECB55-7A6A-4388-8AD6-B843FEADFA10}" type="presParOf" srcId="{5BC661CC-E147-42AB-875E-282CCEF68E2B}" destId="{6C8A10A3-AD3B-4E2D-80E1-BC661E8A8203}" srcOrd="3" destOrd="0" presId="urn:microsoft.com/office/officeart/2005/8/layout/default#4"/>
    <dgm:cxn modelId="{9C4602BA-0D18-4531-9E4D-77BD564A9558}" type="presParOf" srcId="{5BC661CC-E147-42AB-875E-282CCEF68E2B}" destId="{8BF2978B-7FA6-46F8-94FA-7944238032A8}" srcOrd="4" destOrd="0" presId="urn:microsoft.com/office/officeart/2005/8/layout/default#4"/>
    <dgm:cxn modelId="{1CAE535A-AC0D-4892-BC69-2FF45D31A088}" type="presParOf" srcId="{5BC661CC-E147-42AB-875E-282CCEF68E2B}" destId="{6809BC8C-CEAA-4BD7-9839-6A6C33F7A5CB}" srcOrd="5" destOrd="0" presId="urn:microsoft.com/office/officeart/2005/8/layout/default#4"/>
    <dgm:cxn modelId="{DC8F0DDD-5AF4-431F-B9B5-87BC7966B931}" type="presParOf" srcId="{5BC661CC-E147-42AB-875E-282CCEF68E2B}" destId="{9FA8794C-F625-4537-99C0-754FBFCBACCA}" srcOrd="6" destOrd="0" presId="urn:microsoft.com/office/officeart/2005/8/layout/default#4"/>
    <dgm:cxn modelId="{BFBD4403-4831-46FA-BE97-B98BB1853271}" type="presParOf" srcId="{5BC661CC-E147-42AB-875E-282CCEF68E2B}" destId="{7924BE57-33AB-4020-A075-3DEF74FBD955}" srcOrd="7" destOrd="0" presId="urn:microsoft.com/office/officeart/2005/8/layout/default#4"/>
    <dgm:cxn modelId="{9240FFF0-73F5-4CD5-8AA6-42F7A7CF77AC}" type="presParOf" srcId="{5BC661CC-E147-42AB-875E-282CCEF68E2B}" destId="{04325A4D-F5F3-441B-B8E5-A91CA90420DA}" srcOrd="8" destOrd="0" presId="urn:microsoft.com/office/officeart/2005/8/layout/default#4"/>
    <dgm:cxn modelId="{9345013F-E4DE-4FD8-8AEC-D80D080571F9}" type="presParOf" srcId="{5BC661CC-E147-42AB-875E-282CCEF68E2B}" destId="{71BAAF72-1818-4D6F-8F7E-D7BBF3DD45AC}" srcOrd="9" destOrd="0" presId="urn:microsoft.com/office/officeart/2005/8/layout/default#4"/>
    <dgm:cxn modelId="{BFCBE813-6334-46AF-82B1-1B482BEAA967}" type="presParOf" srcId="{5BC661CC-E147-42AB-875E-282CCEF68E2B}" destId="{2A35F192-D059-46E5-9452-71BEACFA9D5A}" srcOrd="10" destOrd="0" presId="urn:microsoft.com/office/officeart/2005/8/layout/default#4"/>
    <dgm:cxn modelId="{1AF9807C-1A1A-48B0-AC9B-DE6DE4657C3B}" type="presParOf" srcId="{5BC661CC-E147-42AB-875E-282CCEF68E2B}" destId="{6DF50E52-FAC8-47D7-A4ED-47CC1FE84C4D}" srcOrd="11" destOrd="0" presId="urn:microsoft.com/office/officeart/2005/8/layout/default#4"/>
    <dgm:cxn modelId="{944D96F8-1572-478F-9FF7-F66736C7A748}" type="presParOf" srcId="{5BC661CC-E147-42AB-875E-282CCEF68E2B}" destId="{DE3F5635-6205-4838-AFC7-8EC87731A41E}" srcOrd="12" destOrd="0" presId="urn:microsoft.com/office/officeart/2005/8/layout/default#4"/>
    <dgm:cxn modelId="{394EC285-5FB1-43A0-91A6-EBD5E0386001}" type="presParOf" srcId="{5BC661CC-E147-42AB-875E-282CCEF68E2B}" destId="{D75F2607-70A3-49CE-A81D-C68EC29E1D37}" srcOrd="13" destOrd="0" presId="urn:microsoft.com/office/officeart/2005/8/layout/default#4"/>
    <dgm:cxn modelId="{52E168CB-67FE-43AA-B6B4-A4276A2725B8}" type="presParOf" srcId="{5BC661CC-E147-42AB-875E-282CCEF68E2B}" destId="{FC14605D-F9E4-4BAA-8CA6-673528EB2047}" srcOrd="14" destOrd="0" presId="urn:microsoft.com/office/officeart/2005/8/layout/default#4"/>
    <dgm:cxn modelId="{3E7B281E-0984-43AB-931B-FD5D9F67A365}" type="presParOf" srcId="{5BC661CC-E147-42AB-875E-282CCEF68E2B}" destId="{750DA35D-B02F-4472-A9B3-A839543049D2}" srcOrd="15" destOrd="0" presId="urn:microsoft.com/office/officeart/2005/8/layout/default#4"/>
    <dgm:cxn modelId="{C8DF5182-8CC6-4E1F-8C18-95BD9D6A3378}" type="presParOf" srcId="{5BC661CC-E147-42AB-875E-282CCEF68E2B}" destId="{651CADE8-59FE-42DA-8C27-735846F6B685}" srcOrd="16"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621AF4-9072-44E5-8C3E-116C0927743D}" type="doc">
      <dgm:prSet loTypeId="urn:microsoft.com/office/officeart/2005/8/layout/default#3" loCatId="list" qsTypeId="urn:microsoft.com/office/officeart/2005/8/quickstyle/simple1" qsCatId="simple" csTypeId="urn:microsoft.com/office/officeart/2005/8/colors/accent1_2" csCatId="accent1" phldr="1"/>
      <dgm:spPr/>
      <dgm:t>
        <a:bodyPr/>
        <a:lstStyle/>
        <a:p>
          <a:pPr rtl="1"/>
          <a:endParaRPr lang="he-IL"/>
        </a:p>
      </dgm:t>
    </dgm:pt>
    <dgm:pt modelId="{E411CB42-600C-4C13-8C32-51BFCE87382C}">
      <dgm:prSet phldrT="[טקסט]"/>
      <dgm:spPr/>
      <dgm:t>
        <a:bodyPr/>
        <a:lstStyle/>
        <a:p>
          <a:pPr rtl="0"/>
          <a:r>
            <a:rPr dirty="0"/>
            <a:t>Precise weapons, </a:t>
          </a:r>
          <a:r>
            <a:rPr lang="en-US" dirty="0"/>
            <a:t>super-mach speed</a:t>
          </a:r>
          <a:r>
            <a:rPr dirty="0"/>
            <a:t> , electronic warfare, robotics</a:t>
          </a:r>
        </a:p>
      </dgm:t>
    </dgm:pt>
    <dgm:pt modelId="{34B54B30-7570-409D-B48C-AC12DCADF462}" type="parTrans" cxnId="{17EF54C2-EF1E-4343-B96B-4374A8F2236E}">
      <dgm:prSet/>
      <dgm:spPr/>
      <dgm:t>
        <a:bodyPr/>
        <a:lstStyle/>
        <a:p>
          <a:pPr rtl="1"/>
          <a:endParaRPr lang="he-IL"/>
        </a:p>
      </dgm:t>
    </dgm:pt>
    <dgm:pt modelId="{E83066B0-65B7-41B5-9416-7D98E80603BE}" type="sibTrans" cxnId="{17EF54C2-EF1E-4343-B96B-4374A8F2236E}">
      <dgm:prSet/>
      <dgm:spPr/>
      <dgm:t>
        <a:bodyPr/>
        <a:lstStyle/>
        <a:p>
          <a:pPr rtl="1"/>
          <a:endParaRPr lang="he-IL"/>
        </a:p>
      </dgm:t>
    </dgm:pt>
    <dgm:pt modelId="{E0BF2B54-370A-4680-B917-E74449AE0A88}">
      <dgm:prSet phldrT="[טקסט]"/>
      <dgm:spPr>
        <a:ln w="38100">
          <a:solidFill>
            <a:srgbClr val="FF0000"/>
          </a:solidFill>
        </a:ln>
      </dgm:spPr>
      <dgm:t>
        <a:bodyPr/>
        <a:lstStyle/>
        <a:p>
          <a:pPr rtl="1"/>
          <a:r>
            <a:rPr dirty="0"/>
            <a:t>Potential use of public protest; external political and social manipulation</a:t>
          </a:r>
        </a:p>
      </dgm:t>
    </dgm:pt>
    <dgm:pt modelId="{D33896A4-1230-4617-979C-5CBA31A7BED2}" type="parTrans" cxnId="{0041892E-0662-4E3A-AFB0-150A9C18EF53}">
      <dgm:prSet/>
      <dgm:spPr/>
      <dgm:t>
        <a:bodyPr/>
        <a:lstStyle/>
        <a:p>
          <a:pPr rtl="1"/>
          <a:endParaRPr lang="he-IL"/>
        </a:p>
      </dgm:t>
    </dgm:pt>
    <dgm:pt modelId="{B233C573-B7CD-411C-A4B3-CB23677BEF02}" type="sibTrans" cxnId="{0041892E-0662-4E3A-AFB0-150A9C18EF53}">
      <dgm:prSet/>
      <dgm:spPr/>
      <dgm:t>
        <a:bodyPr/>
        <a:lstStyle/>
        <a:p>
          <a:pPr rtl="1"/>
          <a:endParaRPr lang="he-IL"/>
        </a:p>
      </dgm:t>
    </dgm:pt>
    <dgm:pt modelId="{42BFD53D-77EC-4724-A8AD-62EA5C6EEC89}">
      <dgm:prSet phldrT="[טקסט]"/>
      <dgm:spPr/>
      <dgm:t>
        <a:bodyPr/>
        <a:lstStyle/>
        <a:p>
          <a:pPr rtl="1"/>
          <a:r>
            <a:rPr dirty="0"/>
            <a:t>Use of military and non-military means</a:t>
          </a:r>
        </a:p>
      </dgm:t>
    </dgm:pt>
    <dgm:pt modelId="{A517375F-2EA3-481E-8390-789A4DFA6B40}" type="parTrans" cxnId="{8B96E6F8-CFD2-439B-BFCD-953B8D0AB3D0}">
      <dgm:prSet/>
      <dgm:spPr/>
      <dgm:t>
        <a:bodyPr/>
        <a:lstStyle/>
        <a:p>
          <a:pPr rtl="1"/>
          <a:endParaRPr lang="he-IL"/>
        </a:p>
      </dgm:t>
    </dgm:pt>
    <dgm:pt modelId="{BCB064E3-1F44-4FD8-AFBD-BDDA5E1A5AA0}" type="sibTrans" cxnId="{8B96E6F8-CFD2-439B-BFCD-953B8D0AB3D0}">
      <dgm:prSet/>
      <dgm:spPr/>
      <dgm:t>
        <a:bodyPr/>
        <a:lstStyle/>
        <a:p>
          <a:pPr rtl="1"/>
          <a:endParaRPr lang="he-IL"/>
        </a:p>
      </dgm:t>
    </dgm:pt>
    <dgm:pt modelId="{195339EF-A81E-41DA-8E7F-5BC16CF6FAA5}">
      <dgm:prSet phldrT="[טקסט]"/>
      <dgm:spPr/>
      <dgm:t>
        <a:bodyPr/>
        <a:lstStyle/>
        <a:p>
          <a:pPr rtl="1"/>
          <a:r>
            <a:rPr dirty="0"/>
            <a:t>Shortened preparation times for action</a:t>
          </a:r>
        </a:p>
      </dgm:t>
    </dgm:pt>
    <dgm:pt modelId="{7157CA4D-ED9C-4CBC-9A5D-9B069065AFDF}" type="parTrans" cxnId="{5D2E75F7-05B5-4430-8293-51DAA88085BE}">
      <dgm:prSet/>
      <dgm:spPr/>
      <dgm:t>
        <a:bodyPr/>
        <a:lstStyle/>
        <a:p>
          <a:pPr rtl="1"/>
          <a:endParaRPr lang="he-IL"/>
        </a:p>
      </dgm:t>
    </dgm:pt>
    <dgm:pt modelId="{268BA04E-2C39-45BD-90B2-D6151C855AF6}" type="sibTrans" cxnId="{5D2E75F7-05B5-4430-8293-51DAA88085BE}">
      <dgm:prSet/>
      <dgm:spPr/>
      <dgm:t>
        <a:bodyPr/>
        <a:lstStyle/>
        <a:p>
          <a:pPr rtl="1"/>
          <a:endParaRPr lang="he-IL"/>
        </a:p>
      </dgm:t>
    </dgm:pt>
    <dgm:pt modelId="{B8FD3A34-C5C6-41E8-AB08-FF9E72754B06}">
      <dgm:prSet phldrT="[טקסט]"/>
      <dgm:spPr/>
      <dgm:t>
        <a:bodyPr/>
        <a:lstStyle/>
        <a:p>
          <a:pPr rtl="1"/>
          <a:r>
            <a:rPr dirty="0"/>
            <a:t>Speed of maneuverability of forces and fire, special forces, damaging infrastructure</a:t>
          </a:r>
        </a:p>
      </dgm:t>
    </dgm:pt>
    <dgm:pt modelId="{81CDD87A-624E-47DC-9004-9DF485DEB0E4}" type="parTrans" cxnId="{ACC949BC-097D-434B-8405-8515506B2CB6}">
      <dgm:prSet/>
      <dgm:spPr/>
      <dgm:t>
        <a:bodyPr/>
        <a:lstStyle/>
        <a:p>
          <a:pPr rtl="1"/>
          <a:endParaRPr lang="he-IL"/>
        </a:p>
      </dgm:t>
    </dgm:pt>
    <dgm:pt modelId="{9AB1E06B-B549-47ED-9602-F891426CA35A}" type="sibTrans" cxnId="{ACC949BC-097D-434B-8405-8515506B2CB6}">
      <dgm:prSet/>
      <dgm:spPr/>
      <dgm:t>
        <a:bodyPr/>
        <a:lstStyle/>
        <a:p>
          <a:pPr rtl="1"/>
          <a:endParaRPr lang="he-IL"/>
        </a:p>
      </dgm:t>
    </dgm:pt>
    <dgm:pt modelId="{375CAA13-5971-4E77-AE2D-A04E0877E94C}">
      <dgm:prSet phldrT="[טקסט]"/>
      <dgm:spPr/>
      <dgm:t>
        <a:bodyPr/>
        <a:lstStyle/>
        <a:p>
          <a:pPr rtl="1"/>
          <a:r>
            <a:rPr dirty="0"/>
            <a:t>Simultaneously influencing the enemy on all levels and in all dimensions</a:t>
          </a:r>
        </a:p>
      </dgm:t>
    </dgm:pt>
    <dgm:pt modelId="{F96A7F30-2566-412D-A623-2CFCFE5A471A}" type="parTrans" cxnId="{B482CA82-059A-4669-A209-9018FD0B17D8}">
      <dgm:prSet/>
      <dgm:spPr/>
      <dgm:t>
        <a:bodyPr/>
        <a:lstStyle/>
        <a:p>
          <a:pPr rtl="1"/>
          <a:endParaRPr lang="he-IL"/>
        </a:p>
      </dgm:t>
    </dgm:pt>
    <dgm:pt modelId="{050F4DB7-FC75-4E55-9C69-0FE083F3342D}" type="sibTrans" cxnId="{B482CA82-059A-4669-A209-9018FD0B17D8}">
      <dgm:prSet/>
      <dgm:spPr/>
      <dgm:t>
        <a:bodyPr/>
        <a:lstStyle/>
        <a:p>
          <a:pPr rtl="1"/>
          <a:endParaRPr lang="he-IL"/>
        </a:p>
      </dgm:t>
    </dgm:pt>
    <dgm:pt modelId="{1C6EB51A-B952-432A-80E9-DE088093FDFA}">
      <dgm:prSet phldrT="[טקסט]"/>
      <dgm:spPr/>
      <dgm:t>
        <a:bodyPr/>
        <a:lstStyle/>
        <a:p>
          <a:pPr rtl="1"/>
          <a:r>
            <a:rPr dirty="0"/>
            <a:t>Command and control - from vertical to network</a:t>
          </a:r>
        </a:p>
      </dgm:t>
    </dgm:pt>
    <dgm:pt modelId="{BC329992-BDEE-4F7B-B5B6-D979DFD39766}" type="parTrans" cxnId="{A98D9137-6FF9-49A9-83FA-919FC361F420}">
      <dgm:prSet/>
      <dgm:spPr/>
      <dgm:t>
        <a:bodyPr/>
        <a:lstStyle/>
        <a:p>
          <a:pPr rtl="1"/>
          <a:endParaRPr lang="he-IL"/>
        </a:p>
      </dgm:t>
    </dgm:pt>
    <dgm:pt modelId="{9583994C-E280-478C-83A9-D1BD712B137B}" type="sibTrans" cxnId="{A98D9137-6FF9-49A9-83FA-919FC361F420}">
      <dgm:prSet/>
      <dgm:spPr/>
      <dgm:t>
        <a:bodyPr/>
        <a:lstStyle/>
        <a:p>
          <a:pPr rtl="1"/>
          <a:endParaRPr lang="he-IL"/>
        </a:p>
      </dgm:t>
    </dgm:pt>
    <dgm:pt modelId="{A0FB52A7-F848-4C0A-9D8F-0EA10379B5E4}">
      <dgm:prSet phldrT="[טקסט]"/>
      <dgm:spPr/>
      <dgm:t>
        <a:bodyPr/>
        <a:lstStyle/>
        <a:p>
          <a:pPr rtl="1"/>
          <a:r>
            <a:rPr dirty="0"/>
            <a:t>Use of irregular forces and private military companies</a:t>
          </a:r>
        </a:p>
      </dgm:t>
    </dgm:pt>
    <dgm:pt modelId="{EBF78CD4-1E40-4AB1-9407-4FBCB423B2E7}" type="parTrans" cxnId="{4A3ADDAE-19E1-43B5-A452-36B5A3F2A875}">
      <dgm:prSet/>
      <dgm:spPr/>
      <dgm:t>
        <a:bodyPr/>
        <a:lstStyle/>
        <a:p>
          <a:pPr rtl="1"/>
          <a:endParaRPr lang="he-IL"/>
        </a:p>
      </dgm:t>
    </dgm:pt>
    <dgm:pt modelId="{0F4D5688-2900-4501-9613-8C969F781794}" type="sibTrans" cxnId="{4A3ADDAE-19E1-43B5-A452-36B5A3F2A875}">
      <dgm:prSet/>
      <dgm:spPr/>
      <dgm:t>
        <a:bodyPr/>
        <a:lstStyle/>
        <a:p>
          <a:pPr rtl="1"/>
          <a:endParaRPr lang="he-IL"/>
        </a:p>
      </dgm:t>
    </dgm:pt>
    <dgm:pt modelId="{F9295E55-5BB6-4707-B460-0BC1D7527F47}">
      <dgm:prSet phldrT="[טקסט]"/>
      <dgm:spPr/>
      <dgm:t>
        <a:bodyPr/>
        <a:lstStyle/>
        <a:p>
          <a:pPr rtl="1"/>
          <a:r>
            <a:rPr dirty="0"/>
            <a:t>Use of indirect and asymmetric means</a:t>
          </a:r>
        </a:p>
      </dgm:t>
    </dgm:pt>
    <dgm:pt modelId="{68B0D2F2-C24E-409F-B3C6-72671C66F6EE}" type="parTrans" cxnId="{A55E04FC-3B66-4C86-A30D-FC25647DD416}">
      <dgm:prSet/>
      <dgm:spPr/>
      <dgm:t>
        <a:bodyPr/>
        <a:lstStyle/>
        <a:p>
          <a:pPr rtl="1"/>
          <a:endParaRPr lang="he-IL"/>
        </a:p>
      </dgm:t>
    </dgm:pt>
    <dgm:pt modelId="{5CC27AF3-A656-4A00-A754-4FF81401A69D}" type="sibTrans" cxnId="{A55E04FC-3B66-4C86-A30D-FC25647DD416}">
      <dgm:prSet/>
      <dgm:spPr/>
      <dgm:t>
        <a:bodyPr/>
        <a:lstStyle/>
        <a:p>
          <a:pPr rtl="1"/>
          <a:endParaRPr lang="he-IL"/>
        </a:p>
      </dgm:t>
    </dgm:pt>
    <dgm:pt modelId="{50DF30FF-8D20-4ECA-BF63-D6956C7AD1EC}" type="pres">
      <dgm:prSet presAssocID="{02621AF4-9072-44E5-8C3E-116C0927743D}" presName="diagram" presStyleCnt="0">
        <dgm:presLayoutVars>
          <dgm:dir/>
          <dgm:resizeHandles val="exact"/>
        </dgm:presLayoutVars>
      </dgm:prSet>
      <dgm:spPr/>
    </dgm:pt>
    <dgm:pt modelId="{1516DC90-7120-4E79-B3AD-B0FE43603AA9}" type="pres">
      <dgm:prSet presAssocID="{E411CB42-600C-4C13-8C32-51BFCE87382C}" presName="node" presStyleLbl="node1" presStyleIdx="0" presStyleCnt="9">
        <dgm:presLayoutVars>
          <dgm:bulletEnabled val="1"/>
        </dgm:presLayoutVars>
      </dgm:prSet>
      <dgm:spPr/>
    </dgm:pt>
    <dgm:pt modelId="{23114BC1-5AFE-4941-A08C-373661418E48}" type="pres">
      <dgm:prSet presAssocID="{E83066B0-65B7-41B5-9416-7D98E80603BE}" presName="sibTrans" presStyleCnt="0"/>
      <dgm:spPr/>
    </dgm:pt>
    <dgm:pt modelId="{631C6EF6-878C-4799-AE41-A278235F2819}" type="pres">
      <dgm:prSet presAssocID="{E0BF2B54-370A-4680-B917-E74449AE0A88}" presName="node" presStyleLbl="node1" presStyleIdx="1" presStyleCnt="9">
        <dgm:presLayoutVars>
          <dgm:bulletEnabled val="1"/>
        </dgm:presLayoutVars>
      </dgm:prSet>
      <dgm:spPr/>
    </dgm:pt>
    <dgm:pt modelId="{09714484-60F5-4C73-9A4E-6FDC216545FB}" type="pres">
      <dgm:prSet presAssocID="{B233C573-B7CD-411C-A4B3-CB23677BEF02}" presName="sibTrans" presStyleCnt="0"/>
      <dgm:spPr/>
    </dgm:pt>
    <dgm:pt modelId="{E1675C52-0282-4A98-80EC-A2EB74FDB4A3}" type="pres">
      <dgm:prSet presAssocID="{42BFD53D-77EC-4724-A8AD-62EA5C6EEC89}" presName="node" presStyleLbl="node1" presStyleIdx="2" presStyleCnt="9">
        <dgm:presLayoutVars>
          <dgm:bulletEnabled val="1"/>
        </dgm:presLayoutVars>
      </dgm:prSet>
      <dgm:spPr/>
    </dgm:pt>
    <dgm:pt modelId="{1D284372-2455-457C-9DD0-2CA64ABCA037}" type="pres">
      <dgm:prSet presAssocID="{BCB064E3-1F44-4FD8-AFBD-BDDA5E1A5AA0}" presName="sibTrans" presStyleCnt="0"/>
      <dgm:spPr/>
    </dgm:pt>
    <dgm:pt modelId="{E0A66C31-EE7E-41CE-9F56-6DE187231114}" type="pres">
      <dgm:prSet presAssocID="{195339EF-A81E-41DA-8E7F-5BC16CF6FAA5}" presName="node" presStyleLbl="node1" presStyleIdx="3" presStyleCnt="9">
        <dgm:presLayoutVars>
          <dgm:bulletEnabled val="1"/>
        </dgm:presLayoutVars>
      </dgm:prSet>
      <dgm:spPr/>
    </dgm:pt>
    <dgm:pt modelId="{F886A571-1007-40C5-AC66-948D6C0E09BF}" type="pres">
      <dgm:prSet presAssocID="{268BA04E-2C39-45BD-90B2-D6151C855AF6}" presName="sibTrans" presStyleCnt="0"/>
      <dgm:spPr/>
    </dgm:pt>
    <dgm:pt modelId="{FAB57C02-7544-4A38-9329-3BB1D9C1BF96}" type="pres">
      <dgm:prSet presAssocID="{B8FD3A34-C5C6-41E8-AB08-FF9E72754B06}" presName="node" presStyleLbl="node1" presStyleIdx="4" presStyleCnt="9">
        <dgm:presLayoutVars>
          <dgm:bulletEnabled val="1"/>
        </dgm:presLayoutVars>
      </dgm:prSet>
      <dgm:spPr/>
    </dgm:pt>
    <dgm:pt modelId="{0BE85634-4447-4079-86AB-A663DAFBBFE0}" type="pres">
      <dgm:prSet presAssocID="{9AB1E06B-B549-47ED-9602-F891426CA35A}" presName="sibTrans" presStyleCnt="0"/>
      <dgm:spPr/>
    </dgm:pt>
    <dgm:pt modelId="{68DD319E-D9D3-4528-881E-04C4279638B9}" type="pres">
      <dgm:prSet presAssocID="{375CAA13-5971-4E77-AE2D-A04E0877E94C}" presName="node" presStyleLbl="node1" presStyleIdx="5" presStyleCnt="9">
        <dgm:presLayoutVars>
          <dgm:bulletEnabled val="1"/>
        </dgm:presLayoutVars>
      </dgm:prSet>
      <dgm:spPr/>
    </dgm:pt>
    <dgm:pt modelId="{C459C172-F9C3-43C1-9AE6-0B18E79CB932}" type="pres">
      <dgm:prSet presAssocID="{050F4DB7-FC75-4E55-9C69-0FE083F3342D}" presName="sibTrans" presStyleCnt="0"/>
      <dgm:spPr/>
    </dgm:pt>
    <dgm:pt modelId="{7576CFDC-4FAD-4062-96DD-177CC73A0A76}" type="pres">
      <dgm:prSet presAssocID="{1C6EB51A-B952-432A-80E9-DE088093FDFA}" presName="node" presStyleLbl="node1" presStyleIdx="6" presStyleCnt="9">
        <dgm:presLayoutVars>
          <dgm:bulletEnabled val="1"/>
        </dgm:presLayoutVars>
      </dgm:prSet>
      <dgm:spPr/>
    </dgm:pt>
    <dgm:pt modelId="{39C0B247-8920-4C21-8CC0-EBE3A4801DF9}" type="pres">
      <dgm:prSet presAssocID="{9583994C-E280-478C-83A9-D1BD712B137B}" presName="sibTrans" presStyleCnt="0"/>
      <dgm:spPr/>
    </dgm:pt>
    <dgm:pt modelId="{43A65299-64AC-4F87-9EEE-FF10812F78B7}" type="pres">
      <dgm:prSet presAssocID="{A0FB52A7-F848-4C0A-9D8F-0EA10379B5E4}" presName="node" presStyleLbl="node1" presStyleIdx="7" presStyleCnt="9">
        <dgm:presLayoutVars>
          <dgm:bulletEnabled val="1"/>
        </dgm:presLayoutVars>
      </dgm:prSet>
      <dgm:spPr/>
    </dgm:pt>
    <dgm:pt modelId="{23785F69-5C6B-4951-A697-6ECCAF53A6EB}" type="pres">
      <dgm:prSet presAssocID="{0F4D5688-2900-4501-9613-8C969F781794}" presName="sibTrans" presStyleCnt="0"/>
      <dgm:spPr/>
    </dgm:pt>
    <dgm:pt modelId="{387CAA1B-A114-488B-9A23-FC71E8C90377}" type="pres">
      <dgm:prSet presAssocID="{F9295E55-5BB6-4707-B460-0BC1D7527F47}" presName="node" presStyleLbl="node1" presStyleIdx="8" presStyleCnt="9">
        <dgm:presLayoutVars>
          <dgm:bulletEnabled val="1"/>
        </dgm:presLayoutVars>
      </dgm:prSet>
      <dgm:spPr/>
    </dgm:pt>
  </dgm:ptLst>
  <dgm:cxnLst>
    <dgm:cxn modelId="{6419230D-9A3A-4FD6-86B2-C07516CD3435}" type="presOf" srcId="{375CAA13-5971-4E77-AE2D-A04E0877E94C}" destId="{68DD319E-D9D3-4528-881E-04C4279638B9}" srcOrd="0" destOrd="0" presId="urn:microsoft.com/office/officeart/2005/8/layout/default#3"/>
    <dgm:cxn modelId="{0041892E-0662-4E3A-AFB0-150A9C18EF53}" srcId="{02621AF4-9072-44E5-8C3E-116C0927743D}" destId="{E0BF2B54-370A-4680-B917-E74449AE0A88}" srcOrd="1" destOrd="0" parTransId="{D33896A4-1230-4617-979C-5CBA31A7BED2}" sibTransId="{B233C573-B7CD-411C-A4B3-CB23677BEF02}"/>
    <dgm:cxn modelId="{A98D9137-6FF9-49A9-83FA-919FC361F420}" srcId="{02621AF4-9072-44E5-8C3E-116C0927743D}" destId="{1C6EB51A-B952-432A-80E9-DE088093FDFA}" srcOrd="6" destOrd="0" parTransId="{BC329992-BDEE-4F7B-B5B6-D979DFD39766}" sibTransId="{9583994C-E280-478C-83A9-D1BD712B137B}"/>
    <dgm:cxn modelId="{441A1E51-1FDD-49C1-91BC-ED4CFA25E169}" type="presOf" srcId="{1C6EB51A-B952-432A-80E9-DE088093FDFA}" destId="{7576CFDC-4FAD-4062-96DD-177CC73A0A76}" srcOrd="0" destOrd="0" presId="urn:microsoft.com/office/officeart/2005/8/layout/default#3"/>
    <dgm:cxn modelId="{F7D51053-D81A-4892-9B20-545DFD70C900}" type="presOf" srcId="{F9295E55-5BB6-4707-B460-0BC1D7527F47}" destId="{387CAA1B-A114-488B-9A23-FC71E8C90377}" srcOrd="0" destOrd="0" presId="urn:microsoft.com/office/officeart/2005/8/layout/default#3"/>
    <dgm:cxn modelId="{020F9354-0E44-47FE-B950-63263B82330B}" type="presOf" srcId="{E0BF2B54-370A-4680-B917-E74449AE0A88}" destId="{631C6EF6-878C-4799-AE41-A278235F2819}" srcOrd="0" destOrd="0" presId="urn:microsoft.com/office/officeart/2005/8/layout/default#3"/>
    <dgm:cxn modelId="{B482CA82-059A-4669-A209-9018FD0B17D8}" srcId="{02621AF4-9072-44E5-8C3E-116C0927743D}" destId="{375CAA13-5971-4E77-AE2D-A04E0877E94C}" srcOrd="5" destOrd="0" parTransId="{F96A7F30-2566-412D-A623-2CFCFE5A471A}" sibTransId="{050F4DB7-FC75-4E55-9C69-0FE083F3342D}"/>
    <dgm:cxn modelId="{4A3ADDAE-19E1-43B5-A452-36B5A3F2A875}" srcId="{02621AF4-9072-44E5-8C3E-116C0927743D}" destId="{A0FB52A7-F848-4C0A-9D8F-0EA10379B5E4}" srcOrd="7" destOrd="0" parTransId="{EBF78CD4-1E40-4AB1-9407-4FBCB423B2E7}" sibTransId="{0F4D5688-2900-4501-9613-8C969F781794}"/>
    <dgm:cxn modelId="{F2D235B3-D808-497A-8B03-FB5458B7A6D5}" type="presOf" srcId="{A0FB52A7-F848-4C0A-9D8F-0EA10379B5E4}" destId="{43A65299-64AC-4F87-9EEE-FF10812F78B7}" srcOrd="0" destOrd="0" presId="urn:microsoft.com/office/officeart/2005/8/layout/default#3"/>
    <dgm:cxn modelId="{4D1E47B3-3572-477C-B333-41D91435104E}" type="presOf" srcId="{02621AF4-9072-44E5-8C3E-116C0927743D}" destId="{50DF30FF-8D20-4ECA-BF63-D6956C7AD1EC}" srcOrd="0" destOrd="0" presId="urn:microsoft.com/office/officeart/2005/8/layout/default#3"/>
    <dgm:cxn modelId="{ACC949BC-097D-434B-8405-8515506B2CB6}" srcId="{02621AF4-9072-44E5-8C3E-116C0927743D}" destId="{B8FD3A34-C5C6-41E8-AB08-FF9E72754B06}" srcOrd="4" destOrd="0" parTransId="{81CDD87A-624E-47DC-9004-9DF485DEB0E4}" sibTransId="{9AB1E06B-B549-47ED-9602-F891426CA35A}"/>
    <dgm:cxn modelId="{17EF54C2-EF1E-4343-B96B-4374A8F2236E}" srcId="{02621AF4-9072-44E5-8C3E-116C0927743D}" destId="{E411CB42-600C-4C13-8C32-51BFCE87382C}" srcOrd="0" destOrd="0" parTransId="{34B54B30-7570-409D-B48C-AC12DCADF462}" sibTransId="{E83066B0-65B7-41B5-9416-7D98E80603BE}"/>
    <dgm:cxn modelId="{466BB1D1-C5DC-4EB6-8825-56F3D826F294}" type="presOf" srcId="{B8FD3A34-C5C6-41E8-AB08-FF9E72754B06}" destId="{FAB57C02-7544-4A38-9329-3BB1D9C1BF96}" srcOrd="0" destOrd="0" presId="urn:microsoft.com/office/officeart/2005/8/layout/default#3"/>
    <dgm:cxn modelId="{4D7E37E1-F5D8-43BF-9402-A85463A22EDC}" type="presOf" srcId="{42BFD53D-77EC-4724-A8AD-62EA5C6EEC89}" destId="{E1675C52-0282-4A98-80EC-A2EB74FDB4A3}" srcOrd="0" destOrd="0" presId="urn:microsoft.com/office/officeart/2005/8/layout/default#3"/>
    <dgm:cxn modelId="{DA3F70EA-BC74-418F-ABC5-34D351B5C5BF}" type="presOf" srcId="{195339EF-A81E-41DA-8E7F-5BC16CF6FAA5}" destId="{E0A66C31-EE7E-41CE-9F56-6DE187231114}" srcOrd="0" destOrd="0" presId="urn:microsoft.com/office/officeart/2005/8/layout/default#3"/>
    <dgm:cxn modelId="{29672DF1-364A-426F-AEBA-D9496C253AC8}" type="presOf" srcId="{E411CB42-600C-4C13-8C32-51BFCE87382C}" destId="{1516DC90-7120-4E79-B3AD-B0FE43603AA9}" srcOrd="0" destOrd="0" presId="urn:microsoft.com/office/officeart/2005/8/layout/default#3"/>
    <dgm:cxn modelId="{5D2E75F7-05B5-4430-8293-51DAA88085BE}" srcId="{02621AF4-9072-44E5-8C3E-116C0927743D}" destId="{195339EF-A81E-41DA-8E7F-5BC16CF6FAA5}" srcOrd="3" destOrd="0" parTransId="{7157CA4D-ED9C-4CBC-9A5D-9B069065AFDF}" sibTransId="{268BA04E-2C39-45BD-90B2-D6151C855AF6}"/>
    <dgm:cxn modelId="{8B96E6F8-CFD2-439B-BFCD-953B8D0AB3D0}" srcId="{02621AF4-9072-44E5-8C3E-116C0927743D}" destId="{42BFD53D-77EC-4724-A8AD-62EA5C6EEC89}" srcOrd="2" destOrd="0" parTransId="{A517375F-2EA3-481E-8390-789A4DFA6B40}" sibTransId="{BCB064E3-1F44-4FD8-AFBD-BDDA5E1A5AA0}"/>
    <dgm:cxn modelId="{A55E04FC-3B66-4C86-A30D-FC25647DD416}" srcId="{02621AF4-9072-44E5-8C3E-116C0927743D}" destId="{F9295E55-5BB6-4707-B460-0BC1D7527F47}" srcOrd="8" destOrd="0" parTransId="{68B0D2F2-C24E-409F-B3C6-72671C66F6EE}" sibTransId="{5CC27AF3-A656-4A00-A754-4FF81401A69D}"/>
    <dgm:cxn modelId="{E6FE53B4-6879-40BD-BCA4-B680A28E0870}" type="presParOf" srcId="{50DF30FF-8D20-4ECA-BF63-D6956C7AD1EC}" destId="{1516DC90-7120-4E79-B3AD-B0FE43603AA9}" srcOrd="0" destOrd="0" presId="urn:microsoft.com/office/officeart/2005/8/layout/default#3"/>
    <dgm:cxn modelId="{ED0F4998-0497-48D7-A0C8-26B024A0A6A8}" type="presParOf" srcId="{50DF30FF-8D20-4ECA-BF63-D6956C7AD1EC}" destId="{23114BC1-5AFE-4941-A08C-373661418E48}" srcOrd="1" destOrd="0" presId="urn:microsoft.com/office/officeart/2005/8/layout/default#3"/>
    <dgm:cxn modelId="{77C46BD8-A4A0-43E7-AA44-5D0E658ED574}" type="presParOf" srcId="{50DF30FF-8D20-4ECA-BF63-D6956C7AD1EC}" destId="{631C6EF6-878C-4799-AE41-A278235F2819}" srcOrd="2" destOrd="0" presId="urn:microsoft.com/office/officeart/2005/8/layout/default#3"/>
    <dgm:cxn modelId="{2433B7A5-F9A7-462E-A4CC-E49AAC61E69F}" type="presParOf" srcId="{50DF30FF-8D20-4ECA-BF63-D6956C7AD1EC}" destId="{09714484-60F5-4C73-9A4E-6FDC216545FB}" srcOrd="3" destOrd="0" presId="urn:microsoft.com/office/officeart/2005/8/layout/default#3"/>
    <dgm:cxn modelId="{8832360B-1CEB-45EA-A78C-24C5FB5EEADE}" type="presParOf" srcId="{50DF30FF-8D20-4ECA-BF63-D6956C7AD1EC}" destId="{E1675C52-0282-4A98-80EC-A2EB74FDB4A3}" srcOrd="4" destOrd="0" presId="urn:microsoft.com/office/officeart/2005/8/layout/default#3"/>
    <dgm:cxn modelId="{40F4D178-8BF1-4F43-9A02-4BF5C91306DA}" type="presParOf" srcId="{50DF30FF-8D20-4ECA-BF63-D6956C7AD1EC}" destId="{1D284372-2455-457C-9DD0-2CA64ABCA037}" srcOrd="5" destOrd="0" presId="urn:microsoft.com/office/officeart/2005/8/layout/default#3"/>
    <dgm:cxn modelId="{A44ABE30-7D28-4FE6-96D9-3B1C64A13D07}" type="presParOf" srcId="{50DF30FF-8D20-4ECA-BF63-D6956C7AD1EC}" destId="{E0A66C31-EE7E-41CE-9F56-6DE187231114}" srcOrd="6" destOrd="0" presId="urn:microsoft.com/office/officeart/2005/8/layout/default#3"/>
    <dgm:cxn modelId="{89B95763-A630-4854-BDEE-5CAB34CBEB71}" type="presParOf" srcId="{50DF30FF-8D20-4ECA-BF63-D6956C7AD1EC}" destId="{F886A571-1007-40C5-AC66-948D6C0E09BF}" srcOrd="7" destOrd="0" presId="urn:microsoft.com/office/officeart/2005/8/layout/default#3"/>
    <dgm:cxn modelId="{BB046B48-9B11-4B75-A890-904367D0DE70}" type="presParOf" srcId="{50DF30FF-8D20-4ECA-BF63-D6956C7AD1EC}" destId="{FAB57C02-7544-4A38-9329-3BB1D9C1BF96}" srcOrd="8" destOrd="0" presId="urn:microsoft.com/office/officeart/2005/8/layout/default#3"/>
    <dgm:cxn modelId="{A334DD87-5D90-4690-9D84-C990B19F1023}" type="presParOf" srcId="{50DF30FF-8D20-4ECA-BF63-D6956C7AD1EC}" destId="{0BE85634-4447-4079-86AB-A663DAFBBFE0}" srcOrd="9" destOrd="0" presId="urn:microsoft.com/office/officeart/2005/8/layout/default#3"/>
    <dgm:cxn modelId="{39CF73C9-DED5-4A69-A6C0-C8EE9AEE79F4}" type="presParOf" srcId="{50DF30FF-8D20-4ECA-BF63-D6956C7AD1EC}" destId="{68DD319E-D9D3-4528-881E-04C4279638B9}" srcOrd="10" destOrd="0" presId="urn:microsoft.com/office/officeart/2005/8/layout/default#3"/>
    <dgm:cxn modelId="{C1035313-F9B8-4D12-A8C8-9AE8A38FA896}" type="presParOf" srcId="{50DF30FF-8D20-4ECA-BF63-D6956C7AD1EC}" destId="{C459C172-F9C3-43C1-9AE6-0B18E79CB932}" srcOrd="11" destOrd="0" presId="urn:microsoft.com/office/officeart/2005/8/layout/default#3"/>
    <dgm:cxn modelId="{F8623739-1FAC-446A-8EBF-646692EF364C}" type="presParOf" srcId="{50DF30FF-8D20-4ECA-BF63-D6956C7AD1EC}" destId="{7576CFDC-4FAD-4062-96DD-177CC73A0A76}" srcOrd="12" destOrd="0" presId="urn:microsoft.com/office/officeart/2005/8/layout/default#3"/>
    <dgm:cxn modelId="{8B464944-74FB-4E93-95BB-B15A4E3FC639}" type="presParOf" srcId="{50DF30FF-8D20-4ECA-BF63-D6956C7AD1EC}" destId="{39C0B247-8920-4C21-8CC0-EBE3A4801DF9}" srcOrd="13" destOrd="0" presId="urn:microsoft.com/office/officeart/2005/8/layout/default#3"/>
    <dgm:cxn modelId="{FDD381A6-A4A6-4620-AA42-A684828FC940}" type="presParOf" srcId="{50DF30FF-8D20-4ECA-BF63-D6956C7AD1EC}" destId="{43A65299-64AC-4F87-9EEE-FF10812F78B7}" srcOrd="14" destOrd="0" presId="urn:microsoft.com/office/officeart/2005/8/layout/default#3"/>
    <dgm:cxn modelId="{07E719DC-7AD5-43D3-942E-8C499D84A0BB}" type="presParOf" srcId="{50DF30FF-8D20-4ECA-BF63-D6956C7AD1EC}" destId="{23785F69-5C6B-4951-A697-6ECCAF53A6EB}" srcOrd="15" destOrd="0" presId="urn:microsoft.com/office/officeart/2005/8/layout/default#3"/>
    <dgm:cxn modelId="{681AF99B-8B6B-4D12-AE50-3F76D55F3DC7}" type="presParOf" srcId="{50DF30FF-8D20-4ECA-BF63-D6956C7AD1EC}" destId="{387CAA1B-A114-488B-9A23-FC71E8C90377}" srcOrd="1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19325-7DD7-402C-8BDB-B16245928BA3}">
      <dsp:nvSpPr>
        <dsp:cNvPr id="0" name=""/>
        <dsp:cNvSpPr/>
      </dsp:nvSpPr>
      <dsp:spPr>
        <a:xfrm>
          <a:off x="49506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Expansion and empowering of NATO</a:t>
          </a:r>
        </a:p>
      </dsp:txBody>
      <dsp:txXfrm>
        <a:off x="495061" y="645"/>
        <a:ext cx="2262336" cy="1357401"/>
      </dsp:txXfrm>
    </dsp:sp>
    <dsp:sp modelId="{04B31378-BFD6-4F1B-8F71-FD53132C14B8}">
      <dsp:nvSpPr>
        <dsp:cNvPr id="0" name=""/>
        <dsp:cNvSpPr/>
      </dsp:nvSpPr>
      <dsp:spPr>
        <a:xfrm>
          <a:off x="298363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Disruption of the strategic-nuclear balance</a:t>
          </a:r>
        </a:p>
      </dsp:txBody>
      <dsp:txXfrm>
        <a:off x="2983631" y="645"/>
        <a:ext cx="2262336" cy="1357401"/>
      </dsp:txXfrm>
    </dsp:sp>
    <dsp:sp modelId="{8BF2978B-7FA6-46F8-94FA-7944238032A8}">
      <dsp:nvSpPr>
        <dsp:cNvPr id="0" name=""/>
        <dsp:cNvSpPr/>
      </dsp:nvSpPr>
      <dsp:spPr>
        <a:xfrm>
          <a:off x="547220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International terror</a:t>
          </a:r>
        </a:p>
      </dsp:txBody>
      <dsp:txXfrm>
        <a:off x="5472201" y="645"/>
        <a:ext cx="2262336" cy="1357401"/>
      </dsp:txXfrm>
    </dsp:sp>
    <dsp:sp modelId="{9FA8794C-F625-4537-99C0-754FBFCBACCA}">
      <dsp:nvSpPr>
        <dsp:cNvPr id="0" name=""/>
        <dsp:cNvSpPr/>
      </dsp:nvSpPr>
      <dsp:spPr>
        <a:xfrm>
          <a:off x="495061" y="1584280"/>
          <a:ext cx="2262336" cy="135740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Foreign military presence/activity near borders</a:t>
          </a:r>
        </a:p>
      </dsp:txBody>
      <dsp:txXfrm>
        <a:off x="495061" y="1584280"/>
        <a:ext cx="2262336" cy="1357401"/>
      </dsp:txXfrm>
    </dsp:sp>
    <dsp:sp modelId="{04325A4D-F5F3-441B-B8E5-A91CA90420DA}">
      <dsp:nvSpPr>
        <dsp:cNvPr id="0" name=""/>
        <dsp:cNvSpPr/>
      </dsp:nvSpPr>
      <dsp:spPr>
        <a:xfrm>
          <a:off x="2983631" y="1584280"/>
          <a:ext cx="2262336" cy="1357401"/>
        </a:xfrm>
        <a:prstGeom prst="rect">
          <a:avLst/>
        </a:prstGeom>
        <a:solidFill>
          <a:schemeClr val="accent4">
            <a:lumMod val="5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"Colorful Revolutions" near the Russian border</a:t>
          </a:r>
        </a:p>
      </dsp:txBody>
      <dsp:txXfrm>
        <a:off x="2983631" y="1584280"/>
        <a:ext cx="2262336" cy="1357401"/>
      </dsp:txXfrm>
    </dsp:sp>
    <dsp:sp modelId="{2A35F192-D059-46E5-9452-71BEACFA9D5A}">
      <dsp:nvSpPr>
        <dsp:cNvPr id="0" name=""/>
        <dsp:cNvSpPr/>
      </dsp:nvSpPr>
      <dsp:spPr>
        <a:xfrm>
          <a:off x="5472201" y="1584280"/>
          <a:ext cx="2262336" cy="135740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Armed conflict near the Russian border</a:t>
          </a:r>
        </a:p>
      </dsp:txBody>
      <dsp:txXfrm>
        <a:off x="5472201" y="1584280"/>
        <a:ext cx="2262336" cy="1357401"/>
      </dsp:txXfrm>
    </dsp:sp>
    <dsp:sp modelId="{DE3F5635-6205-4838-AFC7-8EC87731A41E}">
      <dsp:nvSpPr>
        <dsp:cNvPr id="0" name=""/>
        <dsp:cNvSpPr/>
      </dsp:nvSpPr>
      <dsp:spPr>
        <a:xfrm>
          <a:off x="495061" y="3167916"/>
          <a:ext cx="2262336" cy="1357401"/>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Foreign subversive activity inside Russia</a:t>
          </a:r>
        </a:p>
      </dsp:txBody>
      <dsp:txXfrm>
        <a:off x="495061" y="3167916"/>
        <a:ext cx="2262336" cy="1357401"/>
      </dsp:txXfrm>
    </dsp:sp>
    <dsp:sp modelId="{FC14605D-F9E4-4BAA-8CA6-673528EB2047}">
      <dsp:nvSpPr>
        <dsp:cNvPr id="0" name=""/>
        <dsp:cNvSpPr/>
      </dsp:nvSpPr>
      <dsp:spPr>
        <a:xfrm>
          <a:off x="2983631" y="3167916"/>
          <a:ext cx="2262336" cy="1357401"/>
        </a:xfrm>
        <a:prstGeom prst="rect">
          <a:avLst/>
        </a:prstGeom>
        <a:solidFill>
          <a:schemeClr val="accent2">
            <a:lumMod val="5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Foreign influence of Russian public awareness</a:t>
          </a:r>
        </a:p>
      </dsp:txBody>
      <dsp:txXfrm>
        <a:off x="2983631" y="3167916"/>
        <a:ext cx="2262336" cy="1357401"/>
      </dsp:txXfrm>
    </dsp:sp>
    <dsp:sp modelId="{651CADE8-59FE-42DA-8C27-735846F6B685}">
      <dsp:nvSpPr>
        <dsp:cNvPr id="0" name=""/>
        <dsp:cNvSpPr/>
      </dsp:nvSpPr>
      <dsp:spPr>
        <a:xfrm>
          <a:off x="5472201" y="3167916"/>
          <a:ext cx="2262336" cy="1357401"/>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sz="2100" kern="1200" dirty="0"/>
            <a:t>Increased social and ethnic-based tensions</a:t>
          </a:r>
        </a:p>
      </dsp:txBody>
      <dsp:txXfrm>
        <a:off x="5472201" y="3167916"/>
        <a:ext cx="2262336" cy="1357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6DC90-7120-4E79-B3AD-B0FE43603AA9}">
      <dsp:nvSpPr>
        <dsp:cNvPr id="0" name=""/>
        <dsp:cNvSpPr/>
      </dsp:nvSpPr>
      <dsp:spPr>
        <a:xfrm>
          <a:off x="530425" y="131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sz="1500" kern="1200" dirty="0"/>
            <a:t>Precise weapons, </a:t>
          </a:r>
          <a:r>
            <a:rPr lang="en-US" sz="1500" kern="1200" dirty="0"/>
            <a:t>super-mach speed</a:t>
          </a:r>
          <a:r>
            <a:rPr sz="1500" kern="1200" dirty="0"/>
            <a:t> , electronic warfare, robotics</a:t>
          </a:r>
        </a:p>
      </dsp:txBody>
      <dsp:txXfrm>
        <a:off x="530425" y="1313"/>
        <a:ext cx="2025929" cy="1215557"/>
      </dsp:txXfrm>
    </dsp:sp>
    <dsp:sp modelId="{631C6EF6-878C-4799-AE41-A278235F2819}">
      <dsp:nvSpPr>
        <dsp:cNvPr id="0" name=""/>
        <dsp:cNvSpPr/>
      </dsp:nvSpPr>
      <dsp:spPr>
        <a:xfrm>
          <a:off x="2758947" y="1313"/>
          <a:ext cx="2025929" cy="1215557"/>
        </a:xfrm>
        <a:prstGeom prst="rect">
          <a:avLst/>
        </a:prstGeom>
        <a:solidFill>
          <a:schemeClr val="accent1">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Potential use of public protest; external political and social manipulation</a:t>
          </a:r>
        </a:p>
      </dsp:txBody>
      <dsp:txXfrm>
        <a:off x="2758947" y="1313"/>
        <a:ext cx="2025929" cy="1215557"/>
      </dsp:txXfrm>
    </dsp:sp>
    <dsp:sp modelId="{E1675C52-0282-4A98-80EC-A2EB74FDB4A3}">
      <dsp:nvSpPr>
        <dsp:cNvPr id="0" name=""/>
        <dsp:cNvSpPr/>
      </dsp:nvSpPr>
      <dsp:spPr>
        <a:xfrm>
          <a:off x="4987469" y="131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Use of military and non-military means</a:t>
          </a:r>
        </a:p>
      </dsp:txBody>
      <dsp:txXfrm>
        <a:off x="4987469" y="1313"/>
        <a:ext cx="2025929" cy="1215557"/>
      </dsp:txXfrm>
    </dsp:sp>
    <dsp:sp modelId="{E0A66C31-EE7E-41CE-9F56-6DE187231114}">
      <dsp:nvSpPr>
        <dsp:cNvPr id="0" name=""/>
        <dsp:cNvSpPr/>
      </dsp:nvSpPr>
      <dsp:spPr>
        <a:xfrm>
          <a:off x="530425"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Shortened preparation times for action</a:t>
          </a:r>
        </a:p>
      </dsp:txBody>
      <dsp:txXfrm>
        <a:off x="530425" y="1419463"/>
        <a:ext cx="2025929" cy="1215557"/>
      </dsp:txXfrm>
    </dsp:sp>
    <dsp:sp modelId="{FAB57C02-7544-4A38-9329-3BB1D9C1BF96}">
      <dsp:nvSpPr>
        <dsp:cNvPr id="0" name=""/>
        <dsp:cNvSpPr/>
      </dsp:nvSpPr>
      <dsp:spPr>
        <a:xfrm>
          <a:off x="2758947"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Speed of maneuverability of forces and fire, special forces, damaging infrastructure</a:t>
          </a:r>
        </a:p>
      </dsp:txBody>
      <dsp:txXfrm>
        <a:off x="2758947" y="1419463"/>
        <a:ext cx="2025929" cy="1215557"/>
      </dsp:txXfrm>
    </dsp:sp>
    <dsp:sp modelId="{68DD319E-D9D3-4528-881E-04C4279638B9}">
      <dsp:nvSpPr>
        <dsp:cNvPr id="0" name=""/>
        <dsp:cNvSpPr/>
      </dsp:nvSpPr>
      <dsp:spPr>
        <a:xfrm>
          <a:off x="4987469"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Simultaneously influencing the enemy on all levels and in all dimensions</a:t>
          </a:r>
        </a:p>
      </dsp:txBody>
      <dsp:txXfrm>
        <a:off x="4987469" y="1419463"/>
        <a:ext cx="2025929" cy="1215557"/>
      </dsp:txXfrm>
    </dsp:sp>
    <dsp:sp modelId="{7576CFDC-4FAD-4062-96DD-177CC73A0A76}">
      <dsp:nvSpPr>
        <dsp:cNvPr id="0" name=""/>
        <dsp:cNvSpPr/>
      </dsp:nvSpPr>
      <dsp:spPr>
        <a:xfrm>
          <a:off x="530425"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Command and control - from vertical to network</a:t>
          </a:r>
        </a:p>
      </dsp:txBody>
      <dsp:txXfrm>
        <a:off x="530425" y="2837614"/>
        <a:ext cx="2025929" cy="1215557"/>
      </dsp:txXfrm>
    </dsp:sp>
    <dsp:sp modelId="{43A65299-64AC-4F87-9EEE-FF10812F78B7}">
      <dsp:nvSpPr>
        <dsp:cNvPr id="0" name=""/>
        <dsp:cNvSpPr/>
      </dsp:nvSpPr>
      <dsp:spPr>
        <a:xfrm>
          <a:off x="2758947"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Use of irregular forces and private military companies</a:t>
          </a:r>
        </a:p>
      </dsp:txBody>
      <dsp:txXfrm>
        <a:off x="2758947" y="2837614"/>
        <a:ext cx="2025929" cy="1215557"/>
      </dsp:txXfrm>
    </dsp:sp>
    <dsp:sp modelId="{387CAA1B-A114-488B-9A23-FC71E8C90377}">
      <dsp:nvSpPr>
        <dsp:cNvPr id="0" name=""/>
        <dsp:cNvSpPr/>
      </dsp:nvSpPr>
      <dsp:spPr>
        <a:xfrm>
          <a:off x="4987469"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sz="1500" kern="1200" dirty="0"/>
            <a:t>Use of indirect and asymmetric means</a:t>
          </a:r>
        </a:p>
      </dsp:txBody>
      <dsp:txXfrm>
        <a:off x="4987469" y="2837614"/>
        <a:ext cx="2025929" cy="12155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A8A913E4-F498-448E-84EE-930A0F1E2957}" type="datetimeFigureOut">
              <a:rPr lang="he-IL" smtClean="0"/>
              <a:t>כ"ג/אדר/תש"פ</a:t>
            </a:fld>
            <a:endParaRPr lang="he-IL" dirty="0"/>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F80F1CFD-A0C7-4440-B105-4A58BA4E5344}" type="slidenum">
              <a:rPr lang="he-IL" smtClean="0"/>
              <a:t>‹#›</a:t>
            </a:fld>
            <a:endParaRPr lang="he-IL" dirty="0"/>
          </a:p>
        </p:txBody>
      </p:sp>
    </p:spTree>
    <p:extLst>
      <p:ext uri="{BB962C8B-B14F-4D97-AF65-F5344CB8AC3E}">
        <p14:creationId xmlns:p14="http://schemas.microsoft.com/office/powerpoint/2010/main" val="1694951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690ED8B-93B0-412C-9D00-D81C35F890C7}" type="datetimeFigureOut">
              <a:rPr lang="he-IL" smtClean="0"/>
              <a:t>כ"ג/אדר/תש"פ</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225B697-CA5F-43D1-AB48-228A2BCB4C6D}" type="slidenum">
              <a:rPr lang="he-IL" smtClean="0"/>
              <a:t>‹#›</a:t>
            </a:fld>
            <a:endParaRPr lang="he-IL" dirty="0"/>
          </a:p>
        </p:txBody>
      </p:sp>
    </p:spTree>
    <p:extLst>
      <p:ext uri="{BB962C8B-B14F-4D97-AF65-F5344CB8AC3E}">
        <p14:creationId xmlns:p14="http://schemas.microsoft.com/office/powerpoint/2010/main" val="148933701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None/>
            </a:pP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1</a:t>
            </a:fld>
            <a:endParaRPr lang="he-IL" dirty="0"/>
          </a:p>
        </p:txBody>
      </p:sp>
    </p:spTree>
    <p:extLst>
      <p:ext uri="{BB962C8B-B14F-4D97-AF65-F5344CB8AC3E}">
        <p14:creationId xmlns:p14="http://schemas.microsoft.com/office/powerpoint/2010/main" val="8696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10</a:t>
            </a:fld>
            <a:endParaRPr lang="he-IL" dirty="0"/>
          </a:p>
        </p:txBody>
      </p:sp>
    </p:spTree>
    <p:extLst>
      <p:ext uri="{BB962C8B-B14F-4D97-AF65-F5344CB8AC3E}">
        <p14:creationId xmlns:p14="http://schemas.microsoft.com/office/powerpoint/2010/main" val="5217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None/>
            </a:pP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2</a:t>
            </a:fld>
            <a:endParaRPr lang="he-IL" dirty="0"/>
          </a:p>
        </p:txBody>
      </p:sp>
    </p:spTree>
    <p:extLst>
      <p:ext uri="{BB962C8B-B14F-4D97-AF65-F5344CB8AC3E}">
        <p14:creationId xmlns:p14="http://schemas.microsoft.com/office/powerpoint/2010/main" val="130508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3</a:t>
            </a:fld>
            <a:endParaRPr lang="he-IL" dirty="0"/>
          </a:p>
        </p:txBody>
      </p:sp>
    </p:spTree>
    <p:extLst>
      <p:ext uri="{BB962C8B-B14F-4D97-AF65-F5344CB8AC3E}">
        <p14:creationId xmlns:p14="http://schemas.microsoft.com/office/powerpoint/2010/main" val="7409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None/>
            </a:pP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a:t>
            </a:fld>
            <a:endParaRPr lang="he-IL" dirty="0"/>
          </a:p>
        </p:txBody>
      </p:sp>
    </p:spTree>
    <p:extLst>
      <p:ext uri="{BB962C8B-B14F-4D97-AF65-F5344CB8AC3E}">
        <p14:creationId xmlns:p14="http://schemas.microsoft.com/office/powerpoint/2010/main" val="79391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5</a:t>
            </a:fld>
            <a:endParaRPr lang="he-IL" dirty="0"/>
          </a:p>
        </p:txBody>
      </p:sp>
    </p:spTree>
    <p:extLst>
      <p:ext uri="{BB962C8B-B14F-4D97-AF65-F5344CB8AC3E}">
        <p14:creationId xmlns:p14="http://schemas.microsoft.com/office/powerpoint/2010/main" val="388870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6</a:t>
            </a:fld>
            <a:endParaRPr lang="he-IL" dirty="0"/>
          </a:p>
        </p:txBody>
      </p:sp>
    </p:spTree>
    <p:extLst>
      <p:ext uri="{BB962C8B-B14F-4D97-AF65-F5344CB8AC3E}">
        <p14:creationId xmlns:p14="http://schemas.microsoft.com/office/powerpoint/2010/main" val="113520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None/>
            </a:pP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7</a:t>
            </a:fld>
            <a:endParaRPr lang="he-IL" dirty="0"/>
          </a:p>
        </p:txBody>
      </p:sp>
    </p:spTree>
    <p:extLst>
      <p:ext uri="{BB962C8B-B14F-4D97-AF65-F5344CB8AC3E}">
        <p14:creationId xmlns:p14="http://schemas.microsoft.com/office/powerpoint/2010/main" val="312631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8</a:t>
            </a:fld>
            <a:endParaRPr lang="he-IL" dirty="0"/>
          </a:p>
        </p:txBody>
      </p:sp>
    </p:spTree>
    <p:extLst>
      <p:ext uri="{BB962C8B-B14F-4D97-AF65-F5344CB8AC3E}">
        <p14:creationId xmlns:p14="http://schemas.microsoft.com/office/powerpoint/2010/main" val="344008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9</a:t>
            </a:fld>
            <a:endParaRPr lang="he-IL" dirty="0"/>
          </a:p>
        </p:txBody>
      </p:sp>
    </p:spTree>
    <p:extLst>
      <p:ext uri="{BB962C8B-B14F-4D97-AF65-F5344CB8AC3E}">
        <p14:creationId xmlns:p14="http://schemas.microsoft.com/office/powerpoint/2010/main" val="408708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28484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229411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25043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322078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176685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400086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142389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25281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17154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25825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כ"ג/אדר/תש"פ</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dirty="0"/>
          </a:p>
        </p:txBody>
      </p:sp>
    </p:spTree>
    <p:extLst>
      <p:ext uri="{BB962C8B-B14F-4D97-AF65-F5344CB8AC3E}">
        <p14:creationId xmlns:p14="http://schemas.microsoft.com/office/powerpoint/2010/main" val="310912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3EB0A2B-7D8B-4C40-B2B3-7E87E9C08B24}" type="datetimeFigureOut">
              <a:rPr lang="he-IL" smtClean="0"/>
              <a:t>כ"ג/אדר/תש"פ</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92A6A2C-F89B-451B-B6D0-28DA2A3FF6F1}" type="slidenum">
              <a:rPr lang="he-IL" smtClean="0"/>
              <a:t>‹#›</a:t>
            </a:fld>
            <a:endParaRPr lang="he-IL" dirty="0"/>
          </a:p>
        </p:txBody>
      </p:sp>
    </p:spTree>
    <p:extLst>
      <p:ext uri="{BB962C8B-B14F-4D97-AF65-F5344CB8AC3E}">
        <p14:creationId xmlns:p14="http://schemas.microsoft.com/office/powerpoint/2010/main" val="220452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l" rtl="0"/>
            <a:r>
              <a:rPr sz="3100" dirty="0">
                <a:latin typeface="Segoe UI"/>
                <a:cs typeface="Segoe UI"/>
              </a:rPr>
              <a:t>Military-Security Dangers</a:t>
            </a:r>
            <a:br>
              <a:rPr sz="3100" dirty="0">
                <a:latin typeface="Segoe UI"/>
                <a:cs typeface="Segoe UI"/>
              </a:rPr>
            </a:br>
            <a:r>
              <a:rPr sz="3100" dirty="0">
                <a:latin typeface="Segoe UI"/>
                <a:cs typeface="Segoe UI"/>
              </a:rPr>
              <a:t>(according to military doctrine 2014)</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82233406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569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428604"/>
            <a:ext cx="8229600" cy="714380"/>
          </a:xfrm>
        </p:spPr>
        <p:txBody>
          <a:bodyPr>
            <a:normAutofit/>
          </a:bodyPr>
          <a:lstStyle/>
          <a:p>
            <a:pPr algn="l" rtl="0"/>
            <a:r>
              <a:rPr sz="3200" dirty="0">
                <a:latin typeface="Segoe UI"/>
                <a:cs typeface="Segoe UI"/>
              </a:rPr>
              <a:t>Russian Use of Force - Principles and Art</a:t>
            </a:r>
          </a:p>
        </p:txBody>
      </p:sp>
      <p:sp>
        <p:nvSpPr>
          <p:cNvPr id="3" name="מציין מיקום תוכן 2"/>
          <p:cNvSpPr>
            <a:spLocks noGrp="1"/>
          </p:cNvSpPr>
          <p:nvPr>
            <p:ph idx="1"/>
          </p:nvPr>
        </p:nvSpPr>
        <p:spPr>
          <a:xfrm>
            <a:off x="1738282" y="1214423"/>
            <a:ext cx="8643998" cy="4525963"/>
          </a:xfrm>
        </p:spPr>
        <p:txBody>
          <a:bodyPr>
            <a:normAutofit fontScale="92500" lnSpcReduction="20000"/>
          </a:bodyPr>
          <a:lstStyle/>
          <a:p>
            <a:pPr algn="l" rtl="0"/>
            <a:r>
              <a:rPr sz="2400" b="1" dirty="0"/>
              <a:t>Avoiding template thinking - modifying tools and methods for objectives and constraints, </a:t>
            </a:r>
            <a:r>
              <a:rPr sz="2400" dirty="0"/>
              <a:t>for example:</a:t>
            </a:r>
          </a:p>
          <a:p>
            <a:pPr lvl="1" algn="l" rtl="0"/>
            <a:r>
              <a:rPr sz="2000" dirty="0"/>
              <a:t>Decentralized maneuvers, strengthening tactical units (BTG concept)</a:t>
            </a:r>
          </a:p>
          <a:p>
            <a:pPr lvl="1" algn="l" rtl="0"/>
            <a:r>
              <a:rPr sz="2000" dirty="0"/>
              <a:t>Return to the basic formation of the division, force maneuvers on a strategic scale</a:t>
            </a:r>
          </a:p>
          <a:p>
            <a:pPr algn="l" rtl="0"/>
            <a:r>
              <a:rPr sz="2400" b="1" dirty="0"/>
              <a:t>Fast and surprising action while taking the initiative and defining facts on the ground.</a:t>
            </a:r>
          </a:p>
          <a:p>
            <a:pPr algn="l" rtl="0"/>
            <a:r>
              <a:rPr sz="2400" b="1" dirty="0"/>
              <a:t>Use of the </a:t>
            </a:r>
            <a:r>
              <a:rPr lang="en-US" sz="2400" b="1" dirty="0"/>
              <a:t>minimal but logical</a:t>
            </a:r>
            <a:r>
              <a:rPr sz="2400" b="1" dirty="0"/>
              <a:t> amount of force </a:t>
            </a:r>
          </a:p>
          <a:p>
            <a:pPr lvl="1" algn="l" rtl="0"/>
            <a:r>
              <a:rPr sz="2000" dirty="0"/>
              <a:t>Conserving resources - concentration of efforts, overseeing efforts not to be drawn into the conflict</a:t>
            </a:r>
          </a:p>
          <a:p>
            <a:pPr lvl="1" algn="l" rtl="0"/>
            <a:r>
              <a:rPr sz="2000" dirty="0"/>
              <a:t>Reduce political and economic costs (possibly, and mainly, due to constraints)</a:t>
            </a:r>
          </a:p>
          <a:p>
            <a:pPr lvl="1" algn="l" rtl="0"/>
            <a:r>
              <a:rPr sz="2000" dirty="0"/>
              <a:t>Surprise</a:t>
            </a:r>
          </a:p>
          <a:p>
            <a:pPr algn="l" rtl="0"/>
            <a:r>
              <a:rPr sz="2400" b="1" dirty="0"/>
              <a:t>Emphasis on asymmetric tools and methods</a:t>
            </a:r>
          </a:p>
          <a:p>
            <a:pPr algn="l" rtl="0"/>
            <a:r>
              <a:rPr sz="2400" b="1" dirty="0"/>
              <a:t>Information warfare (of all types)</a:t>
            </a:r>
          </a:p>
          <a:p>
            <a:pPr algn="l" rtl="0"/>
            <a:r>
              <a:rPr sz="2400" b="1" dirty="0"/>
              <a:t>Deterrence - force projection as a means to influence</a:t>
            </a:r>
          </a:p>
          <a:p>
            <a:pPr algn="l" rtl="0">
              <a:buNone/>
            </a:pPr>
            <a:endParaRPr lang="he-IL" sz="2400" dirty="0"/>
          </a:p>
          <a:p>
            <a:pPr algn="l" rtl="0"/>
            <a:endParaRPr lang="he-IL" sz="2400" dirty="0"/>
          </a:p>
        </p:txBody>
      </p:sp>
      <p:sp>
        <p:nvSpPr>
          <p:cNvPr id="4" name="מלבן 3"/>
          <p:cNvSpPr/>
          <p:nvPr/>
        </p:nvSpPr>
        <p:spPr>
          <a:xfrm>
            <a:off x="2024034" y="5715016"/>
            <a:ext cx="8215370" cy="1000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b="1" dirty="0">
                <a:solidFill>
                  <a:schemeClr val="tx1"/>
                </a:solidFill>
              </a:rPr>
              <a:t>Not innovation, but gradual evolution of methods of action (and often a return to older methods modified for modern technology) - according to the essence of the enemy and reference threat - the result of friction and the accumulation of operational experience, in addition to various constraints and limitations. </a:t>
            </a:r>
          </a:p>
        </p:txBody>
      </p:sp>
    </p:spTree>
    <p:extLst>
      <p:ext uri="{BB962C8B-B14F-4D97-AF65-F5344CB8AC3E}">
        <p14:creationId xmlns:p14="http://schemas.microsoft.com/office/powerpoint/2010/main" val="191314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477"/>
            <a:ext cx="10515600" cy="1325563"/>
          </a:xfrm>
        </p:spPr>
        <p:txBody>
          <a:bodyPr>
            <a:normAutofit/>
          </a:bodyPr>
          <a:lstStyle/>
          <a:p>
            <a:pPr algn="ctr" rtl="1"/>
            <a:r>
              <a:rPr sz="4800" b="1" dirty="0"/>
              <a:t>Local </a:t>
            </a:r>
            <a:r>
              <a:rPr lang="en-US" sz="4800" b="1" dirty="0"/>
              <a:t>Government</a:t>
            </a:r>
            <a:r>
              <a:rPr sz="4800" b="1" dirty="0"/>
              <a:t>:</a:t>
            </a:r>
          </a:p>
        </p:txBody>
      </p:sp>
      <p:sp>
        <p:nvSpPr>
          <p:cNvPr id="3" name="Content Placeholder 2"/>
          <p:cNvSpPr>
            <a:spLocks noGrp="1"/>
          </p:cNvSpPr>
          <p:nvPr>
            <p:ph idx="1"/>
          </p:nvPr>
        </p:nvSpPr>
        <p:spPr/>
        <p:txBody>
          <a:bodyPr>
            <a:normAutofit/>
          </a:bodyPr>
          <a:lstStyle/>
          <a:p>
            <a:pPr algn="l" rtl="0"/>
            <a:r>
              <a:rPr lang="en-US" sz="4000" dirty="0">
                <a:latin typeface="Segoe UI"/>
                <a:cs typeface="Segoe UI"/>
              </a:rPr>
              <a:t> </a:t>
            </a:r>
            <a:r>
              <a:rPr sz="4000" dirty="0">
                <a:latin typeface="Segoe UI"/>
                <a:cs typeface="Segoe UI"/>
              </a:rPr>
              <a:t>Structure of the country and election methods</a:t>
            </a:r>
          </a:p>
          <a:p>
            <a:pPr algn="l" rtl="0"/>
            <a:r>
              <a:rPr lang="en-US" sz="4000" dirty="0">
                <a:latin typeface="Segoe UI"/>
                <a:cs typeface="Segoe UI"/>
              </a:rPr>
              <a:t> </a:t>
            </a:r>
            <a:r>
              <a:rPr sz="4000" dirty="0">
                <a:latin typeface="Segoe UI"/>
                <a:cs typeface="Segoe UI"/>
              </a:rPr>
              <a:t>Internal division of districts</a:t>
            </a:r>
          </a:p>
          <a:p>
            <a:pPr algn="l" rtl="0"/>
            <a:r>
              <a:rPr lang="en-US" sz="4000" dirty="0">
                <a:latin typeface="Segoe UI"/>
                <a:cs typeface="Segoe UI"/>
              </a:rPr>
              <a:t> </a:t>
            </a:r>
            <a:r>
              <a:rPr sz="4000" dirty="0">
                <a:latin typeface="Segoe UI"/>
                <a:cs typeface="Segoe UI"/>
              </a:rPr>
              <a:t>Constitution</a:t>
            </a:r>
            <a:endParaRPr lang="en-US" dirty="0">
              <a:effectLst/>
              <a:latin typeface="David" panose="020E0502060401010101" pitchFamily="34" charset="-79"/>
              <a:ea typeface="Times New Roman" panose="02020603050405020304" pitchFamily="18" charset="0"/>
              <a:cs typeface="David" panose="020E0502060401010101" pitchFamily="34" charset="-79"/>
            </a:endParaRPr>
          </a:p>
          <a:p>
            <a:pPr algn="l" rtl="0"/>
            <a:endParaRPr lang="he-IL" sz="4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9416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General:</a:t>
            </a:r>
          </a:p>
        </p:txBody>
      </p:sp>
      <p:sp>
        <p:nvSpPr>
          <p:cNvPr id="3" name="Content Placeholder 2"/>
          <p:cNvSpPr>
            <a:spLocks noGrp="1"/>
          </p:cNvSpPr>
          <p:nvPr>
            <p:ph idx="1"/>
          </p:nvPr>
        </p:nvSpPr>
        <p:spPr>
          <a:xfrm>
            <a:off x="181970" y="1825624"/>
            <a:ext cx="11828060" cy="4820835"/>
          </a:xfrm>
        </p:spPr>
        <p:txBody>
          <a:bodyPr>
            <a:normAutofit/>
          </a:bodyPr>
          <a:lstStyle/>
          <a:p>
            <a:pPr algn="l" rtl="0">
              <a:lnSpc>
                <a:spcPct val="100000"/>
              </a:lnSpc>
            </a:pPr>
            <a:r>
              <a:rPr sz="3200" dirty="0"/>
              <a:t>Russia returned to be </a:t>
            </a:r>
            <a:r>
              <a:rPr sz="3200" b="1" dirty="0"/>
              <a:t>a separate country with the breakup of the Soviet Union </a:t>
            </a:r>
            <a:r>
              <a:rPr sz="3200" dirty="0"/>
              <a:t>in 1991. Under Soviet rule, it was called "Russian Soviet Federative Socialist Republic" and became a federation after it was established. Most of the Soviet Union's land, population and industry - one of two superpowers, were in Russia. As a result, since the </a:t>
            </a:r>
            <a:r>
              <a:rPr lang="en-US" sz="3200" dirty="0"/>
              <a:t>dissolution</a:t>
            </a:r>
            <a:r>
              <a:rPr sz="3200" dirty="0"/>
              <a:t> of the Soviet Union, when Russia inherited the </a:t>
            </a:r>
            <a:r>
              <a:rPr sz="3200" b="1" dirty="0"/>
              <a:t>permanent seat on the Security Council</a:t>
            </a:r>
            <a:r>
              <a:rPr sz="3200" dirty="0"/>
              <a:t>, it has been trying to establish itself as an important superpower, and in many ways considers itself its successor.</a:t>
            </a:r>
          </a:p>
        </p:txBody>
      </p:sp>
    </p:spTree>
    <p:extLst>
      <p:ext uri="{BB962C8B-B14F-4D97-AF65-F5344CB8AC3E}">
        <p14:creationId xmlns:p14="http://schemas.microsoft.com/office/powerpoint/2010/main" val="337966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The </a:t>
            </a:r>
            <a:r>
              <a:rPr lang="en-US" sz="4800" b="1" dirty="0"/>
              <a:t>Country's</a:t>
            </a:r>
            <a:r>
              <a:rPr sz="4800" b="1" dirty="0"/>
              <a:t> Structure and Government</a:t>
            </a:r>
          </a:p>
        </p:txBody>
      </p:sp>
      <p:sp>
        <p:nvSpPr>
          <p:cNvPr id="3" name="Content Placeholder 2"/>
          <p:cNvSpPr>
            <a:spLocks noGrp="1"/>
          </p:cNvSpPr>
          <p:nvPr>
            <p:ph idx="1"/>
          </p:nvPr>
        </p:nvSpPr>
        <p:spPr>
          <a:xfrm>
            <a:off x="263857" y="1473958"/>
            <a:ext cx="11664286" cy="5104263"/>
          </a:xfrm>
        </p:spPr>
        <p:txBody>
          <a:bodyPr>
            <a:normAutofit fontScale="85000" lnSpcReduction="20000"/>
          </a:bodyPr>
          <a:lstStyle/>
          <a:p>
            <a:pPr marL="0" indent="0" algn="l" rtl="0">
              <a:lnSpc>
                <a:spcPct val="110000"/>
              </a:lnSpc>
              <a:buNone/>
            </a:pPr>
            <a:r>
              <a:rPr dirty="0"/>
              <a:t>Russia is a </a:t>
            </a:r>
            <a:r>
              <a:rPr b="1" dirty="0"/>
              <a:t>presidential federation</a:t>
            </a:r>
            <a:r>
              <a:rPr dirty="0"/>
              <a:t>. Russia's constitution, which was passed by public referendum in 1993 created the basis for </a:t>
            </a:r>
            <a:r>
              <a:rPr b="1" dirty="0"/>
              <a:t>a presidential regime</a:t>
            </a:r>
            <a:r>
              <a:rPr dirty="0"/>
              <a:t>. The president has wide-reaching powers and was elected in general, secret and </a:t>
            </a:r>
            <a:r>
              <a:rPr b="1" dirty="0"/>
              <a:t>direct elections </a:t>
            </a:r>
            <a:r>
              <a:rPr dirty="0"/>
              <a:t>for a term of six years. The president resides in </a:t>
            </a:r>
            <a:r>
              <a:rPr b="1" dirty="0"/>
              <a:t>the Kremlin</a:t>
            </a:r>
            <a:r>
              <a:rPr dirty="0"/>
              <a:t>. The president </a:t>
            </a:r>
            <a:r>
              <a:rPr b="1" dirty="0"/>
              <a:t>appoints the government and the prime minister</a:t>
            </a:r>
            <a:r>
              <a:rPr dirty="0"/>
              <a:t>, deputy prime minister and the ministers, who must win approval of the lower house of parliament. In addition, the president is involved in the appointment of senior officials.</a:t>
            </a:r>
            <a:r>
              <a:rPr lang="en-US" dirty="0"/>
              <a:t> </a:t>
            </a:r>
            <a:r>
              <a:rPr dirty="0"/>
              <a:t>The president is also the commander and chief of the Russian military and the National Security Committee. The president can issue orders without approval by the parliament.</a:t>
            </a:r>
          </a:p>
          <a:p>
            <a:pPr marL="0" indent="0" algn="l" rtl="0">
              <a:lnSpc>
                <a:spcPct val="110000"/>
              </a:lnSpc>
              <a:buNone/>
            </a:pPr>
            <a:r>
              <a:rPr dirty="0"/>
              <a:t>The Russian Parliament is called The Federal Assembly of Russia, and is comprised of two houses. The upper house of the Federal Assembly has 170 representatives who are appointed for a term of four years (two representatives from each of Russia's 88 federal soviets). The lower house, the Duma, has 450 deputies, who are elected for five years through proportional elections.</a:t>
            </a:r>
          </a:p>
        </p:txBody>
      </p:sp>
    </p:spTree>
    <p:extLst>
      <p:ext uri="{BB962C8B-B14F-4D97-AF65-F5344CB8AC3E}">
        <p14:creationId xmlns:p14="http://schemas.microsoft.com/office/powerpoint/2010/main" val="112240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8951"/>
          <a:stretch/>
        </p:blipFill>
        <p:spPr>
          <a:xfrm>
            <a:off x="47666" y="491320"/>
            <a:ext cx="12144334" cy="6339930"/>
          </a:xfrm>
          <a:prstGeom prst="rect">
            <a:avLst/>
          </a:prstGeom>
        </p:spPr>
      </p:pic>
      <p:sp>
        <p:nvSpPr>
          <p:cNvPr id="2" name="Title 1"/>
          <p:cNvSpPr>
            <a:spLocks noGrp="1"/>
          </p:cNvSpPr>
          <p:nvPr>
            <p:ph type="title"/>
          </p:nvPr>
        </p:nvSpPr>
        <p:spPr/>
        <p:txBody>
          <a:bodyPr>
            <a:normAutofit/>
          </a:bodyPr>
          <a:lstStyle/>
          <a:p>
            <a:pPr algn="ctr" rtl="0"/>
            <a:r>
              <a:rPr sz="4800" b="1" dirty="0"/>
              <a:t>Division into Districts</a:t>
            </a:r>
          </a:p>
        </p:txBody>
      </p:sp>
      <p:pic>
        <p:nvPicPr>
          <p:cNvPr id="7" name="Picture 6"/>
          <p:cNvPicPr>
            <a:picLocks noChangeAspect="1"/>
          </p:cNvPicPr>
          <p:nvPr/>
        </p:nvPicPr>
        <p:blipFill>
          <a:blip r:embed="rId3"/>
          <a:stretch>
            <a:fillRect/>
          </a:stretch>
        </p:blipFill>
        <p:spPr>
          <a:xfrm>
            <a:off x="35121" y="35610"/>
            <a:ext cx="1238250" cy="828675"/>
          </a:xfrm>
          <a:prstGeom prst="rect">
            <a:avLst/>
          </a:prstGeom>
        </p:spPr>
      </p:pic>
      <p:pic>
        <p:nvPicPr>
          <p:cNvPr id="8" name="Picture 7"/>
          <p:cNvPicPr>
            <a:picLocks noChangeAspect="1"/>
          </p:cNvPicPr>
          <p:nvPr/>
        </p:nvPicPr>
        <p:blipFill>
          <a:blip r:embed="rId4"/>
          <a:stretch>
            <a:fillRect/>
          </a:stretch>
        </p:blipFill>
        <p:spPr>
          <a:xfrm>
            <a:off x="11089658" y="49258"/>
            <a:ext cx="1047750" cy="1238250"/>
          </a:xfrm>
          <a:prstGeom prst="rect">
            <a:avLst/>
          </a:prstGeom>
        </p:spPr>
      </p:pic>
    </p:spTree>
    <p:extLst>
      <p:ext uri="{BB962C8B-B14F-4D97-AF65-F5344CB8AC3E}">
        <p14:creationId xmlns:p14="http://schemas.microsoft.com/office/powerpoint/2010/main" val="87051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Division into Districts</a:t>
            </a:r>
          </a:p>
        </p:txBody>
      </p:sp>
      <p:sp>
        <p:nvSpPr>
          <p:cNvPr id="3" name="Content Placeholder 2"/>
          <p:cNvSpPr>
            <a:spLocks noGrp="1"/>
          </p:cNvSpPr>
          <p:nvPr>
            <p:ph idx="1"/>
          </p:nvPr>
        </p:nvSpPr>
        <p:spPr>
          <a:xfrm>
            <a:off x="130657" y="1460310"/>
            <a:ext cx="11920317" cy="5213445"/>
          </a:xfrm>
        </p:spPr>
        <p:txBody>
          <a:bodyPr>
            <a:noAutofit/>
          </a:bodyPr>
          <a:lstStyle/>
          <a:p>
            <a:pPr marL="0" indent="0" algn="l" rtl="0">
              <a:lnSpc>
                <a:spcPct val="100000"/>
              </a:lnSpc>
              <a:buNone/>
            </a:pPr>
            <a:r>
              <a:rPr dirty="0"/>
              <a:t>Due to its being the largest country in the world, the Russian Federation to a large number of administrative units, all subject to the federal government. There are a total of </a:t>
            </a:r>
            <a:r>
              <a:rPr b="1" dirty="0"/>
              <a:t>83 federal soviets</a:t>
            </a:r>
            <a:r>
              <a:rPr dirty="0"/>
              <a:t>: 21 of them are republics, 46 are oblasts, 9 districts are krais, 1 autonomous oblast (</a:t>
            </a:r>
            <a:r>
              <a:rPr b="1" dirty="0"/>
              <a:t>the autonomous Jewish district</a:t>
            </a:r>
            <a:r>
              <a:rPr dirty="0"/>
              <a:t>), 4 additional districts (not oblasts) and </a:t>
            </a:r>
            <a:r>
              <a:rPr b="1" dirty="0"/>
              <a:t>2 federal cities </a:t>
            </a:r>
            <a:r>
              <a:rPr dirty="0"/>
              <a:t>(Moscow and St. Petersburg). </a:t>
            </a:r>
            <a:r>
              <a:rPr b="1" dirty="0"/>
              <a:t>In 2014</a:t>
            </a:r>
            <a:r>
              <a:rPr dirty="0"/>
              <a:t>, after the </a:t>
            </a:r>
            <a:r>
              <a:rPr b="1" dirty="0"/>
              <a:t>annexation of the Crimean Peninsula</a:t>
            </a:r>
            <a:r>
              <a:rPr dirty="0"/>
              <a:t>, an additional republic was defined, and Sevastopol was recognized as the </a:t>
            </a:r>
            <a:r>
              <a:rPr b="1" dirty="0"/>
              <a:t>third federal city</a:t>
            </a:r>
            <a:r>
              <a:rPr dirty="0"/>
              <a:t>.</a:t>
            </a:r>
          </a:p>
          <a:p>
            <a:pPr marL="0" indent="0" algn="l" rtl="0">
              <a:lnSpc>
                <a:spcPct val="100000"/>
              </a:lnSpc>
              <a:buNone/>
            </a:pPr>
            <a:r>
              <a:rPr dirty="0"/>
              <a:t>The federal soviets are </a:t>
            </a:r>
            <a:r>
              <a:rPr b="1" dirty="0"/>
              <a:t>equally represented </a:t>
            </a:r>
            <a:r>
              <a:rPr dirty="0"/>
              <a:t>in the Federal Assembly (the upper house of the Russian parliament). However, </a:t>
            </a:r>
            <a:r>
              <a:rPr b="1" dirty="0"/>
              <a:t>they differ in the amount of autonomy they are awarded.</a:t>
            </a:r>
            <a:endParaRPr lang="he-IL" b="1" dirty="0"/>
          </a:p>
          <a:p>
            <a:pPr marL="0" indent="0" algn="l" rtl="0">
              <a:lnSpc>
                <a:spcPct val="100000"/>
              </a:lnSpc>
              <a:buNone/>
            </a:pPr>
            <a:r>
              <a:rPr b="1" dirty="0"/>
              <a:t>Three of the federal districts are in Europe, and three are in Asia.</a:t>
            </a:r>
          </a:p>
          <a:p>
            <a:pPr marL="0" indent="0" algn="l" rtl="0">
              <a:lnSpc>
                <a:spcPct val="100000"/>
              </a:lnSpc>
              <a:buNone/>
            </a:pPr>
            <a:endParaRPr lang="he-IL" dirty="0"/>
          </a:p>
        </p:txBody>
      </p:sp>
      <p:pic>
        <p:nvPicPr>
          <p:cNvPr id="7" name="Picture 6"/>
          <p:cNvPicPr>
            <a:picLocks noChangeAspect="1"/>
          </p:cNvPicPr>
          <p:nvPr/>
        </p:nvPicPr>
        <p:blipFill>
          <a:blip r:embed="rId2"/>
          <a:stretch>
            <a:fillRect/>
          </a:stretch>
        </p:blipFill>
        <p:spPr>
          <a:xfrm>
            <a:off x="35121" y="35610"/>
            <a:ext cx="1238250" cy="828675"/>
          </a:xfrm>
          <a:prstGeom prst="rect">
            <a:avLst/>
          </a:prstGeom>
        </p:spPr>
      </p:pic>
      <p:pic>
        <p:nvPicPr>
          <p:cNvPr id="8" name="Picture 7"/>
          <p:cNvPicPr>
            <a:picLocks noChangeAspect="1"/>
          </p:cNvPicPr>
          <p:nvPr/>
        </p:nvPicPr>
        <p:blipFill>
          <a:blip r:embed="rId3"/>
          <a:stretch>
            <a:fillRect/>
          </a:stretch>
        </p:blipFill>
        <p:spPr>
          <a:xfrm>
            <a:off x="11089658" y="49258"/>
            <a:ext cx="1047750" cy="1238250"/>
          </a:xfrm>
          <a:prstGeom prst="rect">
            <a:avLst/>
          </a:prstGeom>
        </p:spPr>
      </p:pic>
    </p:spTree>
    <p:extLst>
      <p:ext uri="{BB962C8B-B14F-4D97-AF65-F5344CB8AC3E}">
        <p14:creationId xmlns:p14="http://schemas.microsoft.com/office/powerpoint/2010/main" val="729704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Constitution:</a:t>
            </a:r>
          </a:p>
        </p:txBody>
      </p:sp>
      <p:sp>
        <p:nvSpPr>
          <p:cNvPr id="3" name="Content Placeholder 2"/>
          <p:cNvSpPr>
            <a:spLocks noGrp="1"/>
          </p:cNvSpPr>
          <p:nvPr>
            <p:ph idx="1"/>
          </p:nvPr>
        </p:nvSpPr>
        <p:spPr/>
        <p:txBody>
          <a:bodyPr>
            <a:normAutofit/>
          </a:bodyPr>
          <a:lstStyle/>
          <a:p>
            <a:pPr marL="0" indent="0" algn="l" rtl="0">
              <a:lnSpc>
                <a:spcPct val="100000"/>
              </a:lnSpc>
              <a:buNone/>
            </a:pPr>
            <a:r>
              <a:rPr sz="3200" dirty="0"/>
              <a:t>The </a:t>
            </a:r>
            <a:r>
              <a:rPr sz="3200" b="1" dirty="0"/>
              <a:t>constitution of the Russian Federation </a:t>
            </a:r>
            <a:r>
              <a:rPr sz="3200" dirty="0"/>
              <a:t>was adopted in a referendum on December 12, 1993. It replaced the constitution of the Soviet Union that became valid in </a:t>
            </a:r>
            <a:r>
              <a:rPr sz="3200" b="1" dirty="0"/>
              <a:t>April 1978</a:t>
            </a:r>
            <a:r>
              <a:rPr sz="3200" dirty="0"/>
              <a:t>, and the method of government that existed in Russia from 1991 until the </a:t>
            </a:r>
            <a:r>
              <a:rPr sz="3200" b="1" dirty="0"/>
              <a:t>public referendum </a:t>
            </a:r>
            <a:r>
              <a:rPr sz="3200" dirty="0"/>
              <a:t>was held. From all eligible voters, 58,187,755 (54.8%) </a:t>
            </a:r>
            <a:r>
              <a:rPr lang="en-US" sz="3200" dirty="0"/>
              <a:t>antic</a:t>
            </a:r>
            <a:r>
              <a:rPr sz="3200" dirty="0"/>
              <a:t>ipated in the referendum; 32,937,630 of these voters chose to adopt the constitution.</a:t>
            </a:r>
          </a:p>
        </p:txBody>
      </p:sp>
    </p:spTree>
    <p:extLst>
      <p:ext uri="{BB962C8B-B14F-4D97-AF65-F5344CB8AC3E}">
        <p14:creationId xmlns:p14="http://schemas.microsoft.com/office/powerpoint/2010/main" val="176553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International Relations - Environment</a:t>
            </a:r>
          </a:p>
        </p:txBody>
      </p:sp>
      <p:sp>
        <p:nvSpPr>
          <p:cNvPr id="3" name="Content Placeholder 2"/>
          <p:cNvSpPr>
            <a:spLocks noGrp="1"/>
          </p:cNvSpPr>
          <p:nvPr>
            <p:ph idx="1"/>
          </p:nvPr>
        </p:nvSpPr>
        <p:spPr/>
        <p:txBody>
          <a:bodyPr/>
          <a:lstStyle/>
          <a:p>
            <a:pPr marL="514350" lvl="0" indent="-514350" algn="l" rtl="0">
              <a:lnSpc>
                <a:spcPct val="150000"/>
              </a:lnSpc>
              <a:spcAft>
                <a:spcPts val="0"/>
              </a:spcAft>
              <a:buFont typeface="+mj-lt"/>
              <a:buAutoNum type="alphaUcPeriod"/>
            </a:pPr>
            <a:r>
              <a:rPr dirty="0"/>
              <a:t>Ukraine</a:t>
            </a:r>
            <a:endParaRPr lang="en-US" sz="1800" dirty="0">
              <a:effectLst/>
            </a:endParaRPr>
          </a:p>
          <a:p>
            <a:pPr marL="514350" lvl="0" indent="-514350" algn="l" rtl="0">
              <a:lnSpc>
                <a:spcPct val="150000"/>
              </a:lnSpc>
              <a:spcAft>
                <a:spcPts val="0"/>
              </a:spcAft>
              <a:buFont typeface="+mj-lt"/>
              <a:buAutoNum type="alphaUcPeriod"/>
            </a:pPr>
            <a:r>
              <a:rPr dirty="0"/>
              <a:t>Baltic states - Estonia, Lithuania, Latvia</a:t>
            </a:r>
            <a:endParaRPr lang="en-US" sz="1800" dirty="0">
              <a:effectLst/>
            </a:endParaRPr>
          </a:p>
          <a:p>
            <a:pPr marL="514350" lvl="0" indent="-514350" algn="l" rtl="0">
              <a:lnSpc>
                <a:spcPct val="150000"/>
              </a:lnSpc>
              <a:spcAft>
                <a:spcPts val="0"/>
              </a:spcAft>
              <a:buFont typeface="+mj-lt"/>
              <a:buAutoNum type="alphaUcPeriod"/>
            </a:pPr>
            <a:r>
              <a:rPr dirty="0"/>
              <a:t>Belarus, Georgia, North Korea</a:t>
            </a:r>
            <a:endParaRPr lang="en-US" sz="1800" dirty="0">
              <a:effectLst/>
            </a:endParaRPr>
          </a:p>
          <a:p>
            <a:pPr marL="514350" lvl="0" indent="-514350" algn="l" rtl="0">
              <a:lnSpc>
                <a:spcPct val="150000"/>
              </a:lnSpc>
              <a:spcAft>
                <a:spcPts val="0"/>
              </a:spcAft>
              <a:buFont typeface="+mj-lt"/>
              <a:buAutoNum type="alphaUcPeriod"/>
            </a:pPr>
            <a:r>
              <a:rPr dirty="0"/>
              <a:t>North Pole</a:t>
            </a:r>
            <a:endParaRPr lang="en-US" sz="1800" dirty="0">
              <a:effectLst/>
              <a:latin typeface="Times New Roman" panose="02020603050405020304" pitchFamily="18" charset="0"/>
              <a:ea typeface="Times New Roman" panose="02020603050405020304" pitchFamily="18" charset="0"/>
              <a:cs typeface="Miriam" panose="020B0502050101010101" pitchFamily="34" charset="-79"/>
            </a:endParaRPr>
          </a:p>
          <a:p>
            <a:pPr algn="l" rtl="0"/>
            <a:endParaRPr lang="he-IL" dirty="0"/>
          </a:p>
        </p:txBody>
      </p:sp>
    </p:spTree>
    <p:extLst>
      <p:ext uri="{BB962C8B-B14F-4D97-AF65-F5344CB8AC3E}">
        <p14:creationId xmlns:p14="http://schemas.microsoft.com/office/powerpoint/2010/main" val="176084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Ukraine</a:t>
            </a:r>
          </a:p>
        </p:txBody>
      </p:sp>
      <p:sp>
        <p:nvSpPr>
          <p:cNvPr id="3" name="Content Placeholder 2"/>
          <p:cNvSpPr>
            <a:spLocks noGrp="1"/>
          </p:cNvSpPr>
          <p:nvPr>
            <p:ph idx="1"/>
          </p:nvPr>
        </p:nvSpPr>
        <p:spPr/>
        <p:txBody>
          <a:bodyPr/>
          <a:lstStyle/>
          <a:p>
            <a:pPr algn="l" rtl="0"/>
            <a:endParaRPr lang="he-IL" dirty="0"/>
          </a:p>
        </p:txBody>
      </p:sp>
      <p:pic>
        <p:nvPicPr>
          <p:cNvPr id="4" name="Picture 3"/>
          <p:cNvPicPr>
            <a:picLocks noChangeAspect="1"/>
          </p:cNvPicPr>
          <p:nvPr/>
        </p:nvPicPr>
        <p:blipFill>
          <a:blip r:embed="rId2"/>
          <a:stretch>
            <a:fillRect/>
          </a:stretch>
        </p:blipFill>
        <p:spPr>
          <a:xfrm>
            <a:off x="10912806" y="54592"/>
            <a:ext cx="1238250" cy="828675"/>
          </a:xfrm>
          <a:prstGeom prst="rect">
            <a:avLst/>
          </a:prstGeom>
        </p:spPr>
      </p:pic>
      <p:pic>
        <p:nvPicPr>
          <p:cNvPr id="6" name="Picture 5"/>
          <p:cNvPicPr>
            <a:picLocks noChangeAspect="1"/>
          </p:cNvPicPr>
          <p:nvPr/>
        </p:nvPicPr>
        <p:blipFill>
          <a:blip r:embed="rId3"/>
          <a:stretch>
            <a:fillRect/>
          </a:stretch>
        </p:blipFill>
        <p:spPr>
          <a:xfrm>
            <a:off x="272955" y="1464896"/>
            <a:ext cx="11673385" cy="5393104"/>
          </a:xfrm>
          <a:prstGeom prst="rect">
            <a:avLst/>
          </a:prstGeom>
        </p:spPr>
      </p:pic>
    </p:spTree>
    <p:extLst>
      <p:ext uri="{BB962C8B-B14F-4D97-AF65-F5344CB8AC3E}">
        <p14:creationId xmlns:p14="http://schemas.microsoft.com/office/powerpoint/2010/main" val="382528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Ukraine</a:t>
            </a:r>
          </a:p>
        </p:txBody>
      </p:sp>
      <p:sp>
        <p:nvSpPr>
          <p:cNvPr id="3" name="Content Placeholder 2"/>
          <p:cNvSpPr>
            <a:spLocks noGrp="1"/>
          </p:cNvSpPr>
          <p:nvPr>
            <p:ph idx="1"/>
          </p:nvPr>
        </p:nvSpPr>
        <p:spPr>
          <a:xfrm>
            <a:off x="222913" y="1351128"/>
            <a:ext cx="11746174" cy="5268036"/>
          </a:xfrm>
        </p:spPr>
        <p:txBody>
          <a:bodyPr>
            <a:normAutofit fontScale="85000" lnSpcReduction="20000"/>
          </a:bodyPr>
          <a:lstStyle/>
          <a:p>
            <a:pPr algn="l" rtl="0">
              <a:lnSpc>
                <a:spcPct val="120000"/>
              </a:lnSpc>
            </a:pPr>
            <a:r>
              <a:rPr sz="2400" dirty="0"/>
              <a:t>The complex government relations between the two countries have experienced proper relations, tensions and blatant hostility since 1991. Prior to the Euromaidan (2013- 2014), under the Ukrainian president, Viktor Yanukovych (in power from February 2010 until February 2014), relations were cooperative with various trade agreements. After the Ukrainian revolution in 2014, which overthrew the pro-Russian Yanukovych government on February 21, 2014, Russia-Ukraine relations quickly deteriorated. This led to the return of Ukraine's ambassador from Russia in March 2014. Since then, the highest diplomatic representative of Ukraine in Russia is a temporary chargé d'affaires. Similarly, since July 2016, after the Russian ambassador to Ukraine  Mikhail Zurabov was relieved, Russia's highest diplomatic representation in Ukraine has also been a temporary chargé d'affaires</a:t>
            </a:r>
          </a:p>
          <a:p>
            <a:pPr algn="l" rtl="0">
              <a:lnSpc>
                <a:spcPct val="120000"/>
              </a:lnSpc>
            </a:pPr>
            <a:endParaRPr lang="he-IL" sz="2400" dirty="0"/>
          </a:p>
          <a:p>
            <a:pPr algn="l" rtl="0">
              <a:lnSpc>
                <a:spcPct val="120000"/>
              </a:lnSpc>
            </a:pPr>
            <a:r>
              <a:rPr sz="2400" dirty="0"/>
              <a:t>Military skirmishes between pro-Russian rebels, which are backed by the Russian military, and the Ukrainian armed forces began in April 2014. On September 5, 2014, the Ukrainian government and representatives from the new Donetsk People's Republic signed the Minsk Protocol - a ceasefire agreement. The ceasefire was broken when fierce battles broke out in January 2015. The new ceasefire agreement became valid in mid-February 2015, but this agreement could also not stop the fighting.</a:t>
            </a:r>
          </a:p>
        </p:txBody>
      </p:sp>
      <p:pic>
        <p:nvPicPr>
          <p:cNvPr id="4" name="Picture 3"/>
          <p:cNvPicPr>
            <a:picLocks noChangeAspect="1"/>
          </p:cNvPicPr>
          <p:nvPr/>
        </p:nvPicPr>
        <p:blipFill>
          <a:blip r:embed="rId2"/>
          <a:stretch>
            <a:fillRect/>
          </a:stretch>
        </p:blipFill>
        <p:spPr>
          <a:xfrm>
            <a:off x="9657212" y="154923"/>
            <a:ext cx="1238250" cy="828675"/>
          </a:xfrm>
          <a:prstGeom prst="rect">
            <a:avLst/>
          </a:prstGeom>
        </p:spPr>
      </p:pic>
    </p:spTree>
    <p:extLst>
      <p:ext uri="{BB962C8B-B14F-4D97-AF65-F5344CB8AC3E}">
        <p14:creationId xmlns:p14="http://schemas.microsoft.com/office/powerpoint/2010/main" val="2432585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96908"/>
          </a:xfrm>
        </p:spPr>
        <p:txBody>
          <a:bodyPr>
            <a:normAutofit fontScale="90000"/>
          </a:bodyPr>
          <a:lstStyle/>
          <a:p>
            <a:pPr algn="l" rtl="0"/>
            <a:r>
              <a:rPr sz="4000" dirty="0">
                <a:latin typeface="Segoe UI"/>
                <a:cs typeface="Segoe UI"/>
              </a:rPr>
              <a:t>The characteristics a modern military conflict</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3240195857"/>
              </p:ext>
            </p:extLst>
          </p:nvPr>
        </p:nvGraphicFramePr>
        <p:xfrm>
          <a:off x="2309786" y="1142985"/>
          <a:ext cx="7543824" cy="4054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p:cNvSpPr/>
          <p:nvPr/>
        </p:nvSpPr>
        <p:spPr>
          <a:xfrm>
            <a:off x="4667240" y="5357826"/>
            <a:ext cx="2857520" cy="1285884"/>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dirty="0"/>
              <a:t>Nuclear weapons - an important component to prevent conventional and non-conventional conflicts</a:t>
            </a:r>
          </a:p>
        </p:txBody>
      </p:sp>
    </p:spTree>
    <p:extLst>
      <p:ext uri="{BB962C8B-B14F-4D97-AF65-F5344CB8AC3E}">
        <p14:creationId xmlns:p14="http://schemas.microsoft.com/office/powerpoint/2010/main" val="381730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13"/>
            <a:ext cx="10515600" cy="1325563"/>
          </a:xfrm>
        </p:spPr>
        <p:txBody>
          <a:bodyPr>
            <a:normAutofit/>
          </a:bodyPr>
          <a:lstStyle/>
          <a:p>
            <a:pPr algn="ctr" rtl="0"/>
            <a:r>
              <a:rPr sz="4800" b="1" dirty="0"/>
              <a:t>The Baltic States</a:t>
            </a:r>
          </a:p>
        </p:txBody>
      </p:sp>
      <p:pic>
        <p:nvPicPr>
          <p:cNvPr id="13" name="Picture 12"/>
          <p:cNvPicPr>
            <a:picLocks noChangeAspect="1"/>
          </p:cNvPicPr>
          <p:nvPr/>
        </p:nvPicPr>
        <p:blipFill>
          <a:blip r:embed="rId2"/>
          <a:stretch>
            <a:fillRect/>
          </a:stretch>
        </p:blipFill>
        <p:spPr>
          <a:xfrm>
            <a:off x="5115786" y="1197029"/>
            <a:ext cx="7076214" cy="5660971"/>
          </a:xfrm>
          <a:prstGeom prst="rect">
            <a:avLst/>
          </a:prstGeom>
        </p:spPr>
      </p:pic>
      <p:pic>
        <p:nvPicPr>
          <p:cNvPr id="14" name="Picture 13"/>
          <p:cNvPicPr>
            <a:picLocks noChangeAspect="1"/>
          </p:cNvPicPr>
          <p:nvPr/>
        </p:nvPicPr>
        <p:blipFill>
          <a:blip r:embed="rId3"/>
          <a:stretch>
            <a:fillRect/>
          </a:stretch>
        </p:blipFill>
        <p:spPr>
          <a:xfrm>
            <a:off x="0" y="1197029"/>
            <a:ext cx="6359502" cy="5660852"/>
          </a:xfrm>
          <a:prstGeom prst="rect">
            <a:avLst/>
          </a:prstGeom>
        </p:spPr>
      </p:pic>
    </p:spTree>
    <p:extLst>
      <p:ext uri="{BB962C8B-B14F-4D97-AF65-F5344CB8AC3E}">
        <p14:creationId xmlns:p14="http://schemas.microsoft.com/office/powerpoint/2010/main" val="1409368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The Baltic States</a:t>
            </a:r>
          </a:p>
        </p:txBody>
      </p:sp>
      <p:sp>
        <p:nvSpPr>
          <p:cNvPr id="3" name="Content Placeholder 2"/>
          <p:cNvSpPr>
            <a:spLocks noGrp="1"/>
          </p:cNvSpPr>
          <p:nvPr>
            <p:ph idx="1"/>
          </p:nvPr>
        </p:nvSpPr>
        <p:spPr>
          <a:xfrm>
            <a:off x="250209" y="1478958"/>
            <a:ext cx="11691582" cy="5263036"/>
          </a:xfrm>
        </p:spPr>
        <p:txBody>
          <a:bodyPr>
            <a:normAutofit fontScale="70000" lnSpcReduction="20000"/>
          </a:bodyPr>
          <a:lstStyle/>
          <a:p>
            <a:pPr marL="0" indent="0" algn="l" rtl="0">
              <a:lnSpc>
                <a:spcPct val="120000"/>
              </a:lnSpc>
              <a:buNone/>
            </a:pPr>
            <a:r>
              <a:rPr dirty="0"/>
              <a:t>The Baltic States are three countries bordering the Baltic Sea: </a:t>
            </a:r>
            <a:r>
              <a:rPr b="1" dirty="0"/>
              <a:t>Lithuania, Latvia and Estonia</a:t>
            </a:r>
            <a:r>
              <a:rPr dirty="0"/>
              <a:t>. There are other countries lying along the Baltic Sea, but the name "Baltic States" is unique for these three countries. Before WWII, Russia treated Finland as a fourth Baltic state.</a:t>
            </a:r>
          </a:p>
          <a:p>
            <a:pPr marL="0" indent="0" algn="l" rtl="0">
              <a:lnSpc>
                <a:spcPct val="120000"/>
              </a:lnSpc>
              <a:buNone/>
            </a:pPr>
            <a:r>
              <a:rPr b="1" dirty="0"/>
              <a:t>In the 19th century, the Baltic States were part of the Russian Empire.</a:t>
            </a:r>
            <a:r>
              <a:rPr dirty="0"/>
              <a:t> In 1918, at the end of WWI, the three countries won their independence. In 1940, according to the sec</a:t>
            </a:r>
            <a:r>
              <a:rPr b="1" dirty="0"/>
              <a:t>ret Molotov–Ribbentrop Pact </a:t>
            </a:r>
            <a:r>
              <a:rPr dirty="0"/>
              <a:t>that was signed on August 23, 1939 between Nazi Germany and the Soviet Union, </a:t>
            </a:r>
            <a:r>
              <a:rPr b="1" dirty="0"/>
              <a:t>the Soviet Union annexed the Baltic States and part of Finland.</a:t>
            </a:r>
            <a:r>
              <a:rPr dirty="0"/>
              <a:t> In 1941, Germany conquered these countries, </a:t>
            </a:r>
            <a:r>
              <a:rPr b="1" dirty="0"/>
              <a:t>and in 1944, they returned the Soviet Union's control, and the included as "social Soviet republics".</a:t>
            </a:r>
            <a:r>
              <a:rPr dirty="0"/>
              <a:t> In August 1991, several months after the fall of the Soviet Union, each of the Baltic States declared their renewed independence, and they were recognized by Russia and the West.</a:t>
            </a:r>
          </a:p>
          <a:p>
            <a:pPr marL="0" indent="0" algn="l" rtl="0">
              <a:lnSpc>
                <a:spcPct val="120000"/>
              </a:lnSpc>
              <a:buNone/>
            </a:pPr>
            <a:r>
              <a:rPr dirty="0"/>
              <a:t>In 2002, the Baltic States began working to achieve their plan to join western Europe. On March 29, 2004, the Baltic States were accepted </a:t>
            </a:r>
            <a:r>
              <a:rPr b="1" dirty="0"/>
              <a:t>as NATO members</a:t>
            </a:r>
            <a:r>
              <a:rPr dirty="0"/>
              <a:t>, and on May 1, 2004 they were accepted as </a:t>
            </a:r>
            <a:r>
              <a:rPr b="1" dirty="0"/>
              <a:t>members to the European Union</a:t>
            </a:r>
            <a:r>
              <a:rPr dirty="0"/>
              <a:t>. In 2007, the Baltic States joined the </a:t>
            </a:r>
            <a:r>
              <a:rPr b="1" dirty="0"/>
              <a:t>Schengen Agreement</a:t>
            </a:r>
            <a:r>
              <a:rPr dirty="0"/>
              <a:t>, which in practice cancelled passport control between the borders of the Baltic States and the other countries that are members of the Schengen Agreement.</a:t>
            </a:r>
          </a:p>
        </p:txBody>
      </p:sp>
    </p:spTree>
    <p:extLst>
      <p:ext uri="{BB962C8B-B14F-4D97-AF65-F5344CB8AC3E}">
        <p14:creationId xmlns:p14="http://schemas.microsoft.com/office/powerpoint/2010/main" val="123580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rtl="0">
              <a:lnSpc>
                <a:spcPct val="150000"/>
              </a:lnSpc>
              <a:spcAft>
                <a:spcPts val="0"/>
              </a:spcAft>
            </a:pPr>
            <a:r>
              <a:rPr sz="4800" b="1" dirty="0"/>
              <a:t>Belarus</a:t>
            </a:r>
            <a:endParaRPr lang="en-US" sz="4800" b="1" dirty="0"/>
          </a:p>
        </p:txBody>
      </p:sp>
      <p:sp>
        <p:nvSpPr>
          <p:cNvPr id="3" name="Content Placeholder 2"/>
          <p:cNvSpPr>
            <a:spLocks noGrp="1"/>
          </p:cNvSpPr>
          <p:nvPr>
            <p:ph idx="1"/>
          </p:nvPr>
        </p:nvSpPr>
        <p:spPr>
          <a:xfrm>
            <a:off x="6291618" y="1825624"/>
            <a:ext cx="4662131" cy="4951009"/>
          </a:xfrm>
        </p:spPr>
        <p:txBody>
          <a:bodyPr>
            <a:normAutofit fontScale="70000" lnSpcReduction="20000"/>
          </a:bodyPr>
          <a:lstStyle/>
          <a:p>
            <a:pPr algn="l" rtl="0">
              <a:lnSpc>
                <a:spcPct val="120000"/>
              </a:lnSpc>
            </a:pPr>
            <a:r>
              <a:rPr dirty="0"/>
              <a:t>Belarus or White Russia is a  landlocked country bordered by Russia to the east, Ukraine  to the south, Poland to the west, and  Lithuania and Latvia to the north. It belonged to the Soviet Union, but declared its independence following the breakup of USSR. Since 1996, Belarus has signed a series of treaties with the Russian Federation to </a:t>
            </a:r>
            <a:r>
              <a:rPr lang="en-US" dirty="0"/>
              <a:t>create</a:t>
            </a:r>
            <a:r>
              <a:rPr dirty="0"/>
              <a:t> an entity called The  </a:t>
            </a:r>
            <a:r>
              <a:rPr lang="en-US" dirty="0"/>
              <a:t>Union </a:t>
            </a:r>
            <a:r>
              <a:rPr dirty="0"/>
              <a:t>of Russia and Belarus, as the first step towards possible unification between the countries.</a:t>
            </a:r>
          </a:p>
        </p:txBody>
      </p:sp>
      <p:pic>
        <p:nvPicPr>
          <p:cNvPr id="4" name="Picture 3"/>
          <p:cNvPicPr>
            <a:picLocks noChangeAspect="1"/>
          </p:cNvPicPr>
          <p:nvPr/>
        </p:nvPicPr>
        <p:blipFill>
          <a:blip r:embed="rId2"/>
          <a:stretch>
            <a:fillRect/>
          </a:stretch>
        </p:blipFill>
        <p:spPr>
          <a:xfrm>
            <a:off x="10953750" y="1825625"/>
            <a:ext cx="1238250" cy="619125"/>
          </a:xfrm>
          <a:prstGeom prst="rect">
            <a:avLst/>
          </a:prstGeom>
        </p:spPr>
      </p:pic>
      <p:pic>
        <p:nvPicPr>
          <p:cNvPr id="6" name="Picture 5"/>
          <p:cNvPicPr>
            <a:picLocks noChangeAspect="1"/>
          </p:cNvPicPr>
          <p:nvPr/>
        </p:nvPicPr>
        <p:blipFill>
          <a:blip r:embed="rId3"/>
          <a:stretch>
            <a:fillRect/>
          </a:stretch>
        </p:blipFill>
        <p:spPr>
          <a:xfrm>
            <a:off x="72218" y="1599075"/>
            <a:ext cx="6055625" cy="5177559"/>
          </a:xfrm>
          <a:prstGeom prst="rect">
            <a:avLst/>
          </a:prstGeom>
        </p:spPr>
      </p:pic>
    </p:spTree>
    <p:extLst>
      <p:ext uri="{BB962C8B-B14F-4D97-AF65-F5344CB8AC3E}">
        <p14:creationId xmlns:p14="http://schemas.microsoft.com/office/powerpoint/2010/main" val="1866574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Georgia</a:t>
            </a:r>
            <a:endParaRPr lang="en-US" sz="4800" b="1" dirty="0"/>
          </a:p>
        </p:txBody>
      </p:sp>
      <p:sp>
        <p:nvSpPr>
          <p:cNvPr id="3" name="Content Placeholder 2"/>
          <p:cNvSpPr>
            <a:spLocks noGrp="1"/>
          </p:cNvSpPr>
          <p:nvPr>
            <p:ph idx="1"/>
          </p:nvPr>
        </p:nvSpPr>
        <p:spPr>
          <a:xfrm>
            <a:off x="177421" y="1363140"/>
            <a:ext cx="11854501" cy="5494860"/>
          </a:xfrm>
        </p:spPr>
        <p:txBody>
          <a:bodyPr>
            <a:normAutofit fontScale="92500"/>
          </a:bodyPr>
          <a:lstStyle/>
          <a:p>
            <a:pPr marL="0" indent="0" algn="l" rtl="0">
              <a:lnSpc>
                <a:spcPct val="120000"/>
              </a:lnSpc>
              <a:buNone/>
            </a:pPr>
            <a:r>
              <a:rPr sz="2400" dirty="0"/>
              <a:t>The Georgia-Russia war was a military conflict that broke out in August 2008 following heavy exchanges of fire between Georgian military forces and rebel forces from Abkhazia and South Ossetia, the Russian military and Russian Peacekeeping forces that were serving in these districts.</a:t>
            </a:r>
          </a:p>
          <a:p>
            <a:pPr marL="0" indent="0" algn="l" rtl="0">
              <a:lnSpc>
                <a:spcPct val="120000"/>
              </a:lnSpc>
              <a:buNone/>
            </a:pPr>
            <a:r>
              <a:rPr sz="2400" dirty="0"/>
              <a:t>The tensions that resulted in the military conflict between Georgia and Russia began at the end of July 2008. On August 1, 2008, </a:t>
            </a:r>
            <a:r>
              <a:rPr sz="2400" b="1" dirty="0"/>
              <a:t>Georgia embarked on a military operation</a:t>
            </a:r>
            <a:r>
              <a:rPr sz="2400" dirty="0"/>
              <a:t> in South Ossetia with the goal of </a:t>
            </a:r>
            <a:r>
              <a:rPr sz="2400" b="1" dirty="0"/>
              <a:t>gaining control over Tskhinvali, the capital of the breakaway republic.</a:t>
            </a:r>
            <a:r>
              <a:rPr sz="2400" dirty="0"/>
              <a:t> The tensions led to heavy exchanges of fire in the night of August 7, 2008, when Georgian military forces shelled the capital of South Ossetia, Tskhinvali. On August 8, under circumstances which are still unclear, Russia sent artillery, armor and infantry forces of the Russian military to the area following its promises to assist the Ossetian rebels. According to the Russian president, Dimitry Medvedev, Russia's intent was to</a:t>
            </a:r>
            <a:r>
              <a:rPr sz="2400" b="1" dirty="0"/>
              <a:t> protect the citizens of South Ossetia who hold Russian identity cards. </a:t>
            </a:r>
            <a:r>
              <a:rPr sz="2400" dirty="0"/>
              <a:t>The Georgian president, Mikheil Saakashvili, claimed that his country was defending itself against Russian aggression. He added that Russian forces are indiscriminately bombing civilian targets in Georgia.</a:t>
            </a:r>
          </a:p>
        </p:txBody>
      </p:sp>
      <p:pic>
        <p:nvPicPr>
          <p:cNvPr id="7" name="Picture 6"/>
          <p:cNvPicPr>
            <a:picLocks noChangeAspect="1"/>
          </p:cNvPicPr>
          <p:nvPr/>
        </p:nvPicPr>
        <p:blipFill>
          <a:blip r:embed="rId2"/>
          <a:stretch>
            <a:fillRect/>
          </a:stretch>
        </p:blipFill>
        <p:spPr>
          <a:xfrm>
            <a:off x="9613497" y="160727"/>
            <a:ext cx="1086348" cy="724232"/>
          </a:xfrm>
          <a:prstGeom prst="rect">
            <a:avLst/>
          </a:prstGeom>
        </p:spPr>
      </p:pic>
    </p:spTree>
    <p:extLst>
      <p:ext uri="{BB962C8B-B14F-4D97-AF65-F5344CB8AC3E}">
        <p14:creationId xmlns:p14="http://schemas.microsoft.com/office/powerpoint/2010/main" val="2621877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Georgia</a:t>
            </a:r>
            <a:endParaRPr lang="en-US" sz="4800" b="1" dirty="0"/>
          </a:p>
        </p:txBody>
      </p:sp>
      <p:sp>
        <p:nvSpPr>
          <p:cNvPr id="3" name="Content Placeholder 2"/>
          <p:cNvSpPr>
            <a:spLocks noGrp="1"/>
          </p:cNvSpPr>
          <p:nvPr>
            <p:ph idx="1"/>
          </p:nvPr>
        </p:nvSpPr>
        <p:spPr>
          <a:xfrm>
            <a:off x="177421" y="1363140"/>
            <a:ext cx="11854501" cy="5494860"/>
          </a:xfrm>
        </p:spPr>
        <p:txBody>
          <a:bodyPr>
            <a:normAutofit/>
          </a:bodyPr>
          <a:lstStyle/>
          <a:p>
            <a:pPr marL="0" indent="0" algn="l" rtl="0">
              <a:lnSpc>
                <a:spcPct val="120000"/>
              </a:lnSpc>
              <a:buNone/>
            </a:pPr>
            <a:r>
              <a:rPr sz="2400" dirty="0"/>
              <a:t>For several days, the armed forces of the Russian Republic, together South Ossetian and  Abkhazian forces forced the Georgian military out of South Ossetian and Abkhazian areas. The Russian army even invaded Georgia itself, and for several days held several main cities in western Georgia, such as Zugdidi, Senaki, Poti and Gori. Between August 14 to 16, Russia and Georgia began to hold negotiations to calm the situation, and on August -26, </a:t>
            </a:r>
            <a:r>
              <a:rPr sz="2400" b="1" dirty="0"/>
              <a:t>Russia officially recognized the independence of South Ossetia and Abkhazia.  </a:t>
            </a:r>
            <a:r>
              <a:rPr sz="2400" dirty="0"/>
              <a:t>In response, </a:t>
            </a:r>
            <a:r>
              <a:rPr sz="2400" b="1" dirty="0"/>
              <a:t>Georgia broke off diplomatic relations with Russia on September 2. However, if Georgia was a candidate to join NATO, following the war, the process of joining was frozen.</a:t>
            </a:r>
          </a:p>
          <a:p>
            <a:pPr marL="0" indent="0" algn="l" rtl="0">
              <a:lnSpc>
                <a:spcPct val="120000"/>
              </a:lnSpc>
              <a:buNone/>
            </a:pPr>
            <a:r>
              <a:rPr sz="2400" dirty="0"/>
              <a:t>Russia completely withdrew it forces on October 8. The war caused 192,000 people to become refugees, and while many have returned to their homes, 20,272 of them remain refugees.</a:t>
            </a:r>
          </a:p>
        </p:txBody>
      </p:sp>
      <p:pic>
        <p:nvPicPr>
          <p:cNvPr id="7" name="Picture 6"/>
          <p:cNvPicPr>
            <a:picLocks noChangeAspect="1"/>
          </p:cNvPicPr>
          <p:nvPr/>
        </p:nvPicPr>
        <p:blipFill>
          <a:blip r:embed="rId2"/>
          <a:stretch>
            <a:fillRect/>
          </a:stretch>
        </p:blipFill>
        <p:spPr>
          <a:xfrm>
            <a:off x="9613497" y="160727"/>
            <a:ext cx="1086348" cy="724232"/>
          </a:xfrm>
          <a:prstGeom prst="rect">
            <a:avLst/>
          </a:prstGeom>
        </p:spPr>
      </p:pic>
    </p:spTree>
    <p:extLst>
      <p:ext uri="{BB962C8B-B14F-4D97-AF65-F5344CB8AC3E}">
        <p14:creationId xmlns:p14="http://schemas.microsoft.com/office/powerpoint/2010/main" val="216406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Georgia</a:t>
            </a:r>
            <a:endParaRPr lang="en-US" sz="4800" b="1" dirty="0"/>
          </a:p>
        </p:txBody>
      </p:sp>
      <p:pic>
        <p:nvPicPr>
          <p:cNvPr id="7" name="Picture 6"/>
          <p:cNvPicPr>
            <a:picLocks noChangeAspect="1"/>
          </p:cNvPicPr>
          <p:nvPr/>
        </p:nvPicPr>
        <p:blipFill>
          <a:blip r:embed="rId2"/>
          <a:stretch>
            <a:fillRect/>
          </a:stretch>
        </p:blipFill>
        <p:spPr>
          <a:xfrm>
            <a:off x="868907" y="1255977"/>
            <a:ext cx="10426890" cy="5547431"/>
          </a:xfrm>
          <a:prstGeom prst="rect">
            <a:avLst/>
          </a:prstGeom>
        </p:spPr>
      </p:pic>
      <p:pic>
        <p:nvPicPr>
          <p:cNvPr id="8" name="Picture 7"/>
          <p:cNvPicPr>
            <a:picLocks noChangeAspect="1"/>
          </p:cNvPicPr>
          <p:nvPr/>
        </p:nvPicPr>
        <p:blipFill>
          <a:blip r:embed="rId3"/>
          <a:stretch>
            <a:fillRect/>
          </a:stretch>
        </p:blipFill>
        <p:spPr>
          <a:xfrm>
            <a:off x="9613497" y="160727"/>
            <a:ext cx="1086348" cy="724232"/>
          </a:xfrm>
          <a:prstGeom prst="rect">
            <a:avLst/>
          </a:prstGeom>
        </p:spPr>
      </p:pic>
      <p:sp>
        <p:nvSpPr>
          <p:cNvPr id="3" name="מלבן 2">
            <a:extLst>
              <a:ext uri="{FF2B5EF4-FFF2-40B4-BE49-F238E27FC236}">
                <a16:creationId xmlns:a16="http://schemas.microsoft.com/office/drawing/2014/main" id="{B66E3942-011B-42DA-A533-56BC1B935E6F}"/>
              </a:ext>
            </a:extLst>
          </p:cNvPr>
          <p:cNvSpPr/>
          <p:nvPr/>
        </p:nvSpPr>
        <p:spPr>
          <a:xfrm>
            <a:off x="6416954" y="4731758"/>
            <a:ext cx="1215238" cy="369332"/>
          </a:xfrm>
          <a:prstGeom prst="rect">
            <a:avLst/>
          </a:prstGeom>
          <a:solidFill>
            <a:schemeClr val="bg1"/>
          </a:solidFill>
        </p:spPr>
        <p:txBody>
          <a:bodyPr wrap="square">
            <a:spAutoFit/>
          </a:bodyPr>
          <a:lstStyle/>
          <a:p>
            <a:pPr algn="ctr" rtl="0"/>
            <a:r>
              <a:rPr lang="en-US" b="1" dirty="0">
                <a:solidFill>
                  <a:schemeClr val="dk1"/>
                </a:solidFill>
              </a:rPr>
              <a:t>Georgia</a:t>
            </a:r>
          </a:p>
        </p:txBody>
      </p:sp>
      <p:sp>
        <p:nvSpPr>
          <p:cNvPr id="6" name="מלבן 5">
            <a:extLst>
              <a:ext uri="{FF2B5EF4-FFF2-40B4-BE49-F238E27FC236}">
                <a16:creationId xmlns:a16="http://schemas.microsoft.com/office/drawing/2014/main" id="{467A1692-22B5-4021-B117-365122FA5A16}"/>
              </a:ext>
            </a:extLst>
          </p:cNvPr>
          <p:cNvSpPr/>
          <p:nvPr/>
        </p:nvSpPr>
        <p:spPr>
          <a:xfrm>
            <a:off x="6527749" y="2289152"/>
            <a:ext cx="993648" cy="584775"/>
          </a:xfrm>
          <a:prstGeom prst="rect">
            <a:avLst/>
          </a:prstGeom>
          <a:solidFill>
            <a:schemeClr val="bg1"/>
          </a:solidFill>
        </p:spPr>
        <p:txBody>
          <a:bodyPr wrap="square">
            <a:spAutoFit/>
          </a:bodyPr>
          <a:lstStyle/>
          <a:p>
            <a:pPr algn="ctr" rtl="0"/>
            <a:r>
              <a:rPr lang="en-US" sz="1600" b="1" dirty="0">
                <a:solidFill>
                  <a:schemeClr val="dk1"/>
                </a:solidFill>
              </a:rPr>
              <a:t>South Ossetia</a:t>
            </a:r>
          </a:p>
        </p:txBody>
      </p:sp>
      <p:cxnSp>
        <p:nvCxnSpPr>
          <p:cNvPr id="5" name="מחבר חץ ישר 4">
            <a:extLst>
              <a:ext uri="{FF2B5EF4-FFF2-40B4-BE49-F238E27FC236}">
                <a16:creationId xmlns:a16="http://schemas.microsoft.com/office/drawing/2014/main" id="{0FFE204A-82A3-48D9-B31C-061D1D187143}"/>
              </a:ext>
            </a:extLst>
          </p:cNvPr>
          <p:cNvCxnSpPr/>
          <p:nvPr/>
        </p:nvCxnSpPr>
        <p:spPr>
          <a:xfrm flipH="1">
            <a:off x="7086600" y="2903220"/>
            <a:ext cx="68580" cy="5257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מלבן 8">
            <a:extLst>
              <a:ext uri="{FF2B5EF4-FFF2-40B4-BE49-F238E27FC236}">
                <a16:creationId xmlns:a16="http://schemas.microsoft.com/office/drawing/2014/main" id="{D0652710-B5AC-43D7-9B49-5007474C9666}"/>
              </a:ext>
            </a:extLst>
          </p:cNvPr>
          <p:cNvSpPr/>
          <p:nvPr/>
        </p:nvSpPr>
        <p:spPr>
          <a:xfrm>
            <a:off x="9214208" y="1847119"/>
            <a:ext cx="1690011" cy="1200329"/>
          </a:xfrm>
          <a:prstGeom prst="rect">
            <a:avLst/>
          </a:prstGeom>
          <a:solidFill>
            <a:schemeClr val="bg1"/>
          </a:solidFill>
        </p:spPr>
        <p:txBody>
          <a:bodyPr wrap="square">
            <a:spAutoFit/>
          </a:bodyPr>
          <a:lstStyle/>
          <a:p>
            <a:pPr algn="ctr" rtl="0"/>
            <a:r>
              <a:rPr lang="en-US" sz="1200" b="1" dirty="0">
                <a:solidFill>
                  <a:schemeClr val="dk1"/>
                </a:solidFill>
              </a:rPr>
              <a:t>UN Security Zone (SZ)</a:t>
            </a:r>
          </a:p>
          <a:p>
            <a:pPr algn="ctr" rtl="0"/>
            <a:endParaRPr lang="en-US" sz="1200" b="1" dirty="0">
              <a:solidFill>
                <a:schemeClr val="dk1"/>
              </a:solidFill>
            </a:endParaRPr>
          </a:p>
          <a:p>
            <a:pPr algn="ctr" rtl="0"/>
            <a:r>
              <a:rPr lang="en-US" sz="1200" b="1" dirty="0">
                <a:solidFill>
                  <a:schemeClr val="dk1"/>
                </a:solidFill>
              </a:rPr>
              <a:t>Restricted Weapons Zone (RWZ)</a:t>
            </a:r>
          </a:p>
          <a:p>
            <a:pPr algn="ctr" rtl="0"/>
            <a:endParaRPr lang="en-US" sz="1200" b="1" dirty="0">
              <a:solidFill>
                <a:schemeClr val="dk1"/>
              </a:solidFill>
            </a:endParaRPr>
          </a:p>
          <a:p>
            <a:pPr algn="ctr" rtl="0"/>
            <a:r>
              <a:rPr lang="en-US" sz="1200" b="1" dirty="0">
                <a:solidFill>
                  <a:schemeClr val="dk1"/>
                </a:solidFill>
              </a:rPr>
              <a:t>Controlled by Georgia</a:t>
            </a:r>
          </a:p>
        </p:txBody>
      </p:sp>
      <p:sp>
        <p:nvSpPr>
          <p:cNvPr id="10" name="מלבן 9">
            <a:extLst>
              <a:ext uri="{FF2B5EF4-FFF2-40B4-BE49-F238E27FC236}">
                <a16:creationId xmlns:a16="http://schemas.microsoft.com/office/drawing/2014/main" id="{AF3AA59F-7AAC-4B64-96A3-FCE1E6EA54F7}"/>
              </a:ext>
            </a:extLst>
          </p:cNvPr>
          <p:cNvSpPr/>
          <p:nvPr/>
        </p:nvSpPr>
        <p:spPr>
          <a:xfrm>
            <a:off x="1193811" y="3087126"/>
            <a:ext cx="993648" cy="338554"/>
          </a:xfrm>
          <a:prstGeom prst="rect">
            <a:avLst/>
          </a:prstGeom>
          <a:solidFill>
            <a:schemeClr val="bg1"/>
          </a:solidFill>
        </p:spPr>
        <p:txBody>
          <a:bodyPr wrap="square">
            <a:spAutoFit/>
          </a:bodyPr>
          <a:lstStyle/>
          <a:p>
            <a:pPr algn="ctr" rtl="0"/>
            <a:r>
              <a:rPr lang="en-US" sz="1600" b="1" dirty="0"/>
              <a:t>Abkhazia</a:t>
            </a:r>
            <a:endParaRPr lang="en-US" sz="1600" b="1" dirty="0">
              <a:solidFill>
                <a:schemeClr val="dk1"/>
              </a:solidFill>
            </a:endParaRPr>
          </a:p>
        </p:txBody>
      </p:sp>
      <p:cxnSp>
        <p:nvCxnSpPr>
          <p:cNvPr id="11" name="מחבר חץ ישר 10">
            <a:extLst>
              <a:ext uri="{FF2B5EF4-FFF2-40B4-BE49-F238E27FC236}">
                <a16:creationId xmlns:a16="http://schemas.microsoft.com/office/drawing/2014/main" id="{AB03B4B2-4CCF-4D62-897C-80D6728449F4}"/>
              </a:ext>
            </a:extLst>
          </p:cNvPr>
          <p:cNvCxnSpPr>
            <a:cxnSpLocks/>
          </p:cNvCxnSpPr>
          <p:nvPr/>
        </p:nvCxnSpPr>
        <p:spPr>
          <a:xfrm flipV="1">
            <a:off x="1790700" y="2514600"/>
            <a:ext cx="427466" cy="5328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71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Georgia</a:t>
            </a:r>
            <a:endParaRPr lang="en-US" sz="4800" b="1" dirty="0"/>
          </a:p>
        </p:txBody>
      </p:sp>
      <p:pic>
        <p:nvPicPr>
          <p:cNvPr id="4" name="Picture 3"/>
          <p:cNvPicPr>
            <a:picLocks noChangeAspect="1"/>
          </p:cNvPicPr>
          <p:nvPr/>
        </p:nvPicPr>
        <p:blipFill>
          <a:blip r:embed="rId2"/>
          <a:stretch>
            <a:fillRect/>
          </a:stretch>
        </p:blipFill>
        <p:spPr>
          <a:xfrm>
            <a:off x="755175" y="1008108"/>
            <a:ext cx="10681650" cy="5836244"/>
          </a:xfrm>
          <a:prstGeom prst="rect">
            <a:avLst/>
          </a:prstGeom>
        </p:spPr>
      </p:pic>
      <p:pic>
        <p:nvPicPr>
          <p:cNvPr id="8" name="Picture 7"/>
          <p:cNvPicPr>
            <a:picLocks noChangeAspect="1"/>
          </p:cNvPicPr>
          <p:nvPr/>
        </p:nvPicPr>
        <p:blipFill>
          <a:blip r:embed="rId3"/>
          <a:stretch>
            <a:fillRect/>
          </a:stretch>
        </p:blipFill>
        <p:spPr>
          <a:xfrm>
            <a:off x="9613497" y="147079"/>
            <a:ext cx="1086348" cy="724232"/>
          </a:xfrm>
          <a:prstGeom prst="rect">
            <a:avLst/>
          </a:prstGeom>
        </p:spPr>
      </p:pic>
    </p:spTree>
    <p:extLst>
      <p:ext uri="{BB962C8B-B14F-4D97-AF65-F5344CB8AC3E}">
        <p14:creationId xmlns:p14="http://schemas.microsoft.com/office/powerpoint/2010/main" val="348039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North Korea</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4653887" y="1511726"/>
            <a:ext cx="7430282" cy="5243916"/>
          </a:xfrm>
        </p:spPr>
        <p:txBody>
          <a:bodyPr>
            <a:normAutofit fontScale="92500" lnSpcReduction="20000"/>
          </a:bodyPr>
          <a:lstStyle/>
          <a:p>
            <a:pPr algn="l" rtl="0">
              <a:lnSpc>
                <a:spcPct val="120000"/>
              </a:lnSpc>
            </a:pPr>
            <a:r>
              <a:rPr dirty="0">
                <a:latin typeface="Segoe UI"/>
                <a:cs typeface="Segoe UI"/>
              </a:rPr>
              <a:t>North Korea, is officially known as the Democratic People's Republic of Korea (in Korean:  조선민주주의인민공화국, Chosŏn Minjujuŭi Inmin Konghwaguk) is a country in  East Asia constituting the northern part of the  Korean Peninsula. Pyongyang is its capital and the largest city in the country. Korean Demilitarized Zone  (DMZ) in the southern part of the country separates North Korea from South Korea. The country is  bordered by the People's Republic of China to the north and west, and it has a short border with Russia to the north-east.</a:t>
            </a:r>
          </a:p>
        </p:txBody>
      </p:sp>
      <p:pic>
        <p:nvPicPr>
          <p:cNvPr id="10" name="Picture 9"/>
          <p:cNvPicPr>
            <a:picLocks noChangeAspect="1"/>
          </p:cNvPicPr>
          <p:nvPr/>
        </p:nvPicPr>
        <p:blipFill>
          <a:blip r:embed="rId4"/>
          <a:stretch>
            <a:fillRect/>
          </a:stretch>
        </p:blipFill>
        <p:spPr>
          <a:xfrm>
            <a:off x="107831" y="1176639"/>
            <a:ext cx="4516262" cy="5618983"/>
          </a:xfrm>
          <a:prstGeom prst="rect">
            <a:avLst/>
          </a:prstGeom>
        </p:spPr>
      </p:pic>
      <p:sp>
        <p:nvSpPr>
          <p:cNvPr id="12" name="מלבן 11">
            <a:extLst>
              <a:ext uri="{FF2B5EF4-FFF2-40B4-BE49-F238E27FC236}">
                <a16:creationId xmlns:a16="http://schemas.microsoft.com/office/drawing/2014/main" id="{B2AE8567-00B2-47D6-B710-7C88E8902AF6}"/>
              </a:ext>
            </a:extLst>
          </p:cNvPr>
          <p:cNvSpPr/>
          <p:nvPr/>
        </p:nvSpPr>
        <p:spPr>
          <a:xfrm>
            <a:off x="508632" y="1643605"/>
            <a:ext cx="2512360" cy="338554"/>
          </a:xfrm>
          <a:prstGeom prst="rect">
            <a:avLst/>
          </a:prstGeom>
          <a:solidFill>
            <a:schemeClr val="bg1"/>
          </a:solidFill>
        </p:spPr>
        <p:txBody>
          <a:bodyPr wrap="square">
            <a:spAutoFit/>
          </a:bodyPr>
          <a:lstStyle/>
          <a:p>
            <a:pPr algn="ctr" rtl="0"/>
            <a:r>
              <a:rPr lang="en-US" sz="1600" b="1" dirty="0">
                <a:solidFill>
                  <a:schemeClr val="dk1"/>
                </a:solidFill>
              </a:rPr>
              <a:t>China</a:t>
            </a:r>
          </a:p>
        </p:txBody>
      </p:sp>
      <p:sp>
        <p:nvSpPr>
          <p:cNvPr id="13" name="מלבן 12">
            <a:extLst>
              <a:ext uri="{FF2B5EF4-FFF2-40B4-BE49-F238E27FC236}">
                <a16:creationId xmlns:a16="http://schemas.microsoft.com/office/drawing/2014/main" id="{ECAC45E8-5688-4E24-8847-680FC3EC6515}"/>
              </a:ext>
            </a:extLst>
          </p:cNvPr>
          <p:cNvSpPr/>
          <p:nvPr/>
        </p:nvSpPr>
        <p:spPr>
          <a:xfrm>
            <a:off x="1205042" y="3582261"/>
            <a:ext cx="1815950" cy="338554"/>
          </a:xfrm>
          <a:prstGeom prst="rect">
            <a:avLst/>
          </a:prstGeom>
          <a:solidFill>
            <a:schemeClr val="bg1"/>
          </a:solidFill>
        </p:spPr>
        <p:txBody>
          <a:bodyPr wrap="square">
            <a:spAutoFit/>
          </a:bodyPr>
          <a:lstStyle/>
          <a:p>
            <a:pPr algn="ctr" rtl="0"/>
            <a:r>
              <a:rPr lang="en-US" sz="1600" b="1" dirty="0">
                <a:solidFill>
                  <a:schemeClr val="dk1"/>
                </a:solidFill>
              </a:rPr>
              <a:t>North Korea</a:t>
            </a:r>
          </a:p>
        </p:txBody>
      </p:sp>
      <p:sp>
        <p:nvSpPr>
          <p:cNvPr id="14" name="מלבן 13">
            <a:extLst>
              <a:ext uri="{FF2B5EF4-FFF2-40B4-BE49-F238E27FC236}">
                <a16:creationId xmlns:a16="http://schemas.microsoft.com/office/drawing/2014/main" id="{DB368919-5597-4E89-967C-5DF19C325A24}"/>
              </a:ext>
            </a:extLst>
          </p:cNvPr>
          <p:cNvSpPr/>
          <p:nvPr/>
        </p:nvSpPr>
        <p:spPr>
          <a:xfrm>
            <a:off x="1701216" y="6257942"/>
            <a:ext cx="1815950" cy="338554"/>
          </a:xfrm>
          <a:prstGeom prst="rect">
            <a:avLst/>
          </a:prstGeom>
          <a:solidFill>
            <a:schemeClr val="bg1"/>
          </a:solidFill>
        </p:spPr>
        <p:txBody>
          <a:bodyPr wrap="square">
            <a:spAutoFit/>
          </a:bodyPr>
          <a:lstStyle/>
          <a:p>
            <a:pPr algn="ctr" rtl="0"/>
            <a:r>
              <a:rPr lang="en-US" sz="1600" b="1" dirty="0">
                <a:solidFill>
                  <a:schemeClr val="dk1"/>
                </a:solidFill>
              </a:rPr>
              <a:t>South Korea</a:t>
            </a:r>
          </a:p>
        </p:txBody>
      </p:sp>
      <p:sp>
        <p:nvSpPr>
          <p:cNvPr id="15" name="מלבן 14">
            <a:extLst>
              <a:ext uri="{FF2B5EF4-FFF2-40B4-BE49-F238E27FC236}">
                <a16:creationId xmlns:a16="http://schemas.microsoft.com/office/drawing/2014/main" id="{D750DB8B-3ED3-4D69-AD87-1C4526F95C3E}"/>
              </a:ext>
            </a:extLst>
          </p:cNvPr>
          <p:cNvSpPr/>
          <p:nvPr/>
        </p:nvSpPr>
        <p:spPr>
          <a:xfrm>
            <a:off x="107831" y="5081300"/>
            <a:ext cx="1815950" cy="338554"/>
          </a:xfrm>
          <a:prstGeom prst="rect">
            <a:avLst/>
          </a:prstGeom>
          <a:solidFill>
            <a:schemeClr val="bg1"/>
          </a:solidFill>
        </p:spPr>
        <p:txBody>
          <a:bodyPr wrap="square">
            <a:spAutoFit/>
          </a:bodyPr>
          <a:lstStyle/>
          <a:p>
            <a:pPr algn="ctr" rtl="0"/>
            <a:r>
              <a:rPr lang="en-US" sz="1600" b="1" dirty="0">
                <a:solidFill>
                  <a:schemeClr val="dk1"/>
                </a:solidFill>
              </a:rPr>
              <a:t>Pyongyang</a:t>
            </a:r>
          </a:p>
        </p:txBody>
      </p:sp>
    </p:spTree>
    <p:extLst>
      <p:ext uri="{BB962C8B-B14F-4D97-AF65-F5344CB8AC3E}">
        <p14:creationId xmlns:p14="http://schemas.microsoft.com/office/powerpoint/2010/main" val="42858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North Korea</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300252" y="1361599"/>
            <a:ext cx="11783918" cy="5687471"/>
          </a:xfrm>
        </p:spPr>
        <p:txBody>
          <a:bodyPr>
            <a:noAutofit/>
          </a:bodyPr>
          <a:lstStyle/>
          <a:p>
            <a:pPr algn="l" rtl="0">
              <a:lnSpc>
                <a:spcPct val="120000"/>
              </a:lnSpc>
            </a:pPr>
            <a:r>
              <a:rPr sz="2500" dirty="0">
                <a:latin typeface="Segoe UI"/>
                <a:cs typeface="Segoe UI"/>
              </a:rPr>
              <a:t>The relations between the two countries began on October 12, 1948, when the Soviet Union recognized North Korea.</a:t>
            </a:r>
          </a:p>
          <a:p>
            <a:pPr algn="l" rtl="0">
              <a:lnSpc>
                <a:spcPct val="120000"/>
              </a:lnSpc>
            </a:pPr>
            <a:r>
              <a:rPr sz="2500" dirty="0">
                <a:latin typeface="Segoe UI"/>
                <a:cs typeface="Segoe UI"/>
              </a:rPr>
              <a:t>Following the dissolution of the Soviet Union, the new government, led by Boris Yeltsin, refused to support North Korea.</a:t>
            </a:r>
          </a:p>
          <a:p>
            <a:pPr algn="l" rtl="0">
              <a:lnSpc>
                <a:spcPct val="120000"/>
              </a:lnSpc>
            </a:pPr>
            <a:r>
              <a:rPr sz="2500" dirty="0">
                <a:latin typeface="Segoe UI"/>
                <a:cs typeface="Segoe UI"/>
              </a:rPr>
              <a:t>In 1996, the two countries agreed to return the economic cooperation between them, and to also collaborate in the fields of science, technology, light industry and transportation. This was the first time this had happened since the dissolution of the Soviet Union.</a:t>
            </a:r>
          </a:p>
          <a:p>
            <a:pPr algn="l" rtl="0">
              <a:lnSpc>
                <a:spcPct val="120000"/>
              </a:lnSpc>
            </a:pPr>
            <a:r>
              <a:rPr sz="2500" dirty="0">
                <a:latin typeface="Segoe UI"/>
                <a:cs typeface="Segoe UI"/>
              </a:rPr>
              <a:t>The first summit between Russia and North Korea took place following the appointment of Vladimir Putin as Russia's president. The two countries signed a joint declaration in the summit.</a:t>
            </a:r>
          </a:p>
          <a:p>
            <a:pPr algn="l" rtl="0">
              <a:lnSpc>
                <a:spcPct val="120000"/>
              </a:lnSpc>
            </a:pPr>
            <a:r>
              <a:rPr sz="2500" dirty="0">
                <a:latin typeface="Segoe UI"/>
                <a:cs typeface="Segoe UI"/>
              </a:rPr>
              <a:t>In 2006, Russia supported  the United Nations Security Council Resolution condemning a North Korean missile test.</a:t>
            </a:r>
          </a:p>
        </p:txBody>
      </p:sp>
    </p:spTree>
    <p:extLst>
      <p:ext uri="{BB962C8B-B14F-4D97-AF65-F5344CB8AC3E}">
        <p14:creationId xmlns:p14="http://schemas.microsoft.com/office/powerpoint/2010/main" val="2733670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0">
              <a:lnSpc>
                <a:spcPct val="150000"/>
              </a:lnSpc>
              <a:spcAft>
                <a:spcPts val="0"/>
              </a:spcAft>
            </a:pPr>
            <a:r>
              <a:rPr sz="4800" b="1" dirty="0"/>
              <a:t>North Korea</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150126" y="1170529"/>
            <a:ext cx="11934044" cy="5687471"/>
          </a:xfrm>
        </p:spPr>
        <p:txBody>
          <a:bodyPr>
            <a:noAutofit/>
          </a:bodyPr>
          <a:lstStyle/>
          <a:p>
            <a:pPr algn="l" rtl="0">
              <a:lnSpc>
                <a:spcPct val="120000"/>
              </a:lnSpc>
            </a:pPr>
            <a:r>
              <a:rPr sz="2600" dirty="0">
                <a:latin typeface="Segoe UI"/>
                <a:cs typeface="Segoe UI"/>
              </a:rPr>
              <a:t>After the  North Korean nuclear test on 25 May 2009, Russia, joined  China, France, Japan,  South Korea, United Kingdom and the  United States in starting a resolution that could include new sanctions on North Korea, as it was afraid that this missile test could cause a nuclear war. On 15 June 2009, China and Russia supported the UN sanctions on North Korea. However, the two countries stressed that they did not support the use of force.</a:t>
            </a:r>
          </a:p>
          <a:p>
            <a:pPr algn="l" rtl="0">
              <a:lnSpc>
                <a:spcPct val="120000"/>
              </a:lnSpc>
            </a:pPr>
            <a:r>
              <a:rPr sz="2600" dirty="0">
                <a:latin typeface="Segoe UI"/>
                <a:cs typeface="Segoe UI"/>
              </a:rPr>
              <a:t>On October 18, 2011 Russian and North Korean officials marked the 63rd anniversary of the establishment of bilateral diplomatic ties. The evening's event was attended by Russian Deputy Foreign Minister.</a:t>
            </a:r>
          </a:p>
          <a:p>
            <a:pPr algn="l" rtl="0">
              <a:lnSpc>
                <a:spcPct val="120000"/>
              </a:lnSpc>
            </a:pPr>
            <a:r>
              <a:rPr sz="2600" dirty="0">
                <a:latin typeface="Segoe UI"/>
                <a:cs typeface="Segoe UI"/>
              </a:rPr>
              <a:t>After Putin won the 2012 Russian presidential election, North Korea's leader, Kim Jong-un, congratulated him in writing.</a:t>
            </a:r>
          </a:p>
          <a:p>
            <a:pPr algn="l" rtl="0">
              <a:lnSpc>
                <a:spcPct val="120000"/>
              </a:lnSpc>
            </a:pPr>
            <a:r>
              <a:rPr sz="2600" dirty="0">
                <a:latin typeface="Segoe UI"/>
                <a:cs typeface="Segoe UI"/>
              </a:rPr>
              <a:t>In September 2012 Russia agreed to write North Korea's $11 billion of debt to Russia. In addition, the two states  share a 17-km border along the lower Tumen River.</a:t>
            </a:r>
          </a:p>
        </p:txBody>
      </p:sp>
    </p:spTree>
    <p:extLst>
      <p:ext uri="{BB962C8B-B14F-4D97-AF65-F5344CB8AC3E}">
        <p14:creationId xmlns:p14="http://schemas.microsoft.com/office/powerpoint/2010/main" val="120374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381750"/>
            <a:ext cx="10515600" cy="1325563"/>
          </a:xfrm>
        </p:spPr>
        <p:txBody>
          <a:bodyPr>
            <a:noAutofit/>
          </a:bodyPr>
          <a:lstStyle/>
          <a:p>
            <a:pPr algn="l" rtl="0"/>
            <a:r>
              <a:rPr sz="3200" dirty="0">
                <a:latin typeface="Segoe UI"/>
                <a:cs typeface="Segoe UI"/>
              </a:rPr>
              <a:t>Well-known myths concerning Russian forces</a:t>
            </a:r>
          </a:p>
        </p:txBody>
      </p:sp>
      <p:sp>
        <p:nvSpPr>
          <p:cNvPr id="3" name="מציין מיקום תוכן 2"/>
          <p:cNvSpPr>
            <a:spLocks noGrp="1"/>
          </p:cNvSpPr>
          <p:nvPr>
            <p:ph idx="1"/>
          </p:nvPr>
        </p:nvSpPr>
        <p:spPr>
          <a:xfrm>
            <a:off x="1631504" y="1616826"/>
            <a:ext cx="8784976" cy="4525963"/>
          </a:xfrm>
        </p:spPr>
        <p:txBody>
          <a:bodyPr>
            <a:normAutofit fontScale="92500" lnSpcReduction="10000"/>
          </a:bodyPr>
          <a:lstStyle/>
          <a:p>
            <a:pPr algn="l" rtl="0">
              <a:lnSpc>
                <a:spcPct val="200000"/>
              </a:lnSpc>
              <a:spcBef>
                <a:spcPts val="1200"/>
              </a:spcBef>
              <a:spcAft>
                <a:spcPts val="600"/>
              </a:spcAft>
            </a:pPr>
            <a:r>
              <a:rPr dirty="0"/>
              <a:t>"Gerasimov Doctrine" is new Russian concept for the use of force.</a:t>
            </a:r>
          </a:p>
          <a:p>
            <a:pPr algn="l" rtl="0">
              <a:lnSpc>
                <a:spcPct val="200000"/>
              </a:lnSpc>
              <a:spcBef>
                <a:spcPts val="1200"/>
              </a:spcBef>
              <a:spcAft>
                <a:spcPts val="600"/>
              </a:spcAft>
            </a:pPr>
            <a:r>
              <a:rPr dirty="0"/>
              <a:t>Russia is waging hybrid warfare against its opponents.</a:t>
            </a:r>
          </a:p>
          <a:p>
            <a:pPr algn="l" rtl="0">
              <a:lnSpc>
                <a:spcPct val="200000"/>
              </a:lnSpc>
              <a:spcBef>
                <a:spcPts val="1200"/>
              </a:spcBef>
              <a:spcAft>
                <a:spcPts val="600"/>
              </a:spcAft>
            </a:pPr>
            <a:r>
              <a:rPr dirty="0"/>
              <a:t>Russia's use of force is primarily based on non-military means (especially psychological and information warfare).</a:t>
            </a:r>
          </a:p>
          <a:p>
            <a:pPr marL="0" indent="0" algn="l" rtl="0">
              <a:buNone/>
            </a:pPr>
            <a:endParaRPr lang="he-IL" dirty="0"/>
          </a:p>
          <a:p>
            <a:pPr algn="l" rtl="0"/>
            <a:endParaRPr lang="he-IL" dirty="0"/>
          </a:p>
        </p:txBody>
      </p:sp>
    </p:spTree>
    <p:extLst>
      <p:ext uri="{BB962C8B-B14F-4D97-AF65-F5344CB8AC3E}">
        <p14:creationId xmlns:p14="http://schemas.microsoft.com/office/powerpoint/2010/main" val="2133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0"/>
            <a:r>
              <a:rPr sz="4800" b="1" dirty="0"/>
              <a:t>Russia and the North Pole</a:t>
            </a:r>
          </a:p>
        </p:txBody>
      </p:sp>
      <p:sp>
        <p:nvSpPr>
          <p:cNvPr id="3" name="Content Placeholder 2"/>
          <p:cNvSpPr>
            <a:spLocks noGrp="1"/>
          </p:cNvSpPr>
          <p:nvPr>
            <p:ph idx="1"/>
          </p:nvPr>
        </p:nvSpPr>
        <p:spPr>
          <a:xfrm>
            <a:off x="236561" y="1825624"/>
            <a:ext cx="11718878" cy="4820835"/>
          </a:xfrm>
        </p:spPr>
        <p:txBody>
          <a:bodyPr>
            <a:normAutofit fontScale="70000" lnSpcReduction="20000"/>
          </a:bodyPr>
          <a:lstStyle/>
          <a:p>
            <a:pPr algn="l" rtl="0">
              <a:lnSpc>
                <a:spcPct val="120000"/>
              </a:lnSpc>
            </a:pPr>
            <a:r>
              <a:rPr dirty="0">
                <a:latin typeface="Segoe UI"/>
                <a:cs typeface="Segoe UI"/>
              </a:rPr>
              <a:t>Since Vladimir Putin rose to power in Russia, the Russian Federation has turned </a:t>
            </a:r>
            <a:r>
              <a:rPr b="1" dirty="0">
                <a:latin typeface="Segoe UI"/>
                <a:cs typeface="Segoe UI"/>
              </a:rPr>
              <a:t>the Arctic  region to an area of national priority.</a:t>
            </a:r>
            <a:r>
              <a:rPr dirty="0">
                <a:latin typeface="Segoe UI"/>
                <a:cs typeface="Segoe UI"/>
              </a:rPr>
              <a:t> This step was taken as part of its efforts to return Russia as a </a:t>
            </a:r>
            <a:r>
              <a:rPr b="1" dirty="0">
                <a:latin typeface="Segoe UI"/>
                <a:cs typeface="Segoe UI"/>
              </a:rPr>
              <a:t>world-superpower</a:t>
            </a:r>
            <a:r>
              <a:rPr dirty="0">
                <a:latin typeface="Segoe UI"/>
                <a:cs typeface="Segoe UI"/>
              </a:rPr>
              <a:t>, and to its historical role identified with the Czarist Russia, along with the Soviet power wielded during the Cold War. In addition, Russia is interested in leveraging </a:t>
            </a:r>
            <a:r>
              <a:rPr b="1" dirty="0">
                <a:latin typeface="Segoe UI"/>
                <a:cs typeface="Segoe UI"/>
              </a:rPr>
              <a:t>the large deposits of natural resources and its geo-political positioning in the area. </a:t>
            </a:r>
            <a:r>
              <a:rPr dirty="0">
                <a:latin typeface="Segoe UI"/>
                <a:cs typeface="Segoe UI"/>
              </a:rPr>
              <a:t>This is together with the opportunity </a:t>
            </a:r>
            <a:r>
              <a:rPr b="1" dirty="0">
                <a:latin typeface="Segoe UI"/>
                <a:cs typeface="Segoe UI"/>
              </a:rPr>
              <a:t>to provide significant access to transportation routes and communications</a:t>
            </a:r>
            <a:r>
              <a:rPr dirty="0">
                <a:latin typeface="Segoe UI"/>
                <a:cs typeface="Segoe UI"/>
              </a:rPr>
              <a:t>, and to bring the eastern and western sides of the country closer together. The prioritization of the Arctic region led Moscow to decide - together with bilateral and multilateral diplomatic cooperation with countries in the area - to broadly strengthen the civilian and military footprint in the region, and to increase activity, especially military, on its northern borders and in the Arctic Ocean. Russia's buildup, actions and military harassment towards its Arctic neighbors - together with the fact that Moscow has been determined to use military force over recent decades when needed, lead to the conclusion that </a:t>
            </a:r>
            <a:r>
              <a:rPr b="1" dirty="0">
                <a:latin typeface="Segoe UI"/>
                <a:cs typeface="Segoe UI"/>
              </a:rPr>
              <a:t>Russia is interested in achieving as much as control as possible in the Arctic region</a:t>
            </a:r>
            <a:r>
              <a:rPr dirty="0">
                <a:latin typeface="Segoe UI"/>
                <a:cs typeface="Segoe UI"/>
              </a:rPr>
              <a:t>, even if this is at the expense of othering bordering countries in the region that have similar claims.</a:t>
            </a:r>
          </a:p>
        </p:txBody>
      </p:sp>
    </p:spTree>
    <p:extLst>
      <p:ext uri="{BB962C8B-B14F-4D97-AF65-F5344CB8AC3E}">
        <p14:creationId xmlns:p14="http://schemas.microsoft.com/office/powerpoint/2010/main" val="427769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9206" y="40944"/>
            <a:ext cx="5493224" cy="6887130"/>
          </a:xfrm>
          <a:prstGeom prst="rect">
            <a:avLst/>
          </a:prstGeom>
        </p:spPr>
      </p:pic>
    </p:spTree>
    <p:extLst>
      <p:ext uri="{BB962C8B-B14F-4D97-AF65-F5344CB8AC3E}">
        <p14:creationId xmlns:p14="http://schemas.microsoft.com/office/powerpoint/2010/main" val="4139649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sp>
        <p:nvSpPr>
          <p:cNvPr id="3" name="Content Placeholder 2"/>
          <p:cNvSpPr>
            <a:spLocks noGrp="1"/>
          </p:cNvSpPr>
          <p:nvPr>
            <p:ph idx="1"/>
          </p:nvPr>
        </p:nvSpPr>
        <p:spPr/>
        <p:txBody>
          <a:bodyPr/>
          <a:lstStyle/>
          <a:p>
            <a:endParaRPr lang="he-IL" dirty="0"/>
          </a:p>
        </p:txBody>
      </p:sp>
      <p:pic>
        <p:nvPicPr>
          <p:cNvPr id="4" name="Picture 3"/>
          <p:cNvPicPr>
            <a:picLocks noChangeAspect="1"/>
          </p:cNvPicPr>
          <p:nvPr/>
        </p:nvPicPr>
        <p:blipFill>
          <a:blip r:embed="rId2"/>
          <a:stretch>
            <a:fillRect/>
          </a:stretch>
        </p:blipFill>
        <p:spPr>
          <a:xfrm>
            <a:off x="1" y="0"/>
            <a:ext cx="12191999" cy="6799733"/>
          </a:xfrm>
          <a:prstGeom prst="rect">
            <a:avLst/>
          </a:prstGeom>
        </p:spPr>
      </p:pic>
      <p:sp>
        <p:nvSpPr>
          <p:cNvPr id="5" name="מלבן 4">
            <a:extLst>
              <a:ext uri="{FF2B5EF4-FFF2-40B4-BE49-F238E27FC236}">
                <a16:creationId xmlns:a16="http://schemas.microsoft.com/office/drawing/2014/main" id="{A0FBD6F8-D211-46AC-AFC9-627CEBB8D661}"/>
              </a:ext>
            </a:extLst>
          </p:cNvPr>
          <p:cNvSpPr/>
          <p:nvPr/>
        </p:nvSpPr>
        <p:spPr>
          <a:xfrm>
            <a:off x="4190035" y="58267"/>
            <a:ext cx="7859211" cy="369332"/>
          </a:xfrm>
          <a:prstGeom prst="rect">
            <a:avLst/>
          </a:prstGeom>
          <a:solidFill>
            <a:schemeClr val="bg1"/>
          </a:solidFill>
        </p:spPr>
        <p:txBody>
          <a:bodyPr wrap="square">
            <a:spAutoFit/>
          </a:bodyPr>
          <a:lstStyle/>
          <a:p>
            <a:pPr algn="ctr" rtl="0"/>
            <a:r>
              <a:rPr lang="en-US" b="1" dirty="0">
                <a:latin typeface="Segoe UI"/>
                <a:cs typeface="Segoe UI"/>
              </a:rPr>
              <a:t>The main routes of the Chinese Belt and Road Initiative</a:t>
            </a:r>
            <a:endParaRPr lang="en-US" b="1" dirty="0"/>
          </a:p>
        </p:txBody>
      </p:sp>
      <p:sp>
        <p:nvSpPr>
          <p:cNvPr id="6" name="מלבן 5">
            <a:extLst>
              <a:ext uri="{FF2B5EF4-FFF2-40B4-BE49-F238E27FC236}">
                <a16:creationId xmlns:a16="http://schemas.microsoft.com/office/drawing/2014/main" id="{D3CB6079-7EF5-405D-B4CD-CD9BECA227DC}"/>
              </a:ext>
            </a:extLst>
          </p:cNvPr>
          <p:cNvSpPr/>
          <p:nvPr/>
        </p:nvSpPr>
        <p:spPr>
          <a:xfrm>
            <a:off x="8206740" y="874477"/>
            <a:ext cx="3746242" cy="369332"/>
          </a:xfrm>
          <a:prstGeom prst="rect">
            <a:avLst/>
          </a:prstGeom>
          <a:solidFill>
            <a:schemeClr val="bg1"/>
          </a:solidFill>
        </p:spPr>
        <p:txBody>
          <a:bodyPr wrap="square">
            <a:spAutoFit/>
          </a:bodyPr>
          <a:lstStyle/>
          <a:p>
            <a:pPr algn="ctr" rtl="0"/>
            <a:r>
              <a:rPr lang="en-US" b="1" dirty="0">
                <a:latin typeface="Segoe UI"/>
                <a:cs typeface="Segoe UI"/>
              </a:rPr>
              <a:t>China-Mongolia-Russia corridor</a:t>
            </a:r>
            <a:endParaRPr lang="en-US" b="1" dirty="0"/>
          </a:p>
        </p:txBody>
      </p:sp>
      <p:sp>
        <p:nvSpPr>
          <p:cNvPr id="7" name="מלבן 6">
            <a:extLst>
              <a:ext uri="{FF2B5EF4-FFF2-40B4-BE49-F238E27FC236}">
                <a16:creationId xmlns:a16="http://schemas.microsoft.com/office/drawing/2014/main" id="{22F70102-2C91-447C-80C5-1CAAB298F025}"/>
              </a:ext>
            </a:extLst>
          </p:cNvPr>
          <p:cNvSpPr/>
          <p:nvPr/>
        </p:nvSpPr>
        <p:spPr>
          <a:xfrm>
            <a:off x="7360920" y="2893777"/>
            <a:ext cx="3746242" cy="369332"/>
          </a:xfrm>
          <a:prstGeom prst="rect">
            <a:avLst/>
          </a:prstGeom>
          <a:solidFill>
            <a:schemeClr val="bg1"/>
          </a:solidFill>
        </p:spPr>
        <p:txBody>
          <a:bodyPr wrap="square">
            <a:spAutoFit/>
          </a:bodyPr>
          <a:lstStyle/>
          <a:p>
            <a:pPr algn="ctr" rtl="0"/>
            <a:r>
              <a:rPr lang="en-US" b="1" dirty="0">
                <a:latin typeface="Segoe UI"/>
                <a:cs typeface="Segoe UI"/>
              </a:rPr>
              <a:t>China-Pakistan corridor</a:t>
            </a:r>
            <a:endParaRPr lang="en-US" b="1" dirty="0"/>
          </a:p>
        </p:txBody>
      </p:sp>
      <p:sp>
        <p:nvSpPr>
          <p:cNvPr id="8" name="מלבן 7">
            <a:extLst>
              <a:ext uri="{FF2B5EF4-FFF2-40B4-BE49-F238E27FC236}">
                <a16:creationId xmlns:a16="http://schemas.microsoft.com/office/drawing/2014/main" id="{5299335B-087C-4FD8-9C26-86698ACAAD4C}"/>
              </a:ext>
            </a:extLst>
          </p:cNvPr>
          <p:cNvSpPr/>
          <p:nvPr/>
        </p:nvSpPr>
        <p:spPr>
          <a:xfrm>
            <a:off x="4190035" y="2893777"/>
            <a:ext cx="2171700" cy="646331"/>
          </a:xfrm>
          <a:prstGeom prst="rect">
            <a:avLst/>
          </a:prstGeom>
          <a:solidFill>
            <a:schemeClr val="bg1"/>
          </a:solidFill>
        </p:spPr>
        <p:txBody>
          <a:bodyPr wrap="square">
            <a:spAutoFit/>
          </a:bodyPr>
          <a:lstStyle/>
          <a:p>
            <a:pPr algn="ctr" rtl="0"/>
            <a:r>
              <a:rPr lang="en-US" b="1" dirty="0">
                <a:latin typeface="Segoe UI"/>
                <a:cs typeface="Segoe UI"/>
              </a:rPr>
              <a:t>The economic belt of the Silk Road</a:t>
            </a:r>
            <a:endParaRPr lang="en-US" b="1" dirty="0"/>
          </a:p>
        </p:txBody>
      </p:sp>
      <p:sp>
        <p:nvSpPr>
          <p:cNvPr id="9" name="מלבן 8">
            <a:extLst>
              <a:ext uri="{FF2B5EF4-FFF2-40B4-BE49-F238E27FC236}">
                <a16:creationId xmlns:a16="http://schemas.microsoft.com/office/drawing/2014/main" id="{25629119-478C-4852-AE6B-BE1EA6015F47}"/>
              </a:ext>
            </a:extLst>
          </p:cNvPr>
          <p:cNvSpPr/>
          <p:nvPr/>
        </p:nvSpPr>
        <p:spPr>
          <a:xfrm>
            <a:off x="3771900" y="562536"/>
            <a:ext cx="1501140" cy="369332"/>
          </a:xfrm>
          <a:prstGeom prst="rect">
            <a:avLst/>
          </a:prstGeom>
          <a:solidFill>
            <a:schemeClr val="bg1"/>
          </a:solidFill>
        </p:spPr>
        <p:txBody>
          <a:bodyPr wrap="square">
            <a:spAutoFit/>
          </a:bodyPr>
          <a:lstStyle/>
          <a:p>
            <a:pPr algn="ctr" rtl="0"/>
            <a:r>
              <a:rPr lang="en-US" dirty="0">
                <a:latin typeface="Segoe UI"/>
                <a:cs typeface="Segoe UI"/>
              </a:rPr>
              <a:t>Moscow</a:t>
            </a:r>
            <a:endParaRPr lang="en-US" dirty="0"/>
          </a:p>
        </p:txBody>
      </p:sp>
      <p:sp>
        <p:nvSpPr>
          <p:cNvPr id="10" name="מלבן 9">
            <a:extLst>
              <a:ext uri="{FF2B5EF4-FFF2-40B4-BE49-F238E27FC236}">
                <a16:creationId xmlns:a16="http://schemas.microsoft.com/office/drawing/2014/main" id="{96834288-6B0A-4A5F-A593-88E998E3BF2C}"/>
              </a:ext>
            </a:extLst>
          </p:cNvPr>
          <p:cNvSpPr/>
          <p:nvPr/>
        </p:nvSpPr>
        <p:spPr>
          <a:xfrm>
            <a:off x="1280160" y="884325"/>
            <a:ext cx="1501140" cy="369332"/>
          </a:xfrm>
          <a:prstGeom prst="rect">
            <a:avLst/>
          </a:prstGeom>
          <a:solidFill>
            <a:schemeClr val="bg1"/>
          </a:solidFill>
        </p:spPr>
        <p:txBody>
          <a:bodyPr wrap="square">
            <a:spAutoFit/>
          </a:bodyPr>
          <a:lstStyle/>
          <a:p>
            <a:pPr algn="ctr" rtl="0"/>
            <a:r>
              <a:rPr lang="en-US" dirty="0">
                <a:latin typeface="Segoe UI"/>
                <a:cs typeface="Segoe UI"/>
              </a:rPr>
              <a:t>Rotterdam</a:t>
            </a:r>
            <a:endParaRPr lang="en-US" dirty="0"/>
          </a:p>
        </p:txBody>
      </p:sp>
      <p:sp>
        <p:nvSpPr>
          <p:cNvPr id="11" name="מלבן 10">
            <a:extLst>
              <a:ext uri="{FF2B5EF4-FFF2-40B4-BE49-F238E27FC236}">
                <a16:creationId xmlns:a16="http://schemas.microsoft.com/office/drawing/2014/main" id="{26575B03-990C-43B8-BEC4-8B063CC64754}"/>
              </a:ext>
            </a:extLst>
          </p:cNvPr>
          <p:cNvSpPr/>
          <p:nvPr/>
        </p:nvSpPr>
        <p:spPr>
          <a:xfrm>
            <a:off x="731520" y="2376096"/>
            <a:ext cx="1501140" cy="369332"/>
          </a:xfrm>
          <a:prstGeom prst="rect">
            <a:avLst/>
          </a:prstGeom>
          <a:solidFill>
            <a:schemeClr val="bg1"/>
          </a:solidFill>
        </p:spPr>
        <p:txBody>
          <a:bodyPr wrap="square">
            <a:spAutoFit/>
          </a:bodyPr>
          <a:lstStyle/>
          <a:p>
            <a:pPr algn="ctr" rtl="0"/>
            <a:r>
              <a:rPr lang="en-US" dirty="0">
                <a:latin typeface="Segoe UI"/>
                <a:cs typeface="Segoe UI"/>
              </a:rPr>
              <a:t>Madrid</a:t>
            </a:r>
            <a:endParaRPr lang="en-US" dirty="0"/>
          </a:p>
        </p:txBody>
      </p:sp>
      <p:sp>
        <p:nvSpPr>
          <p:cNvPr id="12" name="מלבן 11">
            <a:extLst>
              <a:ext uri="{FF2B5EF4-FFF2-40B4-BE49-F238E27FC236}">
                <a16:creationId xmlns:a16="http://schemas.microsoft.com/office/drawing/2014/main" id="{34035628-2E71-429D-B3C8-8F7B3E18CE09}"/>
              </a:ext>
            </a:extLst>
          </p:cNvPr>
          <p:cNvSpPr/>
          <p:nvPr/>
        </p:nvSpPr>
        <p:spPr>
          <a:xfrm>
            <a:off x="2601266" y="2627556"/>
            <a:ext cx="1501140" cy="369332"/>
          </a:xfrm>
          <a:prstGeom prst="rect">
            <a:avLst/>
          </a:prstGeom>
          <a:solidFill>
            <a:schemeClr val="bg1"/>
          </a:solidFill>
        </p:spPr>
        <p:txBody>
          <a:bodyPr wrap="square">
            <a:spAutoFit/>
          </a:bodyPr>
          <a:lstStyle/>
          <a:p>
            <a:pPr algn="ctr" rtl="0"/>
            <a:r>
              <a:rPr lang="en-US" dirty="0">
                <a:latin typeface="Segoe UI"/>
                <a:cs typeface="Segoe UI"/>
              </a:rPr>
              <a:t>Athens</a:t>
            </a:r>
            <a:endParaRPr lang="en-US" dirty="0"/>
          </a:p>
        </p:txBody>
      </p:sp>
      <p:sp>
        <p:nvSpPr>
          <p:cNvPr id="13" name="מלבן 12">
            <a:extLst>
              <a:ext uri="{FF2B5EF4-FFF2-40B4-BE49-F238E27FC236}">
                <a16:creationId xmlns:a16="http://schemas.microsoft.com/office/drawing/2014/main" id="{280E45A6-82F1-491F-91AD-52CCF291D822}"/>
              </a:ext>
            </a:extLst>
          </p:cNvPr>
          <p:cNvSpPr/>
          <p:nvPr/>
        </p:nvSpPr>
        <p:spPr>
          <a:xfrm>
            <a:off x="10497562" y="1942629"/>
            <a:ext cx="1084838" cy="369332"/>
          </a:xfrm>
          <a:prstGeom prst="rect">
            <a:avLst/>
          </a:prstGeom>
          <a:solidFill>
            <a:schemeClr val="bg1"/>
          </a:solidFill>
        </p:spPr>
        <p:txBody>
          <a:bodyPr wrap="square">
            <a:spAutoFit/>
          </a:bodyPr>
          <a:lstStyle/>
          <a:p>
            <a:pPr algn="ctr" rtl="0"/>
            <a:r>
              <a:rPr lang="en-US" dirty="0">
                <a:latin typeface="Segoe UI"/>
                <a:cs typeface="Segoe UI"/>
              </a:rPr>
              <a:t>Beijing</a:t>
            </a:r>
            <a:endParaRPr lang="en-US" dirty="0"/>
          </a:p>
        </p:txBody>
      </p:sp>
      <p:sp>
        <p:nvSpPr>
          <p:cNvPr id="15" name="מלבן 14">
            <a:extLst>
              <a:ext uri="{FF2B5EF4-FFF2-40B4-BE49-F238E27FC236}">
                <a16:creationId xmlns:a16="http://schemas.microsoft.com/office/drawing/2014/main" id="{EF6EAD48-61CF-4647-A478-6AB349A1B982}"/>
              </a:ext>
            </a:extLst>
          </p:cNvPr>
          <p:cNvSpPr/>
          <p:nvPr/>
        </p:nvSpPr>
        <p:spPr>
          <a:xfrm>
            <a:off x="7547177" y="2372323"/>
            <a:ext cx="1084838" cy="369332"/>
          </a:xfrm>
          <a:prstGeom prst="rect">
            <a:avLst/>
          </a:prstGeom>
          <a:solidFill>
            <a:schemeClr val="bg1"/>
          </a:solidFill>
        </p:spPr>
        <p:txBody>
          <a:bodyPr wrap="square">
            <a:spAutoFit/>
          </a:bodyPr>
          <a:lstStyle/>
          <a:p>
            <a:pPr algn="ctr" rtl="0"/>
            <a:r>
              <a:rPr lang="en-US" dirty="0" err="1"/>
              <a:t>Ürümqi</a:t>
            </a:r>
            <a:endParaRPr lang="en-US" dirty="0"/>
          </a:p>
        </p:txBody>
      </p:sp>
      <p:sp>
        <p:nvSpPr>
          <p:cNvPr id="17" name="מלבן 16">
            <a:extLst>
              <a:ext uri="{FF2B5EF4-FFF2-40B4-BE49-F238E27FC236}">
                <a16:creationId xmlns:a16="http://schemas.microsoft.com/office/drawing/2014/main" id="{C6B69BD0-0D3F-43C6-8087-6F738FF8601F}"/>
              </a:ext>
            </a:extLst>
          </p:cNvPr>
          <p:cNvSpPr/>
          <p:nvPr/>
        </p:nvSpPr>
        <p:spPr>
          <a:xfrm>
            <a:off x="0" y="5035989"/>
            <a:ext cx="2030730" cy="1254189"/>
          </a:xfrm>
          <a:prstGeom prst="rect">
            <a:avLst/>
          </a:prstGeom>
          <a:solidFill>
            <a:schemeClr val="bg1"/>
          </a:solidFill>
        </p:spPr>
        <p:txBody>
          <a:bodyPr wrap="square">
            <a:spAutoFit/>
          </a:bodyPr>
          <a:lstStyle/>
          <a:p>
            <a:pPr algn="ctr" rtl="0"/>
            <a:r>
              <a:rPr lang="en-US" dirty="0">
                <a:latin typeface="Segoe UI"/>
                <a:cs typeface="Segoe UI"/>
              </a:rPr>
              <a:t>Land route</a:t>
            </a:r>
          </a:p>
          <a:p>
            <a:pPr algn="ctr" rtl="0"/>
            <a:endParaRPr lang="en-US" sz="1100" dirty="0">
              <a:latin typeface="Segoe UI"/>
              <a:cs typeface="Segoe UI"/>
            </a:endParaRPr>
          </a:p>
          <a:p>
            <a:pPr algn="ctr" rtl="0"/>
            <a:r>
              <a:rPr lang="en-US" dirty="0">
                <a:latin typeface="Segoe UI"/>
                <a:cs typeface="Segoe UI"/>
              </a:rPr>
              <a:t>Sea route</a:t>
            </a:r>
          </a:p>
          <a:p>
            <a:pPr algn="ctr" rtl="0"/>
            <a:endParaRPr lang="en-US" sz="900" dirty="0">
              <a:latin typeface="Segoe UI"/>
              <a:cs typeface="Segoe UI"/>
            </a:endParaRPr>
          </a:p>
          <a:p>
            <a:pPr algn="ctr" rtl="0"/>
            <a:r>
              <a:rPr lang="en-US" dirty="0">
                <a:latin typeface="Segoe UI"/>
                <a:cs typeface="Segoe UI"/>
              </a:rPr>
              <a:t>Gas and oil pipe</a:t>
            </a:r>
            <a:endParaRPr lang="en-US" dirty="0"/>
          </a:p>
        </p:txBody>
      </p:sp>
    </p:spTree>
    <p:extLst>
      <p:ext uri="{BB962C8B-B14F-4D97-AF65-F5344CB8AC3E}">
        <p14:creationId xmlns:p14="http://schemas.microsoft.com/office/powerpoint/2010/main" val="223333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וצאת תמונה עבור russia">
            <a:extLst>
              <a:ext uri="{FF2B5EF4-FFF2-40B4-BE49-F238E27FC236}">
                <a16:creationId xmlns:a16="http://schemas.microsoft.com/office/drawing/2014/main" id="{45E7D008-1889-4B03-911A-CF8E64529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02F44D00-A155-4648-8751-A319982A7161}"/>
              </a:ext>
            </a:extLst>
          </p:cNvPr>
          <p:cNvSpPr>
            <a:spLocks noGrp="1"/>
          </p:cNvSpPr>
          <p:nvPr>
            <p:ph type="ctrTitle"/>
          </p:nvPr>
        </p:nvSpPr>
        <p:spPr>
          <a:xfrm>
            <a:off x="404553" y="3091928"/>
            <a:ext cx="9078562" cy="2387600"/>
          </a:xfrm>
        </p:spPr>
        <p:txBody>
          <a:bodyPr>
            <a:normAutofit/>
          </a:bodyPr>
          <a:lstStyle/>
          <a:p>
            <a:pPr algn="l"/>
            <a:r>
              <a:rPr sz="6600" dirty="0"/>
              <a:t>Russian economy</a:t>
            </a:r>
            <a:endParaRPr lang="he-IL" sz="6600" dirty="0"/>
          </a:p>
        </p:txBody>
      </p:sp>
      <p:sp>
        <p:nvSpPr>
          <p:cNvPr id="3" name="כותרת משנה 2">
            <a:extLst>
              <a:ext uri="{FF2B5EF4-FFF2-40B4-BE49-F238E27FC236}">
                <a16:creationId xmlns:a16="http://schemas.microsoft.com/office/drawing/2014/main" id="{C7181213-4E89-4087-A411-2A542787312B}"/>
              </a:ext>
            </a:extLst>
          </p:cNvPr>
          <p:cNvSpPr>
            <a:spLocks noGrp="1"/>
          </p:cNvSpPr>
          <p:nvPr>
            <p:ph type="subTitle" idx="1"/>
          </p:nvPr>
        </p:nvSpPr>
        <p:spPr>
          <a:xfrm>
            <a:off x="404553" y="5624945"/>
            <a:ext cx="9078562" cy="592975"/>
          </a:xfrm>
        </p:spPr>
        <p:txBody>
          <a:bodyPr anchor="ctr">
            <a:normAutofit/>
          </a:bodyPr>
          <a:lstStyle/>
          <a:p>
            <a:pPr algn="l"/>
            <a:r>
              <a:rPr dirty="0"/>
              <a:t>East Tour - INDC</a:t>
            </a:r>
            <a:endParaRPr lang="he-IL" dirty="0"/>
          </a:p>
        </p:txBody>
      </p:sp>
    </p:spTree>
    <p:extLst>
      <p:ext uri="{BB962C8B-B14F-4D97-AF65-F5344CB8AC3E}">
        <p14:creationId xmlns:p14="http://schemas.microsoft.com/office/powerpoint/2010/main" val="2412844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97168A-EF7A-4B32-8CE9-530452A2DCF5}"/>
              </a:ext>
            </a:extLst>
          </p:cNvPr>
          <p:cNvSpPr>
            <a:spLocks noGrp="1"/>
          </p:cNvSpPr>
          <p:nvPr>
            <p:ph type="title"/>
          </p:nvPr>
        </p:nvSpPr>
        <p:spPr>
          <a:xfrm>
            <a:off x="838200" y="365125"/>
            <a:ext cx="10515600" cy="1325563"/>
          </a:xfrm>
        </p:spPr>
        <p:txBody>
          <a:bodyPr/>
          <a:lstStyle/>
          <a:p>
            <a:pPr algn="l" rtl="0"/>
            <a:endParaRPr lang="he-IL" dirty="0"/>
          </a:p>
        </p:txBody>
      </p:sp>
      <p:sp>
        <p:nvSpPr>
          <p:cNvPr id="3" name="מציין מיקום תוכן 2">
            <a:extLst>
              <a:ext uri="{FF2B5EF4-FFF2-40B4-BE49-F238E27FC236}">
                <a16:creationId xmlns:a16="http://schemas.microsoft.com/office/drawing/2014/main" id="{803BC65D-F669-4402-AF22-5AB08CD8FC82}"/>
              </a:ext>
            </a:extLst>
          </p:cNvPr>
          <p:cNvSpPr>
            <a:spLocks noGrp="1"/>
          </p:cNvSpPr>
          <p:nvPr>
            <p:ph idx="1"/>
          </p:nvPr>
        </p:nvSpPr>
        <p:spPr>
          <a:xfrm>
            <a:off x="838200" y="1825625"/>
            <a:ext cx="10515600" cy="4351338"/>
          </a:xfrm>
        </p:spPr>
        <p:txBody>
          <a:bodyPr/>
          <a:lstStyle/>
          <a:p>
            <a:pPr algn="l" rtl="0"/>
            <a:endParaRPr lang="he-IL" dirty="0"/>
          </a:p>
        </p:txBody>
      </p:sp>
      <p:pic>
        <p:nvPicPr>
          <p:cNvPr id="1034" name="Picture 10" descr="תוצאת תמונה עבור map of russia">
            <a:extLst>
              <a:ext uri="{FF2B5EF4-FFF2-40B4-BE49-F238E27FC236}">
                <a16:creationId xmlns:a16="http://schemas.microsoft.com/office/drawing/2014/main" id="{2AE05E71-E6C9-4A4B-9ABD-C6DBD258C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02"/>
          <a:stretch/>
        </p:blipFill>
        <p:spPr bwMode="auto">
          <a:xfrm>
            <a:off x="23925" y="0"/>
            <a:ext cx="12144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0F73E18D-3D6A-45B0-B1D9-D902D125F626}"/>
              </a:ext>
            </a:extLst>
          </p:cNvPr>
          <p:cNvSpPr txBox="1"/>
          <p:nvPr/>
        </p:nvSpPr>
        <p:spPr>
          <a:xfrm>
            <a:off x="3723899" y="229622"/>
            <a:ext cx="3825098" cy="2677656"/>
          </a:xfrm>
          <a:prstGeom prst="rect">
            <a:avLst/>
          </a:prstGeom>
          <a:solidFill>
            <a:schemeClr val="bg1">
              <a:lumMod val="95000"/>
            </a:schemeClr>
          </a:solidFill>
        </p:spPr>
        <p:txBody>
          <a:bodyPr wrap="square" rtlCol="1">
            <a:spAutoFit/>
          </a:bodyPr>
          <a:lstStyle/>
          <a:p>
            <a:pPr marL="285750" indent="-285750" algn="l" rtl="0">
              <a:buFont typeface="Arial" panose="020B0604020202020204" pitchFamily="34" charset="0"/>
              <a:buChar char="•"/>
            </a:pPr>
            <a:r>
              <a:rPr sz="1200" dirty="0"/>
              <a:t>Population 147 million</a:t>
            </a:r>
          </a:p>
          <a:p>
            <a:pPr marL="285750" indent="-285750" algn="l" rtl="0">
              <a:buFont typeface="Arial" panose="020B0604020202020204" pitchFamily="34" charset="0"/>
              <a:buChar char="•"/>
            </a:pPr>
            <a:r>
              <a:rPr sz="1200" dirty="0"/>
              <a:t>Life expectancy – 72 (M67, F77.6)</a:t>
            </a:r>
          </a:p>
          <a:p>
            <a:pPr marL="285750" indent="-285750" algn="l" rtl="0">
              <a:buFont typeface="Arial" panose="020B0604020202020204" pitchFamily="34" charset="0"/>
              <a:buChar char="•"/>
            </a:pPr>
            <a:r>
              <a:rPr sz="1200" dirty="0"/>
              <a:t>Area – 17 million km</a:t>
            </a:r>
            <a:r>
              <a:rPr sz="1200" baseline="30000" dirty="0"/>
              <a:t>2</a:t>
            </a:r>
            <a:r>
              <a:rPr sz="1200" dirty="0"/>
              <a:t> (Israel 22k km</a:t>
            </a:r>
            <a:r>
              <a:rPr sz="1200" baseline="30000" dirty="0"/>
              <a:t>2</a:t>
            </a:r>
            <a:r>
              <a:rPr sz="1200" dirty="0"/>
              <a:t>)</a:t>
            </a:r>
          </a:p>
          <a:p>
            <a:pPr marL="285750" indent="-285750" algn="l" rtl="0">
              <a:buFont typeface="Arial" panose="020B0604020202020204" pitchFamily="34" charset="0"/>
              <a:buChar char="•"/>
            </a:pPr>
            <a:r>
              <a:rPr sz="1200" dirty="0"/>
              <a:t>Water – 13% (Israel 2%)</a:t>
            </a:r>
          </a:p>
          <a:p>
            <a:pPr marL="285750" indent="-285750" algn="l" rtl="0">
              <a:buFont typeface="Arial" panose="020B0604020202020204" pitchFamily="34" charset="0"/>
              <a:buChar char="•"/>
            </a:pPr>
            <a:r>
              <a:rPr sz="1200" dirty="0"/>
              <a:t>Main cities:</a:t>
            </a:r>
          </a:p>
          <a:p>
            <a:pPr marL="742950" lvl="1" indent="-285750" algn="l" rtl="0">
              <a:buFont typeface="Arial" panose="020B0604020202020204" pitchFamily="34" charset="0"/>
              <a:buChar char="•"/>
            </a:pPr>
            <a:r>
              <a:rPr sz="1200" dirty="0"/>
              <a:t>Moscow – 12M</a:t>
            </a:r>
          </a:p>
          <a:p>
            <a:pPr marL="742950" lvl="1" indent="-285750" algn="l" rtl="0">
              <a:buFont typeface="Arial" panose="020B0604020202020204" pitchFamily="34" charset="0"/>
              <a:buChar char="•"/>
            </a:pPr>
            <a:r>
              <a:rPr sz="1200" dirty="0"/>
              <a:t>St. Petersburg – 5M</a:t>
            </a:r>
          </a:p>
          <a:p>
            <a:pPr marL="742950" lvl="1" indent="-285750" algn="l" rtl="0">
              <a:buFont typeface="Arial" panose="020B0604020202020204" pitchFamily="34" charset="0"/>
              <a:buChar char="•"/>
            </a:pPr>
            <a:r>
              <a:rPr sz="1200" dirty="0"/>
              <a:t>Novosibirsk – 1.5M</a:t>
            </a:r>
          </a:p>
          <a:p>
            <a:pPr marL="285750" indent="-285750" algn="l" rtl="0">
              <a:buFont typeface="Arial" panose="020B0604020202020204" pitchFamily="34" charset="0"/>
              <a:buChar char="•"/>
            </a:pPr>
            <a:r>
              <a:rPr sz="1200" dirty="0"/>
              <a:t>Main resources:</a:t>
            </a:r>
          </a:p>
          <a:p>
            <a:pPr marL="742950" lvl="1" indent="-285750" algn="l" rtl="0">
              <a:buFont typeface="Arial" panose="020B0604020202020204" pitchFamily="34" charset="0"/>
              <a:buChar char="•"/>
            </a:pPr>
            <a:r>
              <a:rPr sz="1200" dirty="0"/>
              <a:t>Oil (70% of export)</a:t>
            </a:r>
          </a:p>
          <a:p>
            <a:pPr marL="742950" lvl="1" indent="-285750" algn="l" rtl="0">
              <a:buFont typeface="Arial" panose="020B0604020202020204" pitchFamily="34" charset="0"/>
              <a:buChar char="•"/>
            </a:pPr>
            <a:r>
              <a:rPr sz="1200" dirty="0"/>
              <a:t>Gas</a:t>
            </a:r>
          </a:p>
          <a:p>
            <a:pPr marL="742950" lvl="1" indent="-285750" algn="l" rtl="0">
              <a:buFont typeface="Arial" panose="020B0604020202020204" pitchFamily="34" charset="0"/>
              <a:buChar char="•"/>
            </a:pPr>
            <a:r>
              <a:rPr sz="1200" dirty="0"/>
              <a:t>Coal</a:t>
            </a:r>
          </a:p>
          <a:p>
            <a:pPr marL="742950" lvl="1" indent="-285750" algn="l" rtl="0">
              <a:buFont typeface="Arial" panose="020B0604020202020204" pitchFamily="34" charset="0"/>
              <a:buChar char="•"/>
            </a:pPr>
            <a:r>
              <a:rPr sz="1200" dirty="0"/>
              <a:t>Gold, Diamonds, Minerals, Timber</a:t>
            </a:r>
          </a:p>
          <a:p>
            <a:pPr marL="742950" lvl="1" indent="-285750" algn="l" rtl="0">
              <a:buFont typeface="Arial" panose="020B0604020202020204" pitchFamily="34" charset="0"/>
              <a:buChar char="•"/>
            </a:pPr>
            <a:r>
              <a:rPr sz="1200" dirty="0"/>
              <a:t>30% of world natural resources = 75T USD</a:t>
            </a:r>
            <a:endParaRPr lang="he-IL" sz="1200" dirty="0"/>
          </a:p>
        </p:txBody>
      </p:sp>
      <p:pic>
        <p:nvPicPr>
          <p:cNvPr id="22" name="Picture 2" descr="תוצאת תמונה עבור russian demographics">
            <a:extLst>
              <a:ext uri="{FF2B5EF4-FFF2-40B4-BE49-F238E27FC236}">
                <a16:creationId xmlns:a16="http://schemas.microsoft.com/office/drawing/2014/main" id="{B4BB4A76-EA27-4067-9B65-595A3223C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774" y="229622"/>
            <a:ext cx="4098452" cy="267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5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וצאת תמונה עבור russian farmers">
            <a:extLst>
              <a:ext uri="{FF2B5EF4-FFF2-40B4-BE49-F238E27FC236}">
                <a16:creationId xmlns:a16="http://schemas.microsoft.com/office/drawing/2014/main" id="{9333CCCD-F8FD-46B5-B827-9ACAFF163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3" r="12873"/>
          <a:stretch/>
        </p:blipFill>
        <p:spPr bwMode="auto">
          <a:xfrm>
            <a:off x="4547413" y="10"/>
            <a:ext cx="7644587" cy="6492865"/>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DAD7AC4D-8CF3-4924-9E31-66823C0AEB4E}"/>
              </a:ext>
            </a:extLst>
          </p:cNvPr>
          <p:cNvSpPr>
            <a:spLocks noGrp="1"/>
          </p:cNvSpPr>
          <p:nvPr>
            <p:ph type="title"/>
          </p:nvPr>
        </p:nvSpPr>
        <p:spPr>
          <a:xfrm>
            <a:off x="804672" y="365125"/>
            <a:ext cx="5266155" cy="1325563"/>
          </a:xfrm>
        </p:spPr>
        <p:txBody>
          <a:bodyPr>
            <a:normAutofit/>
          </a:bodyPr>
          <a:lstStyle/>
          <a:p>
            <a:pPr algn="l" rtl="0"/>
            <a:r>
              <a:rPr dirty="0"/>
              <a:t>Economic History</a:t>
            </a:r>
            <a:endParaRPr lang="he-IL" dirty="0"/>
          </a:p>
        </p:txBody>
      </p:sp>
      <p:sp>
        <p:nvSpPr>
          <p:cNvPr id="3" name="מציין מיקום תוכן 2">
            <a:extLst>
              <a:ext uri="{FF2B5EF4-FFF2-40B4-BE49-F238E27FC236}">
                <a16:creationId xmlns:a16="http://schemas.microsoft.com/office/drawing/2014/main" id="{D28B5577-5D80-4138-B77E-EAE269707F85}"/>
              </a:ext>
            </a:extLst>
          </p:cNvPr>
          <p:cNvSpPr>
            <a:spLocks noGrp="1"/>
          </p:cNvSpPr>
          <p:nvPr>
            <p:ph idx="1"/>
          </p:nvPr>
        </p:nvSpPr>
        <p:spPr>
          <a:xfrm>
            <a:off x="0" y="2055803"/>
            <a:ext cx="4580128" cy="4154361"/>
          </a:xfrm>
        </p:spPr>
        <p:txBody>
          <a:bodyPr>
            <a:normAutofit lnSpcReduction="10000"/>
          </a:bodyPr>
          <a:lstStyle/>
          <a:p>
            <a:pPr algn="l" rtl="0"/>
            <a:r>
              <a:rPr sz="2000" dirty="0"/>
              <a:t>From Command to Market</a:t>
            </a:r>
          </a:p>
          <a:p>
            <a:pPr algn="l" rtl="0"/>
            <a:r>
              <a:rPr sz="2000" dirty="0"/>
              <a:t>1991 privatization and oligarchy</a:t>
            </a:r>
          </a:p>
          <a:p>
            <a:pPr algn="l" rtl="0"/>
            <a:r>
              <a:rPr sz="2000" dirty="0"/>
              <a:t>1998 Rubal crisis: GDP -40%</a:t>
            </a:r>
          </a:p>
          <a:p>
            <a:pPr algn="l" rtl="0"/>
            <a:r>
              <a:rPr sz="2000" dirty="0"/>
              <a:t>1999 Putin PM, 2000 reforms:</a:t>
            </a:r>
          </a:p>
          <a:p>
            <a:pPr lvl="1" algn="l" rtl="0"/>
            <a:r>
              <a:rPr sz="1800" dirty="0"/>
              <a:t>Flat income Tax 15%</a:t>
            </a:r>
          </a:p>
          <a:p>
            <a:pPr lvl="1" algn="l" rtl="0"/>
            <a:r>
              <a:rPr sz="1800" dirty="0"/>
              <a:t>Deregulation</a:t>
            </a:r>
          </a:p>
          <a:p>
            <a:pPr lvl="1" algn="l" rtl="0"/>
            <a:r>
              <a:rPr sz="1800" dirty="0"/>
              <a:t>Balanced budget</a:t>
            </a:r>
          </a:p>
          <a:p>
            <a:pPr lvl="1" algn="l" rtl="0"/>
            <a:r>
              <a:rPr sz="1800" dirty="0"/>
              <a:t>Decrease debt 104%(1999)</a:t>
            </a:r>
            <a:r>
              <a:rPr sz="1800" dirty="0">
                <a:latin typeface="Wingdings"/>
                <a:ea typeface="Wingdings"/>
                <a:cs typeface="Wingdings"/>
                <a:sym typeface="Wingdings" charset="2"/>
              </a:rPr>
              <a:t></a:t>
            </a:r>
            <a:r>
              <a:rPr sz="1800" dirty="0"/>
              <a:t>8%(2006)</a:t>
            </a:r>
          </a:p>
          <a:p>
            <a:pPr lvl="1" algn="l" rtl="0"/>
            <a:r>
              <a:rPr sz="1800" dirty="0"/>
              <a:t>Poverty – 30%(2000)</a:t>
            </a:r>
            <a:r>
              <a:rPr sz="1800" dirty="0">
                <a:latin typeface="Wingdings"/>
                <a:ea typeface="Wingdings"/>
                <a:cs typeface="Wingdings"/>
                <a:sym typeface="Wingdings" charset="2"/>
              </a:rPr>
              <a:t></a:t>
            </a:r>
            <a:r>
              <a:rPr sz="1800" dirty="0"/>
              <a:t>14%(2008)</a:t>
            </a:r>
            <a:endParaRPr lang="en-US" sz="2200" dirty="0">
              <a:sym typeface="Wingdings" panose="05000000000000000000" pitchFamily="2" charset="2"/>
            </a:endParaRPr>
          </a:p>
          <a:p>
            <a:pPr algn="l" rtl="0"/>
            <a:r>
              <a:rPr sz="2200" dirty="0"/>
              <a:t>2014 – Crimea crisis:</a:t>
            </a:r>
          </a:p>
          <a:p>
            <a:pPr lvl="1" algn="l" rtl="0"/>
            <a:r>
              <a:rPr sz="1800" dirty="0"/>
              <a:t>US, EU, Canada, Japan sanctions</a:t>
            </a:r>
          </a:p>
          <a:p>
            <a:pPr lvl="1" algn="l" rtl="0"/>
            <a:r>
              <a:rPr sz="1800" dirty="0"/>
              <a:t>Energy, financial, defense sectors</a:t>
            </a:r>
          </a:p>
          <a:p>
            <a:pPr lvl="1" algn="l" rtl="0"/>
            <a:r>
              <a:rPr sz="1800" dirty="0"/>
              <a:t>-6% to Russian economy</a:t>
            </a:r>
          </a:p>
          <a:p>
            <a:pPr algn="l" rtl="0"/>
            <a:endParaRPr lang="en-US" sz="2200" dirty="0">
              <a:sym typeface="Wingdings" panose="05000000000000000000" pitchFamily="2" charset="2"/>
            </a:endParaRPr>
          </a:p>
          <a:p>
            <a:pPr lvl="1" algn="l" rtl="0"/>
            <a:endParaRPr lang="en-US" sz="1800" dirty="0"/>
          </a:p>
          <a:p>
            <a:pPr algn="l" rtl="0"/>
            <a:endParaRPr lang="he-IL" sz="2000" dirty="0"/>
          </a:p>
        </p:txBody>
      </p:sp>
    </p:spTree>
    <p:extLst>
      <p:ext uri="{BB962C8B-B14F-4D97-AF65-F5344CB8AC3E}">
        <p14:creationId xmlns:p14="http://schemas.microsoft.com/office/powerpoint/2010/main" val="1443045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תוצאת תמונה עבור russian money">
            <a:extLst>
              <a:ext uri="{FF2B5EF4-FFF2-40B4-BE49-F238E27FC236}">
                <a16:creationId xmlns:a16="http://schemas.microsoft.com/office/drawing/2014/main" id="{37A936E9-05F6-466D-B6FF-C6745367F6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31" r="1" b="141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D7E17CA4-A6A1-4027-B72E-F87672C9151B}"/>
              </a:ext>
            </a:extLst>
          </p:cNvPr>
          <p:cNvSpPr>
            <a:spLocks noGrp="1"/>
          </p:cNvSpPr>
          <p:nvPr>
            <p:ph type="title"/>
          </p:nvPr>
        </p:nvSpPr>
        <p:spPr>
          <a:xfrm>
            <a:off x="582234" y="-330767"/>
            <a:ext cx="4816228" cy="2147520"/>
          </a:xfrm>
        </p:spPr>
        <p:txBody>
          <a:bodyPr>
            <a:normAutofit/>
          </a:bodyPr>
          <a:lstStyle/>
          <a:p>
            <a:pPr algn="ctr"/>
            <a:r>
              <a:rPr dirty="0">
                <a:solidFill>
                  <a:schemeClr val="bg1"/>
                </a:solidFill>
              </a:rPr>
              <a:t>ECONOMIC FIGURES</a:t>
            </a:r>
            <a:endParaRPr lang="he-IL" dirty="0">
              <a:solidFill>
                <a:schemeClr val="bg1"/>
              </a:solidFill>
            </a:endParaRPr>
          </a:p>
        </p:txBody>
      </p:sp>
      <p:sp>
        <p:nvSpPr>
          <p:cNvPr id="3" name="מציין מיקום תוכן 2">
            <a:extLst>
              <a:ext uri="{FF2B5EF4-FFF2-40B4-BE49-F238E27FC236}">
                <a16:creationId xmlns:a16="http://schemas.microsoft.com/office/drawing/2014/main" id="{212E2C9A-7DC6-44F8-8E3B-ED2E45DCE89D}"/>
              </a:ext>
            </a:extLst>
          </p:cNvPr>
          <p:cNvSpPr>
            <a:spLocks noGrp="1"/>
          </p:cNvSpPr>
          <p:nvPr>
            <p:ph idx="1"/>
          </p:nvPr>
        </p:nvSpPr>
        <p:spPr>
          <a:xfrm>
            <a:off x="772605" y="1151016"/>
            <a:ext cx="4267539" cy="3512424"/>
          </a:xfrm>
        </p:spPr>
        <p:txBody>
          <a:bodyPr anchor="ctr">
            <a:normAutofit fontScale="85000" lnSpcReduction="20000"/>
          </a:bodyPr>
          <a:lstStyle/>
          <a:p>
            <a:pPr algn="l" rtl="0"/>
            <a:r>
              <a:rPr sz="1800" dirty="0">
                <a:solidFill>
                  <a:schemeClr val="bg1"/>
                </a:solidFill>
              </a:rPr>
              <a:t>GDP (PPP) – 1.6 T$ [11</a:t>
            </a:r>
            <a:r>
              <a:rPr sz="1800" baseline="30000" dirty="0">
                <a:solidFill>
                  <a:schemeClr val="bg1"/>
                </a:solidFill>
              </a:rPr>
              <a:t>th</a:t>
            </a:r>
            <a:r>
              <a:rPr sz="1800" dirty="0">
                <a:solidFill>
                  <a:schemeClr val="bg1"/>
                </a:solidFill>
              </a:rPr>
              <a:t>] (4.36 T$ [6</a:t>
            </a:r>
            <a:r>
              <a:rPr sz="1800" baseline="30000" dirty="0">
                <a:solidFill>
                  <a:schemeClr val="bg1"/>
                </a:solidFill>
              </a:rPr>
              <a:t>th</a:t>
            </a:r>
            <a:r>
              <a:rPr sz="1800" dirty="0">
                <a:solidFill>
                  <a:schemeClr val="bg1"/>
                </a:solidFill>
              </a:rPr>
              <a:t>])</a:t>
            </a:r>
          </a:p>
          <a:p>
            <a:pPr algn="l" rtl="0"/>
            <a:r>
              <a:rPr sz="1800" dirty="0">
                <a:solidFill>
                  <a:schemeClr val="bg1"/>
                </a:solidFill>
              </a:rPr>
              <a:t>GDP per Cap (PPP) – 11,163$ (29,642$)</a:t>
            </a:r>
          </a:p>
          <a:p>
            <a:pPr algn="l" rtl="0"/>
            <a:r>
              <a:rPr sz="1800" dirty="0">
                <a:solidFill>
                  <a:schemeClr val="bg1"/>
                </a:solidFill>
              </a:rPr>
              <a:t>Growth rate – 2.3% (2018)</a:t>
            </a:r>
          </a:p>
          <a:p>
            <a:pPr algn="l" rtl="0"/>
            <a:r>
              <a:rPr sz="1800" dirty="0">
                <a:solidFill>
                  <a:schemeClr val="bg1"/>
                </a:solidFill>
              </a:rPr>
              <a:t>Workforce:</a:t>
            </a:r>
          </a:p>
          <a:p>
            <a:pPr lvl="1" algn="l" rtl="0"/>
            <a:r>
              <a:rPr sz="1400" dirty="0">
                <a:solidFill>
                  <a:schemeClr val="bg1"/>
                </a:solidFill>
              </a:rPr>
              <a:t>Agriculture – 9.4% (4.7% GDP)</a:t>
            </a:r>
          </a:p>
          <a:p>
            <a:pPr lvl="1" algn="l" rtl="0"/>
            <a:r>
              <a:rPr sz="1400" dirty="0">
                <a:solidFill>
                  <a:schemeClr val="bg1"/>
                </a:solidFill>
              </a:rPr>
              <a:t>Industry – 27.6% (32.4% GDP)</a:t>
            </a:r>
          </a:p>
          <a:p>
            <a:pPr lvl="1" algn="l" rtl="0"/>
            <a:r>
              <a:rPr sz="1400" dirty="0">
                <a:solidFill>
                  <a:schemeClr val="bg1"/>
                </a:solidFill>
              </a:rPr>
              <a:t>Services – 63% (62.3% GDP)</a:t>
            </a:r>
          </a:p>
          <a:p>
            <a:pPr algn="l" rtl="0"/>
            <a:r>
              <a:rPr sz="1800" dirty="0">
                <a:solidFill>
                  <a:schemeClr val="bg1"/>
                </a:solidFill>
              </a:rPr>
              <a:t>Unemployment rate – 4.5% </a:t>
            </a:r>
          </a:p>
          <a:p>
            <a:pPr algn="l" rtl="0"/>
            <a:r>
              <a:rPr sz="1800" dirty="0">
                <a:solidFill>
                  <a:schemeClr val="bg1"/>
                </a:solidFill>
              </a:rPr>
              <a:t>Rubal – US Dollar – 72.4R=1$</a:t>
            </a:r>
          </a:p>
          <a:p>
            <a:pPr algn="l" rtl="0"/>
            <a:r>
              <a:rPr sz="1800" dirty="0">
                <a:solidFill>
                  <a:schemeClr val="bg1"/>
                </a:solidFill>
              </a:rPr>
              <a:t>Inflation rate – 3.5% </a:t>
            </a:r>
          </a:p>
          <a:p>
            <a:pPr algn="l" rtl="0"/>
            <a:r>
              <a:rPr sz="1800" dirty="0">
                <a:solidFill>
                  <a:schemeClr val="bg1"/>
                </a:solidFill>
              </a:rPr>
              <a:t>Credit rating – BBB-</a:t>
            </a:r>
          </a:p>
          <a:p>
            <a:pPr algn="l" rtl="0"/>
            <a:r>
              <a:rPr sz="1800" dirty="0">
                <a:solidFill>
                  <a:schemeClr val="bg1"/>
                </a:solidFill>
              </a:rPr>
              <a:t>National Debt – 15%GDP</a:t>
            </a:r>
          </a:p>
          <a:p>
            <a:pPr algn="l" rtl="0"/>
            <a:r>
              <a:rPr sz="1800" dirty="0">
                <a:solidFill>
                  <a:schemeClr val="bg1"/>
                </a:solidFill>
              </a:rPr>
              <a:t>Foreign Reserve – 540 B$</a:t>
            </a:r>
          </a:p>
          <a:p>
            <a:pPr algn="l" rtl="0"/>
            <a:endParaRPr lang="he-IL" sz="1800" dirty="0">
              <a:solidFill>
                <a:schemeClr val="bg1"/>
              </a:solidFill>
            </a:endParaRPr>
          </a:p>
        </p:txBody>
      </p:sp>
      <p:pic>
        <p:nvPicPr>
          <p:cNvPr id="4102" name="Picture 6">
            <a:extLst>
              <a:ext uri="{FF2B5EF4-FFF2-40B4-BE49-F238E27FC236}">
                <a16:creationId xmlns:a16="http://schemas.microsoft.com/office/drawing/2014/main" id="{88B33AFA-DEEA-4B08-901D-FFF3F9F436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500" y="4547308"/>
            <a:ext cx="3931751" cy="22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29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7B6E846-9412-4611-A352-605EFDD82BD2}"/>
              </a:ext>
            </a:extLst>
          </p:cNvPr>
          <p:cNvSpPr>
            <a:spLocks noGrp="1"/>
          </p:cNvSpPr>
          <p:nvPr>
            <p:ph type="title"/>
          </p:nvPr>
        </p:nvSpPr>
        <p:spPr>
          <a:xfrm>
            <a:off x="838200" y="4440602"/>
            <a:ext cx="3300663" cy="1645920"/>
          </a:xfrm>
        </p:spPr>
        <p:txBody>
          <a:bodyPr>
            <a:normAutofit/>
          </a:bodyPr>
          <a:lstStyle/>
          <a:p>
            <a:pPr algn="ctr" rtl="0"/>
            <a:r>
              <a:rPr sz="2800" dirty="0"/>
              <a:t>Russian Trade</a:t>
            </a:r>
            <a:endParaRPr lang="he-IL" sz="2800" dirty="0"/>
          </a:p>
        </p:txBody>
      </p:sp>
      <p:pic>
        <p:nvPicPr>
          <p:cNvPr id="6" name="Picture 14" descr="תוצאת תמונה עבור russian main industries">
            <a:extLst>
              <a:ext uri="{FF2B5EF4-FFF2-40B4-BE49-F238E27FC236}">
                <a16:creationId xmlns:a16="http://schemas.microsoft.com/office/drawing/2014/main" id="{D9E3113E-BBEA-4A9B-A4FC-8E6503EE3C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415" y="792273"/>
            <a:ext cx="3584448" cy="27869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תוצאת תמונה עבור russian trade">
            <a:extLst>
              <a:ext uri="{FF2B5EF4-FFF2-40B4-BE49-F238E27FC236}">
                <a16:creationId xmlns:a16="http://schemas.microsoft.com/office/drawing/2014/main" id="{57D8A5CA-319E-4421-B791-BE64516489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5915" y="1029430"/>
            <a:ext cx="3584448" cy="23119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תוצאת תמונה עבור russian trade">
            <a:extLst>
              <a:ext uri="{FF2B5EF4-FFF2-40B4-BE49-F238E27FC236}">
                <a16:creationId xmlns:a16="http://schemas.microsoft.com/office/drawing/2014/main" id="{10640A82-4734-4281-AB25-DC21C73BDD8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37415" y="1029430"/>
            <a:ext cx="3584450" cy="2311969"/>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53D89971-1CFC-4099-A7B4-52F3F4EC0193}"/>
              </a:ext>
            </a:extLst>
          </p:cNvPr>
          <p:cNvSpPr>
            <a:spLocks noGrp="1"/>
          </p:cNvSpPr>
          <p:nvPr>
            <p:ph idx="1"/>
          </p:nvPr>
        </p:nvSpPr>
        <p:spPr>
          <a:xfrm>
            <a:off x="4578824" y="4440602"/>
            <a:ext cx="7122768" cy="1645920"/>
          </a:xfrm>
        </p:spPr>
        <p:txBody>
          <a:bodyPr anchor="ctr">
            <a:normAutofit/>
          </a:bodyPr>
          <a:lstStyle/>
          <a:p>
            <a:pPr algn="l" rtl="0"/>
            <a:r>
              <a:rPr sz="1800" dirty="0"/>
              <a:t>Exports: </a:t>
            </a:r>
            <a:r>
              <a:rPr lang="en-US" sz="1800" dirty="0"/>
              <a:t>Oil &amp; gas, metal</a:t>
            </a:r>
            <a:r>
              <a:rPr sz="1800" dirty="0"/>
              <a:t>, wood, chemicals, </a:t>
            </a:r>
            <a:r>
              <a:rPr lang="en-US" sz="1800" dirty="0"/>
              <a:t>machinery</a:t>
            </a:r>
            <a:r>
              <a:rPr sz="1800" dirty="0"/>
              <a:t>, military, </a:t>
            </a:r>
            <a:r>
              <a:rPr lang="en-US" sz="1800" dirty="0"/>
              <a:t>nuclear</a:t>
            </a:r>
            <a:endParaRPr sz="1800" dirty="0"/>
          </a:p>
          <a:p>
            <a:pPr algn="l" rtl="0"/>
            <a:r>
              <a:rPr sz="1800" dirty="0"/>
              <a:t>Imports: Machinery, </a:t>
            </a:r>
            <a:r>
              <a:rPr lang="en-US" sz="1800" dirty="0"/>
              <a:t>vehicles, medicine</a:t>
            </a:r>
            <a:r>
              <a:rPr sz="1800" dirty="0"/>
              <a:t>, plastic, </a:t>
            </a:r>
            <a:r>
              <a:rPr lang="en-US" sz="1800" dirty="0"/>
              <a:t>semi-finished</a:t>
            </a:r>
            <a:r>
              <a:rPr sz="1800" dirty="0"/>
              <a:t> metal products, meat, fruits, nuts, medical equipment, iron</a:t>
            </a:r>
          </a:p>
          <a:p>
            <a:pPr algn="l" rtl="0"/>
            <a:endParaRPr lang="he-IL" sz="1800" dirty="0"/>
          </a:p>
        </p:txBody>
      </p:sp>
    </p:spTree>
    <p:extLst>
      <p:ext uri="{BB962C8B-B14F-4D97-AF65-F5344CB8AC3E}">
        <p14:creationId xmlns:p14="http://schemas.microsoft.com/office/powerpoint/2010/main" val="186112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תוצאת תמונה עבור russian trade eu">
            <a:extLst>
              <a:ext uri="{FF2B5EF4-FFF2-40B4-BE49-F238E27FC236}">
                <a16:creationId xmlns:a16="http://schemas.microsoft.com/office/drawing/2014/main" id="{AF31D45D-45A3-4955-9E68-86552F522A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116356"/>
            <a:ext cx="3209544" cy="4322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תוצאת תמונה עבור russian trade">
            <a:extLst>
              <a:ext uri="{FF2B5EF4-FFF2-40B4-BE49-F238E27FC236}">
                <a16:creationId xmlns:a16="http://schemas.microsoft.com/office/drawing/2014/main" id="{AAF349BD-9522-47D0-8CA4-8AC102B23C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1137970"/>
            <a:ext cx="3209544" cy="42793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תוצאת תמונה עבור russian trade">
            <a:extLst>
              <a:ext uri="{FF2B5EF4-FFF2-40B4-BE49-F238E27FC236}">
                <a16:creationId xmlns:a16="http://schemas.microsoft.com/office/drawing/2014/main" id="{374D7C2E-796F-40CB-9C1D-1B4791C0EF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1631745"/>
            <a:ext cx="3209544"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67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3629906"/>
          </a:xfrm>
        </p:spPr>
        <p:txBody>
          <a:bodyPr/>
          <a:lstStyle/>
          <a:p>
            <a:endParaRPr lang="he-IL" dirty="0"/>
          </a:p>
        </p:txBody>
      </p:sp>
      <p:pic>
        <p:nvPicPr>
          <p:cNvPr id="3" name="תמונה 2"/>
          <p:cNvPicPr>
            <a:picLocks noChangeAspect="1"/>
          </p:cNvPicPr>
          <p:nvPr/>
        </p:nvPicPr>
        <p:blipFill>
          <a:blip r:embed="rId2"/>
          <a:stretch>
            <a:fillRect/>
          </a:stretch>
        </p:blipFill>
        <p:spPr>
          <a:xfrm>
            <a:off x="-12700" y="125942"/>
            <a:ext cx="3917244" cy="6732057"/>
          </a:xfrm>
          <a:prstGeom prst="rect">
            <a:avLst/>
          </a:prstGeom>
        </p:spPr>
      </p:pic>
      <p:sp>
        <p:nvSpPr>
          <p:cNvPr id="4" name="מציין מיקום טקסט 3"/>
          <p:cNvSpPr>
            <a:spLocks noGrp="1"/>
          </p:cNvSpPr>
          <p:nvPr>
            <p:ph type="body" idx="1"/>
          </p:nvPr>
        </p:nvSpPr>
        <p:spPr/>
        <p:txBody>
          <a:bodyPr/>
          <a:lstStyle/>
          <a:p>
            <a:endParaRPr lang="he-IL" dirty="0"/>
          </a:p>
        </p:txBody>
      </p:sp>
      <p:pic>
        <p:nvPicPr>
          <p:cNvPr id="5" name="תמונה 4"/>
          <p:cNvPicPr>
            <a:picLocks noChangeAspect="1"/>
          </p:cNvPicPr>
          <p:nvPr/>
        </p:nvPicPr>
        <p:blipFill>
          <a:blip r:embed="rId3"/>
          <a:stretch>
            <a:fillRect/>
          </a:stretch>
        </p:blipFill>
        <p:spPr>
          <a:xfrm>
            <a:off x="9175750" y="-1"/>
            <a:ext cx="3028950" cy="6857999"/>
          </a:xfrm>
          <a:prstGeom prst="rect">
            <a:avLst/>
          </a:prstGeom>
        </p:spPr>
      </p:pic>
      <p:pic>
        <p:nvPicPr>
          <p:cNvPr id="6" name="תמונה 5"/>
          <p:cNvPicPr>
            <a:picLocks noChangeAspect="1"/>
          </p:cNvPicPr>
          <p:nvPr/>
        </p:nvPicPr>
        <p:blipFill>
          <a:blip r:embed="rId4"/>
          <a:stretch>
            <a:fillRect/>
          </a:stretch>
        </p:blipFill>
        <p:spPr>
          <a:xfrm>
            <a:off x="3917244" y="0"/>
            <a:ext cx="5245806" cy="7292622"/>
          </a:xfrm>
          <a:prstGeom prst="rect">
            <a:avLst/>
          </a:prstGeom>
        </p:spPr>
      </p:pic>
    </p:spTree>
    <p:extLst>
      <p:ext uri="{BB962C8B-B14F-4D97-AF65-F5344CB8AC3E}">
        <p14:creationId xmlns:p14="http://schemas.microsoft.com/office/powerpoint/2010/main" val="96422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939784"/>
          </a:xfrm>
        </p:spPr>
        <p:txBody>
          <a:bodyPr>
            <a:normAutofit/>
          </a:bodyPr>
          <a:lstStyle/>
          <a:p>
            <a:pPr algn="l" rtl="0"/>
            <a:r>
              <a:rPr sz="3600" dirty="0">
                <a:latin typeface="Segoe UI"/>
                <a:cs typeface="Segoe UI"/>
              </a:rPr>
              <a:t>What is the Russian military concept</a:t>
            </a:r>
          </a:p>
        </p:txBody>
      </p:sp>
      <p:sp>
        <p:nvSpPr>
          <p:cNvPr id="3" name="מציין מיקום תוכן 2"/>
          <p:cNvSpPr>
            <a:spLocks noGrp="1"/>
          </p:cNvSpPr>
          <p:nvPr>
            <p:ph idx="1"/>
          </p:nvPr>
        </p:nvSpPr>
        <p:spPr>
          <a:xfrm>
            <a:off x="1316335" y="1428736"/>
            <a:ext cx="9847384" cy="4972072"/>
          </a:xfrm>
        </p:spPr>
        <p:txBody>
          <a:bodyPr>
            <a:normAutofit/>
          </a:bodyPr>
          <a:lstStyle/>
          <a:p>
            <a:pPr algn="just" rtl="0"/>
            <a:r>
              <a:rPr sz="2400" b="1" dirty="0"/>
              <a:t>Social and Political Phenomenon </a:t>
            </a:r>
            <a:r>
              <a:rPr sz="2400" dirty="0"/>
              <a:t>- not just an armed conflict.</a:t>
            </a:r>
          </a:p>
          <a:p>
            <a:pPr algn="just" rtl="0"/>
            <a:r>
              <a:rPr sz="2400" b="1" dirty="0"/>
              <a:t>Scientific Phenomenon </a:t>
            </a:r>
            <a:r>
              <a:rPr sz="2400" dirty="0"/>
              <a:t>- recognizing the objective laws controlling it helps the system succeed, and enables the character of the future war to be predicted.</a:t>
            </a:r>
          </a:p>
          <a:p>
            <a:pPr algn="just" rtl="0"/>
            <a:r>
              <a:rPr sz="2400" b="1" dirty="0"/>
              <a:t>Ways to fight the enemy </a:t>
            </a:r>
            <a:r>
              <a:rPr sz="2400" dirty="0"/>
              <a:t>- political, economic, and awareness efforts, not just military.</a:t>
            </a:r>
          </a:p>
          <a:p>
            <a:pPr algn="just" rtl="0"/>
            <a:r>
              <a:rPr sz="2400" b="1" dirty="0"/>
              <a:t>The character of war </a:t>
            </a:r>
            <a:r>
              <a:rPr sz="2400" dirty="0"/>
              <a:t>is influence by social, political, industrial and psychological components; and from technological developments and changes in attitudes toward war.</a:t>
            </a:r>
          </a:p>
          <a:p>
            <a:pPr algn="just" rtl="0"/>
            <a:r>
              <a:rPr sz="2400" b="1" dirty="0"/>
              <a:t>Categories of War </a:t>
            </a:r>
            <a:r>
              <a:rPr sz="2400" dirty="0"/>
              <a:t>(according to military doctrine):</a:t>
            </a:r>
          </a:p>
          <a:p>
            <a:pPr lvl="1" algn="just" rtl="0"/>
            <a:r>
              <a:rPr sz="2000" dirty="0"/>
              <a:t>Broad-scale war</a:t>
            </a:r>
          </a:p>
          <a:p>
            <a:pPr lvl="1" algn="just" rtl="0"/>
            <a:r>
              <a:rPr sz="2000" dirty="0"/>
              <a:t>Regional war</a:t>
            </a:r>
          </a:p>
          <a:p>
            <a:pPr lvl="1" algn="just" rtl="0"/>
            <a:r>
              <a:rPr sz="2000" dirty="0"/>
              <a:t>Local war</a:t>
            </a:r>
          </a:p>
          <a:p>
            <a:pPr algn="just" rtl="0"/>
            <a:endParaRPr lang="he-IL" sz="2400" dirty="0"/>
          </a:p>
          <a:p>
            <a:pPr algn="just" rtl="0"/>
            <a:endParaRPr lang="he-IL" sz="2400" dirty="0"/>
          </a:p>
        </p:txBody>
      </p:sp>
    </p:spTree>
    <p:extLst>
      <p:ext uri="{BB962C8B-B14F-4D97-AF65-F5344CB8AC3E}">
        <p14:creationId xmlns:p14="http://schemas.microsoft.com/office/powerpoint/2010/main" val="340807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Vladimir Ilyich Lenin</a:t>
            </a:r>
          </a:p>
        </p:txBody>
      </p:sp>
      <p:pic>
        <p:nvPicPr>
          <p:cNvPr id="5" name="מציין מיקום תוכן 4"/>
          <p:cNvPicPr>
            <a:picLocks noGrp="1" noChangeAspect="1"/>
          </p:cNvPicPr>
          <p:nvPr>
            <p:ph sz="half" idx="1"/>
          </p:nvPr>
        </p:nvPicPr>
        <p:blipFill>
          <a:blip r:embed="rId2"/>
          <a:stretch>
            <a:fillRect/>
          </a:stretch>
        </p:blipFill>
        <p:spPr>
          <a:xfrm>
            <a:off x="838200" y="1825625"/>
            <a:ext cx="2774244" cy="4146197"/>
          </a:xfrm>
          <a:prstGeom prst="rect">
            <a:avLst/>
          </a:prstGeom>
        </p:spPr>
      </p:pic>
      <p:sp>
        <p:nvSpPr>
          <p:cNvPr id="4" name="מציין מיקום תוכן 3"/>
          <p:cNvSpPr>
            <a:spLocks noGrp="1"/>
          </p:cNvSpPr>
          <p:nvPr>
            <p:ph sz="half" idx="2"/>
          </p:nvPr>
        </p:nvSpPr>
        <p:spPr>
          <a:xfrm>
            <a:off x="4872613" y="1825625"/>
            <a:ext cx="6481187" cy="4351338"/>
          </a:xfrm>
        </p:spPr>
        <p:txBody>
          <a:bodyPr>
            <a:normAutofit fontScale="92500" lnSpcReduction="10000"/>
          </a:bodyPr>
          <a:lstStyle/>
          <a:p>
            <a:pPr algn="l" rtl="0"/>
            <a:r>
              <a:rPr dirty="0"/>
              <a:t>Born - 1870</a:t>
            </a:r>
          </a:p>
          <a:p>
            <a:pPr algn="l" rtl="0"/>
            <a:r>
              <a:rPr dirty="0"/>
              <a:t>Died - 1924 aged 53</a:t>
            </a:r>
          </a:p>
          <a:p>
            <a:pPr algn="l" rtl="0"/>
            <a:r>
              <a:rPr dirty="0"/>
              <a:t>Rise to power - 1917-1924</a:t>
            </a:r>
          </a:p>
          <a:p>
            <a:pPr algn="l" rtl="0"/>
            <a:r>
              <a:rPr dirty="0"/>
              <a:t>Replaced by Josef Stalin</a:t>
            </a:r>
          </a:p>
          <a:p>
            <a:pPr algn="l" rtl="0"/>
            <a:r>
              <a:rPr dirty="0"/>
              <a:t>Reason replaced: death</a:t>
            </a:r>
          </a:p>
          <a:p>
            <a:pPr algn="l" rtl="0"/>
            <a:r>
              <a:rPr dirty="0"/>
              <a:t>Ideology - Marxism</a:t>
            </a:r>
          </a:p>
          <a:p>
            <a:pPr algn="l" rtl="0"/>
            <a:r>
              <a:rPr dirty="0"/>
              <a:t>Main events - establishing the Bolshevik party; the first leader of the Soviet Union</a:t>
            </a:r>
          </a:p>
          <a:p>
            <a:pPr algn="l" rtl="0"/>
            <a:r>
              <a:rPr dirty="0"/>
              <a:t>Quote = "One must always go forward - or go back"</a:t>
            </a:r>
          </a:p>
          <a:p>
            <a:pPr algn="l" rtl="0"/>
            <a:endParaRPr lang="he-IL" dirty="0"/>
          </a:p>
        </p:txBody>
      </p:sp>
    </p:spTree>
    <p:extLst>
      <p:ext uri="{BB962C8B-B14F-4D97-AF65-F5344CB8AC3E}">
        <p14:creationId xmlns:p14="http://schemas.microsoft.com/office/powerpoint/2010/main" val="3402485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Josef Stalin</a:t>
            </a:r>
          </a:p>
        </p:txBody>
      </p:sp>
      <p:pic>
        <p:nvPicPr>
          <p:cNvPr id="5" name="מציין מיקום תוכן 4"/>
          <p:cNvPicPr>
            <a:picLocks noGrp="1" noChangeAspect="1"/>
          </p:cNvPicPr>
          <p:nvPr>
            <p:ph sz="half" idx="1"/>
          </p:nvPr>
        </p:nvPicPr>
        <p:blipFill>
          <a:blip r:embed="rId2"/>
          <a:stretch>
            <a:fillRect/>
          </a:stretch>
        </p:blipFill>
        <p:spPr>
          <a:xfrm>
            <a:off x="1564902" y="1825625"/>
            <a:ext cx="3728196" cy="4351338"/>
          </a:xfrm>
          <a:prstGeom prst="rect">
            <a:avLst/>
          </a:prstGeom>
        </p:spPr>
      </p:pic>
      <p:sp>
        <p:nvSpPr>
          <p:cNvPr id="4" name="מציין מיקום תוכן 3"/>
          <p:cNvSpPr>
            <a:spLocks noGrp="1"/>
          </p:cNvSpPr>
          <p:nvPr>
            <p:ph sz="half" idx="2"/>
          </p:nvPr>
        </p:nvSpPr>
        <p:spPr/>
        <p:txBody>
          <a:bodyPr>
            <a:normAutofit fontScale="92500" lnSpcReduction="20000"/>
          </a:bodyPr>
          <a:lstStyle/>
          <a:p>
            <a:pPr algn="l" rtl="0"/>
            <a:r>
              <a:rPr dirty="0"/>
              <a:t>Born - 1878</a:t>
            </a:r>
          </a:p>
          <a:p>
            <a:pPr algn="l" rtl="0"/>
            <a:r>
              <a:rPr dirty="0"/>
              <a:t>Died: 1953, aged 74</a:t>
            </a:r>
          </a:p>
          <a:p>
            <a:pPr algn="l" rtl="0"/>
            <a:r>
              <a:rPr dirty="0"/>
              <a:t>Rise to power -1922</a:t>
            </a:r>
          </a:p>
          <a:p>
            <a:pPr algn="l" rtl="0"/>
            <a:r>
              <a:rPr dirty="0"/>
              <a:t>Left power -1953</a:t>
            </a:r>
          </a:p>
          <a:p>
            <a:pPr algn="l" rtl="0"/>
            <a:r>
              <a:rPr dirty="0"/>
              <a:t>Replaced by Nikita Khrushchev</a:t>
            </a:r>
          </a:p>
          <a:p>
            <a:pPr algn="l" rtl="0"/>
            <a:r>
              <a:rPr dirty="0"/>
              <a:t>Reason replaced: death</a:t>
            </a:r>
          </a:p>
          <a:p>
            <a:pPr algn="l" rtl="0"/>
            <a:r>
              <a:rPr dirty="0"/>
              <a:t>Ideology - Communism</a:t>
            </a:r>
          </a:p>
          <a:p>
            <a:pPr algn="l" rtl="0"/>
            <a:r>
              <a:rPr dirty="0"/>
              <a:t>Main events - World War II</a:t>
            </a:r>
          </a:p>
          <a:p>
            <a:pPr algn="l" rtl="0"/>
            <a:r>
              <a:rPr dirty="0"/>
              <a:t>Quote - "When it comes time to hang the capitalists, they will sell us the  rope"</a:t>
            </a:r>
          </a:p>
          <a:p>
            <a:pPr algn="l" rtl="0"/>
            <a:endParaRPr lang="he-IL" dirty="0"/>
          </a:p>
        </p:txBody>
      </p:sp>
    </p:spTree>
    <p:extLst>
      <p:ext uri="{BB962C8B-B14F-4D97-AF65-F5344CB8AC3E}">
        <p14:creationId xmlns:p14="http://schemas.microsoft.com/office/powerpoint/2010/main" val="3701708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Leon Trotsky</a:t>
            </a:r>
          </a:p>
        </p:txBody>
      </p:sp>
      <p:pic>
        <p:nvPicPr>
          <p:cNvPr id="5" name="מציין מיקום תוכן 4"/>
          <p:cNvPicPr>
            <a:picLocks noGrp="1" noChangeAspect="1"/>
          </p:cNvPicPr>
          <p:nvPr>
            <p:ph sz="half" idx="1"/>
          </p:nvPr>
        </p:nvPicPr>
        <p:blipFill>
          <a:blip r:embed="rId2"/>
          <a:stretch>
            <a:fillRect/>
          </a:stretch>
        </p:blipFill>
        <p:spPr>
          <a:xfrm>
            <a:off x="1069621" y="1825625"/>
            <a:ext cx="2531533" cy="3467673"/>
          </a:xfrm>
          <a:prstGeom prst="rect">
            <a:avLst/>
          </a:prstGeom>
        </p:spPr>
      </p:pic>
      <p:sp>
        <p:nvSpPr>
          <p:cNvPr id="4" name="מציין מיקום תוכן 3"/>
          <p:cNvSpPr>
            <a:spLocks noGrp="1"/>
          </p:cNvSpPr>
          <p:nvPr>
            <p:ph sz="half" idx="2"/>
          </p:nvPr>
        </p:nvSpPr>
        <p:spPr/>
        <p:txBody>
          <a:bodyPr>
            <a:normAutofit fontScale="92500" lnSpcReduction="20000"/>
          </a:bodyPr>
          <a:lstStyle/>
          <a:p>
            <a:pPr algn="l" rtl="0"/>
            <a:r>
              <a:rPr dirty="0"/>
              <a:t>Born -1879</a:t>
            </a:r>
          </a:p>
          <a:p>
            <a:pPr algn="l" rtl="0"/>
            <a:r>
              <a:rPr dirty="0"/>
              <a:t>Died: 1953</a:t>
            </a:r>
          </a:p>
          <a:p>
            <a:pPr algn="l" rtl="0"/>
            <a:r>
              <a:rPr dirty="0"/>
              <a:t>Reason replaced: murdered</a:t>
            </a:r>
          </a:p>
          <a:p>
            <a:pPr algn="l" rtl="0"/>
            <a:r>
              <a:rPr dirty="0"/>
              <a:t>Positions - Foreign Minister, Minister of the Military, opposition to Stalin.</a:t>
            </a:r>
          </a:p>
          <a:p>
            <a:pPr algn="l" rtl="0"/>
            <a:r>
              <a:rPr dirty="0"/>
              <a:t>Ideology - Marxism</a:t>
            </a:r>
          </a:p>
          <a:p>
            <a:pPr algn="l" rtl="0"/>
            <a:r>
              <a:rPr dirty="0"/>
              <a:t>Main events - Minister of the Military in WWI</a:t>
            </a:r>
          </a:p>
          <a:p>
            <a:pPr algn="l" rtl="0"/>
            <a:r>
              <a:rPr dirty="0"/>
              <a:t>Quote - "Socialism needs Capitalism  like the human body needs oxygen"</a:t>
            </a:r>
          </a:p>
          <a:p>
            <a:pPr algn="l" rtl="0"/>
            <a:endParaRPr lang="he-IL" dirty="0"/>
          </a:p>
        </p:txBody>
      </p:sp>
    </p:spTree>
    <p:extLst>
      <p:ext uri="{BB962C8B-B14F-4D97-AF65-F5344CB8AC3E}">
        <p14:creationId xmlns:p14="http://schemas.microsoft.com/office/powerpoint/2010/main" val="1797809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Nikita Khrushchev</a:t>
            </a:r>
          </a:p>
        </p:txBody>
      </p:sp>
      <p:pic>
        <p:nvPicPr>
          <p:cNvPr id="5" name="מציין מיקום תוכן 4"/>
          <p:cNvPicPr>
            <a:picLocks noGrp="1" noChangeAspect="1"/>
          </p:cNvPicPr>
          <p:nvPr>
            <p:ph sz="half" idx="1"/>
          </p:nvPr>
        </p:nvPicPr>
        <p:blipFill>
          <a:blip r:embed="rId2"/>
          <a:stretch>
            <a:fillRect/>
          </a:stretch>
        </p:blipFill>
        <p:spPr>
          <a:xfrm>
            <a:off x="756356" y="1941689"/>
            <a:ext cx="3714043" cy="4325002"/>
          </a:xfrm>
          <a:prstGeom prst="rect">
            <a:avLst/>
          </a:prstGeom>
        </p:spPr>
      </p:pic>
      <p:sp>
        <p:nvSpPr>
          <p:cNvPr id="4" name="מציין מיקום תוכן 3"/>
          <p:cNvSpPr>
            <a:spLocks noGrp="1"/>
          </p:cNvSpPr>
          <p:nvPr>
            <p:ph sz="half" idx="2"/>
          </p:nvPr>
        </p:nvSpPr>
        <p:spPr/>
        <p:txBody>
          <a:bodyPr>
            <a:normAutofit lnSpcReduction="10000"/>
          </a:bodyPr>
          <a:lstStyle/>
          <a:p>
            <a:pPr algn="l" rtl="0"/>
            <a:r>
              <a:rPr dirty="0"/>
              <a:t>Born - 1894</a:t>
            </a:r>
          </a:p>
          <a:p>
            <a:pPr algn="l" rtl="0"/>
            <a:r>
              <a:rPr dirty="0"/>
              <a:t>Died: 1971</a:t>
            </a:r>
          </a:p>
          <a:p>
            <a:pPr algn="l" rtl="0"/>
            <a:r>
              <a:rPr dirty="0"/>
              <a:t>Rise to power -1953</a:t>
            </a:r>
          </a:p>
          <a:p>
            <a:pPr algn="l" rtl="0"/>
            <a:r>
              <a:rPr dirty="0"/>
              <a:t>Left power -1964</a:t>
            </a:r>
          </a:p>
          <a:p>
            <a:pPr algn="l" rtl="0"/>
            <a:r>
              <a:rPr dirty="0"/>
              <a:t>Replaced by Leonid Brezhnev</a:t>
            </a:r>
          </a:p>
          <a:p>
            <a:pPr algn="l" rtl="0"/>
            <a:r>
              <a:rPr dirty="0"/>
              <a:t>Reason replaced: ousted</a:t>
            </a:r>
          </a:p>
          <a:p>
            <a:pPr algn="l" rtl="0"/>
            <a:r>
              <a:rPr dirty="0"/>
              <a:t>Ideology - Communism</a:t>
            </a:r>
          </a:p>
          <a:p>
            <a:pPr algn="l" rtl="0"/>
            <a:r>
              <a:rPr dirty="0"/>
              <a:t>Main events - reforms, the Cold War, Cuban missile crises</a:t>
            </a:r>
          </a:p>
          <a:p>
            <a:pPr algn="l" rtl="0"/>
            <a:endParaRPr lang="he-IL" dirty="0"/>
          </a:p>
          <a:p>
            <a:pPr algn="l" rtl="0"/>
            <a:endParaRPr lang="he-IL" dirty="0"/>
          </a:p>
        </p:txBody>
      </p:sp>
    </p:spTree>
    <p:extLst>
      <p:ext uri="{BB962C8B-B14F-4D97-AF65-F5344CB8AC3E}">
        <p14:creationId xmlns:p14="http://schemas.microsoft.com/office/powerpoint/2010/main" val="1720579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l" rtl="0"/>
            <a:r>
              <a:rPr dirty="0"/>
              <a:t>Leonid Brezhnev</a:t>
            </a:r>
          </a:p>
        </p:txBody>
      </p:sp>
      <p:pic>
        <p:nvPicPr>
          <p:cNvPr id="5" name="מציין מיקום תוכן 4"/>
          <p:cNvPicPr>
            <a:picLocks noGrp="1" noChangeAspect="1"/>
          </p:cNvPicPr>
          <p:nvPr>
            <p:ph sz="half" idx="1"/>
          </p:nvPr>
        </p:nvPicPr>
        <p:blipFill>
          <a:blip r:embed="rId2"/>
          <a:stretch>
            <a:fillRect/>
          </a:stretch>
        </p:blipFill>
        <p:spPr>
          <a:xfrm>
            <a:off x="711201" y="1643878"/>
            <a:ext cx="3410126" cy="4714832"/>
          </a:xfrm>
          <a:prstGeom prst="rect">
            <a:avLst/>
          </a:prstGeom>
        </p:spPr>
      </p:pic>
      <p:sp>
        <p:nvSpPr>
          <p:cNvPr id="4" name="מציין מיקום תוכן 3"/>
          <p:cNvSpPr>
            <a:spLocks noGrp="1"/>
          </p:cNvSpPr>
          <p:nvPr>
            <p:ph sz="half" idx="2"/>
          </p:nvPr>
        </p:nvSpPr>
        <p:spPr/>
        <p:txBody>
          <a:bodyPr>
            <a:normAutofit fontScale="85000" lnSpcReduction="20000"/>
          </a:bodyPr>
          <a:lstStyle/>
          <a:p>
            <a:pPr algn="l" rtl="0"/>
            <a:r>
              <a:rPr dirty="0"/>
              <a:t>Born - 1906</a:t>
            </a:r>
          </a:p>
          <a:p>
            <a:pPr algn="l" rtl="0"/>
            <a:r>
              <a:rPr dirty="0"/>
              <a:t>Died: 1982</a:t>
            </a:r>
          </a:p>
          <a:p>
            <a:pPr algn="l" rtl="0"/>
            <a:r>
              <a:rPr dirty="0"/>
              <a:t>Rise to power -1964</a:t>
            </a:r>
          </a:p>
          <a:p>
            <a:pPr algn="l" rtl="0"/>
            <a:r>
              <a:rPr dirty="0"/>
              <a:t>Left power -1982</a:t>
            </a:r>
          </a:p>
          <a:p>
            <a:pPr algn="l" rtl="0"/>
            <a:r>
              <a:rPr dirty="0"/>
              <a:t>Replaced by Yuri Andropov</a:t>
            </a:r>
            <a:endParaRPr lang="he-IL" dirty="0"/>
          </a:p>
          <a:p>
            <a:pPr algn="l" rtl="0"/>
            <a:r>
              <a:rPr dirty="0"/>
              <a:t>Reason replaced: death</a:t>
            </a:r>
          </a:p>
          <a:p>
            <a:pPr algn="l" rtl="0"/>
            <a:r>
              <a:rPr dirty="0"/>
              <a:t>Ideology - communism</a:t>
            </a:r>
          </a:p>
          <a:p>
            <a:pPr algn="l" rtl="0"/>
            <a:r>
              <a:rPr dirty="0"/>
              <a:t>Main events - coexistence with the United States and continuation of world influence, invasion of Afghanistan, corruption</a:t>
            </a:r>
          </a:p>
          <a:p>
            <a:pPr algn="l" rtl="0"/>
            <a:r>
              <a:rPr dirty="0"/>
              <a:t>Quote - </a:t>
            </a:r>
          </a:p>
          <a:p>
            <a:pPr algn="l" rtl="0"/>
            <a:endParaRPr lang="he-IL" dirty="0"/>
          </a:p>
        </p:txBody>
      </p:sp>
    </p:spTree>
    <p:extLst>
      <p:ext uri="{BB962C8B-B14F-4D97-AF65-F5344CB8AC3E}">
        <p14:creationId xmlns:p14="http://schemas.microsoft.com/office/powerpoint/2010/main" val="1258274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l" rtl="0"/>
            <a:r>
              <a:rPr dirty="0"/>
              <a:t>Mikhail Gorbachev</a:t>
            </a:r>
          </a:p>
        </p:txBody>
      </p:sp>
      <p:pic>
        <p:nvPicPr>
          <p:cNvPr id="5" name="מציין מיקום תוכן 4"/>
          <p:cNvPicPr>
            <a:picLocks noGrp="1" noChangeAspect="1"/>
          </p:cNvPicPr>
          <p:nvPr>
            <p:ph sz="half" idx="1"/>
          </p:nvPr>
        </p:nvPicPr>
        <p:blipFill>
          <a:blip r:embed="rId2"/>
          <a:stretch>
            <a:fillRect/>
          </a:stretch>
        </p:blipFill>
        <p:spPr>
          <a:xfrm>
            <a:off x="1313744" y="1690687"/>
            <a:ext cx="3517900" cy="4371445"/>
          </a:xfrm>
          <a:prstGeom prst="rect">
            <a:avLst/>
          </a:prstGeom>
        </p:spPr>
      </p:pic>
      <p:sp>
        <p:nvSpPr>
          <p:cNvPr id="4" name="מציין מיקום תוכן 3"/>
          <p:cNvSpPr>
            <a:spLocks noGrp="1"/>
          </p:cNvSpPr>
          <p:nvPr>
            <p:ph sz="half" idx="2"/>
          </p:nvPr>
        </p:nvSpPr>
        <p:spPr/>
        <p:txBody>
          <a:bodyPr>
            <a:normAutofit fontScale="77500" lnSpcReduction="20000"/>
          </a:bodyPr>
          <a:lstStyle/>
          <a:p>
            <a:pPr algn="l" rtl="0"/>
            <a:r>
              <a:rPr dirty="0"/>
              <a:t>Born - 1931</a:t>
            </a:r>
          </a:p>
          <a:p>
            <a:pPr algn="l" rtl="0"/>
            <a:r>
              <a:rPr dirty="0"/>
              <a:t>Rise to power -1985</a:t>
            </a:r>
          </a:p>
          <a:p>
            <a:pPr algn="l" rtl="0"/>
            <a:r>
              <a:rPr dirty="0"/>
              <a:t>Left power -1991</a:t>
            </a:r>
          </a:p>
          <a:p>
            <a:pPr algn="l" rtl="0"/>
            <a:r>
              <a:rPr dirty="0"/>
              <a:t>Replaced by Boris Yeltsin</a:t>
            </a:r>
            <a:endParaRPr lang="he-IL" dirty="0"/>
          </a:p>
          <a:p>
            <a:pPr algn="l" rtl="0"/>
            <a:r>
              <a:rPr dirty="0"/>
              <a:t>Reason replaced: resignation</a:t>
            </a:r>
          </a:p>
          <a:p>
            <a:pPr algn="l" rtl="0"/>
            <a:r>
              <a:rPr dirty="0"/>
              <a:t>Ideology - Communism</a:t>
            </a:r>
          </a:p>
          <a:p>
            <a:pPr algn="l" rtl="0"/>
            <a:r>
              <a:rPr dirty="0"/>
              <a:t>Main events - dissolution of the Soviet Union, Glasnost, rebuilding, end of the Cold War. </a:t>
            </a:r>
          </a:p>
          <a:p>
            <a:pPr algn="l" rtl="0"/>
            <a:r>
              <a:rPr dirty="0"/>
              <a:t>Quote - "If what you have done  yesterday still looks big to you, you haven't done much today"</a:t>
            </a:r>
          </a:p>
          <a:p>
            <a:pPr algn="l" rtl="0"/>
            <a:r>
              <a:rPr dirty="0"/>
              <a:t>The last president of the Soviet Union</a:t>
            </a:r>
          </a:p>
          <a:p>
            <a:pPr algn="l" rtl="0"/>
            <a:endParaRPr lang="he-IL" dirty="0"/>
          </a:p>
        </p:txBody>
      </p:sp>
    </p:spTree>
    <p:extLst>
      <p:ext uri="{BB962C8B-B14F-4D97-AF65-F5344CB8AC3E}">
        <p14:creationId xmlns:p14="http://schemas.microsoft.com/office/powerpoint/2010/main" val="418695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Boris Yeltsin</a:t>
            </a:r>
          </a:p>
        </p:txBody>
      </p:sp>
      <p:pic>
        <p:nvPicPr>
          <p:cNvPr id="5" name="מציין מיקום תוכן 4"/>
          <p:cNvPicPr>
            <a:picLocks noGrp="1" noChangeAspect="1"/>
          </p:cNvPicPr>
          <p:nvPr>
            <p:ph sz="half" idx="1"/>
          </p:nvPr>
        </p:nvPicPr>
        <p:blipFill>
          <a:blip r:embed="rId2"/>
          <a:stretch>
            <a:fillRect/>
          </a:stretch>
        </p:blipFill>
        <p:spPr>
          <a:xfrm>
            <a:off x="959556" y="1907822"/>
            <a:ext cx="4052711" cy="4322940"/>
          </a:xfrm>
          <a:prstGeom prst="rect">
            <a:avLst/>
          </a:prstGeom>
        </p:spPr>
      </p:pic>
      <p:sp>
        <p:nvSpPr>
          <p:cNvPr id="4" name="מציין מיקום תוכן 3"/>
          <p:cNvSpPr>
            <a:spLocks noGrp="1"/>
          </p:cNvSpPr>
          <p:nvPr>
            <p:ph sz="half" idx="2"/>
          </p:nvPr>
        </p:nvSpPr>
        <p:spPr/>
        <p:txBody>
          <a:bodyPr>
            <a:normAutofit fontScale="85000" lnSpcReduction="20000"/>
          </a:bodyPr>
          <a:lstStyle/>
          <a:p>
            <a:pPr algn="l" rtl="0"/>
            <a:r>
              <a:rPr dirty="0"/>
              <a:t>Born - 1931</a:t>
            </a:r>
          </a:p>
          <a:p>
            <a:pPr algn="l" rtl="0"/>
            <a:r>
              <a:rPr dirty="0"/>
              <a:t>Died: 2007</a:t>
            </a:r>
          </a:p>
          <a:p>
            <a:pPr algn="l" rtl="0"/>
            <a:r>
              <a:rPr dirty="0"/>
              <a:t>Rise to power -1991</a:t>
            </a:r>
          </a:p>
          <a:p>
            <a:pPr algn="l" rtl="0"/>
            <a:r>
              <a:rPr dirty="0"/>
              <a:t>Left power -1999</a:t>
            </a:r>
          </a:p>
          <a:p>
            <a:pPr algn="l" rtl="0"/>
            <a:r>
              <a:rPr dirty="0"/>
              <a:t>Replaced by Vladimir Putin</a:t>
            </a:r>
          </a:p>
          <a:p>
            <a:pPr algn="l" rtl="0"/>
            <a:r>
              <a:rPr dirty="0"/>
              <a:t>Reason replaced: resignation</a:t>
            </a:r>
          </a:p>
          <a:p>
            <a:pPr algn="l" rtl="0"/>
            <a:r>
              <a:rPr dirty="0"/>
              <a:t>Ideology - Communism, believed in changing the method</a:t>
            </a:r>
          </a:p>
          <a:p>
            <a:pPr algn="l" rtl="0"/>
            <a:r>
              <a:rPr dirty="0"/>
              <a:t>Main events - the war in Chechnya</a:t>
            </a:r>
          </a:p>
          <a:p>
            <a:pPr algn="l" rtl="0"/>
            <a:r>
              <a:rPr dirty="0"/>
              <a:t>The first president of the Russian Federation that was democratically elected</a:t>
            </a:r>
          </a:p>
          <a:p>
            <a:pPr algn="l" rtl="0"/>
            <a:endParaRPr lang="he-IL" dirty="0"/>
          </a:p>
        </p:txBody>
      </p:sp>
    </p:spTree>
    <p:extLst>
      <p:ext uri="{BB962C8B-B14F-4D97-AF65-F5344CB8AC3E}">
        <p14:creationId xmlns:p14="http://schemas.microsoft.com/office/powerpoint/2010/main" val="3230868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0"/>
            <a:r>
              <a:rPr dirty="0"/>
              <a:t>Leo Tolstoy</a:t>
            </a:r>
          </a:p>
        </p:txBody>
      </p:sp>
      <p:pic>
        <p:nvPicPr>
          <p:cNvPr id="5" name="מציין מיקום תוכן 4"/>
          <p:cNvPicPr>
            <a:picLocks noGrp="1" noChangeAspect="1"/>
          </p:cNvPicPr>
          <p:nvPr>
            <p:ph sz="half" idx="1"/>
          </p:nvPr>
        </p:nvPicPr>
        <p:blipFill>
          <a:blip r:embed="rId2"/>
          <a:stretch>
            <a:fillRect/>
          </a:stretch>
        </p:blipFill>
        <p:spPr>
          <a:xfrm>
            <a:off x="948267" y="1690688"/>
            <a:ext cx="3399895" cy="4315001"/>
          </a:xfrm>
          <a:prstGeom prst="rect">
            <a:avLst/>
          </a:prstGeom>
        </p:spPr>
      </p:pic>
      <p:sp>
        <p:nvSpPr>
          <p:cNvPr id="4" name="מציין מיקום תוכן 3"/>
          <p:cNvSpPr>
            <a:spLocks noGrp="1"/>
          </p:cNvSpPr>
          <p:nvPr>
            <p:ph sz="half" idx="2"/>
          </p:nvPr>
        </p:nvSpPr>
        <p:spPr/>
        <p:txBody>
          <a:bodyPr>
            <a:normAutofit fontScale="92500" lnSpcReduction="10000"/>
          </a:bodyPr>
          <a:lstStyle/>
          <a:p>
            <a:pPr algn="l" rtl="0"/>
            <a:r>
              <a:rPr dirty="0"/>
              <a:t>Born - 1828</a:t>
            </a:r>
          </a:p>
          <a:p>
            <a:pPr algn="l" rtl="0"/>
            <a:r>
              <a:rPr dirty="0"/>
              <a:t>Died: 1910</a:t>
            </a:r>
          </a:p>
          <a:p>
            <a:pPr algn="l" rtl="0"/>
            <a:r>
              <a:rPr dirty="0"/>
              <a:t>Author and poet</a:t>
            </a:r>
          </a:p>
          <a:p>
            <a:pPr algn="l" rtl="0"/>
            <a:r>
              <a:rPr dirty="0"/>
              <a:t>Soldier in the Crimean War</a:t>
            </a:r>
          </a:p>
          <a:p>
            <a:pPr algn="l" rtl="0"/>
            <a:r>
              <a:rPr dirty="0"/>
              <a:t>Main works - War and Peace, Anna Karenina</a:t>
            </a:r>
          </a:p>
          <a:p>
            <a:pPr algn="l" rtl="0"/>
            <a:r>
              <a:rPr dirty="0"/>
              <a:t>Ideology - Marxism Believed in non-violent resistance that was later adopted by Mahatma Gandhi and Martin Luther King</a:t>
            </a:r>
          </a:p>
          <a:p>
            <a:pPr algn="l" rtl="0"/>
            <a:r>
              <a:rPr dirty="0"/>
              <a:t>Quote - </a:t>
            </a:r>
          </a:p>
          <a:p>
            <a:pPr algn="l" rtl="0"/>
            <a:endParaRPr lang="he-IL" dirty="0"/>
          </a:p>
        </p:txBody>
      </p:sp>
    </p:spTree>
    <p:extLst>
      <p:ext uri="{BB962C8B-B14F-4D97-AF65-F5344CB8AC3E}">
        <p14:creationId xmlns:p14="http://schemas.microsoft.com/office/powerpoint/2010/main" val="1922686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l" rtl="0"/>
            <a:r>
              <a:rPr dirty="0"/>
              <a:t>Pyotr Ilyich Tchaikovsky</a:t>
            </a:r>
          </a:p>
        </p:txBody>
      </p:sp>
      <p:pic>
        <p:nvPicPr>
          <p:cNvPr id="5" name="מציין מיקום תוכן 4"/>
          <p:cNvPicPr>
            <a:picLocks noGrp="1" noChangeAspect="1"/>
          </p:cNvPicPr>
          <p:nvPr>
            <p:ph sz="half" idx="1"/>
          </p:nvPr>
        </p:nvPicPr>
        <p:blipFill>
          <a:blip r:embed="rId2"/>
          <a:stretch>
            <a:fillRect/>
          </a:stretch>
        </p:blipFill>
        <p:spPr>
          <a:xfrm>
            <a:off x="711200" y="1320618"/>
            <a:ext cx="4209935" cy="4816659"/>
          </a:xfrm>
          <a:prstGeom prst="rect">
            <a:avLst/>
          </a:prstGeom>
        </p:spPr>
      </p:pic>
      <p:sp>
        <p:nvSpPr>
          <p:cNvPr id="4" name="מציין מיקום תוכן 3"/>
          <p:cNvSpPr>
            <a:spLocks noGrp="1"/>
          </p:cNvSpPr>
          <p:nvPr>
            <p:ph sz="half" idx="2"/>
          </p:nvPr>
        </p:nvSpPr>
        <p:spPr/>
        <p:txBody>
          <a:bodyPr>
            <a:normAutofit fontScale="55000" lnSpcReduction="20000"/>
          </a:bodyPr>
          <a:lstStyle/>
          <a:p>
            <a:pPr algn="l" rtl="0">
              <a:lnSpc>
                <a:spcPct val="100000"/>
              </a:lnSpc>
            </a:pPr>
            <a:r>
              <a:rPr sz="3400" dirty="0"/>
              <a:t>Born - 1840</a:t>
            </a:r>
          </a:p>
          <a:p>
            <a:pPr algn="l" rtl="0">
              <a:lnSpc>
                <a:spcPct val="100000"/>
              </a:lnSpc>
            </a:pPr>
            <a:r>
              <a:rPr sz="3400" dirty="0"/>
              <a:t>Died - 1893</a:t>
            </a:r>
          </a:p>
          <a:p>
            <a:pPr algn="l" rtl="0">
              <a:lnSpc>
                <a:spcPct val="100000"/>
              </a:lnSpc>
            </a:pPr>
            <a:r>
              <a:rPr sz="3400" dirty="0"/>
              <a:t>Composer, conductor, choreograph, educator, author, pianist, music critic. </a:t>
            </a:r>
          </a:p>
          <a:p>
            <a:pPr algn="l" rtl="0">
              <a:lnSpc>
                <a:spcPct val="100000"/>
              </a:lnSpc>
            </a:pPr>
            <a:r>
              <a:rPr sz="3400" dirty="0"/>
              <a:t>Main works:</a:t>
            </a:r>
          </a:p>
          <a:p>
            <a:pPr algn="l" rtl="0">
              <a:lnSpc>
                <a:spcPct val="100000"/>
              </a:lnSpc>
            </a:pPr>
            <a:r>
              <a:rPr sz="3400" dirty="0"/>
              <a:t>Piano Concerto No.</a:t>
            </a:r>
            <a:r>
              <a:rPr lang="en-US" sz="3400" dirty="0"/>
              <a:t> </a:t>
            </a:r>
            <a:r>
              <a:rPr sz="3400" dirty="0"/>
              <a:t>1 in B-flat minor</a:t>
            </a:r>
          </a:p>
          <a:p>
            <a:pPr algn="l" rtl="0">
              <a:lnSpc>
                <a:spcPct val="100000"/>
              </a:lnSpc>
            </a:pPr>
            <a:r>
              <a:rPr sz="3400" dirty="0"/>
              <a:t>Operas</a:t>
            </a:r>
          </a:p>
          <a:p>
            <a:pPr algn="l" rtl="0">
              <a:lnSpc>
                <a:spcPct val="100000"/>
              </a:lnSpc>
            </a:pPr>
            <a:r>
              <a:rPr sz="3400" dirty="0"/>
              <a:t>Ballet music</a:t>
            </a:r>
          </a:p>
          <a:p>
            <a:pPr algn="l" rtl="0">
              <a:lnSpc>
                <a:spcPct val="100000"/>
              </a:lnSpc>
            </a:pPr>
            <a:r>
              <a:rPr sz="3400" dirty="0"/>
              <a:t>Swan Lake, Sleeping Beauty</a:t>
            </a:r>
          </a:p>
          <a:p>
            <a:pPr algn="l" rtl="0">
              <a:lnSpc>
                <a:spcPct val="100000"/>
              </a:lnSpc>
            </a:pPr>
            <a:r>
              <a:rPr sz="3400" dirty="0"/>
              <a:t>The Nutcracker</a:t>
            </a:r>
          </a:p>
          <a:p>
            <a:pPr algn="l" rtl="0">
              <a:lnSpc>
                <a:spcPct val="100000"/>
              </a:lnSpc>
            </a:pPr>
            <a:r>
              <a:rPr sz="3400" dirty="0"/>
              <a:t>Romeo and Juliet</a:t>
            </a:r>
          </a:p>
          <a:p>
            <a:pPr algn="l" rtl="0">
              <a:lnSpc>
                <a:spcPct val="100000"/>
              </a:lnSpc>
            </a:pPr>
            <a:r>
              <a:rPr sz="3400" dirty="0"/>
              <a:t>Chamber music</a:t>
            </a:r>
          </a:p>
          <a:p>
            <a:pPr marL="0" indent="0" algn="l" rtl="0">
              <a:buNone/>
            </a:pPr>
            <a:endParaRPr lang="he-IL" dirty="0"/>
          </a:p>
          <a:p>
            <a:pPr marL="0" indent="0" algn="l" rtl="0">
              <a:buNone/>
            </a:pPr>
            <a:endParaRPr lang="he-IL" dirty="0"/>
          </a:p>
        </p:txBody>
      </p:sp>
    </p:spTree>
    <p:extLst>
      <p:ext uri="{BB962C8B-B14F-4D97-AF65-F5344CB8AC3E}">
        <p14:creationId xmlns:p14="http://schemas.microsoft.com/office/powerpoint/2010/main" val="265036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06090"/>
          </a:xfrm>
        </p:spPr>
        <p:txBody>
          <a:bodyPr>
            <a:normAutofit fontScale="90000"/>
          </a:bodyPr>
          <a:lstStyle/>
          <a:p>
            <a:pPr algn="l" rtl="0"/>
            <a:r>
              <a:rPr sz="3200" dirty="0">
                <a:latin typeface="Segoe UI"/>
                <a:cs typeface="Segoe UI"/>
              </a:rPr>
              <a:t>What is Military Strategy from the Russian Perspective</a:t>
            </a:r>
          </a:p>
        </p:txBody>
      </p:sp>
      <p:sp>
        <p:nvSpPr>
          <p:cNvPr id="3" name="מציין מיקום תוכן 2"/>
          <p:cNvSpPr>
            <a:spLocks noGrp="1"/>
          </p:cNvSpPr>
          <p:nvPr>
            <p:ph idx="1"/>
          </p:nvPr>
        </p:nvSpPr>
        <p:spPr>
          <a:xfrm>
            <a:off x="1106693" y="1066133"/>
            <a:ext cx="9104107" cy="4525963"/>
          </a:xfrm>
        </p:spPr>
        <p:txBody>
          <a:bodyPr>
            <a:noAutofit/>
          </a:bodyPr>
          <a:lstStyle/>
          <a:p>
            <a:pPr algn="just" rtl="0">
              <a:spcBef>
                <a:spcPts val="1200"/>
              </a:spcBef>
            </a:pPr>
            <a:r>
              <a:rPr sz="2200" dirty="0"/>
              <a:t>Science: "...the art of leading forces" ; "... a system of knowledge to prevent war, prepare for it, and manage it".</a:t>
            </a:r>
          </a:p>
          <a:p>
            <a:pPr algn="just" rtl="0">
              <a:spcBef>
                <a:spcPts val="1200"/>
              </a:spcBef>
            </a:pPr>
            <a:r>
              <a:rPr sz="2200" b="1" dirty="0"/>
              <a:t>The dealings </a:t>
            </a:r>
            <a:r>
              <a:rPr sz="2200" dirty="0"/>
              <a:t>of military strategy - the armed conflict on the strategic level.</a:t>
            </a:r>
          </a:p>
          <a:p>
            <a:pPr algn="just" rtl="0">
              <a:spcBef>
                <a:spcPts val="1200"/>
              </a:spcBef>
            </a:pPr>
            <a:r>
              <a:rPr sz="2200" b="1" dirty="0"/>
              <a:t>The primary content </a:t>
            </a:r>
            <a:r>
              <a:rPr sz="2200" dirty="0"/>
              <a:t>of military strategy - dealing with the use of force, consideration of, and coordination with, non-military means - but not managing them directly.</a:t>
            </a:r>
          </a:p>
          <a:p>
            <a:pPr algn="just" rtl="0">
              <a:spcBef>
                <a:spcPts val="1200"/>
              </a:spcBef>
            </a:pPr>
            <a:r>
              <a:rPr sz="2200" b="1" dirty="0"/>
              <a:t>The principle of preventing war</a:t>
            </a:r>
            <a:r>
              <a:rPr sz="2200" dirty="0"/>
              <a:t> - predicting the development of the political and strategic situation to identify risks and threats in order to respond to them in time.</a:t>
            </a:r>
          </a:p>
          <a:p>
            <a:pPr algn="just" rtl="0">
              <a:spcBef>
                <a:spcPts val="1200"/>
              </a:spcBef>
            </a:pPr>
            <a:r>
              <a:rPr sz="2200" b="1" dirty="0"/>
              <a:t>The principle of preparing for war </a:t>
            </a:r>
            <a:r>
              <a:rPr sz="2200" dirty="0"/>
              <a:t>- readiness and capabilities of the armed forces, ensuring strategic reserves.</a:t>
            </a:r>
          </a:p>
          <a:p>
            <a:pPr algn="just" rtl="0">
              <a:spcBef>
                <a:spcPts val="1200"/>
              </a:spcBef>
            </a:pPr>
            <a:r>
              <a:rPr sz="2200" b="1" dirty="0"/>
              <a:t>The principle of managing the war </a:t>
            </a:r>
            <a:r>
              <a:rPr sz="2200" dirty="0"/>
              <a:t>- coordination between military and non-military means, with the armed forces holding a decisive role. </a:t>
            </a:r>
          </a:p>
        </p:txBody>
      </p:sp>
    </p:spTree>
    <p:extLst>
      <p:ext uri="{BB962C8B-B14F-4D97-AF65-F5344CB8AC3E}">
        <p14:creationId xmlns:p14="http://schemas.microsoft.com/office/powerpoint/2010/main" val="247395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l" rtl="0"/>
            <a:r>
              <a:rPr sz="3200" dirty="0">
                <a:latin typeface="Segoe UI"/>
                <a:cs typeface="Segoe UI"/>
              </a:rPr>
              <a:t>What is Russian Military Strategy</a:t>
            </a:r>
          </a:p>
        </p:txBody>
      </p:sp>
      <p:sp>
        <p:nvSpPr>
          <p:cNvPr id="3" name="מציין מיקום תוכן 2"/>
          <p:cNvSpPr>
            <a:spLocks noGrp="1"/>
          </p:cNvSpPr>
          <p:nvPr>
            <p:ph idx="1"/>
          </p:nvPr>
        </p:nvSpPr>
        <p:spPr>
          <a:xfrm>
            <a:off x="1862386" y="1374776"/>
            <a:ext cx="8229600" cy="4525963"/>
          </a:xfrm>
        </p:spPr>
        <p:txBody>
          <a:bodyPr>
            <a:noAutofit/>
          </a:bodyPr>
          <a:lstStyle/>
          <a:p>
            <a:pPr algn="just" rtl="0">
              <a:spcBef>
                <a:spcPts val="1200"/>
              </a:spcBef>
            </a:pPr>
            <a:r>
              <a:rPr sz="2400" dirty="0"/>
              <a:t>"</a:t>
            </a:r>
            <a:r>
              <a:rPr sz="2400" b="1" dirty="0"/>
              <a:t>Strategy of active </a:t>
            </a:r>
            <a:r>
              <a:rPr lang="en-US" sz="2400" b="1" dirty="0"/>
              <a:t>defense</a:t>
            </a:r>
            <a:r>
              <a:rPr sz="2400" dirty="0"/>
              <a:t>" - a collection of actions to neutralize threats to the country's security.</a:t>
            </a:r>
          </a:p>
          <a:p>
            <a:pPr algn="just" rtl="0">
              <a:spcBef>
                <a:spcPts val="1200"/>
              </a:spcBef>
            </a:pPr>
            <a:r>
              <a:rPr sz="2400" dirty="0"/>
              <a:t>"</a:t>
            </a:r>
            <a:r>
              <a:rPr sz="2400" b="1" dirty="0"/>
              <a:t>Strategy of limited action</a:t>
            </a:r>
            <a:r>
              <a:rPr sz="2400" dirty="0"/>
              <a:t>" - protecting national interests and promoting them outside of Russia (the Syrian endeavor).</a:t>
            </a:r>
          </a:p>
          <a:p>
            <a:pPr algn="just" rtl="0">
              <a:spcBef>
                <a:spcPts val="1200"/>
              </a:spcBef>
            </a:pPr>
            <a:r>
              <a:rPr sz="2400" b="1" dirty="0"/>
              <a:t>The key to success on the strategic level </a:t>
            </a:r>
            <a:r>
              <a:rPr sz="2400" dirty="0"/>
              <a:t>- surprise, determination, continuity and speed.  </a:t>
            </a:r>
          </a:p>
          <a:p>
            <a:pPr algn="l" rtl="0"/>
            <a:endParaRPr lang="he-IL" sz="2400" dirty="0"/>
          </a:p>
          <a:p>
            <a:pPr marL="457200" lvl="1" indent="0" algn="l" rtl="0">
              <a:buNone/>
            </a:pPr>
            <a:endParaRPr lang="he-IL" sz="2000" dirty="0"/>
          </a:p>
        </p:txBody>
      </p:sp>
    </p:spTree>
    <p:extLst>
      <p:ext uri="{BB962C8B-B14F-4D97-AF65-F5344CB8AC3E}">
        <p14:creationId xmlns:p14="http://schemas.microsoft.com/office/powerpoint/2010/main" val="348285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96908"/>
          </a:xfrm>
        </p:spPr>
        <p:txBody>
          <a:bodyPr>
            <a:normAutofit fontScale="90000"/>
          </a:bodyPr>
          <a:lstStyle/>
          <a:p>
            <a:pPr algn="l" rtl="0"/>
            <a:r>
              <a:rPr sz="4000" dirty="0">
                <a:latin typeface="Segoe UI"/>
                <a:cs typeface="Segoe UI"/>
              </a:rPr>
              <a:t>Force operation - patterns and influential factors</a:t>
            </a:r>
          </a:p>
        </p:txBody>
      </p:sp>
      <p:sp>
        <p:nvSpPr>
          <p:cNvPr id="6" name="מלבן מעוגל 5"/>
          <p:cNvSpPr/>
          <p:nvPr/>
        </p:nvSpPr>
        <p:spPr>
          <a:xfrm>
            <a:off x="2524100" y="1285860"/>
            <a:ext cx="7286676" cy="914400"/>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2800" b="1" dirty="0"/>
              <a:t>There is not one operational model/force operation concept</a:t>
            </a:r>
          </a:p>
        </p:txBody>
      </p:sp>
      <p:sp>
        <p:nvSpPr>
          <p:cNvPr id="7" name="מלבן מעוגל 6"/>
          <p:cNvSpPr/>
          <p:nvPr/>
        </p:nvSpPr>
        <p:spPr>
          <a:xfrm>
            <a:off x="2524100" y="2300286"/>
            <a:ext cx="7286676"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2800" b="1" dirty="0"/>
              <a:t>Main Forms and Methods for Force Operation</a:t>
            </a:r>
          </a:p>
        </p:txBody>
      </p:sp>
      <p:sp>
        <p:nvSpPr>
          <p:cNvPr id="8" name="מלבן מעוגל 7"/>
          <p:cNvSpPr/>
          <p:nvPr/>
        </p:nvSpPr>
        <p:spPr>
          <a:xfrm>
            <a:off x="7838452" y="3286124"/>
            <a:ext cx="2071702"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Strategic nuclear deterrence, not nuclear</a:t>
            </a:r>
          </a:p>
        </p:txBody>
      </p:sp>
      <p:sp>
        <p:nvSpPr>
          <p:cNvPr id="9" name="מלבן מעוגל 8"/>
          <p:cNvSpPr/>
          <p:nvPr/>
        </p:nvSpPr>
        <p:spPr>
          <a:xfrm>
            <a:off x="6494484" y="3286124"/>
            <a:ext cx="129118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Peacekeeping operation</a:t>
            </a:r>
          </a:p>
        </p:txBody>
      </p:sp>
      <p:sp>
        <p:nvSpPr>
          <p:cNvPr id="10" name="מלבן מעוגל 9"/>
          <p:cNvSpPr/>
          <p:nvPr/>
        </p:nvSpPr>
        <p:spPr>
          <a:xfrm>
            <a:off x="5381620" y="3286124"/>
            <a:ext cx="107157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Special operation</a:t>
            </a:r>
            <a:r>
              <a:rPr lang="en-US" sz="1400" b="1" dirty="0"/>
              <a:t>s</a:t>
            </a:r>
            <a:endParaRPr sz="1400" b="1" dirty="0"/>
          </a:p>
        </p:txBody>
      </p:sp>
      <p:sp>
        <p:nvSpPr>
          <p:cNvPr id="11" name="מלבן מעוגל 10"/>
          <p:cNvSpPr/>
          <p:nvPr/>
        </p:nvSpPr>
        <p:spPr>
          <a:xfrm>
            <a:off x="4024298" y="3286124"/>
            <a:ext cx="1285884"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Strategic action</a:t>
            </a:r>
          </a:p>
        </p:txBody>
      </p:sp>
      <p:sp>
        <p:nvSpPr>
          <p:cNvPr id="12" name="מלבן מעוגל 11"/>
          <p:cNvSpPr/>
          <p:nvPr/>
        </p:nvSpPr>
        <p:spPr>
          <a:xfrm>
            <a:off x="2666976" y="3286124"/>
            <a:ext cx="1285884"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Strategic preparation</a:t>
            </a:r>
          </a:p>
        </p:txBody>
      </p:sp>
      <p:sp>
        <p:nvSpPr>
          <p:cNvPr id="13" name="מלבן מעוגל 12"/>
          <p:cNvSpPr/>
          <p:nvPr/>
        </p:nvSpPr>
        <p:spPr>
          <a:xfrm>
            <a:off x="6312024" y="5280229"/>
            <a:ext cx="3357586" cy="914400"/>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2400" b="1" dirty="0"/>
              <a:t>Characteristics of the modern military conflict</a:t>
            </a:r>
          </a:p>
        </p:txBody>
      </p:sp>
      <p:sp>
        <p:nvSpPr>
          <p:cNvPr id="14" name="מלבן מעוגל 13"/>
          <p:cNvSpPr/>
          <p:nvPr/>
        </p:nvSpPr>
        <p:spPr>
          <a:xfrm>
            <a:off x="2524100" y="5270898"/>
            <a:ext cx="3357586" cy="914400"/>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2800" b="1" dirty="0"/>
              <a:t>Principles of </a:t>
            </a:r>
            <a:br>
              <a:rPr lang="en-US" sz="2800" b="1" dirty="0"/>
            </a:br>
            <a:r>
              <a:rPr sz="2800" b="1" dirty="0"/>
              <a:t>military art</a:t>
            </a:r>
          </a:p>
        </p:txBody>
      </p:sp>
      <p:sp>
        <p:nvSpPr>
          <p:cNvPr id="15" name="מלבן מעוגל 14"/>
          <p:cNvSpPr/>
          <p:nvPr/>
        </p:nvSpPr>
        <p:spPr>
          <a:xfrm>
            <a:off x="5334929" y="4242792"/>
            <a:ext cx="129118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sz="1400" b="1" dirty="0"/>
              <a:t>Humanitarian operation</a:t>
            </a:r>
          </a:p>
        </p:txBody>
      </p:sp>
    </p:spTree>
    <p:extLst>
      <p:ext uri="{BB962C8B-B14F-4D97-AF65-F5344CB8AC3E}">
        <p14:creationId xmlns:p14="http://schemas.microsoft.com/office/powerpoint/2010/main" val="187770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52596" y="214290"/>
            <a:ext cx="8229600" cy="571504"/>
          </a:xfrm>
        </p:spPr>
        <p:txBody>
          <a:bodyPr>
            <a:normAutofit/>
          </a:bodyPr>
          <a:lstStyle/>
          <a:p>
            <a:pPr algn="l" rtl="0"/>
            <a:r>
              <a:rPr sz="3200" dirty="0">
                <a:latin typeface="Segoe UI"/>
                <a:cs typeface="Segoe UI"/>
              </a:rPr>
              <a:t>Principles of Military Art</a:t>
            </a:r>
          </a:p>
        </p:txBody>
      </p:sp>
      <p:graphicFrame>
        <p:nvGraphicFramePr>
          <p:cNvPr id="4" name="טבלה 3"/>
          <p:cNvGraphicFramePr>
            <a:graphicFrameLocks noGrp="1"/>
          </p:cNvGraphicFramePr>
          <p:nvPr>
            <p:extLst>
              <p:ext uri="{D42A27DB-BD31-4B8C-83A1-F6EECF244321}">
                <p14:modId xmlns:p14="http://schemas.microsoft.com/office/powerpoint/2010/main" val="2478949390"/>
              </p:ext>
            </p:extLst>
          </p:nvPr>
        </p:nvGraphicFramePr>
        <p:xfrm>
          <a:off x="492368" y="844411"/>
          <a:ext cx="11424976" cy="5448917"/>
        </p:xfrm>
        <a:graphic>
          <a:graphicData uri="http://schemas.openxmlformats.org/drawingml/2006/table">
            <a:tbl>
              <a:tblPr rtl="1"/>
              <a:tblGrid>
                <a:gridCol w="5208535">
                  <a:extLst>
                    <a:ext uri="{9D8B030D-6E8A-4147-A177-3AD203B41FA5}">
                      <a16:colId xmlns:a16="http://schemas.microsoft.com/office/drawing/2014/main" val="20000"/>
                    </a:ext>
                  </a:extLst>
                </a:gridCol>
                <a:gridCol w="6216441">
                  <a:extLst>
                    <a:ext uri="{9D8B030D-6E8A-4147-A177-3AD203B41FA5}">
                      <a16:colId xmlns:a16="http://schemas.microsoft.com/office/drawing/2014/main" val="20001"/>
                    </a:ext>
                  </a:extLst>
                </a:gridCol>
              </a:tblGrid>
              <a:tr h="285752">
                <a:tc>
                  <a:txBody>
                    <a:bodyPr/>
                    <a:lstStyle/>
                    <a:p>
                      <a:pPr marL="457200" algn="ctr" rtl="1">
                        <a:lnSpc>
                          <a:spcPct val="150000"/>
                        </a:lnSpc>
                        <a:spcBef>
                          <a:spcPts val="600"/>
                        </a:spcBef>
                        <a:spcAft>
                          <a:spcPts val="600"/>
                        </a:spcAft>
                      </a:pPr>
                      <a:r>
                        <a:rPr sz="1600" dirty="0">
                          <a:solidFill>
                            <a:srgbClr val="FFFFFF"/>
                          </a:solidFill>
                          <a:latin typeface="Calibri"/>
                          <a:ea typeface="Calibri"/>
                          <a:cs typeface="David"/>
                        </a:rPr>
                        <a:t>The 1970s</a:t>
                      </a:r>
                      <a:endParaRPr lang="en-US" sz="1600" dirty="0">
                        <a:latin typeface="Times New Roman"/>
                        <a:ea typeface="Times New Roman"/>
                        <a:cs typeface="David"/>
                      </a:endParaRPr>
                    </a:p>
                  </a:txBody>
                  <a:tcPr marL="46673" marR="46673" marT="0" marB="0">
                    <a:lnL>
                      <a:noFill/>
                    </a:lnL>
                    <a:lnR>
                      <a:noFill/>
                    </a:lnR>
                    <a:lnT>
                      <a:noFill/>
                    </a:lnT>
                    <a:lnB>
                      <a:noFill/>
                    </a:lnB>
                    <a:solidFill>
                      <a:srgbClr val="951E1E"/>
                    </a:solidFill>
                  </a:tcPr>
                </a:tc>
                <a:tc>
                  <a:txBody>
                    <a:bodyPr/>
                    <a:lstStyle/>
                    <a:p>
                      <a:pPr marL="457200" algn="ctr" rtl="1">
                        <a:lnSpc>
                          <a:spcPct val="150000"/>
                        </a:lnSpc>
                        <a:spcBef>
                          <a:spcPts val="600"/>
                        </a:spcBef>
                        <a:spcAft>
                          <a:spcPts val="600"/>
                        </a:spcAft>
                      </a:pPr>
                      <a:r>
                        <a:rPr sz="1600" dirty="0">
                          <a:solidFill>
                            <a:srgbClr val="FFFFFF"/>
                          </a:solidFill>
                          <a:latin typeface="Calibri"/>
                          <a:ea typeface="Calibri"/>
                          <a:cs typeface="David"/>
                        </a:rPr>
                        <a:t>Beginning of the 21st century</a:t>
                      </a:r>
                      <a:endParaRPr lang="en-US" sz="1600" dirty="0">
                        <a:latin typeface="Times New Roman"/>
                        <a:ea typeface="Times New Roman"/>
                        <a:cs typeface="David"/>
                      </a:endParaRPr>
                    </a:p>
                  </a:txBody>
                  <a:tcPr marL="46673" marR="46673" marT="0" marB="0">
                    <a:lnL>
                      <a:noFill/>
                    </a:lnL>
                    <a:lnR>
                      <a:noFill/>
                    </a:lnR>
                    <a:lnT>
                      <a:noFill/>
                    </a:lnT>
                    <a:lnB>
                      <a:noFill/>
                    </a:lnB>
                    <a:solidFill>
                      <a:srgbClr val="951E1E"/>
                    </a:solidFill>
                  </a:tcPr>
                </a:tc>
                <a:extLst>
                  <a:ext uri="{0D108BD9-81ED-4DB2-BD59-A6C34878D82A}">
                    <a16:rowId xmlns:a16="http://schemas.microsoft.com/office/drawing/2014/main" val="10000"/>
                  </a:ext>
                </a:extLst>
              </a:tr>
              <a:tr h="445776">
                <a:tc>
                  <a:txBody>
                    <a:bodyPr/>
                    <a:lstStyle/>
                    <a:p>
                      <a:pPr marL="457200" algn="ctr" rtl="0">
                        <a:lnSpc>
                          <a:spcPct val="100000"/>
                        </a:lnSpc>
                        <a:spcBef>
                          <a:spcPts val="0"/>
                        </a:spcBef>
                        <a:spcAft>
                          <a:spcPts val="0"/>
                        </a:spcAft>
                      </a:pPr>
                      <a:r>
                        <a:rPr sz="1200" dirty="0">
                          <a:latin typeface="Times New Roman"/>
                          <a:ea typeface="Calibri"/>
                          <a:cs typeface="David"/>
                        </a:rPr>
                        <a:t>High military readiness to carry out missions in any situation</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0">
                        <a:lnSpc>
                          <a:spcPct val="100000"/>
                        </a:lnSpc>
                        <a:spcBef>
                          <a:spcPts val="0"/>
                        </a:spcBef>
                        <a:spcAft>
                          <a:spcPts val="0"/>
                        </a:spcAft>
                      </a:pPr>
                      <a:r>
                        <a:rPr sz="1200" dirty="0">
                          <a:latin typeface="Times New Roman"/>
                          <a:ea typeface="Calibri"/>
                          <a:cs typeface="David"/>
                        </a:rPr>
                        <a:t>Maintaining combat readiness and preparing</a:t>
                      </a:r>
                      <a:endParaRPr lang="en-US" sz="1200" dirty="0">
                        <a:latin typeface="Times New Roman"/>
                        <a:ea typeface="Times New Roman"/>
                        <a:cs typeface="David"/>
                      </a:endParaRPr>
                    </a:p>
                    <a:p>
                      <a:pPr marR="1270" algn="ctr" rtl="0">
                        <a:lnSpc>
                          <a:spcPct val="100000"/>
                        </a:lnSpc>
                        <a:spcBef>
                          <a:spcPts val="0"/>
                        </a:spcBef>
                        <a:spcAft>
                          <a:spcPts val="0"/>
                        </a:spcAft>
                      </a:pPr>
                      <a:r>
                        <a:rPr sz="1200" dirty="0">
                          <a:latin typeface="Times New Roman"/>
                          <a:ea typeface="Calibri"/>
                          <a:cs typeface="David"/>
                        </a:rPr>
                        <a:t>for force activation (competence)</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1"/>
                  </a:ext>
                </a:extLst>
              </a:tr>
              <a:tr h="500066">
                <a:tc>
                  <a:txBody>
                    <a:bodyPr/>
                    <a:lstStyle/>
                    <a:p>
                      <a:pPr marL="457200" algn="ctr" rtl="0">
                        <a:lnSpc>
                          <a:spcPct val="100000"/>
                        </a:lnSpc>
                        <a:spcBef>
                          <a:spcPts val="0"/>
                        </a:spcBef>
                        <a:spcAft>
                          <a:spcPts val="0"/>
                        </a:spcAft>
                      </a:pPr>
                      <a:r>
                        <a:rPr sz="1200" dirty="0">
                          <a:latin typeface="Times New Roman"/>
                          <a:ea typeface="Calibri"/>
                          <a:cs typeface="David"/>
                        </a:rPr>
                        <a:t>Crucial concentration of forces needed at the required time in directions that are the most important to resolve the main mission</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L="457200" algn="ctr" rtl="0">
                        <a:lnSpc>
                          <a:spcPct val="100000"/>
                        </a:lnSpc>
                        <a:spcBef>
                          <a:spcPts val="0"/>
                        </a:spcBef>
                        <a:spcAft>
                          <a:spcPts val="0"/>
                        </a:spcAft>
                      </a:pPr>
                      <a:r>
                        <a:rPr sz="1200" dirty="0">
                          <a:latin typeface="Times New Roman"/>
                          <a:ea typeface="Calibri"/>
                          <a:cs typeface="David"/>
                        </a:rPr>
                        <a:t>Crucial concentration of means needed at the required time in directions that are the most important to resolve the main mission</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2"/>
                  </a:ext>
                </a:extLst>
              </a:tr>
              <a:tr h="357190">
                <a:tc>
                  <a:txBody>
                    <a:bodyPr/>
                    <a:lstStyle/>
                    <a:p>
                      <a:pPr marL="457200" algn="ctr" rtl="0">
                        <a:lnSpc>
                          <a:spcPct val="100000"/>
                        </a:lnSpc>
                        <a:spcBef>
                          <a:spcPts val="0"/>
                        </a:spcBef>
                        <a:spcAft>
                          <a:spcPts val="0"/>
                        </a:spcAft>
                      </a:pPr>
                      <a:r>
                        <a:rPr sz="1200" dirty="0">
                          <a:latin typeface="Times New Roman"/>
                          <a:ea typeface="Calibri"/>
                          <a:cs typeface="David"/>
                        </a:rPr>
                        <a:t>Coordinated use and close cooperation between the military units and services.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0">
                        <a:lnSpc>
                          <a:spcPct val="100000"/>
                        </a:lnSpc>
                        <a:spcBef>
                          <a:spcPts val="0"/>
                        </a:spcBef>
                        <a:spcAft>
                          <a:spcPts val="0"/>
                        </a:spcAft>
                      </a:pPr>
                      <a:r>
                        <a:rPr sz="1200" dirty="0">
                          <a:latin typeface="Times New Roman"/>
                          <a:ea typeface="Calibri"/>
                          <a:cs typeface="David"/>
                        </a:rPr>
                        <a:t>Coordinated use and close cooperation between </a:t>
                      </a:r>
                      <a:br>
                        <a:rPr sz="1200" dirty="0">
                          <a:latin typeface="Times New Roman"/>
                          <a:ea typeface="Calibri"/>
                          <a:cs typeface="David"/>
                        </a:rPr>
                      </a:br>
                      <a:r>
                        <a:rPr sz="1200" dirty="0">
                          <a:latin typeface="Times New Roman"/>
                          <a:ea typeface="Calibri"/>
                          <a:cs typeface="David"/>
                        </a:rPr>
                        <a:t>the military units and services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3"/>
                  </a:ext>
                </a:extLst>
              </a:tr>
              <a:tr h="209250">
                <a:tc rowSpan="2">
                  <a:txBody>
                    <a:bodyPr/>
                    <a:lstStyle/>
                    <a:p>
                      <a:pPr marL="457200" algn="ctr" rtl="0">
                        <a:lnSpc>
                          <a:spcPct val="100000"/>
                        </a:lnSpc>
                        <a:spcBef>
                          <a:spcPts val="0"/>
                        </a:spcBef>
                        <a:spcAft>
                          <a:spcPts val="0"/>
                        </a:spcAft>
                      </a:pPr>
                      <a:r>
                        <a:rPr sz="1200" dirty="0">
                          <a:latin typeface="Times New Roman"/>
                          <a:ea typeface="Calibri"/>
                          <a:cs typeface="David"/>
                        </a:rPr>
                        <a:t>Surprise, decisiveness and aggression of military actions, with continuous efforts made to achieve and maintain the initiative.</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0">
                        <a:lnSpc>
                          <a:spcPct val="100000"/>
                        </a:lnSpc>
                        <a:spcBef>
                          <a:spcPts val="0"/>
                        </a:spcBef>
                        <a:spcAft>
                          <a:spcPts val="0"/>
                        </a:spcAft>
                      </a:pPr>
                      <a:r>
                        <a:rPr sz="1200" dirty="0">
                          <a:latin typeface="Times New Roman"/>
                          <a:ea typeface="Calibri"/>
                          <a:cs typeface="David"/>
                        </a:rPr>
                        <a:t>Surprise, activeness, continuity and decisiveness in operations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4"/>
                  </a:ext>
                </a:extLst>
              </a:tr>
              <a:tr h="353684">
                <a:tc vMerge="1">
                  <a:txBody>
                    <a:bodyPr/>
                    <a:lstStyle/>
                    <a:p>
                      <a:pPr rtl="1"/>
                      <a:endParaRPr lang="he-IL"/>
                    </a:p>
                  </a:txBody>
                  <a:tcPr/>
                </a:tc>
                <a:tc>
                  <a:txBody>
                    <a:bodyPr/>
                    <a:lstStyle/>
                    <a:p>
                      <a:pPr marR="1270" algn="ctr" rtl="0">
                        <a:lnSpc>
                          <a:spcPct val="100000"/>
                        </a:lnSpc>
                        <a:spcBef>
                          <a:spcPts val="0"/>
                        </a:spcBef>
                        <a:spcAft>
                          <a:spcPts val="0"/>
                        </a:spcAft>
                      </a:pPr>
                      <a:r>
                        <a:rPr sz="1200" dirty="0">
                          <a:latin typeface="Times New Roman"/>
                          <a:ea typeface="Calibri"/>
                          <a:cs typeface="David"/>
                        </a:rPr>
                        <a:t>Achieving and maintaining the initiative</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5"/>
                  </a:ext>
                </a:extLst>
              </a:tr>
              <a:tr h="418501">
                <a:tc>
                  <a:txBody>
                    <a:bodyPr/>
                    <a:lstStyle/>
                    <a:p>
                      <a:pPr marL="457200" algn="ctr" rtl="0">
                        <a:lnSpc>
                          <a:spcPct val="100000"/>
                        </a:lnSpc>
                        <a:spcBef>
                          <a:spcPts val="0"/>
                        </a:spcBef>
                        <a:spcAft>
                          <a:spcPts val="0"/>
                        </a:spcAft>
                      </a:pPr>
                      <a:r>
                        <a:rPr sz="1200" dirty="0">
                          <a:latin typeface="Times New Roman"/>
                          <a:ea typeface="Calibri"/>
                          <a:cs typeface="David"/>
                        </a:rPr>
                        <a:t>Tenacity, resistance, determination and decisiveness</a:t>
                      </a:r>
                      <a:br>
                        <a:rPr sz="1200" dirty="0">
                          <a:latin typeface="Times New Roman"/>
                          <a:ea typeface="Calibri"/>
                          <a:cs typeface="David"/>
                        </a:rPr>
                      </a:br>
                      <a:r>
                        <a:rPr sz="1200" dirty="0">
                          <a:latin typeface="Times New Roman"/>
                          <a:ea typeface="Calibri"/>
                          <a:cs typeface="David"/>
                        </a:rPr>
                        <a:t>during the mission</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L="514350" marR="1270" algn="ctr" rtl="0">
                        <a:lnSpc>
                          <a:spcPct val="150000"/>
                        </a:lnSpc>
                        <a:spcBef>
                          <a:spcPts val="600"/>
                        </a:spcBef>
                        <a:spcAft>
                          <a:spcPts val="600"/>
                        </a:spcAft>
                      </a:pPr>
                      <a:endParaRPr lang="he-IL" sz="1200" dirty="0">
                        <a:latin typeface="Times New Roman"/>
                        <a:ea typeface="Calibri"/>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6"/>
                  </a:ext>
                </a:extLst>
              </a:tr>
              <a:tr h="209250">
                <a:tc>
                  <a:txBody>
                    <a:bodyPr/>
                    <a:lstStyle/>
                    <a:p>
                      <a:pPr marL="457200" algn="ctr" rtl="0">
                        <a:lnSpc>
                          <a:spcPct val="150000"/>
                        </a:lnSpc>
                        <a:spcBef>
                          <a:spcPts val="600"/>
                        </a:spcBef>
                        <a:spcAft>
                          <a:spcPts val="600"/>
                        </a:spcAft>
                      </a:pPr>
                      <a:endParaRPr lang="he-IL" sz="1200" dirty="0">
                        <a:latin typeface="Times New Roman"/>
                        <a:ea typeface="Calibri"/>
                        <a:cs typeface="David"/>
                      </a:endParaRPr>
                    </a:p>
                  </a:txBody>
                  <a:tcPr marL="46673" marR="46673" marT="0" marB="0" anchor="ctr">
                    <a:lnL>
                      <a:noFill/>
                    </a:lnL>
                    <a:lnR>
                      <a:noFill/>
                    </a:lnR>
                    <a:lnT>
                      <a:noFill/>
                    </a:lnT>
                    <a:lnB>
                      <a:noFill/>
                    </a:lnB>
                    <a:solidFill>
                      <a:srgbClr val="E6E6E6"/>
                    </a:solidFill>
                  </a:tcPr>
                </a:tc>
                <a:tc>
                  <a:txBody>
                    <a:bodyPr/>
                    <a:lstStyle/>
                    <a:p>
                      <a:pPr marR="1270" algn="ctr" rtl="0">
                        <a:lnSpc>
                          <a:spcPct val="100000"/>
                        </a:lnSpc>
                        <a:spcBef>
                          <a:spcPts val="0"/>
                        </a:spcBef>
                        <a:spcAft>
                          <a:spcPts val="0"/>
                        </a:spcAft>
                      </a:pPr>
                      <a:r>
                        <a:rPr sz="1200" dirty="0">
                          <a:latin typeface="Times New Roman"/>
                          <a:ea typeface="Calibri"/>
                          <a:cs typeface="David"/>
                        </a:rPr>
                        <a:t>Reinforcing the achieved success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7"/>
                  </a:ext>
                </a:extLst>
              </a:tr>
              <a:tr h="418501">
                <a:tc>
                  <a:txBody>
                    <a:bodyPr/>
                    <a:lstStyle/>
                    <a:p>
                      <a:pPr marL="457200" algn="ctr" rtl="0">
                        <a:lnSpc>
                          <a:spcPct val="150000"/>
                        </a:lnSpc>
                        <a:spcBef>
                          <a:spcPts val="600"/>
                        </a:spcBef>
                        <a:spcAft>
                          <a:spcPts val="600"/>
                        </a:spcAft>
                      </a:pPr>
                      <a:r>
                        <a:rPr sz="1200" dirty="0">
                          <a:latin typeface="Times New Roman"/>
                          <a:ea typeface="Calibri"/>
                          <a:cs typeface="David"/>
                        </a:rPr>
                        <a:t>Inclusive security for combat actions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0">
                        <a:lnSpc>
                          <a:spcPct val="150000"/>
                        </a:lnSpc>
                        <a:spcBef>
                          <a:spcPts val="600"/>
                        </a:spcBef>
                        <a:spcAft>
                          <a:spcPts val="600"/>
                        </a:spcAft>
                      </a:pPr>
                      <a:r>
                        <a:rPr sz="1200" dirty="0">
                          <a:latin typeface="Times New Roman"/>
                          <a:ea typeface="Calibri"/>
                          <a:cs typeface="David"/>
                        </a:rPr>
                        <a:t>Creating reserves ahead of time, skillfully using them and returning them to previous readiness levels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8"/>
                  </a:ext>
                </a:extLst>
              </a:tr>
              <a:tr h="209250">
                <a:tc>
                  <a:txBody>
                    <a:bodyPr/>
                    <a:lstStyle/>
                    <a:p>
                      <a:pPr marL="457200" algn="ctr" rtl="0">
                        <a:lnSpc>
                          <a:spcPct val="150000"/>
                        </a:lnSpc>
                        <a:spcBef>
                          <a:spcPts val="600"/>
                        </a:spcBef>
                        <a:spcAft>
                          <a:spcPts val="600"/>
                        </a:spcAft>
                      </a:pPr>
                      <a:r>
                        <a:rPr sz="1200" dirty="0">
                          <a:latin typeface="Times New Roman"/>
                          <a:ea typeface="Calibri"/>
                          <a:cs typeface="David"/>
                        </a:rPr>
                        <a:t>Quickly returning the forces to their previous levels of combat competence</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0">
                        <a:lnSpc>
                          <a:spcPct val="150000"/>
                        </a:lnSpc>
                        <a:spcBef>
                          <a:spcPts val="600"/>
                        </a:spcBef>
                        <a:spcAft>
                          <a:spcPts val="600"/>
                        </a:spcAft>
                      </a:pPr>
                      <a:r>
                        <a:rPr sz="1200" dirty="0">
                          <a:latin typeface="Times New Roman"/>
                          <a:ea typeface="Calibri"/>
                          <a:cs typeface="David"/>
                        </a:rPr>
                        <a:t>Maintaining the forces' competence and returning them to required levels quickly</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9"/>
                  </a:ext>
                </a:extLst>
              </a:tr>
              <a:tr h="209250">
                <a:tc>
                  <a:txBody>
                    <a:bodyPr/>
                    <a:lstStyle/>
                    <a:p>
                      <a:pPr marL="457200" algn="ctr" rtl="0">
                        <a:lnSpc>
                          <a:spcPct val="150000"/>
                        </a:lnSpc>
                        <a:spcBef>
                          <a:spcPts val="600"/>
                        </a:spcBef>
                        <a:spcAft>
                          <a:spcPts val="600"/>
                        </a:spcAft>
                      </a:pPr>
                      <a:r>
                        <a:rPr sz="1200" dirty="0">
                          <a:latin typeface="Times New Roman"/>
                          <a:ea typeface="Calibri"/>
                          <a:cs typeface="David"/>
                        </a:rPr>
                        <a:t>Uncompromising and continuous leadership</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0">
                        <a:lnSpc>
                          <a:spcPct val="150000"/>
                        </a:lnSpc>
                        <a:spcBef>
                          <a:spcPts val="600"/>
                        </a:spcBef>
                        <a:spcAft>
                          <a:spcPts val="600"/>
                        </a:spcAft>
                      </a:pPr>
                      <a:r>
                        <a:rPr sz="1200" dirty="0">
                          <a:latin typeface="Times New Roman"/>
                          <a:ea typeface="Calibri"/>
                          <a:cs typeface="David"/>
                        </a:rPr>
                        <a:t>Stability and continuity of control over the forces</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10"/>
                  </a:ext>
                </a:extLst>
              </a:tr>
              <a:tr h="701805">
                <a:tc>
                  <a:txBody>
                    <a:bodyPr/>
                    <a:lstStyle/>
                    <a:p>
                      <a:pPr marL="457200" algn="ctr" rtl="0">
                        <a:lnSpc>
                          <a:spcPct val="100000"/>
                        </a:lnSpc>
                        <a:spcBef>
                          <a:spcPts val="0"/>
                        </a:spcBef>
                        <a:spcAft>
                          <a:spcPts val="0"/>
                        </a:spcAft>
                      </a:pPr>
                      <a:r>
                        <a:rPr sz="1200" dirty="0">
                          <a:latin typeface="Times New Roman"/>
                          <a:ea typeface="Calibri"/>
                          <a:cs typeface="David"/>
                        </a:rPr>
                        <a:t>Deeply destroying the enemy and everything it has prepared for, building forces at the right time and wise maneuvering of forces and means to develop a fast military action to destroy the enemy within a short time</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0">
                        <a:lnSpc>
                          <a:spcPct val="100000"/>
                        </a:lnSpc>
                        <a:spcBef>
                          <a:spcPts val="0"/>
                        </a:spcBef>
                        <a:spcAft>
                          <a:spcPts val="0"/>
                        </a:spcAft>
                      </a:pPr>
                      <a:r>
                        <a:rPr sz="1200" dirty="0">
                          <a:latin typeface="Times New Roman"/>
                          <a:ea typeface="Calibri"/>
                          <a:cs typeface="David"/>
                        </a:rPr>
                        <a:t>Force maneuverability, with combat means and fire power</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11"/>
                  </a:ext>
                </a:extLst>
              </a:tr>
              <a:tr h="458869">
                <a:tc>
                  <a:txBody>
                    <a:bodyPr/>
                    <a:lstStyle/>
                    <a:p>
                      <a:pPr marL="457200" algn="ctr" rtl="0">
                        <a:lnSpc>
                          <a:spcPct val="150000"/>
                        </a:lnSpc>
                        <a:spcBef>
                          <a:spcPts val="600"/>
                        </a:spcBef>
                        <a:spcAft>
                          <a:spcPts val="600"/>
                        </a:spcAft>
                      </a:pPr>
                      <a:endParaRPr lang="he-IL" sz="1200" dirty="0">
                        <a:latin typeface="Times New Roman"/>
                        <a:ea typeface="Calibri"/>
                        <a:cs typeface="David"/>
                      </a:endParaRPr>
                    </a:p>
                  </a:txBody>
                  <a:tcPr marL="46673" marR="46673" marT="0" marB="0" anchor="ctr">
                    <a:lnL>
                      <a:noFill/>
                    </a:lnL>
                    <a:lnR>
                      <a:noFill/>
                    </a:lnR>
                    <a:lnT>
                      <a:noFill/>
                    </a:lnT>
                    <a:lnB>
                      <a:noFill/>
                    </a:lnB>
                    <a:solidFill>
                      <a:srgbClr val="B4B4B4"/>
                    </a:solidFill>
                  </a:tcPr>
                </a:tc>
                <a:tc>
                  <a:txBody>
                    <a:bodyPr/>
                    <a:lstStyle/>
                    <a:p>
                      <a:pPr marR="1270" algn="ctr" rtl="0">
                        <a:lnSpc>
                          <a:spcPct val="100000"/>
                        </a:lnSpc>
                        <a:spcBef>
                          <a:spcPts val="0"/>
                        </a:spcBef>
                        <a:spcAft>
                          <a:spcPts val="0"/>
                        </a:spcAft>
                      </a:pPr>
                      <a:r>
                        <a:rPr sz="1200" dirty="0">
                          <a:latin typeface="Times New Roman"/>
                          <a:ea typeface="Calibri"/>
                          <a:cs typeface="David"/>
                        </a:rPr>
                        <a:t>Managing active information warfare in all the preparations stages and during combat</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12"/>
                  </a:ext>
                </a:extLst>
              </a:tr>
              <a:tr h="418501">
                <a:tc>
                  <a:txBody>
                    <a:bodyPr/>
                    <a:lstStyle/>
                    <a:p>
                      <a:pPr marL="457200" algn="ctr" rtl="0">
                        <a:lnSpc>
                          <a:spcPct val="100000"/>
                        </a:lnSpc>
                        <a:spcBef>
                          <a:spcPts val="0"/>
                        </a:spcBef>
                        <a:spcAft>
                          <a:spcPts val="0"/>
                        </a:spcAft>
                      </a:pPr>
                      <a:r>
                        <a:rPr sz="1200" dirty="0">
                          <a:latin typeface="Times New Roman"/>
                          <a:ea typeface="Calibri"/>
                          <a:cs typeface="David"/>
                        </a:rPr>
                        <a:t>Consideration of the moral-political element, and fully utilizing it</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algn="ctr" rtl="0">
                        <a:lnSpc>
                          <a:spcPct val="100000"/>
                        </a:lnSpc>
                        <a:spcBef>
                          <a:spcPts val="0"/>
                        </a:spcBef>
                        <a:spcAft>
                          <a:spcPts val="0"/>
                        </a:spcAft>
                      </a:pPr>
                      <a:r>
                        <a:rPr sz="1200" dirty="0">
                          <a:latin typeface="Times New Roman"/>
                          <a:ea typeface="Calibri"/>
                          <a:cs typeface="David"/>
                        </a:rPr>
                        <a:t>Constant consideration of the moral-psychological perspective, and fully utilizing i</a:t>
                      </a:r>
                      <a:r>
                        <a:rPr lang="en-US" sz="1200" dirty="0">
                          <a:latin typeface="Times New Roman"/>
                          <a:ea typeface="Calibri"/>
                          <a:cs typeface="David"/>
                        </a:rPr>
                        <a:t>t</a:t>
                      </a:r>
                      <a:endParaRPr lang="en-US" sz="12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13"/>
                  </a:ext>
                </a:extLst>
              </a:tr>
            </a:tbl>
          </a:graphicData>
        </a:graphic>
      </p:graphicFrame>
      <p:sp>
        <p:nvSpPr>
          <p:cNvPr id="1025" name="Rectangle 1"/>
          <p:cNvSpPr>
            <a:spLocks noChangeArrowheads="1"/>
          </p:cNvSpPr>
          <p:nvPr/>
        </p:nvSpPr>
        <p:spPr bwMode="auto">
          <a:xfrm>
            <a:off x="10483270" y="-3231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rtl="0" fontAlgn="base">
              <a:spcBef>
                <a:spcPct val="0"/>
              </a:spcBef>
              <a:spcAft>
                <a:spcPct val="0"/>
              </a:spcAft>
            </a:pPr>
            <a:br>
              <a:rPr lang="en-US" dirty="0">
                <a:latin typeface="Arial" pitchFamily="34" charset="0"/>
                <a:cs typeface="Arial" pitchFamily="34" charset="0"/>
              </a:rPr>
            </a:br>
            <a:endParaRPr lang="en-US" dirty="0">
              <a:latin typeface="Arial" pitchFamily="34" charset="0"/>
              <a:cs typeface="Arial" pitchFamily="34" charset="0"/>
            </a:endParaRPr>
          </a:p>
        </p:txBody>
      </p:sp>
      <p:sp>
        <p:nvSpPr>
          <p:cNvPr id="1026" name="Rectangle 2"/>
          <p:cNvSpPr>
            <a:spLocks noChangeArrowheads="1"/>
          </p:cNvSpPr>
          <p:nvPr/>
        </p:nvSpPr>
        <p:spPr bwMode="auto">
          <a:xfrm>
            <a:off x="4357108" y="-181491"/>
            <a:ext cx="184730" cy="369332"/>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pPr algn="l" rtl="0"/>
            <a:endParaRPr lang="he-IL" dirty="0"/>
          </a:p>
        </p:txBody>
      </p:sp>
    </p:spTree>
    <p:extLst>
      <p:ext uri="{BB962C8B-B14F-4D97-AF65-F5344CB8AC3E}">
        <p14:creationId xmlns:p14="http://schemas.microsoft.com/office/powerpoint/2010/main" val="385695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2809853" y="1142985"/>
            <a:ext cx="6757987" cy="4942833"/>
            <a:chOff x="2522" y="3456"/>
            <a:chExt cx="10643" cy="7783"/>
          </a:xfrm>
        </p:grpSpPr>
        <p:grpSp>
          <p:nvGrpSpPr>
            <p:cNvPr id="20483" name="Group 3"/>
            <p:cNvGrpSpPr>
              <a:grpSpLocks/>
            </p:cNvGrpSpPr>
            <p:nvPr/>
          </p:nvGrpSpPr>
          <p:grpSpPr bwMode="auto">
            <a:xfrm>
              <a:off x="2522" y="3456"/>
              <a:ext cx="10643" cy="7783"/>
              <a:chOff x="2496" y="4794"/>
              <a:chExt cx="10643" cy="7783"/>
            </a:xfrm>
          </p:grpSpPr>
          <p:sp>
            <p:nvSpPr>
              <p:cNvPr id="20484" name="Text Box 4"/>
              <p:cNvSpPr txBox="1">
                <a:spLocks noChangeArrowheads="1"/>
              </p:cNvSpPr>
              <p:nvPr/>
            </p:nvSpPr>
            <p:spPr bwMode="auto">
              <a:xfrm>
                <a:off x="6454" y="4794"/>
                <a:ext cx="2644"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Military actions</a:t>
                </a:r>
              </a:p>
              <a:p>
                <a:pPr algn="ctr" rtl="0" fontAlgn="base">
                  <a:spcBef>
                    <a:spcPct val="0"/>
                  </a:spcBef>
                  <a:spcAft>
                    <a:spcPct val="0"/>
                  </a:spcAft>
                </a:pPr>
                <a:r>
                  <a:rPr sz="1200" dirty="0">
                    <a:latin typeface="Arial"/>
                    <a:ea typeface="Arial"/>
                    <a:cs typeface="Arial"/>
                  </a:rPr>
                  <a:t>(</a:t>
                </a:r>
                <a:r>
                  <a:rPr sz="1100" dirty="0">
                    <a:latin typeface="Calibri"/>
                    <a:ea typeface="Arial"/>
                    <a:cs typeface="Arial"/>
                  </a:rPr>
                  <a:t>voyennye deistviya</a:t>
                </a:r>
                <a:r>
                  <a:rPr sz="1200" dirty="0">
                    <a:latin typeface="Arial"/>
                    <a:ea typeface="Arial"/>
                    <a:cs typeface="Arial"/>
                  </a:rPr>
                  <a:t>)</a:t>
                </a:r>
                <a:endParaRPr lang="he-IL" dirty="0">
                  <a:latin typeface="Arial" pitchFamily="34" charset="0"/>
                  <a:cs typeface="Arial" pitchFamily="34" charset="0"/>
                </a:endParaRPr>
              </a:p>
            </p:txBody>
          </p:sp>
          <p:grpSp>
            <p:nvGrpSpPr>
              <p:cNvPr id="20485" name="Group 5"/>
              <p:cNvGrpSpPr>
                <a:grpSpLocks/>
              </p:cNvGrpSpPr>
              <p:nvPr/>
            </p:nvGrpSpPr>
            <p:grpSpPr bwMode="auto">
              <a:xfrm>
                <a:off x="5391" y="6264"/>
                <a:ext cx="4947" cy="6313"/>
                <a:chOff x="5377" y="6264"/>
                <a:chExt cx="4947" cy="6313"/>
              </a:xfrm>
            </p:grpSpPr>
            <p:sp>
              <p:nvSpPr>
                <p:cNvPr id="20486" name="Text Box 6"/>
                <p:cNvSpPr txBox="1">
                  <a:spLocks noChangeArrowheads="1"/>
                </p:cNvSpPr>
                <p:nvPr/>
              </p:nvSpPr>
              <p:spPr bwMode="auto">
                <a:xfrm>
                  <a:off x="6996" y="6264"/>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Forms</a:t>
                  </a:r>
                </a:p>
                <a:p>
                  <a:pPr algn="ctr" rtl="0" fontAlgn="base">
                    <a:spcBef>
                      <a:spcPct val="0"/>
                    </a:spcBef>
                    <a:spcAft>
                      <a:spcPct val="0"/>
                    </a:spcAft>
                  </a:pPr>
                  <a:r>
                    <a:rPr sz="1200" dirty="0">
                      <a:latin typeface="Arial"/>
                      <a:ea typeface="Arial"/>
                      <a:cs typeface="Arial"/>
                    </a:rPr>
                    <a:t>(</a:t>
                  </a:r>
                  <a:r>
                    <a:rPr sz="1100" dirty="0">
                      <a:latin typeface="Calibri"/>
                      <a:ea typeface="Arial"/>
                      <a:cs typeface="Arial"/>
                    </a:rPr>
                    <a:t>formy</a:t>
                  </a:r>
                  <a:r>
                    <a:rPr sz="1200" dirty="0">
                      <a:latin typeface="Arial"/>
                      <a:ea typeface="Arial"/>
                      <a:cs typeface="Arial"/>
                    </a:rPr>
                    <a:t>)</a:t>
                  </a:r>
                  <a:endParaRPr lang="he-IL" dirty="0">
                    <a:latin typeface="Arial" pitchFamily="34" charset="0"/>
                    <a:cs typeface="Arial" pitchFamily="34" charset="0"/>
                  </a:endParaRPr>
                </a:p>
              </p:txBody>
            </p:sp>
            <p:sp>
              <p:nvSpPr>
                <p:cNvPr id="20487" name="Text Box 7"/>
                <p:cNvSpPr txBox="1">
                  <a:spLocks noChangeArrowheads="1"/>
                </p:cNvSpPr>
                <p:nvPr/>
              </p:nvSpPr>
              <p:spPr bwMode="auto">
                <a:xfrm>
                  <a:off x="5377" y="7389"/>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Operation</a:t>
                  </a:r>
                </a:p>
                <a:p>
                  <a:pPr algn="ctr" rtl="0" fontAlgn="base">
                    <a:spcBef>
                      <a:spcPct val="0"/>
                    </a:spcBef>
                    <a:spcAft>
                      <a:spcPct val="0"/>
                    </a:spcAft>
                  </a:pPr>
                  <a:r>
                    <a:rPr sz="1100" dirty="0">
                      <a:latin typeface="Calibri"/>
                      <a:ea typeface="Arial"/>
                      <a:cs typeface="Arial"/>
                    </a:rPr>
                    <a:t>(operaziya)</a:t>
                  </a:r>
                  <a:endParaRPr lang="he-IL" dirty="0">
                    <a:latin typeface="Arial" pitchFamily="34" charset="0"/>
                    <a:cs typeface="Arial" pitchFamily="34" charset="0"/>
                  </a:endParaRPr>
                </a:p>
              </p:txBody>
            </p:sp>
            <p:sp>
              <p:nvSpPr>
                <p:cNvPr id="20488" name="Text Box 8"/>
                <p:cNvSpPr txBox="1">
                  <a:spLocks noChangeArrowheads="1"/>
                </p:cNvSpPr>
                <p:nvPr/>
              </p:nvSpPr>
              <p:spPr bwMode="auto">
                <a:xfrm>
                  <a:off x="5802" y="8320"/>
                  <a:ext cx="1852" cy="12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Combat actions</a:t>
                  </a:r>
                </a:p>
                <a:p>
                  <a:pPr algn="ctr" rtl="0" fontAlgn="base">
                    <a:spcBef>
                      <a:spcPct val="0"/>
                    </a:spcBef>
                    <a:spcAft>
                      <a:spcPct val="0"/>
                    </a:spcAft>
                  </a:pPr>
                  <a:r>
                    <a:rPr sz="1100" dirty="0">
                      <a:latin typeface="Calibri"/>
                      <a:ea typeface="Arial"/>
                      <a:cs typeface="Arial"/>
                    </a:rPr>
                    <a:t>(boyevye deistviya)</a:t>
                  </a:r>
                  <a:endParaRPr lang="he-IL" dirty="0">
                    <a:latin typeface="Arial" pitchFamily="34" charset="0"/>
                    <a:cs typeface="Arial" pitchFamily="34" charset="0"/>
                  </a:endParaRPr>
                </a:p>
              </p:txBody>
            </p:sp>
            <p:sp>
              <p:nvSpPr>
                <p:cNvPr id="20489" name="Text Box 9"/>
                <p:cNvSpPr txBox="1">
                  <a:spLocks noChangeArrowheads="1"/>
                </p:cNvSpPr>
                <p:nvPr/>
              </p:nvSpPr>
              <p:spPr bwMode="auto">
                <a:xfrm>
                  <a:off x="6405" y="9697"/>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Campaign</a:t>
                  </a:r>
                </a:p>
                <a:p>
                  <a:pPr algn="ctr" rtl="0" fontAlgn="base">
                    <a:spcBef>
                      <a:spcPct val="0"/>
                    </a:spcBef>
                    <a:spcAft>
                      <a:spcPct val="0"/>
                    </a:spcAft>
                  </a:pPr>
                  <a:r>
                    <a:rPr sz="1100" dirty="0">
                      <a:latin typeface="Calibri"/>
                      <a:ea typeface="Arial"/>
                      <a:cs typeface="Arial"/>
                    </a:rPr>
                    <a:t>(srazheniye)</a:t>
                  </a:r>
                  <a:endParaRPr lang="he-IL" dirty="0">
                    <a:latin typeface="Arial" pitchFamily="34" charset="0"/>
                    <a:cs typeface="Arial" pitchFamily="34" charset="0"/>
                  </a:endParaRPr>
                </a:p>
              </p:txBody>
            </p:sp>
            <p:sp>
              <p:nvSpPr>
                <p:cNvPr id="20490" name="Text Box 10"/>
                <p:cNvSpPr txBox="1">
                  <a:spLocks noChangeArrowheads="1"/>
                </p:cNvSpPr>
                <p:nvPr/>
              </p:nvSpPr>
              <p:spPr bwMode="auto">
                <a:xfrm>
                  <a:off x="6985" y="10736"/>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Strike</a:t>
                  </a:r>
                </a:p>
                <a:p>
                  <a:pPr algn="ctr" rtl="0" fontAlgn="base">
                    <a:spcBef>
                      <a:spcPct val="0"/>
                    </a:spcBef>
                    <a:spcAft>
                      <a:spcPct val="0"/>
                    </a:spcAft>
                  </a:pPr>
                  <a:r>
                    <a:rPr sz="1100" dirty="0">
                      <a:latin typeface="Calibri"/>
                      <a:ea typeface="Arial"/>
                      <a:cs typeface="Arial"/>
                    </a:rPr>
                    <a:t>(udar)</a:t>
                  </a:r>
                  <a:endParaRPr lang="he-IL" dirty="0">
                    <a:latin typeface="Arial" pitchFamily="34" charset="0"/>
                    <a:cs typeface="Arial" pitchFamily="34" charset="0"/>
                  </a:endParaRPr>
                </a:p>
              </p:txBody>
            </p:sp>
            <p:sp>
              <p:nvSpPr>
                <p:cNvPr id="20491" name="Text Box 11"/>
                <p:cNvSpPr txBox="1">
                  <a:spLocks noChangeArrowheads="1"/>
                </p:cNvSpPr>
                <p:nvPr/>
              </p:nvSpPr>
              <p:spPr bwMode="auto">
                <a:xfrm>
                  <a:off x="8472" y="11874"/>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Combat</a:t>
                  </a:r>
                </a:p>
                <a:p>
                  <a:pPr algn="ctr" rtl="0" fontAlgn="base">
                    <a:spcBef>
                      <a:spcPct val="0"/>
                    </a:spcBef>
                    <a:spcAft>
                      <a:spcPct val="0"/>
                    </a:spcAft>
                  </a:pPr>
                  <a:r>
                    <a:rPr sz="1100" dirty="0">
                      <a:latin typeface="Calibri"/>
                      <a:ea typeface="Arial"/>
                      <a:cs typeface="Arial"/>
                    </a:rPr>
                    <a:t>(boi)</a:t>
                  </a:r>
                  <a:endParaRPr lang="he-IL" dirty="0">
                    <a:latin typeface="Arial" pitchFamily="34" charset="0"/>
                    <a:cs typeface="Arial" pitchFamily="34" charset="0"/>
                  </a:endParaRPr>
                </a:p>
              </p:txBody>
            </p:sp>
            <p:cxnSp>
              <p:nvCxnSpPr>
                <p:cNvPr id="20492" name="AutoShape 12"/>
                <p:cNvCxnSpPr>
                  <a:cxnSpLocks noChangeShapeType="1"/>
                </p:cNvCxnSpPr>
                <p:nvPr/>
              </p:nvCxnSpPr>
              <p:spPr bwMode="auto">
                <a:xfrm flipH="1">
                  <a:off x="6641" y="6960"/>
                  <a:ext cx="588" cy="429"/>
                </a:xfrm>
                <a:prstGeom prst="straightConnector1">
                  <a:avLst/>
                </a:prstGeom>
                <a:noFill/>
                <a:ln w="9525">
                  <a:solidFill>
                    <a:srgbClr val="000000"/>
                  </a:solidFill>
                  <a:round/>
                  <a:headEnd/>
                  <a:tailEnd/>
                </a:ln>
              </p:spPr>
            </p:cxnSp>
            <p:cxnSp>
              <p:nvCxnSpPr>
                <p:cNvPr id="20493" name="AutoShape 13"/>
                <p:cNvCxnSpPr>
                  <a:cxnSpLocks noChangeShapeType="1"/>
                </p:cNvCxnSpPr>
                <p:nvPr/>
              </p:nvCxnSpPr>
              <p:spPr bwMode="auto">
                <a:xfrm flipH="1">
                  <a:off x="7229" y="6960"/>
                  <a:ext cx="293" cy="1360"/>
                </a:xfrm>
                <a:prstGeom prst="straightConnector1">
                  <a:avLst/>
                </a:prstGeom>
                <a:noFill/>
                <a:ln w="9525">
                  <a:solidFill>
                    <a:srgbClr val="000000"/>
                  </a:solidFill>
                  <a:round/>
                  <a:headEnd/>
                  <a:tailEnd/>
                </a:ln>
              </p:spPr>
            </p:cxnSp>
            <p:cxnSp>
              <p:nvCxnSpPr>
                <p:cNvPr id="20494" name="AutoShape 14"/>
                <p:cNvCxnSpPr>
                  <a:cxnSpLocks noChangeShapeType="1"/>
                </p:cNvCxnSpPr>
                <p:nvPr/>
              </p:nvCxnSpPr>
              <p:spPr bwMode="auto">
                <a:xfrm flipH="1">
                  <a:off x="7776" y="6960"/>
                  <a:ext cx="136" cy="2737"/>
                </a:xfrm>
                <a:prstGeom prst="straightConnector1">
                  <a:avLst/>
                </a:prstGeom>
                <a:noFill/>
                <a:ln w="9525">
                  <a:solidFill>
                    <a:srgbClr val="000000"/>
                  </a:solidFill>
                  <a:round/>
                  <a:headEnd/>
                  <a:tailEnd/>
                </a:ln>
              </p:spPr>
            </p:cxnSp>
            <p:cxnSp>
              <p:nvCxnSpPr>
                <p:cNvPr id="20495" name="AutoShape 15"/>
                <p:cNvCxnSpPr>
                  <a:cxnSpLocks noChangeShapeType="1"/>
                </p:cNvCxnSpPr>
                <p:nvPr/>
              </p:nvCxnSpPr>
              <p:spPr bwMode="auto">
                <a:xfrm>
                  <a:off x="8257" y="6960"/>
                  <a:ext cx="215" cy="3767"/>
                </a:xfrm>
                <a:prstGeom prst="straightConnector1">
                  <a:avLst/>
                </a:prstGeom>
                <a:noFill/>
                <a:ln w="9525">
                  <a:solidFill>
                    <a:srgbClr val="000000"/>
                  </a:solidFill>
                  <a:round/>
                  <a:headEnd/>
                  <a:tailEnd/>
                </a:ln>
              </p:spPr>
            </p:cxnSp>
            <p:cxnSp>
              <p:nvCxnSpPr>
                <p:cNvPr id="20496" name="AutoShape 16"/>
                <p:cNvCxnSpPr>
                  <a:cxnSpLocks noChangeShapeType="1"/>
                </p:cNvCxnSpPr>
                <p:nvPr/>
              </p:nvCxnSpPr>
              <p:spPr bwMode="auto">
                <a:xfrm>
                  <a:off x="8472" y="6947"/>
                  <a:ext cx="1168" cy="4927"/>
                </a:xfrm>
                <a:prstGeom prst="straightConnector1">
                  <a:avLst/>
                </a:prstGeom>
                <a:noFill/>
                <a:ln w="9525">
                  <a:solidFill>
                    <a:srgbClr val="000000"/>
                  </a:solidFill>
                  <a:round/>
                  <a:headEnd/>
                  <a:tailEnd/>
                </a:ln>
              </p:spPr>
            </p:cxnSp>
          </p:grpSp>
          <p:grpSp>
            <p:nvGrpSpPr>
              <p:cNvPr id="20497" name="Group 17"/>
              <p:cNvGrpSpPr>
                <a:grpSpLocks/>
              </p:cNvGrpSpPr>
              <p:nvPr/>
            </p:nvGrpSpPr>
            <p:grpSpPr bwMode="auto">
              <a:xfrm>
                <a:off x="8984" y="6277"/>
                <a:ext cx="4155" cy="4473"/>
                <a:chOff x="8970" y="6277"/>
                <a:chExt cx="4155" cy="4473"/>
              </a:xfrm>
            </p:grpSpPr>
            <p:sp>
              <p:nvSpPr>
                <p:cNvPr id="20498" name="Text Box 18"/>
                <p:cNvSpPr txBox="1">
                  <a:spLocks noChangeArrowheads="1"/>
                </p:cNvSpPr>
                <p:nvPr/>
              </p:nvSpPr>
              <p:spPr bwMode="auto">
                <a:xfrm>
                  <a:off x="10169" y="6277"/>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Methods</a:t>
                  </a:r>
                </a:p>
                <a:p>
                  <a:pPr algn="ctr" rtl="0" fontAlgn="base">
                    <a:spcBef>
                      <a:spcPct val="0"/>
                    </a:spcBef>
                    <a:spcAft>
                      <a:spcPct val="0"/>
                    </a:spcAft>
                  </a:pPr>
                  <a:r>
                    <a:rPr sz="1200" dirty="0">
                      <a:latin typeface="Arial"/>
                      <a:ea typeface="Arial"/>
                      <a:cs typeface="Arial"/>
                    </a:rPr>
                    <a:t>(</a:t>
                  </a:r>
                  <a:r>
                    <a:rPr sz="1100" dirty="0">
                      <a:latin typeface="Calibri"/>
                      <a:ea typeface="Arial"/>
                      <a:cs typeface="Arial"/>
                    </a:rPr>
                    <a:t>sposoby</a:t>
                  </a:r>
                  <a:r>
                    <a:rPr sz="1200" dirty="0">
                      <a:latin typeface="Arial"/>
                      <a:ea typeface="Arial"/>
                      <a:cs typeface="Arial"/>
                    </a:rPr>
                    <a:t>)</a:t>
                  </a:r>
                  <a:endParaRPr lang="he-IL" dirty="0">
                    <a:latin typeface="Arial" pitchFamily="34" charset="0"/>
                    <a:cs typeface="Arial" pitchFamily="34" charset="0"/>
                  </a:endParaRPr>
                </a:p>
              </p:txBody>
            </p:sp>
            <p:sp>
              <p:nvSpPr>
                <p:cNvPr id="20499" name="Oval 19"/>
                <p:cNvSpPr>
                  <a:spLocks noChangeArrowheads="1"/>
                </p:cNvSpPr>
                <p:nvPr/>
              </p:nvSpPr>
              <p:spPr bwMode="auto">
                <a:xfrm>
                  <a:off x="8970" y="7515"/>
                  <a:ext cx="2130" cy="13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rtl="0"/>
                  <a:endParaRPr lang="he-IL" dirty="0"/>
                </a:p>
              </p:txBody>
            </p:sp>
            <p:sp>
              <p:nvSpPr>
                <p:cNvPr id="20500" name="Oval 20"/>
                <p:cNvSpPr>
                  <a:spLocks noChangeArrowheads="1"/>
                </p:cNvSpPr>
                <p:nvPr/>
              </p:nvSpPr>
              <p:spPr bwMode="auto">
                <a:xfrm>
                  <a:off x="10995" y="9135"/>
                  <a:ext cx="2130" cy="13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rtl="0"/>
                  <a:endParaRPr lang="he-IL" dirty="0"/>
                </a:p>
              </p:txBody>
            </p:sp>
            <p:sp>
              <p:nvSpPr>
                <p:cNvPr id="20501" name="Text Box 21"/>
                <p:cNvSpPr txBox="1">
                  <a:spLocks noChangeArrowheads="1"/>
                </p:cNvSpPr>
                <p:nvPr/>
              </p:nvSpPr>
              <p:spPr bwMode="auto">
                <a:xfrm>
                  <a:off x="10157" y="8424"/>
                  <a:ext cx="1852" cy="2326"/>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Organization and method of using forces and means to carry out missions</a:t>
                  </a:r>
                </a:p>
                <a:p>
                  <a:pPr algn="l" rtl="0" fontAlgn="base">
                    <a:spcBef>
                      <a:spcPct val="0"/>
                    </a:spcBef>
                    <a:spcAft>
                      <a:spcPct val="0"/>
                    </a:spcAft>
                  </a:pPr>
                  <a:endParaRPr lang="he-IL" dirty="0">
                    <a:latin typeface="Arial" pitchFamily="34" charset="0"/>
                    <a:cs typeface="Arial" pitchFamily="34" charset="0"/>
                  </a:endParaRPr>
                </a:p>
              </p:txBody>
            </p:sp>
            <p:cxnSp>
              <p:nvCxnSpPr>
                <p:cNvPr id="20502" name="AutoShape 22"/>
                <p:cNvCxnSpPr>
                  <a:cxnSpLocks noChangeShapeType="1"/>
                </p:cNvCxnSpPr>
                <p:nvPr/>
              </p:nvCxnSpPr>
              <p:spPr bwMode="auto">
                <a:xfrm flipH="1">
                  <a:off x="10324" y="6960"/>
                  <a:ext cx="146" cy="555"/>
                </a:xfrm>
                <a:prstGeom prst="straightConnector1">
                  <a:avLst/>
                </a:prstGeom>
                <a:noFill/>
                <a:ln w="9525">
                  <a:solidFill>
                    <a:srgbClr val="000000"/>
                  </a:solidFill>
                  <a:round/>
                  <a:headEnd/>
                  <a:tailEnd/>
                </a:ln>
              </p:spPr>
            </p:cxnSp>
            <p:cxnSp>
              <p:nvCxnSpPr>
                <p:cNvPr id="20503" name="AutoShape 23"/>
                <p:cNvCxnSpPr>
                  <a:cxnSpLocks noChangeShapeType="1"/>
                </p:cNvCxnSpPr>
                <p:nvPr/>
              </p:nvCxnSpPr>
              <p:spPr bwMode="auto">
                <a:xfrm>
                  <a:off x="11605" y="6960"/>
                  <a:ext cx="711" cy="2175"/>
                </a:xfrm>
                <a:prstGeom prst="straightConnector1">
                  <a:avLst/>
                </a:prstGeom>
                <a:noFill/>
                <a:ln w="9525">
                  <a:solidFill>
                    <a:srgbClr val="000000"/>
                  </a:solidFill>
                  <a:round/>
                  <a:headEnd/>
                  <a:tailEnd/>
                </a:ln>
              </p:spPr>
            </p:cxnSp>
            <p:sp>
              <p:nvSpPr>
                <p:cNvPr id="20504" name="Text Box 24"/>
                <p:cNvSpPr txBox="1">
                  <a:spLocks noChangeArrowheads="1"/>
                </p:cNvSpPr>
                <p:nvPr/>
              </p:nvSpPr>
              <p:spPr bwMode="auto">
                <a:xfrm>
                  <a:off x="10548" y="6505"/>
                  <a:ext cx="1040" cy="1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rtl="0" fontAlgn="base">
                    <a:spcBef>
                      <a:spcPct val="0"/>
                    </a:spcBef>
                    <a:spcAft>
                      <a:spcPct val="0"/>
                    </a:spcAft>
                  </a:pPr>
                  <a:r>
                    <a:rPr sz="4800" dirty="0">
                      <a:latin typeface="Arial"/>
                      <a:ea typeface="Arial"/>
                      <a:cs typeface="Arial"/>
                    </a:rPr>
                    <a:t>..</a:t>
                  </a:r>
                  <a:endParaRPr lang="he-IL" dirty="0">
                    <a:latin typeface="Arial" pitchFamily="34" charset="0"/>
                    <a:cs typeface="Arial" pitchFamily="34" charset="0"/>
                  </a:endParaRPr>
                </a:p>
              </p:txBody>
            </p:sp>
          </p:grpSp>
          <p:cxnSp>
            <p:nvCxnSpPr>
              <p:cNvPr id="20505" name="AutoShape 25"/>
              <p:cNvCxnSpPr>
                <a:cxnSpLocks noChangeShapeType="1"/>
              </p:cNvCxnSpPr>
              <p:nvPr/>
            </p:nvCxnSpPr>
            <p:spPr bwMode="auto">
              <a:xfrm flipH="1">
                <a:off x="4664" y="5467"/>
                <a:ext cx="2160" cy="793"/>
              </a:xfrm>
              <a:prstGeom prst="straightConnector1">
                <a:avLst/>
              </a:prstGeom>
              <a:noFill/>
              <a:ln w="9525">
                <a:solidFill>
                  <a:srgbClr val="000000"/>
                </a:solidFill>
                <a:round/>
                <a:headEnd/>
                <a:tailEnd/>
              </a:ln>
            </p:spPr>
          </p:cxnSp>
          <p:cxnSp>
            <p:nvCxnSpPr>
              <p:cNvPr id="20506" name="AutoShape 26"/>
              <p:cNvCxnSpPr>
                <a:cxnSpLocks noChangeShapeType="1"/>
              </p:cNvCxnSpPr>
              <p:nvPr/>
            </p:nvCxnSpPr>
            <p:spPr bwMode="auto">
              <a:xfrm>
                <a:off x="7790" y="5467"/>
                <a:ext cx="0" cy="793"/>
              </a:xfrm>
              <a:prstGeom prst="straightConnector1">
                <a:avLst/>
              </a:prstGeom>
              <a:noFill/>
              <a:ln w="9525">
                <a:solidFill>
                  <a:srgbClr val="000000"/>
                </a:solidFill>
                <a:round/>
                <a:headEnd/>
                <a:tailEnd/>
              </a:ln>
            </p:spPr>
          </p:cxnSp>
          <p:cxnSp>
            <p:nvCxnSpPr>
              <p:cNvPr id="20507" name="AutoShape 27"/>
              <p:cNvCxnSpPr>
                <a:cxnSpLocks noChangeShapeType="1"/>
              </p:cNvCxnSpPr>
              <p:nvPr/>
            </p:nvCxnSpPr>
            <p:spPr bwMode="auto">
              <a:xfrm>
                <a:off x="8705" y="5467"/>
                <a:ext cx="2304" cy="797"/>
              </a:xfrm>
              <a:prstGeom prst="straightConnector1">
                <a:avLst/>
              </a:prstGeom>
              <a:noFill/>
              <a:ln w="9525">
                <a:solidFill>
                  <a:srgbClr val="000000"/>
                </a:solidFill>
                <a:round/>
                <a:headEnd/>
                <a:tailEnd/>
              </a:ln>
            </p:spPr>
          </p:cxnSp>
          <p:grpSp>
            <p:nvGrpSpPr>
              <p:cNvPr id="20508" name="Group 28"/>
              <p:cNvGrpSpPr>
                <a:grpSpLocks/>
              </p:cNvGrpSpPr>
              <p:nvPr/>
            </p:nvGrpSpPr>
            <p:grpSpPr bwMode="auto">
              <a:xfrm>
                <a:off x="2496" y="6269"/>
                <a:ext cx="2895" cy="5728"/>
                <a:chOff x="2496" y="6269"/>
                <a:chExt cx="2895" cy="5728"/>
              </a:xfrm>
            </p:grpSpPr>
            <p:sp>
              <p:nvSpPr>
                <p:cNvPr id="20509" name="Text Box 29"/>
                <p:cNvSpPr txBox="1">
                  <a:spLocks noChangeArrowheads="1"/>
                </p:cNvSpPr>
                <p:nvPr/>
              </p:nvSpPr>
              <p:spPr bwMode="auto">
                <a:xfrm>
                  <a:off x="3796" y="6269"/>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Types</a:t>
                  </a:r>
                </a:p>
                <a:p>
                  <a:pPr algn="ctr" rtl="0" fontAlgn="base">
                    <a:spcBef>
                      <a:spcPct val="0"/>
                    </a:spcBef>
                    <a:spcAft>
                      <a:spcPct val="0"/>
                    </a:spcAft>
                  </a:pPr>
                  <a:r>
                    <a:rPr sz="1200" dirty="0">
                      <a:latin typeface="Arial"/>
                      <a:ea typeface="Arial"/>
                      <a:cs typeface="Arial"/>
                    </a:rPr>
                    <a:t>(</a:t>
                  </a:r>
                  <a:r>
                    <a:rPr sz="1100" dirty="0">
                      <a:latin typeface="Calibri"/>
                      <a:ea typeface="Arial"/>
                      <a:cs typeface="Arial"/>
                    </a:rPr>
                    <a:t>vidy</a:t>
                  </a:r>
                  <a:r>
                    <a:rPr sz="1200" dirty="0">
                      <a:latin typeface="Arial"/>
                      <a:ea typeface="Arial"/>
                      <a:cs typeface="Arial"/>
                    </a:rPr>
                    <a:t>)</a:t>
                  </a:r>
                  <a:endParaRPr lang="he-IL" dirty="0">
                    <a:latin typeface="Arial" pitchFamily="34" charset="0"/>
                    <a:cs typeface="Arial" pitchFamily="34" charset="0"/>
                  </a:endParaRPr>
                </a:p>
              </p:txBody>
            </p:sp>
            <p:sp>
              <p:nvSpPr>
                <p:cNvPr id="20510" name="Text Box 30"/>
                <p:cNvSpPr txBox="1">
                  <a:spLocks noChangeArrowheads="1"/>
                </p:cNvSpPr>
                <p:nvPr/>
              </p:nvSpPr>
              <p:spPr bwMode="auto">
                <a:xfrm>
                  <a:off x="2506" y="7643"/>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Offensive</a:t>
                  </a:r>
                </a:p>
                <a:p>
                  <a:pPr algn="ctr" rtl="0" fontAlgn="base">
                    <a:spcBef>
                      <a:spcPct val="0"/>
                    </a:spcBef>
                    <a:spcAft>
                      <a:spcPct val="0"/>
                    </a:spcAft>
                  </a:pPr>
                  <a:r>
                    <a:rPr sz="1100" dirty="0">
                      <a:latin typeface="Calibri"/>
                      <a:ea typeface="Arial"/>
                      <a:cs typeface="Arial"/>
                    </a:rPr>
                    <a:t>(nastupleniye)</a:t>
                  </a:r>
                  <a:endParaRPr lang="he-IL" dirty="0">
                    <a:latin typeface="Arial" pitchFamily="34" charset="0"/>
                    <a:cs typeface="Arial" pitchFamily="34" charset="0"/>
                  </a:endParaRPr>
                </a:p>
              </p:txBody>
            </p:sp>
            <p:sp>
              <p:nvSpPr>
                <p:cNvPr id="20511" name="Text Box 31"/>
                <p:cNvSpPr txBox="1">
                  <a:spLocks noChangeArrowheads="1"/>
                </p:cNvSpPr>
                <p:nvPr/>
              </p:nvSpPr>
              <p:spPr bwMode="auto">
                <a:xfrm>
                  <a:off x="2510" y="8668"/>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Defense</a:t>
                  </a:r>
                </a:p>
                <a:p>
                  <a:pPr algn="ctr" rtl="0" fontAlgn="base">
                    <a:spcBef>
                      <a:spcPct val="0"/>
                    </a:spcBef>
                    <a:spcAft>
                      <a:spcPct val="0"/>
                    </a:spcAft>
                  </a:pPr>
                  <a:r>
                    <a:rPr sz="1100" dirty="0">
                      <a:latin typeface="Calibri"/>
                      <a:ea typeface="Arial"/>
                      <a:cs typeface="Arial"/>
                    </a:rPr>
                    <a:t>(oborona)</a:t>
                  </a:r>
                  <a:endParaRPr lang="he-IL" dirty="0">
                    <a:latin typeface="Arial" pitchFamily="34" charset="0"/>
                    <a:cs typeface="Arial" pitchFamily="34" charset="0"/>
                  </a:endParaRPr>
                </a:p>
              </p:txBody>
            </p:sp>
            <p:sp>
              <p:nvSpPr>
                <p:cNvPr id="20512" name="Text Box 32"/>
                <p:cNvSpPr txBox="1">
                  <a:spLocks noChangeArrowheads="1"/>
                </p:cNvSpPr>
                <p:nvPr/>
              </p:nvSpPr>
              <p:spPr bwMode="auto">
                <a:xfrm>
                  <a:off x="2496" y="9702"/>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Retreat</a:t>
                  </a:r>
                </a:p>
                <a:p>
                  <a:pPr algn="ctr" rtl="0" fontAlgn="base">
                    <a:spcBef>
                      <a:spcPct val="0"/>
                    </a:spcBef>
                    <a:spcAft>
                      <a:spcPct val="0"/>
                    </a:spcAft>
                  </a:pPr>
                  <a:r>
                    <a:rPr sz="1100" dirty="0">
                      <a:latin typeface="Calibri"/>
                      <a:ea typeface="Arial"/>
                      <a:cs typeface="Arial"/>
                    </a:rPr>
                    <a:t>(otstupleniye)</a:t>
                  </a:r>
                  <a:endParaRPr lang="he-IL" dirty="0">
                    <a:latin typeface="Arial" pitchFamily="34" charset="0"/>
                    <a:cs typeface="Arial" pitchFamily="34" charset="0"/>
                  </a:endParaRPr>
                </a:p>
              </p:txBody>
            </p:sp>
            <p:sp>
              <p:nvSpPr>
                <p:cNvPr id="20513" name="Text Box 33"/>
                <p:cNvSpPr txBox="1">
                  <a:spLocks noChangeArrowheads="1"/>
                </p:cNvSpPr>
                <p:nvPr/>
              </p:nvSpPr>
              <p:spPr bwMode="auto">
                <a:xfrm>
                  <a:off x="2497" y="10737"/>
                  <a:ext cx="1852" cy="12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rtl="0" fontAlgn="base">
                    <a:spcBef>
                      <a:spcPct val="0"/>
                    </a:spcBef>
                    <a:spcAft>
                      <a:spcPct val="0"/>
                    </a:spcAft>
                  </a:pPr>
                  <a:r>
                    <a:rPr sz="1200" dirty="0">
                      <a:latin typeface="Arial"/>
                      <a:ea typeface="Arial"/>
                      <a:cs typeface="Arial"/>
                    </a:rPr>
                    <a:t>Counter-attack</a:t>
                  </a:r>
                </a:p>
                <a:p>
                  <a:pPr algn="ctr" rtl="0" fontAlgn="base">
                    <a:spcBef>
                      <a:spcPct val="0"/>
                    </a:spcBef>
                    <a:spcAft>
                      <a:spcPct val="0"/>
                    </a:spcAft>
                  </a:pPr>
                  <a:r>
                    <a:rPr sz="1100" dirty="0">
                      <a:latin typeface="Calibri"/>
                      <a:ea typeface="Arial"/>
                      <a:cs typeface="Arial"/>
                    </a:rPr>
                    <a:t>(kontr-nastupleniye)</a:t>
                  </a:r>
                  <a:endParaRPr lang="he-IL" dirty="0">
                    <a:latin typeface="Arial" pitchFamily="34" charset="0"/>
                    <a:cs typeface="Arial" pitchFamily="34" charset="0"/>
                  </a:endParaRPr>
                </a:p>
              </p:txBody>
            </p:sp>
            <p:cxnSp>
              <p:nvCxnSpPr>
                <p:cNvPr id="20514" name="AutoShape 34"/>
                <p:cNvCxnSpPr>
                  <a:cxnSpLocks noChangeShapeType="1"/>
                </p:cNvCxnSpPr>
                <p:nvPr/>
              </p:nvCxnSpPr>
              <p:spPr bwMode="auto">
                <a:xfrm flipH="1">
                  <a:off x="4664" y="6947"/>
                  <a:ext cx="15" cy="4252"/>
                </a:xfrm>
                <a:prstGeom prst="straightConnector1">
                  <a:avLst/>
                </a:prstGeom>
                <a:noFill/>
                <a:ln w="9525">
                  <a:solidFill>
                    <a:srgbClr val="000000"/>
                  </a:solidFill>
                  <a:round/>
                  <a:headEnd/>
                  <a:tailEnd/>
                </a:ln>
              </p:spPr>
            </p:cxnSp>
            <p:cxnSp>
              <p:nvCxnSpPr>
                <p:cNvPr id="20515" name="AutoShape 35"/>
                <p:cNvCxnSpPr>
                  <a:cxnSpLocks noChangeShapeType="1"/>
                </p:cNvCxnSpPr>
                <p:nvPr/>
              </p:nvCxnSpPr>
              <p:spPr bwMode="auto">
                <a:xfrm>
                  <a:off x="4372" y="8064"/>
                  <a:ext cx="307" cy="0"/>
                </a:xfrm>
                <a:prstGeom prst="straightConnector1">
                  <a:avLst/>
                </a:prstGeom>
                <a:noFill/>
                <a:ln w="9525">
                  <a:solidFill>
                    <a:srgbClr val="000000"/>
                  </a:solidFill>
                  <a:round/>
                  <a:headEnd/>
                  <a:tailEnd/>
                </a:ln>
              </p:spPr>
            </p:cxnSp>
            <p:cxnSp>
              <p:nvCxnSpPr>
                <p:cNvPr id="20516" name="AutoShape 36"/>
                <p:cNvCxnSpPr>
                  <a:cxnSpLocks noChangeShapeType="1"/>
                </p:cNvCxnSpPr>
                <p:nvPr/>
              </p:nvCxnSpPr>
              <p:spPr bwMode="auto">
                <a:xfrm>
                  <a:off x="4380" y="8994"/>
                  <a:ext cx="299" cy="0"/>
                </a:xfrm>
                <a:prstGeom prst="straightConnector1">
                  <a:avLst/>
                </a:prstGeom>
                <a:noFill/>
                <a:ln w="9525">
                  <a:solidFill>
                    <a:srgbClr val="000000"/>
                  </a:solidFill>
                  <a:round/>
                  <a:headEnd/>
                  <a:tailEnd/>
                </a:ln>
              </p:spPr>
            </p:cxnSp>
            <p:cxnSp>
              <p:nvCxnSpPr>
                <p:cNvPr id="20517" name="AutoShape 37"/>
                <p:cNvCxnSpPr>
                  <a:cxnSpLocks noChangeShapeType="1"/>
                </p:cNvCxnSpPr>
                <p:nvPr/>
              </p:nvCxnSpPr>
              <p:spPr bwMode="auto">
                <a:xfrm>
                  <a:off x="4357" y="10014"/>
                  <a:ext cx="307" cy="0"/>
                </a:xfrm>
                <a:prstGeom prst="straightConnector1">
                  <a:avLst/>
                </a:prstGeom>
                <a:noFill/>
                <a:ln w="9525">
                  <a:solidFill>
                    <a:srgbClr val="000000"/>
                  </a:solidFill>
                  <a:round/>
                  <a:headEnd/>
                  <a:tailEnd/>
                </a:ln>
              </p:spPr>
            </p:cxnSp>
          </p:grpSp>
        </p:grpSp>
        <p:cxnSp>
          <p:nvCxnSpPr>
            <p:cNvPr id="20518" name="AutoShape 38"/>
            <p:cNvCxnSpPr>
              <a:cxnSpLocks noChangeShapeType="1"/>
            </p:cNvCxnSpPr>
            <p:nvPr/>
          </p:nvCxnSpPr>
          <p:spPr bwMode="auto">
            <a:xfrm>
              <a:off x="4362" y="9861"/>
              <a:ext cx="328" cy="0"/>
            </a:xfrm>
            <a:prstGeom prst="straightConnector1">
              <a:avLst/>
            </a:prstGeom>
            <a:noFill/>
            <a:ln w="9525">
              <a:solidFill>
                <a:srgbClr val="000000"/>
              </a:solidFill>
              <a:round/>
              <a:headEnd/>
              <a:tailEnd/>
            </a:ln>
          </p:spPr>
        </p:cxnSp>
      </p:grpSp>
    </p:spTree>
    <p:extLst>
      <p:ext uri="{BB962C8B-B14F-4D97-AF65-F5344CB8AC3E}">
        <p14:creationId xmlns:p14="http://schemas.microsoft.com/office/powerpoint/2010/main" val="991493117"/>
      </p:ext>
    </p:extLst>
  </p:cSld>
  <p:clrMapOvr>
    <a:masterClrMapping/>
  </p:clrMapOvr>
  <p:transition/>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3663</Words>
  <Application>Microsoft Office PowerPoint</Application>
  <PresentationFormat>מסך רחב</PresentationFormat>
  <Paragraphs>351</Paragraphs>
  <Slides>48</Slides>
  <Notes>10</Notes>
  <HiddenSlides>2</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48</vt:i4>
      </vt:variant>
    </vt:vector>
  </HeadingPairs>
  <TitlesOfParts>
    <vt:vector size="56" baseType="lpstr">
      <vt:lpstr>Arial</vt:lpstr>
      <vt:lpstr>Calibri</vt:lpstr>
      <vt:lpstr>Calibri Light</vt:lpstr>
      <vt:lpstr>David</vt:lpstr>
      <vt:lpstr>Segoe UI</vt:lpstr>
      <vt:lpstr>Times New Roman</vt:lpstr>
      <vt:lpstr>Wingdings</vt:lpstr>
      <vt:lpstr>ערכת נושא Office</vt:lpstr>
      <vt:lpstr>Military-Security Dangers (according to military doctrine 2014)</vt:lpstr>
      <vt:lpstr>The characteristics a modern military conflict</vt:lpstr>
      <vt:lpstr>Well-known myths concerning Russian forces</vt:lpstr>
      <vt:lpstr>What is the Russian military concept</vt:lpstr>
      <vt:lpstr>What is Military Strategy from the Russian Perspective</vt:lpstr>
      <vt:lpstr>What is Russian Military Strategy</vt:lpstr>
      <vt:lpstr>Force operation - patterns and influential factors</vt:lpstr>
      <vt:lpstr>Principles of Military Art</vt:lpstr>
      <vt:lpstr>מצגת של PowerPoint‏</vt:lpstr>
      <vt:lpstr>Russian Use of Force - Principles and Art</vt:lpstr>
      <vt:lpstr>Local Government:</vt:lpstr>
      <vt:lpstr>General:</vt:lpstr>
      <vt:lpstr>The Country's Structure and Government</vt:lpstr>
      <vt:lpstr>Division into Districts</vt:lpstr>
      <vt:lpstr>Division into Districts</vt:lpstr>
      <vt:lpstr>Constitution:</vt:lpstr>
      <vt:lpstr>International Relations - Environment</vt:lpstr>
      <vt:lpstr>Ukraine</vt:lpstr>
      <vt:lpstr>Ukraine</vt:lpstr>
      <vt:lpstr>The Baltic States</vt:lpstr>
      <vt:lpstr>The Baltic States</vt:lpstr>
      <vt:lpstr>Belarus</vt:lpstr>
      <vt:lpstr>Georgia</vt:lpstr>
      <vt:lpstr>Georgia</vt:lpstr>
      <vt:lpstr>Georgia</vt:lpstr>
      <vt:lpstr>Georgia</vt:lpstr>
      <vt:lpstr>North Korea</vt:lpstr>
      <vt:lpstr>North Korea</vt:lpstr>
      <vt:lpstr>North Korea</vt:lpstr>
      <vt:lpstr>Russia and the North Pole</vt:lpstr>
      <vt:lpstr>מצגת של PowerPoint‏</vt:lpstr>
      <vt:lpstr>מצגת של PowerPoint‏</vt:lpstr>
      <vt:lpstr>Russian economy</vt:lpstr>
      <vt:lpstr>מצגת של PowerPoint‏</vt:lpstr>
      <vt:lpstr>Economic History</vt:lpstr>
      <vt:lpstr>ECONOMIC FIGURES</vt:lpstr>
      <vt:lpstr>Russian Trade</vt:lpstr>
      <vt:lpstr>מצגת של PowerPoint‏</vt:lpstr>
      <vt:lpstr>מצגת של PowerPoint‏</vt:lpstr>
      <vt:lpstr>Vladimir Ilyich Lenin</vt:lpstr>
      <vt:lpstr>Josef Stalin</vt:lpstr>
      <vt:lpstr>Leon Trotsky</vt:lpstr>
      <vt:lpstr>Nikita Khrushchev</vt:lpstr>
      <vt:lpstr>Leonid Brezhnev</vt:lpstr>
      <vt:lpstr>Mikhail Gorbachev</vt:lpstr>
      <vt:lpstr>Boris Yeltsin</vt:lpstr>
      <vt:lpstr>Leo Tolstoy</vt:lpstr>
      <vt:lpstr>Pyotr Ilyich Tchaikovsky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טופוגרפיה, אוצרות טבע, משאבים אזורי זמן, הגירה, תכנון ערים</dc:title>
  <dc:creator>user</dc:creator>
  <cp:lastModifiedBy>MGT</cp:lastModifiedBy>
  <cp:revision>54</cp:revision>
  <dcterms:created xsi:type="dcterms:W3CDTF">2020-02-24T17:09:12Z</dcterms:created>
  <dcterms:modified xsi:type="dcterms:W3CDTF">2020-03-19T20:06:31Z</dcterms:modified>
</cp:coreProperties>
</file>