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0" r:id="rId6"/>
    <p:sldId id="281" r:id="rId7"/>
    <p:sldId id="270" r:id="rId8"/>
    <p:sldId id="282" r:id="rId9"/>
    <p:sldId id="283" r:id="rId10"/>
    <p:sldId id="284" r:id="rId11"/>
    <p:sldId id="286" r:id="rId12"/>
    <p:sldId id="287" r:id="rId13"/>
    <p:sldId id="288" r:id="rId14"/>
    <p:sldId id="28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FCFC"/>
    <a:srgbClr val="FF99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34" autoAdjust="0"/>
    <p:restoredTop sz="90929"/>
  </p:normalViewPr>
  <p:slideViewPr>
    <p:cSldViewPr>
      <p:cViewPr varScale="1">
        <p:scale>
          <a:sx n="94" d="100"/>
          <a:sy n="94" d="100"/>
        </p:scale>
        <p:origin x="107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r>
              <a:rPr lang="he-IL" altLang="he-IL"/>
              <a:t>פרופ' גבי בן דור קורס : תשתית הביטחון הלאומי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/>
            </a:lvl1pPr>
          </a:lstStyle>
          <a:p>
            <a:pPr>
              <a:defRPr/>
            </a:pPr>
            <a:fld id="{E46A2123-78B0-4444-8CEF-B567762FEA3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961436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noProof="0" smtClean="0"/>
              <a:t>לחץ כדי לשנות סגנון טקסט בסיס</a:t>
            </a:r>
          </a:p>
          <a:p>
            <a:pPr lvl="1"/>
            <a:r>
              <a:rPr lang="he-IL" altLang="en-US" noProof="0" smtClean="0"/>
              <a:t>רמה שניה</a:t>
            </a:r>
          </a:p>
          <a:p>
            <a:pPr lvl="2"/>
            <a:r>
              <a:rPr lang="he-IL" altLang="en-US" noProof="0" smtClean="0"/>
              <a:t>רמה שלישית</a:t>
            </a:r>
          </a:p>
          <a:p>
            <a:pPr lvl="3"/>
            <a:r>
              <a:rPr lang="he-IL" altLang="en-US" noProof="0" smtClean="0"/>
              <a:t>רמה רביעית</a:t>
            </a:r>
          </a:p>
          <a:p>
            <a:pPr lvl="4"/>
            <a:r>
              <a:rPr lang="he-IL" altLang="en-US" noProof="0" smtClean="0"/>
              <a:t>רמה חמישית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r>
              <a:rPr lang="he-IL" altLang="he-IL"/>
              <a:t>פרופ' גבי בן דור קורס : תשתית הביטחון הלאומי</a:t>
            </a:r>
            <a:endParaRPr lang="en-US" altLang="he-IL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/>
            </a:lvl1pPr>
          </a:lstStyle>
          <a:p>
            <a:pPr>
              <a:defRPr/>
            </a:pPr>
            <a:fld id="{8DA6C044-D66F-4E3D-A476-B5B522391BF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03565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29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10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38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11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2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1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3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5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4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5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5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6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8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7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5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8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1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9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6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 userDrawn="1"/>
        </p:nvSpPr>
        <p:spPr>
          <a:xfrm>
            <a:off x="107504" y="116632"/>
            <a:ext cx="8928992" cy="6425646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extLst/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כותרת משנה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 b="1">
                <a:solidFill>
                  <a:schemeClr val="bg2">
                    <a:shade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9" name="מציין מיקום של מספר שקופית 10"/>
          <p:cNvSpPr>
            <a:spLocks noGrp="1"/>
          </p:cNvSpPr>
          <p:nvPr>
            <p:ph type="sldNum" sz="quarter" idx="12"/>
          </p:nvPr>
        </p:nvSpPr>
        <p:spPr>
          <a:xfrm>
            <a:off x="8587763" y="6470270"/>
            <a:ext cx="457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9E85899-8AB9-4970-9E9B-357BCE9392C2}" type="slidenum">
              <a:rPr lang="en-US" altLang="he-IL" smtClean="0"/>
              <a:pPr>
                <a:defRPr/>
              </a:pPr>
              <a:t>‹#›</a:t>
            </a:fld>
            <a:endParaRPr lang="en-US" altLang="he-IL"/>
          </a:p>
        </p:txBody>
      </p: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2504974" y="6586074"/>
            <a:ext cx="4273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נשיאות מ"ה – תפיסה</a:t>
            </a:r>
            <a:endParaRPr lang="he-IL" alt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pic>
        <p:nvPicPr>
          <p:cNvPr id="11" name="Picture 5" descr="מבל חדש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70" y="247089"/>
            <a:ext cx="985053" cy="92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0" y="247089"/>
            <a:ext cx="985053" cy="92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3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EFE1EA84-69B2-4DE3-A821-1CC166198049}" type="datetime1">
              <a:rPr lang="en-US"/>
              <a:pPr>
                <a:defRPr/>
              </a:pPr>
              <a:t>9/24/2017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FF7D-A14B-4895-B19F-BA2A3BB19335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0779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9B9B6A7B-2C32-4A9B-B64D-A0C490CC0D76}" type="datetime1">
              <a:rPr lang="en-US"/>
              <a:pPr>
                <a:defRPr/>
              </a:pPr>
              <a:t>9/24/2017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C13E-0B14-46D3-B43C-F4E96B53742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5667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0B1D3B0E-3A9A-4354-BBB6-98CB852A986C}" type="datetime1">
              <a:rPr lang="en-US"/>
              <a:pPr>
                <a:defRPr/>
              </a:pPr>
              <a:t>9/24/2017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9120E-0878-40A6-8C35-ED11A93C764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6728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5" name="מלבן מעוגל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DC55483D-599F-464A-ADF4-CF5F98DE2162}" type="datetime1">
              <a:rPr lang="en-US"/>
              <a:pPr>
                <a:defRPr/>
              </a:pPr>
              <a:t>9/24/2017</a:t>
            </a:fld>
            <a:endParaRPr lang="en-US"/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FF37-52B6-4631-80CC-D09238763C9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7432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D56F53D3-3C3A-43A8-B3D8-2F53A3F833C0}" type="datetime1">
              <a:rPr lang="en-US"/>
              <a:pPr>
                <a:defRPr/>
              </a:pPr>
              <a:t>9/24/2017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26F8-38BD-49F2-BEBC-A8EEF297CF8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0003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2B218918-2A8C-43DB-B016-A79636E793D3}" type="datetime1">
              <a:rPr lang="en-US"/>
              <a:pPr>
                <a:defRPr/>
              </a:pPr>
              <a:t>9/24/2017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56CC1-FFA5-4548-8555-0F3AE693235F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0881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01D930C6-5DE5-42F2-85C0-DCD972299F73}" type="datetime1">
              <a:rPr lang="en-US"/>
              <a:pPr>
                <a:defRPr/>
              </a:pPr>
              <a:t>9/24/2017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80DF-3B6B-4CD2-B1AA-131464B707F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3560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3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B800C1C7-976C-46AF-B781-3D371B66A6F4}" type="datetime1">
              <a:rPr lang="en-US"/>
              <a:pPr>
                <a:defRPr/>
              </a:pPr>
              <a:t>9/24/2017</a:t>
            </a:fld>
            <a:endParaRPr lang="en-US"/>
          </a:p>
        </p:txBody>
      </p:sp>
      <p:sp>
        <p:nvSpPr>
          <p:cNvPr id="4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A4F3-18E0-43A5-A377-2B2209C610A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618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134AECE4-301E-4678-ADF1-3AF7819064C4}" type="datetime1">
              <a:rPr lang="en-US"/>
              <a:pPr>
                <a:defRPr/>
              </a:pPr>
              <a:t>9/24/2017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6AD0-0F96-4933-81B8-2B9E27E175D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613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מלבן עם פינה יחידה מעוגלת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/>
          </a:p>
        </p:txBody>
      </p:sp>
      <p:sp>
        <p:nvSpPr>
          <p:cNvPr id="7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BC14491F-66B5-472C-A743-52B24D231240}" type="datetime1">
              <a:rPr lang="en-US"/>
              <a:pPr>
                <a:defRPr/>
              </a:pPr>
              <a:t>9/24/2017</a:t>
            </a:fld>
            <a:endParaRPr lang="en-US"/>
          </a:p>
        </p:txBody>
      </p:sp>
      <p:sp>
        <p:nvSpPr>
          <p:cNvPr id="8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ADFE-9BD4-481B-9FBD-5557B4526B4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587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9" name="מלבן מעוגל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3" name="מציין מיקום של כותרת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31" name="מציין מיקום טקסט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5C3A3411-3A83-4CDE-81FD-630AD6DF21DD}" type="datetime1">
              <a:rPr lang="en-US" altLang="he-IL"/>
              <a:pPr/>
              <a:t>9/24/2017</a:t>
            </a:fld>
            <a:endParaRPr lang="he-IL" altLang="he-IL"/>
          </a:p>
        </p:txBody>
      </p:sp>
      <p:sp>
        <p:nvSpPr>
          <p:cNvPr id="18" name="מציין מיקום של כותרת תחתונה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000">
                <a:solidFill>
                  <a:srgbClr val="A7A399"/>
                </a:solidFill>
              </a:defRPr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2526099B-0592-4F7A-82A7-138706674496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9pPr>
      <a:extLst/>
    </p:titleStyle>
    <p:bodyStyle>
      <a:lvl1pPr marL="265113" indent="-265113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7688" indent="-200025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785813" indent="-182563" algn="r" rtl="1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023938" indent="-182563" algn="r" rtl="1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279525" indent="-182563" algn="r" rtl="1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89089" y="1784789"/>
            <a:ext cx="551921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נשיאות מ"ה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תפיסה</a:t>
            </a:r>
            <a:endParaRPr lang="he-IL" altLang="he-I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619672" y="3429000"/>
            <a:ext cx="5976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Team Leader Funn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268760"/>
            <a:ext cx="865696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89089" y="1784789"/>
            <a:ext cx="551921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נשיאות מ"ה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תפיסה</a:t>
            </a:r>
            <a:endParaRPr lang="he-IL" altLang="he-I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619672" y="3429000"/>
            <a:ext cx="5976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5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אינטרסים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3260785" y="1700808"/>
            <a:ext cx="2673707" cy="1187989"/>
            <a:chOff x="3260785" y="3212976"/>
            <a:chExt cx="2673707" cy="783462"/>
          </a:xfrm>
          <a:solidFill>
            <a:schemeClr val="bg1">
              <a:lumMod val="85000"/>
            </a:schemeClr>
          </a:solidFill>
        </p:grpSpPr>
        <p:sp>
          <p:nvSpPr>
            <p:cNvPr id="2" name="מלבן 1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3278038" y="3343098"/>
              <a:ext cx="2647827" cy="52322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החניך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6002749" y="2105335"/>
            <a:ext cx="2673707" cy="783462"/>
            <a:chOff x="3260785" y="3212976"/>
            <a:chExt cx="2673707" cy="783462"/>
          </a:xfrm>
        </p:grpSpPr>
        <p:sp>
          <p:nvSpPr>
            <p:cNvPr id="23" name="מלבן 2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272811" y="3343099"/>
              <a:ext cx="2661681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סביבה חברתית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504262" y="2105335"/>
            <a:ext cx="2673708" cy="783462"/>
            <a:chOff x="3260784" y="3212976"/>
            <a:chExt cx="2673708" cy="783462"/>
          </a:xfrm>
        </p:grpSpPr>
        <p:sp>
          <p:nvSpPr>
            <p:cNvPr id="26" name="מלבן 25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3260784" y="3343097"/>
              <a:ext cx="2673708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סביבת למידה</a:t>
              </a:r>
              <a:endParaRPr lang="he-IL" alt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29" name="Picture 2" descr="תוצאת תמונה עבור תלמיד עם כתר על הרא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30" y="2989683"/>
            <a:ext cx="2677932" cy="2095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980883"/>
            <a:ext cx="2668799" cy="2104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62" y="2989683"/>
            <a:ext cx="2673708" cy="2095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54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ייעוד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39552" y="1741309"/>
            <a:ext cx="8136904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להוות </a:t>
            </a:r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צוות מייצג </a:t>
            </a: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ומתאם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עבור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חניכי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מחזור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מ"ה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;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לצורך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קידום </a:t>
            </a:r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לכידות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,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גיבוש </a:t>
            </a:r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חברתי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, אינטגרציה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והעשרה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הדדית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;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ויצירת 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סביבת למידה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איכותית ומעודדת יוזמה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cxnSp>
        <p:nvCxnSpPr>
          <p:cNvPr id="3" name="מחבר ישר 2"/>
          <p:cNvCxnSpPr/>
          <p:nvPr/>
        </p:nvCxnSpPr>
        <p:spPr>
          <a:xfrm flipH="1">
            <a:off x="1187624" y="2780928"/>
            <a:ext cx="6984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4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he-IL" sz="1000" smtClean="0">
              <a:solidFill>
                <a:srgbClr val="A7A399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331640" y="692696"/>
            <a:ext cx="6480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עוצמה</a:t>
            </a:r>
          </a:p>
        </p:txBody>
      </p:sp>
      <p:sp>
        <p:nvSpPr>
          <p:cNvPr id="2" name="מלבן 1"/>
          <p:cNvSpPr/>
          <p:nvPr/>
        </p:nvSpPr>
        <p:spPr>
          <a:xfrm>
            <a:off x="6110046" y="2060848"/>
            <a:ext cx="2664296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444685" y="2247255"/>
            <a:ext cx="2113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טווח העוצמה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254063" y="3032382"/>
            <a:ext cx="2295017" cy="1692477"/>
            <a:chOff x="1655" y="2024"/>
            <a:chExt cx="2364" cy="1941"/>
          </a:xfrm>
        </p:grpSpPr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2109" y="2024"/>
              <a:ext cx="1678" cy="127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2" name="AutoShape 14"/>
            <p:cNvSpPr>
              <a:spLocks/>
            </p:cNvSpPr>
            <p:nvPr/>
          </p:nvSpPr>
          <p:spPr bwMode="auto">
            <a:xfrm>
              <a:off x="1655" y="2024"/>
              <a:ext cx="408" cy="1270"/>
            </a:xfrm>
            <a:prstGeom prst="leftBrace">
              <a:avLst>
                <a:gd name="adj1" fmla="val 25940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894" y="3347"/>
              <a:ext cx="42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X</a:t>
              </a:r>
              <a:endParaRPr lang="en-US" alt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578" y="3365"/>
              <a:ext cx="44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</a:t>
              </a:r>
              <a:endParaRPr lang="en-US" alt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421414" y="2042264"/>
            <a:ext cx="5490721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עוצמה = היכולת של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B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לגרום ל-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A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לנוע לנקודה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Y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, על אף שתכנן לנוע לנקודה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X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8143522" y="3656279"/>
            <a:ext cx="428131" cy="5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</a:t>
            </a:r>
            <a:endParaRPr lang="en-US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8120949" y="4201683"/>
            <a:ext cx="428131" cy="5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endParaRPr lang="en-US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470086" y="2635043"/>
            <a:ext cx="428131" cy="5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Y</a:t>
            </a:r>
            <a:endParaRPr lang="en-US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421414" y="4200836"/>
            <a:ext cx="549072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A</a:t>
            </a: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= סגל...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תפיסת עולם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4698609" y="1484784"/>
            <a:ext cx="1952303" cy="539917"/>
            <a:chOff x="3260785" y="3212976"/>
            <a:chExt cx="2673707" cy="783462"/>
          </a:xfrm>
        </p:grpSpPr>
        <p:sp>
          <p:nvSpPr>
            <p:cNvPr id="23" name="מלבן 2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272811" y="3225093"/>
              <a:ext cx="2661681" cy="759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דמוקרטיה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609" y="2073937"/>
            <a:ext cx="1952303" cy="15525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קבוצה 19"/>
          <p:cNvGrpSpPr/>
          <p:nvPr/>
        </p:nvGrpSpPr>
        <p:grpSpPr>
          <a:xfrm>
            <a:off x="2681846" y="1484785"/>
            <a:ext cx="1952303" cy="539917"/>
            <a:chOff x="3260785" y="3212976"/>
            <a:chExt cx="2673707" cy="783462"/>
          </a:xfrm>
        </p:grpSpPr>
        <p:sp>
          <p:nvSpPr>
            <p:cNvPr id="21" name="מלבן 20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3272811" y="3314413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אבל לא </a:t>
              </a:r>
              <a:r>
                <a:rPr lang="he-IL" altLang="he-IL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בהכל</a:t>
              </a: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...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674787" y="1484785"/>
            <a:ext cx="1952303" cy="539917"/>
            <a:chOff x="3260785" y="3212976"/>
            <a:chExt cx="2673707" cy="783462"/>
          </a:xfrm>
        </p:grpSpPr>
        <p:sp>
          <p:nvSpPr>
            <p:cNvPr id="35" name="מלבן 3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תאום סגל מלא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8" name="קבוצה 37"/>
          <p:cNvGrpSpPr/>
          <p:nvPr/>
        </p:nvGrpSpPr>
        <p:grpSpPr>
          <a:xfrm>
            <a:off x="2704183" y="3711513"/>
            <a:ext cx="1952303" cy="539917"/>
            <a:chOff x="3260785" y="3212976"/>
            <a:chExt cx="2673707" cy="783462"/>
          </a:xfrm>
        </p:grpSpPr>
        <p:sp>
          <p:nvSpPr>
            <p:cNvPr id="39" name="מלבן 3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פרואקטיביות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2060849"/>
            <a:ext cx="1943522" cy="1565663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459" y="4303123"/>
            <a:ext cx="1943027" cy="15501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4" name="קבוצה 43"/>
          <p:cNvGrpSpPr/>
          <p:nvPr/>
        </p:nvGrpSpPr>
        <p:grpSpPr>
          <a:xfrm>
            <a:off x="6724153" y="3670589"/>
            <a:ext cx="1952303" cy="615553"/>
            <a:chOff x="3260785" y="3158099"/>
            <a:chExt cx="2673707" cy="893216"/>
          </a:xfrm>
        </p:grpSpPr>
        <p:sp>
          <p:nvSpPr>
            <p:cNvPr id="45" name="מלבן 4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3272811" y="3158099"/>
              <a:ext cx="2661681" cy="89321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ביקורתיות</a:t>
              </a:r>
              <a:endParaRPr lang="he-IL" alt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בונה</a:t>
              </a:r>
              <a:r>
                <a:rPr lang="en-US" altLang="he-IL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;</a:t>
              </a:r>
              <a:r>
                <a:rPr lang="he-IL" altLang="he-IL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 לא קנטרנית</a:t>
              </a:r>
              <a:endParaRPr lang="he-IL" alt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48" name="קבוצה 47"/>
          <p:cNvGrpSpPr/>
          <p:nvPr/>
        </p:nvGrpSpPr>
        <p:grpSpPr>
          <a:xfrm>
            <a:off x="4707390" y="3708407"/>
            <a:ext cx="1952303" cy="539917"/>
            <a:chOff x="3260785" y="3212976"/>
            <a:chExt cx="2673707" cy="783462"/>
          </a:xfrm>
        </p:grpSpPr>
        <p:sp>
          <p:nvSpPr>
            <p:cNvPr id="49" name="מלבן 4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3272811" y="3314413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אווירה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51" name="קבוצה 50"/>
          <p:cNvGrpSpPr/>
          <p:nvPr/>
        </p:nvGrpSpPr>
        <p:grpSpPr>
          <a:xfrm>
            <a:off x="6724153" y="1409372"/>
            <a:ext cx="1952303" cy="707886"/>
            <a:chOff x="3260785" y="3091110"/>
            <a:chExt cx="2673707" cy="1027198"/>
          </a:xfrm>
        </p:grpSpPr>
        <p:sp>
          <p:nvSpPr>
            <p:cNvPr id="52" name="מלבן 51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72811" y="3091110"/>
              <a:ext cx="2661681" cy="1027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נשיאות </a:t>
              </a:r>
              <a:r>
                <a:rPr lang="he-IL" altLang="he-IL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קורסית</a:t>
              </a:r>
              <a:endParaRPr lang="he-IL" alt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(לא </a:t>
              </a:r>
              <a:r>
                <a:rPr lang="he-IL" altLang="he-IL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צוותית</a:t>
              </a: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)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54" name="קבוצה 53"/>
          <p:cNvGrpSpPr/>
          <p:nvPr/>
        </p:nvGrpSpPr>
        <p:grpSpPr>
          <a:xfrm>
            <a:off x="683568" y="3624425"/>
            <a:ext cx="1952303" cy="707886"/>
            <a:chOff x="3260785" y="3091109"/>
            <a:chExt cx="2673707" cy="1027198"/>
          </a:xfrm>
        </p:grpSpPr>
        <p:sp>
          <p:nvSpPr>
            <p:cNvPr id="55" name="מלבן 5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TextBox 55"/>
            <p:cNvSpPr txBox="1">
              <a:spLocks noChangeArrowheads="1"/>
            </p:cNvSpPr>
            <p:nvPr/>
          </p:nvSpPr>
          <p:spPr bwMode="auto">
            <a:xfrm>
              <a:off x="3272811" y="3091109"/>
              <a:ext cx="2661681" cy="1027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טווח קצר (וארוך)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448" y="4298819"/>
            <a:ext cx="1961115" cy="1552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תמונה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684" y="4292351"/>
            <a:ext cx="1962009" cy="1557783"/>
          </a:xfrm>
          <a:prstGeom prst="rect">
            <a:avLst/>
          </a:prstGeom>
        </p:spPr>
      </p:pic>
      <p:pic>
        <p:nvPicPr>
          <p:cNvPr id="61" name="תמונה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7" y="4292351"/>
            <a:ext cx="1952303" cy="1557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תמונה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0765" y="2073937"/>
            <a:ext cx="1962009" cy="1550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Picture 5" descr="מבל חדש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48" y="2073831"/>
            <a:ext cx="1952304" cy="164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מחבר ישר 10"/>
          <p:cNvCxnSpPr/>
          <p:nvPr/>
        </p:nvCxnSpPr>
        <p:spPr>
          <a:xfrm flipH="1">
            <a:off x="1763688" y="5925858"/>
            <a:ext cx="5688632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547664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5617616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6668858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7723100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(כמה) עובדים?!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5" name="מחבר ישר 4"/>
          <p:cNvCxnSpPr/>
          <p:nvPr/>
        </p:nvCxnSpPr>
        <p:spPr>
          <a:xfrm>
            <a:off x="2538524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3589766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4644008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חץ שמאלה 1"/>
          <p:cNvSpPr/>
          <p:nvPr/>
        </p:nvSpPr>
        <p:spPr>
          <a:xfrm>
            <a:off x="6150550" y="1484784"/>
            <a:ext cx="1529419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נשיאות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2" name="חץ שמאלה 41"/>
          <p:cNvSpPr/>
          <p:nvPr/>
        </p:nvSpPr>
        <p:spPr>
          <a:xfrm>
            <a:off x="4649634" y="4210075"/>
            <a:ext cx="3030335" cy="1243775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תאום סגל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9" name="חץ שמאלה 68"/>
          <p:cNvSpPr/>
          <p:nvPr/>
        </p:nvSpPr>
        <p:spPr>
          <a:xfrm>
            <a:off x="4641008" y="1484784"/>
            <a:ext cx="1497916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נשיאות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0" name="חץ שמאלה 69"/>
          <p:cNvSpPr/>
          <p:nvPr/>
        </p:nvSpPr>
        <p:spPr>
          <a:xfrm>
            <a:off x="3644523" y="2927944"/>
            <a:ext cx="1918338" cy="124377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מליאה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1" name="חץ שמאלה 70"/>
          <p:cNvSpPr/>
          <p:nvPr/>
        </p:nvSpPr>
        <p:spPr>
          <a:xfrm>
            <a:off x="1593794" y="4210075"/>
            <a:ext cx="3004086" cy="1243775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תאום סגל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2" name="חץ שמאלה 71"/>
          <p:cNvSpPr/>
          <p:nvPr/>
        </p:nvSpPr>
        <p:spPr>
          <a:xfrm>
            <a:off x="3077084" y="1486696"/>
            <a:ext cx="1497916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נשיאות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4" name="חץ שמאלה 73"/>
          <p:cNvSpPr/>
          <p:nvPr/>
        </p:nvSpPr>
        <p:spPr>
          <a:xfrm>
            <a:off x="1593795" y="2918230"/>
            <a:ext cx="1941216" cy="124377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מליאה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3" name="חץ שמאלה 72"/>
          <p:cNvSpPr/>
          <p:nvPr/>
        </p:nvSpPr>
        <p:spPr>
          <a:xfrm>
            <a:off x="1553290" y="1486696"/>
            <a:ext cx="1497916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נשיאות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5" name="חץ שמאלה 74"/>
          <p:cNvSpPr/>
          <p:nvPr/>
        </p:nvSpPr>
        <p:spPr>
          <a:xfrm>
            <a:off x="5660749" y="2927944"/>
            <a:ext cx="2007596" cy="124377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מליאה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6" name="TextBox 7"/>
          <p:cNvSpPr txBox="1">
            <a:spLocks noChangeArrowheads="1"/>
          </p:cNvSpPr>
          <p:nvPr/>
        </p:nvSpPr>
        <p:spPr bwMode="auto">
          <a:xfrm>
            <a:off x="6559823" y="5661248"/>
            <a:ext cx="232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0</a:t>
            </a:r>
            <a:endParaRPr lang="he-IL" alt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77" name="TextBox 7"/>
          <p:cNvSpPr txBox="1">
            <a:spLocks noChangeArrowheads="1"/>
          </p:cNvSpPr>
          <p:nvPr/>
        </p:nvSpPr>
        <p:spPr bwMode="auto">
          <a:xfrm>
            <a:off x="395536" y="5678500"/>
            <a:ext cx="232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6</a:t>
            </a:r>
            <a:endParaRPr lang="he-IL" alt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58" name="TextBox 7"/>
          <p:cNvSpPr txBox="1">
            <a:spLocks noChangeArrowheads="1"/>
          </p:cNvSpPr>
          <p:nvPr/>
        </p:nvSpPr>
        <p:spPr bwMode="auto">
          <a:xfrm>
            <a:off x="4042543" y="5664248"/>
            <a:ext cx="132154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weeks</a:t>
            </a:r>
            <a:endParaRPr lang="he-IL" alt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תקציב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47" name="קבוצה 46"/>
          <p:cNvGrpSpPr/>
          <p:nvPr/>
        </p:nvGrpSpPr>
        <p:grpSpPr>
          <a:xfrm>
            <a:off x="539551" y="1717860"/>
            <a:ext cx="8048211" cy="3970318"/>
            <a:chOff x="3260785" y="3206161"/>
            <a:chExt cx="2673707" cy="1095828"/>
          </a:xfrm>
          <a:noFill/>
        </p:grpSpPr>
        <p:sp>
          <p:nvSpPr>
            <p:cNvPr id="57" name="מלבן 56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3272811" y="3206161"/>
              <a:ext cx="2661681" cy="109582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457200" indent="-457200" algn="just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מקורות – מסים...</a:t>
              </a:r>
            </a:p>
            <a:p>
              <a:pPr marL="457200" indent="-457200" algn="just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'יריית פתיחה' </a:t>
              </a:r>
              <a:r>
                <a:rPr lang="he-IL" alt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– 100₪ / </a:t>
              </a: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חניך</a:t>
              </a:r>
            </a:p>
            <a:p>
              <a:pPr marL="457200" indent="-457200" algn="just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שימושים </a:t>
              </a:r>
              <a:r>
                <a:rPr lang="he-IL" alt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– </a:t>
              </a: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אירועים </a:t>
              </a:r>
              <a:r>
                <a:rPr lang="he-IL" altLang="he-IL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קורסיים</a:t>
              </a:r>
              <a:r>
                <a:rPr lang="en-US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;</a:t>
              </a: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 </a:t>
              </a:r>
              <a:r>
                <a:rPr lang="he-IL" alt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ימי הולדת</a:t>
              </a:r>
              <a:r>
                <a:rPr lang="en-US" alt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;</a:t>
              </a:r>
              <a:r>
                <a:rPr lang="he-IL" alt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 שוטף (רשימה סגורה</a:t>
              </a: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)</a:t>
              </a:r>
            </a:p>
            <a:p>
              <a:pPr marL="457200" indent="-457200" algn="just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קופה שנתית / סמסטריאלית</a:t>
              </a:r>
            </a:p>
            <a:p>
              <a:pPr marL="457200" indent="-457200" algn="just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גזבר</a:t>
              </a:r>
              <a:endParaRPr lang="he-IL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30375" y="581779"/>
            <a:ext cx="45619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(עוד) פרוצדורות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808461" y="1234782"/>
            <a:ext cx="8012011" cy="48936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סיכומים כתובים – עפ"י צורך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נע"ת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חניכים – עפ"י צורך (מסכם קורסי וכיו"ב)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תאום חניכים בינ"ל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בע"ת בנשיאות –</a:t>
            </a:r>
          </a:p>
          <a:p>
            <a:pPr marL="1200150" lvl="1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דובר 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/ מתאם 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סגל 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– 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אבירם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marL="1200150" lvl="1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גזבר – זיו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marL="1200150" lvl="1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א.פרוטוקולים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– 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שי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marL="1200150" lvl="1" indent="-4572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רכז פעילות חברתית 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– 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שמואל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971600" y="572487"/>
            <a:ext cx="71287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אז מה עושים?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(או – מי צריך נשיאות...?!?)</a:t>
            </a:r>
            <a:endParaRPr lang="he-IL" altLang="he-I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36" name="קבוצה 35"/>
          <p:cNvGrpSpPr/>
          <p:nvPr/>
        </p:nvGrpSpPr>
        <p:grpSpPr>
          <a:xfrm>
            <a:off x="1510160" y="2013770"/>
            <a:ext cx="3120665" cy="539917"/>
            <a:chOff x="3260785" y="3212976"/>
            <a:chExt cx="2673707" cy="783462"/>
          </a:xfrm>
        </p:grpSpPr>
        <p:sp>
          <p:nvSpPr>
            <p:cNvPr id="37" name="מלבן 36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/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3272811" y="3225093"/>
              <a:ext cx="2661681" cy="759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ועד הורים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57" name="קבוצה 56"/>
          <p:cNvGrpSpPr/>
          <p:nvPr/>
        </p:nvGrpSpPr>
        <p:grpSpPr>
          <a:xfrm>
            <a:off x="4691695" y="2013770"/>
            <a:ext cx="3120665" cy="539917"/>
            <a:chOff x="3260785" y="3212976"/>
            <a:chExt cx="2673707" cy="783462"/>
          </a:xfrm>
        </p:grpSpPr>
        <p:sp>
          <p:nvSpPr>
            <p:cNvPr id="59" name="מלבן 5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/>
            </a:p>
          </p:txBody>
        </p:sp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3272811" y="3225094"/>
              <a:ext cx="2661681" cy="759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ועד כיתה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480" y="2605768"/>
            <a:ext cx="3102254" cy="2686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תמונה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721" y="2607086"/>
            <a:ext cx="3103104" cy="2685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38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יב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יבט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יב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84BA1560C8A96459B5D3959D6C7889A" ma:contentTypeVersion="0" ma:contentTypeDescription="צור מסמך חדש." ma:contentTypeScope="" ma:versionID="5b5cff8ab8d8af4037dd7c6942abc4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8b7e03a44970c78dd112c94fcd37a6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74D257-F4FE-4B0E-B338-1C72D5746A08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475543-2FC2-45BD-BF97-C602B41CE4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D8B250-2CC5-4504-B9C3-DE9CA37B74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587</TotalTime>
  <Words>338</Words>
  <Application>Microsoft Office PowerPoint</Application>
  <PresentationFormat>‫הצגה על המסך (4:3)</PresentationFormat>
  <Paragraphs>97</Paragraphs>
  <Slides>11</Slides>
  <Notes>11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20" baseType="lpstr">
      <vt:lpstr>Arial Unicode MS</vt:lpstr>
      <vt:lpstr>Arial</vt:lpstr>
      <vt:lpstr>Lucida Sans Unicode</vt:lpstr>
      <vt:lpstr>Tahoma</vt:lpstr>
      <vt:lpstr>Times New Roman</vt:lpstr>
      <vt:lpstr>Times New Roman (Hebrew)</vt:lpstr>
      <vt:lpstr>Verdana</vt:lpstr>
      <vt:lpstr>Wingdings 2</vt:lpstr>
      <vt:lpstr>היבט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הערות מבוא למהות הביטחון                  הלאומי</dc:title>
  <dc:creator>u26698</dc:creator>
  <cp:lastModifiedBy>zohars</cp:lastModifiedBy>
  <cp:revision>238</cp:revision>
  <dcterms:modified xsi:type="dcterms:W3CDTF">2017-09-24T19:07:03Z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0x010100784BA1560C8A96459B5D3959D6C7889A</vt:lpwstr>
  </property>
</Properties>
</file>