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0" r:id="rId6"/>
    <p:sldId id="281" r:id="rId7"/>
    <p:sldId id="270" r:id="rId8"/>
    <p:sldId id="292" r:id="rId9"/>
    <p:sldId id="293" r:id="rId10"/>
    <p:sldId id="295" r:id="rId11"/>
    <p:sldId id="305" r:id="rId12"/>
    <p:sldId id="303" r:id="rId13"/>
    <p:sldId id="301" r:id="rId14"/>
    <p:sldId id="296" r:id="rId15"/>
    <p:sldId id="298" r:id="rId16"/>
    <p:sldId id="299" r:id="rId17"/>
    <p:sldId id="304" r:id="rId18"/>
    <p:sldId id="297" r:id="rId19"/>
    <p:sldId id="30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CFC"/>
    <a:srgbClr val="FF9900"/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34" autoAdjust="0"/>
    <p:restoredTop sz="90929"/>
  </p:normalViewPr>
  <p:slideViewPr>
    <p:cSldViewPr>
      <p:cViewPr varScale="1">
        <p:scale>
          <a:sx n="89" d="100"/>
          <a:sy n="89" d="100"/>
        </p:scale>
        <p:origin x="139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E46A2123-78B0-4444-8CEF-B567762FEA3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961436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>
                <a:ea typeface="+mn-ea"/>
                <a:cs typeface="Times New Roman (Hebrew)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לשנות סגנון טקסט בסיס</a:t>
            </a:r>
          </a:p>
          <a:p>
            <a:pPr lvl="1"/>
            <a:r>
              <a:rPr lang="he-IL" altLang="en-US" noProof="0" smtClean="0"/>
              <a:t>רמה שניה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/>
            </a:lvl1pPr>
          </a:lstStyle>
          <a:p>
            <a:r>
              <a:rPr lang="he-IL" altLang="he-IL"/>
              <a:t>פרופ' גבי בן דור קורס : תשתית הביטחון הלאומי</a:t>
            </a:r>
            <a:endParaRPr lang="en-US" altLang="he-IL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0" hangingPunct="0">
              <a:defRPr sz="1200"/>
            </a:lvl1pPr>
          </a:lstStyle>
          <a:p>
            <a:pPr>
              <a:defRPr/>
            </a:pPr>
            <a:fld id="{8DA6C044-D66F-4E3D-A476-B5B522391B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403565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29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10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09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11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8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22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13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47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14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02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15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50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16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2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2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1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3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5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4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55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5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9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6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7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0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8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8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2823BC2-B0AF-4AB3-9A9B-22DE4AA658C8}" type="slidenum">
              <a:rPr kumimoji="0" lang="en-US" altLang="he-IL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</a:pPr>
              <a:t>9</a:t>
            </a:fld>
            <a:endParaRPr kumimoji="0" lang="en-US" altLang="he-IL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he-IL" smtClean="0"/>
          </a:p>
        </p:txBody>
      </p:sp>
      <p:sp>
        <p:nvSpPr>
          <p:cNvPr id="16389" name="מציין מיקום של כותרת תחתונה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he-IL" altLang="he-IL">
                <a:latin typeface="Times New Roman" panose="02020603050405020304" pitchFamily="18" charset="0"/>
              </a:rPr>
              <a:t>פרופ' גבי בן דור קורס : תשתית הביטחון הלאומי</a:t>
            </a:r>
            <a:endParaRPr kumimoji="0" lang="en-US" altLang="he-IL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62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 userDrawn="1"/>
        </p:nvSpPr>
        <p:spPr>
          <a:xfrm>
            <a:off x="107504" y="116632"/>
            <a:ext cx="8928992" cy="6425646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extLst/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כותרת משנה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 b="1">
                <a:solidFill>
                  <a:schemeClr val="bg2">
                    <a:shade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9" name="מציין מיקום של מספר שקופית 10"/>
          <p:cNvSpPr>
            <a:spLocks noGrp="1"/>
          </p:cNvSpPr>
          <p:nvPr>
            <p:ph type="sldNum" sz="quarter" idx="12"/>
          </p:nvPr>
        </p:nvSpPr>
        <p:spPr>
          <a:xfrm>
            <a:off x="8587763" y="6470270"/>
            <a:ext cx="457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9E85899-8AB9-4970-9E9B-357BCE9392C2}" type="slidenum">
              <a:rPr lang="en-US" altLang="he-IL" smtClean="0"/>
              <a:pPr>
                <a:defRPr/>
              </a:pPr>
              <a:t>‹#›</a:t>
            </a:fld>
            <a:endParaRPr lang="en-US" altLang="he-IL"/>
          </a:p>
        </p:txBody>
      </p:sp>
      <p:sp>
        <p:nvSpPr>
          <p:cNvPr id="10" name="TextBox 7"/>
          <p:cNvSpPr txBox="1">
            <a:spLocks noChangeArrowheads="1"/>
          </p:cNvSpPr>
          <p:nvPr userDrawn="1"/>
        </p:nvSpPr>
        <p:spPr bwMode="auto">
          <a:xfrm>
            <a:off x="2504974" y="6586074"/>
            <a:ext cx="42738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הפרלמנט של מ"ה</a:t>
            </a:r>
            <a:endParaRPr lang="he-IL" altLang="he-IL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pic>
        <p:nvPicPr>
          <p:cNvPr id="11" name="Picture 5" descr="מבל חדש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170" y="247089"/>
            <a:ext cx="985053" cy="92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2"/>
          <p:cNvPicPr>
            <a:picLocks noChangeAspect="1"/>
          </p:cNvPicPr>
          <p:nvPr userDrawn="1"/>
        </p:nvPicPr>
        <p:blipFill rotWithShape="1">
          <a:blip r:embed="rId3"/>
          <a:srcRect t="20095" b="25128"/>
          <a:stretch/>
        </p:blipFill>
        <p:spPr>
          <a:xfrm>
            <a:off x="274579" y="302163"/>
            <a:ext cx="985053" cy="8776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693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EFE1EA84-69B2-4DE3-A821-1CC166198049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BFF7D-A14B-4895-B19F-BA2A3BB19335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0779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9B9B6A7B-2C32-4A9B-B64D-A0C490CC0D76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C13E-0B14-46D3-B43C-F4E96B537429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5667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B1D3B0E-3A9A-4354-BBB6-98CB852A986C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120E-0878-40A6-8C35-ED11A93C764E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728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מלבן מעוגל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C55483D-599F-464A-ADF4-CF5F98DE2162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7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FF37-52B6-4631-80CC-D09238763C93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874327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D56F53D3-3C3A-43A8-B3D8-2F53A3F833C0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26F8-38BD-49F2-BEBC-A8EEF297CF8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0003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2B218918-2A8C-43DB-B016-A79636E793D3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6CC1-FFA5-4548-8555-0F3AE693235F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0881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01D930C6-5DE5-42F2-85C0-DCD972299F73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180DF-3B6B-4CD2-B1AA-131464B707F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3560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3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800C1C7-976C-46AF-B781-3D371B66A6F4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4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A4F3-18E0-43A5-A377-2B2209C610A2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3618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134AECE4-301E-4678-ADF1-3AF7819064C4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6AD0-0F96-4933-81B8-2B9E27E175D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6131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מלבן עם פינה יחידה מעוגלת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/>
          </a:p>
        </p:txBody>
      </p:sp>
      <p:sp>
        <p:nvSpPr>
          <p:cNvPr id="7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fld id="{BC14491F-66B5-472C-A743-52B24D231240}" type="datetime1">
              <a:rPr lang="en-US"/>
              <a:pPr>
                <a:defRPr/>
              </a:pPr>
              <a:t>9/29/2017</a:t>
            </a:fld>
            <a:endParaRPr lang="en-US"/>
          </a:p>
        </p:txBody>
      </p:sp>
      <p:sp>
        <p:nvSpPr>
          <p:cNvPr id="8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</a:schemeClr>
                </a:solidFill>
                <a:ea typeface="Times New Roman (Hebrew)" charset="0"/>
                <a:cs typeface="Times New Roman (Hebrew)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ADFE-9BD4-481B-9FBD-5557B4526B4C}" type="slidenum">
              <a:rPr lang="en-US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5878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מלבן מעוגל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3" name="מציין מיקום של כותרת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31" name="מציין מיקום טקסט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5C3A3411-3A83-4CDE-81FD-630AD6DF21DD}" type="datetime1">
              <a:rPr lang="en-US" altLang="he-IL"/>
              <a:pPr/>
              <a:t>9/29/2017</a:t>
            </a:fld>
            <a:endParaRPr lang="he-IL" altLang="he-IL"/>
          </a:p>
        </p:txBody>
      </p:sp>
      <p:sp>
        <p:nvSpPr>
          <p:cNvPr id="18" name="מציין מיקום של כותרת תחתונה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endParaRPr lang="he-IL" alt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>
                <a:solidFill>
                  <a:srgbClr val="A7A399"/>
                </a:solidFill>
              </a:defRPr>
            </a:lvl1pPr>
          </a:lstStyle>
          <a:p>
            <a:fld id="{2526099B-0592-4F7A-82A7-138706674496}" type="slidenum">
              <a:rPr lang="he-IL" altLang="he-IL"/>
              <a:pPr/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Arial" pitchFamily="34" charset="0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cs typeface="Arial" pitchFamily="34" charset="0"/>
        </a:defRPr>
      </a:lvl9pPr>
      <a:extLst/>
    </p:titleStyle>
    <p:bodyStyle>
      <a:lvl1pPr marL="265113" indent="-265113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7688" indent="-200025" algn="r" rtl="1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785813" indent="-182563" algn="r" rtl="1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023938" indent="-182563" algn="r" rtl="1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1279525" indent="-182563" algn="r" rtl="1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16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8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" Target="slide7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840760" cy="3807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תפיסת עולם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4698609" y="1484784"/>
            <a:ext cx="1952303" cy="539917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225093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דמוקרטיה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609" y="2073937"/>
            <a:ext cx="1952303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קבוצה 19"/>
          <p:cNvGrpSpPr/>
          <p:nvPr/>
        </p:nvGrpSpPr>
        <p:grpSpPr>
          <a:xfrm>
            <a:off x="2681846" y="1484785"/>
            <a:ext cx="1952303" cy="539917"/>
            <a:chOff x="3260785" y="3212976"/>
            <a:chExt cx="2673707" cy="783462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272811" y="3314413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אבל לא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בהכל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...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674787" y="3706667"/>
            <a:ext cx="1952303" cy="539917"/>
            <a:chOff x="3260785" y="3212976"/>
            <a:chExt cx="2673707" cy="783462"/>
          </a:xfrm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תאום סגל מלא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8" name="קבוצה 37"/>
          <p:cNvGrpSpPr/>
          <p:nvPr/>
        </p:nvGrpSpPr>
        <p:grpSpPr>
          <a:xfrm>
            <a:off x="2704183" y="3711513"/>
            <a:ext cx="1952303" cy="539917"/>
            <a:chOff x="3260785" y="3212976"/>
            <a:chExt cx="2673707" cy="783462"/>
          </a:xfrm>
        </p:grpSpPr>
        <p:sp>
          <p:nvSpPr>
            <p:cNvPr id="39" name="מלבן 3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0" name="TextBox 39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פרואקטיביות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9" y="4282731"/>
            <a:ext cx="1943522" cy="1565663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459" y="4303123"/>
            <a:ext cx="1943027" cy="155011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4" name="קבוצה 43"/>
          <p:cNvGrpSpPr/>
          <p:nvPr/>
        </p:nvGrpSpPr>
        <p:grpSpPr>
          <a:xfrm>
            <a:off x="6724153" y="3670589"/>
            <a:ext cx="1952303" cy="615553"/>
            <a:chOff x="3260785" y="3158099"/>
            <a:chExt cx="2673707" cy="893216"/>
          </a:xfrm>
        </p:grpSpPr>
        <p:sp>
          <p:nvSpPr>
            <p:cNvPr id="45" name="מלבן 4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272811" y="3158099"/>
              <a:ext cx="2661681" cy="8932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ביקורתיות</a:t>
              </a:r>
              <a:endParaRPr lang="he-IL" altLang="he-I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בונה</a:t>
              </a:r>
              <a:r>
                <a:rPr lang="en-US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;</a:t>
              </a:r>
              <a:r>
                <a: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לא קנטרנית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8" name="קבוצה 47"/>
          <p:cNvGrpSpPr/>
          <p:nvPr/>
        </p:nvGrpSpPr>
        <p:grpSpPr>
          <a:xfrm>
            <a:off x="4707390" y="3708407"/>
            <a:ext cx="1952303" cy="539917"/>
            <a:chOff x="3260785" y="3212976"/>
            <a:chExt cx="2673707" cy="783462"/>
          </a:xfrm>
        </p:grpSpPr>
        <p:sp>
          <p:nvSpPr>
            <p:cNvPr id="49" name="מלבן 4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TextBox 49"/>
            <p:cNvSpPr txBox="1">
              <a:spLocks noChangeArrowheads="1"/>
            </p:cNvSpPr>
            <p:nvPr/>
          </p:nvSpPr>
          <p:spPr bwMode="auto">
            <a:xfrm>
              <a:off x="3272811" y="3314413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אווירה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6724153" y="1409372"/>
            <a:ext cx="1952303" cy="707886"/>
            <a:chOff x="3260785" y="3091110"/>
            <a:chExt cx="2673707" cy="1027198"/>
          </a:xfrm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091110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נשיאות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קורסית</a:t>
              </a:r>
              <a:endParaRPr lang="he-IL" altLang="he-I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(לא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צוותית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4448" y="4298819"/>
            <a:ext cx="1961115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תמונה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684" y="4292351"/>
            <a:ext cx="1962009" cy="1557783"/>
          </a:xfrm>
          <a:prstGeom prst="rect">
            <a:avLst/>
          </a:prstGeom>
        </p:spPr>
      </p:pic>
      <p:pic>
        <p:nvPicPr>
          <p:cNvPr id="62" name="תמונה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0765" y="2073937"/>
            <a:ext cx="1962009" cy="15504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3" name="Picture 5" descr="מבל חדש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448" y="2073831"/>
            <a:ext cx="1952304" cy="164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מלבן 40"/>
          <p:cNvSpPr/>
          <p:nvPr/>
        </p:nvSpPr>
        <p:spPr>
          <a:xfrm>
            <a:off x="674942" y="1484784"/>
            <a:ext cx="1952303" cy="53991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84262" y="1554689"/>
            <a:ext cx="1943522" cy="400110"/>
          </a:xfrm>
          <a:prstGeom prst="rect">
            <a:avLst/>
          </a:prstGeom>
          <a:noFill/>
          <a:ln w="28575"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פה אחד</a:t>
            </a:r>
            <a:endParaRPr lang="he-IL" altLang="he-IL" sz="14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pic>
        <p:nvPicPr>
          <p:cNvPr id="47" name="תמונה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349" y="2083821"/>
            <a:ext cx="1940162" cy="15513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453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619673" y="581779"/>
            <a:ext cx="6120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בעלי התפקידים (1#)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6" name="קבוצה 5"/>
          <p:cNvGrpSpPr/>
          <p:nvPr/>
        </p:nvGrpSpPr>
        <p:grpSpPr>
          <a:xfrm>
            <a:off x="4626601" y="4056399"/>
            <a:ext cx="1952303" cy="539917"/>
            <a:chOff x="3260785" y="3212976"/>
            <a:chExt cx="2673707" cy="783462"/>
          </a:xfrm>
        </p:grpSpPr>
        <p:sp>
          <p:nvSpPr>
            <p:cNvPr id="7" name="מלבן 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פעילות חברתית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2609838" y="4056400"/>
            <a:ext cx="1952303" cy="539917"/>
            <a:chOff x="3260785" y="3212976"/>
            <a:chExt cx="2673707" cy="783462"/>
          </a:xfrm>
        </p:grpSpPr>
        <p:sp>
          <p:nvSpPr>
            <p:cNvPr id="10" name="מלבן 9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גזברות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6652145" y="4064970"/>
            <a:ext cx="1952303" cy="539917"/>
            <a:chOff x="3260785" y="3212976"/>
            <a:chExt cx="2673707" cy="783462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פרוטוקולים</a:t>
              </a:r>
              <a:endParaRPr lang="he-IL" altLang="he-I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602779" y="4051194"/>
            <a:ext cx="1952303" cy="539917"/>
            <a:chOff x="3260785" y="3212976"/>
            <a:chExt cx="2673707" cy="783462"/>
          </a:xfrm>
        </p:grpSpPr>
        <p:sp>
          <p:nvSpPr>
            <p:cNvPr id="27" name="מלבן 2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דוברות / ש"צ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79" y="2435345"/>
            <a:ext cx="1949826" cy="1576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93" y="2435345"/>
            <a:ext cx="1958607" cy="1576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734" y="2435345"/>
            <a:ext cx="1937490" cy="15767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9527" y="2435345"/>
            <a:ext cx="1936295" cy="15767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4" name="קבוצה 33"/>
          <p:cNvGrpSpPr/>
          <p:nvPr/>
        </p:nvGrpSpPr>
        <p:grpSpPr>
          <a:xfrm>
            <a:off x="4635382" y="4652715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שמואל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2618619" y="465271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38" name="מלבן 37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TextBox 38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זיו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0" name="קבוצה 39"/>
          <p:cNvGrpSpPr/>
          <p:nvPr/>
        </p:nvGrpSpPr>
        <p:grpSpPr>
          <a:xfrm>
            <a:off x="6660926" y="466128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41" name="מלבן 4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שי</a:t>
              </a:r>
              <a:endParaRPr lang="he-IL" altLang="he-IL" sz="1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43" name="קבוצה 42"/>
          <p:cNvGrpSpPr/>
          <p:nvPr/>
        </p:nvGrpSpPr>
        <p:grpSpPr>
          <a:xfrm>
            <a:off x="611560" y="4647510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44" name="מלבן 43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אבירם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1691680" y="1332057"/>
            <a:ext cx="6120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נשיאות - כולם עושים </a:t>
            </a:r>
            <a:r>
              <a:rPr lang="he-IL" altLang="he-I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הכל</a:t>
            </a:r>
            <a:r>
              <a:rPr lang="he-IL" altLang="he-I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 +</a:t>
            </a:r>
            <a:endParaRPr lang="he-IL" altLang="he-IL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619673" y="581779"/>
            <a:ext cx="61206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בעלי התפקידים (2#)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8" name="קבוצה 37"/>
          <p:cNvGrpSpPr/>
          <p:nvPr/>
        </p:nvGrpSpPr>
        <p:grpSpPr>
          <a:xfrm>
            <a:off x="1665802" y="1332142"/>
            <a:ext cx="6120680" cy="593316"/>
            <a:chOff x="1665802" y="1332142"/>
            <a:chExt cx="6120680" cy="593316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1880" y="1332142"/>
              <a:ext cx="760479" cy="570359"/>
            </a:xfrm>
            <a:prstGeom prst="rect">
              <a:avLst/>
            </a:prstGeom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1665802" y="1340683"/>
              <a:ext cx="612068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מתנדבים (     )</a:t>
              </a:r>
              <a:endParaRPr lang="he-IL" alt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9" name="קבוצה 8"/>
          <p:cNvGrpSpPr/>
          <p:nvPr/>
        </p:nvGrpSpPr>
        <p:grpSpPr>
          <a:xfrm>
            <a:off x="4626601" y="4056399"/>
            <a:ext cx="1952303" cy="539917"/>
            <a:chOff x="3260785" y="3212976"/>
            <a:chExt cx="2673707" cy="783462"/>
          </a:xfrm>
        </p:grpSpPr>
        <p:sp>
          <p:nvSpPr>
            <p:cNvPr id="10" name="מלבן 9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סיכומי הרצאות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2609838" y="4056400"/>
            <a:ext cx="1952303" cy="539917"/>
            <a:chOff x="3260785" y="3212976"/>
            <a:chExt cx="2673707" cy="783462"/>
          </a:xfrm>
        </p:grpSpPr>
        <p:sp>
          <p:nvSpPr>
            <p:cNvPr id="13" name="מלבן 1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צילום  / </a:t>
              </a:r>
              <a:r>
                <a:rPr lang="he-IL" altLang="he-IL" sz="2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תעוד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6652145" y="4064970"/>
            <a:ext cx="1952303" cy="539917"/>
            <a:chOff x="3260785" y="3212976"/>
            <a:chExt cx="2673707" cy="783462"/>
          </a:xfrm>
        </p:grpSpPr>
        <p:sp>
          <p:nvSpPr>
            <p:cNvPr id="16" name="מלבן 1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אימון גופני</a:t>
              </a:r>
              <a:endParaRPr lang="he-IL" altLang="he-I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4635382" y="4652715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26" name="מלבן 2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טלי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9" name="קבוצה 28"/>
          <p:cNvGrpSpPr/>
          <p:nvPr/>
        </p:nvGrpSpPr>
        <p:grpSpPr>
          <a:xfrm>
            <a:off x="2618619" y="465271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30" name="מלבן 29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3272811" y="3314412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פינטו</a:t>
              </a:r>
              <a:r>
                <a:rPr lang="he-IL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&amp;</a:t>
              </a:r>
              <a:r>
                <a:rPr lang="en-US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Doug </a:t>
              </a:r>
              <a:endParaRPr lang="he-IL" altLang="he-IL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2" name="קבוצה 31"/>
          <p:cNvGrpSpPr/>
          <p:nvPr/>
        </p:nvGrpSpPr>
        <p:grpSpPr>
          <a:xfrm>
            <a:off x="6660926" y="4661286"/>
            <a:ext cx="1952303" cy="539917"/>
            <a:chOff x="3260785" y="3212976"/>
            <a:chExt cx="2673707" cy="783462"/>
          </a:xfrm>
          <a:solidFill>
            <a:srgbClr val="00B0F0"/>
          </a:solidFill>
        </p:grpSpPr>
        <p:sp>
          <p:nvSpPr>
            <p:cNvPr id="33" name="מלבן 3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פישר</a:t>
              </a:r>
              <a:endParaRPr lang="he-IL" altLang="he-IL" sz="14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6" name="קבוצה 5"/>
          <p:cNvGrpSpPr/>
          <p:nvPr/>
        </p:nvGrpSpPr>
        <p:grpSpPr>
          <a:xfrm>
            <a:off x="602779" y="2419411"/>
            <a:ext cx="1961084" cy="2768016"/>
            <a:chOff x="602779" y="2419411"/>
            <a:chExt cx="1961084" cy="2768016"/>
          </a:xfrm>
        </p:grpSpPr>
        <p:grpSp>
          <p:nvGrpSpPr>
            <p:cNvPr id="18" name="קבוצה 17"/>
            <p:cNvGrpSpPr/>
            <p:nvPr/>
          </p:nvGrpSpPr>
          <p:grpSpPr>
            <a:xfrm>
              <a:off x="602779" y="4051194"/>
              <a:ext cx="1952303" cy="539917"/>
              <a:chOff x="3260785" y="3212976"/>
              <a:chExt cx="2673707" cy="783462"/>
            </a:xfrm>
          </p:grpSpPr>
          <p:sp>
            <p:nvSpPr>
              <p:cNvPr id="19" name="מלבן 18"/>
              <p:cNvSpPr/>
              <p:nvPr/>
            </p:nvSpPr>
            <p:spPr>
              <a:xfrm>
                <a:off x="3260785" y="3212976"/>
                <a:ext cx="2673707" cy="7834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TextBox 19"/>
              <p:cNvSpPr txBox="1">
                <a:spLocks noChangeArrowheads="1"/>
              </p:cNvSpPr>
              <p:nvPr/>
            </p:nvSpPr>
            <p:spPr bwMode="auto">
              <a:xfrm>
                <a:off x="3272811" y="3314412"/>
                <a:ext cx="2661681" cy="58059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>
                <a:lvl1pPr algn="r" rtl="1"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◦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anose="05020102010507070707" pitchFamily="18" charset="2"/>
                  <a:buChar char="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anose="020B0604030504040204" pitchFamily="34" charset="0"/>
                  <a:buChar char="◦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he-IL" altLang="he-IL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ea typeface="Arial Unicode MS" panose="020B0604020202020204" pitchFamily="34" charset="-128"/>
                    <a:cs typeface="Lucida Sans Unicode" panose="020B0602030504020204" pitchFamily="34" charset="0"/>
                  </a:rPr>
                  <a:t>יוגה</a:t>
                </a:r>
                <a:endParaRPr lang="he-IL" altLang="he-IL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endParaRPr>
              </a:p>
            </p:txBody>
          </p:sp>
        </p:grpSp>
        <p:grpSp>
          <p:nvGrpSpPr>
            <p:cNvPr id="35" name="קבוצה 34"/>
            <p:cNvGrpSpPr/>
            <p:nvPr/>
          </p:nvGrpSpPr>
          <p:grpSpPr>
            <a:xfrm>
              <a:off x="611560" y="4647510"/>
              <a:ext cx="1952303" cy="539917"/>
              <a:chOff x="3260785" y="3212976"/>
              <a:chExt cx="2673707" cy="783462"/>
            </a:xfrm>
            <a:solidFill>
              <a:srgbClr val="00B0F0"/>
            </a:solidFill>
          </p:grpSpPr>
          <p:sp>
            <p:nvSpPr>
              <p:cNvPr id="36" name="מלבן 35"/>
              <p:cNvSpPr/>
              <p:nvPr/>
            </p:nvSpPr>
            <p:spPr>
              <a:xfrm>
                <a:off x="3260785" y="3212976"/>
                <a:ext cx="2673707" cy="783462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3272811" y="3314412"/>
                <a:ext cx="2661681" cy="580591"/>
              </a:xfrm>
              <a:prstGeom prst="rect">
                <a:avLst/>
              </a:prstGeom>
              <a:grpFill/>
              <a:ln>
                <a:noFill/>
              </a:ln>
              <a:extLst/>
            </p:spPr>
            <p:txBody>
              <a:bodyPr wrap="square" anchor="ctr">
                <a:spAutoFit/>
              </a:bodyPr>
              <a:lstStyle>
                <a:lvl1pPr algn="r" rtl="1">
                  <a:spcBef>
                    <a:spcPts val="25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ts val="250"/>
                  </a:spcBef>
                  <a:buClr>
                    <a:schemeClr val="accent1"/>
                  </a:buClr>
                  <a:buSzPct val="100000"/>
                  <a:buFont typeface="Verdana" panose="020B0604030504040204" pitchFamily="34" charset="0"/>
                  <a:buChar char="◦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ts val="250"/>
                  </a:spcBef>
                  <a:buClr>
                    <a:srgbClr val="ED3742"/>
                  </a:buClr>
                  <a:buSzPct val="100000"/>
                  <a:buFont typeface="Wingdings 2" panose="05020102010507070707" pitchFamily="18" charset="2"/>
                  <a:buChar char=""/>
                  <a:defRPr sz="22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ts val="225"/>
                  </a:spcBef>
                  <a:buClr>
                    <a:srgbClr val="ED3742"/>
                  </a:buClr>
                  <a:buSzPct val="112000"/>
                  <a:buFont typeface="Verdana" panose="020B0604030504040204" pitchFamily="34" charset="0"/>
                  <a:buChar char="◦"/>
                  <a:defRPr sz="1900"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ts val="250"/>
                  </a:spcBef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ts val="250"/>
                  </a:spcBef>
                  <a:spcAft>
                    <a:spcPct val="0"/>
                  </a:spcAft>
                  <a:buClr>
                    <a:srgbClr val="4A85BF"/>
                  </a:buClr>
                  <a:buSzPct val="100000"/>
                  <a:buFont typeface="Wingdings 2" panose="05020102010507070707" pitchFamily="18" charset="2"/>
                  <a:buChar char=""/>
                  <a:defRPr>
                    <a:solidFill>
                      <a:schemeClr val="tx1"/>
                    </a:solidFill>
                    <a:latin typeface="Verdan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he-IL" altLang="he-IL" sz="2000" b="1" dirty="0" smtClean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ucida Sans Unicode" panose="020B0602030504020204" pitchFamily="34" charset="0"/>
                    <a:ea typeface="Arial Unicode MS" panose="020B0604020202020204" pitchFamily="34" charset="-128"/>
                    <a:cs typeface="Lucida Sans Unicode" panose="020B0602030504020204" pitchFamily="34" charset="0"/>
                  </a:rPr>
                  <a:t>זיני</a:t>
                </a:r>
                <a:endParaRPr lang="he-IL" altLang="he-IL" sz="1400" b="1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endParaRPr>
              </a:p>
            </p:txBody>
          </p:sp>
        </p:grpSp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934" y="2419411"/>
              <a:ext cx="1956733" cy="159264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39" name="תמונה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339" y="2431777"/>
            <a:ext cx="1915231" cy="1581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תמונה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859" y="2427976"/>
            <a:ext cx="1951063" cy="1584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תמונה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4163" y="2427975"/>
            <a:ext cx="1934742" cy="1580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617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איפה הכסף?!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645" y="1916832"/>
            <a:ext cx="2655739" cy="265573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060848"/>
            <a:ext cx="3204567" cy="1674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4917" y="2636912"/>
            <a:ext cx="3204567" cy="16746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6"/>
          <a:srcRect t="-11056" b="72592"/>
          <a:stretch/>
        </p:blipFill>
        <p:spPr>
          <a:xfrm>
            <a:off x="1619672" y="4077072"/>
            <a:ext cx="6048672" cy="190509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84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מחבר ישר 10"/>
          <p:cNvCxnSpPr/>
          <p:nvPr/>
        </p:nvCxnSpPr>
        <p:spPr>
          <a:xfrm flipH="1">
            <a:off x="1763688" y="5925858"/>
            <a:ext cx="5688632" cy="0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מחבר ישר 67"/>
          <p:cNvCxnSpPr/>
          <p:nvPr/>
        </p:nvCxnSpPr>
        <p:spPr>
          <a:xfrm>
            <a:off x="154766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561761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מחבר ישר 63"/>
          <p:cNvCxnSpPr/>
          <p:nvPr/>
        </p:nvCxnSpPr>
        <p:spPr>
          <a:xfrm>
            <a:off x="666885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מחבר ישר 64"/>
          <p:cNvCxnSpPr/>
          <p:nvPr/>
        </p:nvCxnSpPr>
        <p:spPr>
          <a:xfrm>
            <a:off x="7723100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(כמה) עובדים?!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cxnSp>
        <p:nvCxnSpPr>
          <p:cNvPr id="5" name="מחבר ישר 4"/>
          <p:cNvCxnSpPr/>
          <p:nvPr/>
        </p:nvCxnSpPr>
        <p:spPr>
          <a:xfrm>
            <a:off x="2538524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מחבר ישר 46"/>
          <p:cNvCxnSpPr/>
          <p:nvPr/>
        </p:nvCxnSpPr>
        <p:spPr>
          <a:xfrm>
            <a:off x="3589766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/>
          <p:cNvCxnSpPr/>
          <p:nvPr/>
        </p:nvCxnSpPr>
        <p:spPr>
          <a:xfrm>
            <a:off x="4644008" y="1681644"/>
            <a:ext cx="0" cy="3888432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חץ שמאלה 1"/>
          <p:cNvSpPr/>
          <p:nvPr/>
        </p:nvSpPr>
        <p:spPr>
          <a:xfrm>
            <a:off x="6150550" y="1484784"/>
            <a:ext cx="1529419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2" name="חץ שמאלה 41"/>
          <p:cNvSpPr/>
          <p:nvPr/>
        </p:nvSpPr>
        <p:spPr>
          <a:xfrm>
            <a:off x="4649634" y="4210075"/>
            <a:ext cx="3030335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תאום סגל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69" name="חץ שמאלה 68"/>
          <p:cNvSpPr/>
          <p:nvPr/>
        </p:nvSpPr>
        <p:spPr>
          <a:xfrm>
            <a:off x="4641008" y="1484784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0" name="חץ שמאלה 69"/>
          <p:cNvSpPr/>
          <p:nvPr/>
        </p:nvSpPr>
        <p:spPr>
          <a:xfrm>
            <a:off x="3644523" y="2927944"/>
            <a:ext cx="1918338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1" name="חץ שמאלה 70"/>
          <p:cNvSpPr/>
          <p:nvPr/>
        </p:nvSpPr>
        <p:spPr>
          <a:xfrm>
            <a:off x="1593794" y="4210075"/>
            <a:ext cx="3004086" cy="124377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תאום סגל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2" name="חץ שמאלה 71"/>
          <p:cNvSpPr/>
          <p:nvPr/>
        </p:nvSpPr>
        <p:spPr>
          <a:xfrm>
            <a:off x="3077084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4" name="חץ שמאלה 73"/>
          <p:cNvSpPr/>
          <p:nvPr/>
        </p:nvSpPr>
        <p:spPr>
          <a:xfrm>
            <a:off x="1593795" y="2918230"/>
            <a:ext cx="194121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3" name="חץ שמאלה 72"/>
          <p:cNvSpPr/>
          <p:nvPr/>
        </p:nvSpPr>
        <p:spPr>
          <a:xfrm>
            <a:off x="1553290" y="1486696"/>
            <a:ext cx="1497916" cy="136815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נשיאות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5" name="חץ שמאלה 74"/>
          <p:cNvSpPr/>
          <p:nvPr/>
        </p:nvSpPr>
        <p:spPr>
          <a:xfrm>
            <a:off x="5660749" y="2927944"/>
            <a:ext cx="2007596" cy="1243775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מליאה</a:t>
            </a:r>
            <a:endParaRPr lang="he-I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76" name="TextBox 7"/>
          <p:cNvSpPr txBox="1">
            <a:spLocks noChangeArrowheads="1"/>
          </p:cNvSpPr>
          <p:nvPr/>
        </p:nvSpPr>
        <p:spPr bwMode="auto">
          <a:xfrm>
            <a:off x="6559823" y="5661248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0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395536" y="5678500"/>
            <a:ext cx="232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6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58" name="TextBox 7"/>
          <p:cNvSpPr txBox="1">
            <a:spLocks noChangeArrowheads="1"/>
          </p:cNvSpPr>
          <p:nvPr/>
        </p:nvSpPr>
        <p:spPr bwMode="auto">
          <a:xfrm>
            <a:off x="4042543" y="5664248"/>
            <a:ext cx="132154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weeks</a:t>
            </a:r>
            <a:endParaRPr lang="he-IL" alt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07704" y="581779"/>
            <a:ext cx="5832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על הפרק (מפגש 1)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55576" y="1268760"/>
            <a:ext cx="8012011" cy="52854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לו"ז דווקני (מתחילים בזמן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מסיימים בזמן)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הדפסת חומרים (</a:t>
            </a:r>
            <a:r>
              <a:rPr lang="en-US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Tali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Publishers</a:t>
            </a:r>
            <a:r>
              <a:rPr lang="en-US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©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)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סביבת הדרכה במליאה (הכנות!!!)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קוד לבוש בסיורים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יוזר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צבאי (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Army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)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תהליך משוב (שאלוני הערכת תוכן)</a:t>
            </a:r>
          </a:p>
          <a:p>
            <a:pPr marL="457200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הצטברות עומסים</a:t>
            </a:r>
          </a:p>
          <a:p>
            <a:pPr marL="1200150" lvl="1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קריאה שוטפת</a:t>
            </a:r>
          </a:p>
          <a:p>
            <a:pPr marL="1200150" lvl="1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משפט ציבורי</a:t>
            </a:r>
          </a:p>
          <a:p>
            <a:pPr marL="1200150" lvl="1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סיור בן גוריון</a:t>
            </a:r>
          </a:p>
          <a:p>
            <a:pPr marL="1200150" lvl="1" indent="-457200" algn="just" eaLnBrk="1" hangingPunct="1">
              <a:lnSpc>
                <a:spcPts val="3700"/>
              </a:lnSpc>
              <a:spcBef>
                <a:spcPct val="0"/>
              </a:spcBef>
              <a:buClrTx/>
              <a:buSzTx/>
            </a:pP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מסכם </a:t>
            </a:r>
            <a:r>
              <a:rPr lang="he-IL" altLang="he-I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בטל"ם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– רידוד שאלה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רידוד נפח</a:t>
            </a:r>
            <a:r>
              <a:rPr lang="en-US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r>
              <a:rPr lang="he-IL" alt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alt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זוגות</a:t>
            </a:r>
          </a:p>
        </p:txBody>
      </p:sp>
    </p:spTree>
    <p:extLst>
      <p:ext uri="{BB962C8B-B14F-4D97-AF65-F5344CB8AC3E}">
        <p14:creationId xmlns:p14="http://schemas.microsoft.com/office/powerpoint/2010/main" val="29928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84784"/>
            <a:ext cx="6840760" cy="380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אינטרסים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3260785" y="1700808"/>
            <a:ext cx="2673707" cy="1187989"/>
            <a:chOff x="3260785" y="3212976"/>
            <a:chExt cx="2673707" cy="783462"/>
          </a:xfrm>
          <a:solidFill>
            <a:schemeClr val="bg1">
              <a:lumMod val="85000"/>
            </a:schemeClr>
          </a:solidFill>
        </p:grpSpPr>
        <p:sp>
          <p:nvSpPr>
            <p:cNvPr id="2" name="מלבן 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3278038" y="3432180"/>
              <a:ext cx="2647827" cy="34505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החניך במרכז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2" name="קבוצה 21"/>
          <p:cNvGrpSpPr/>
          <p:nvPr/>
        </p:nvGrpSpPr>
        <p:grpSpPr>
          <a:xfrm>
            <a:off x="6002749" y="2105335"/>
            <a:ext cx="2673707" cy="783462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343099"/>
              <a:ext cx="2661681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סביבה חברתית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504262" y="2105335"/>
            <a:ext cx="2673708" cy="783462"/>
            <a:chOff x="3260784" y="3212976"/>
            <a:chExt cx="2673708" cy="783462"/>
          </a:xfrm>
        </p:grpSpPr>
        <p:sp>
          <p:nvSpPr>
            <p:cNvPr id="26" name="מלבן 25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7" name="TextBox 26"/>
            <p:cNvSpPr txBox="1">
              <a:spLocks noChangeArrowheads="1"/>
            </p:cNvSpPr>
            <p:nvPr/>
          </p:nvSpPr>
          <p:spPr bwMode="auto">
            <a:xfrm>
              <a:off x="3260784" y="3343097"/>
              <a:ext cx="2673708" cy="52322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סביבת למידה</a:t>
              </a:r>
              <a:endParaRPr lang="he-IL" alt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9" name="Picture 2" descr="תוצאת תמונה עבור תלמיד עם כתר על הרא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30" y="2989683"/>
            <a:ext cx="2677932" cy="20955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2980883"/>
            <a:ext cx="2668799" cy="2104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262" y="2989683"/>
            <a:ext cx="2673708" cy="2095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54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692696"/>
            <a:ext cx="42738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ייעוד</a:t>
            </a:r>
            <a:endParaRPr lang="he-IL" altLang="he-IL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539552" y="1741309"/>
            <a:ext cx="8136904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להוות </a:t>
            </a:r>
            <a:r>
              <a:rPr lang="he-I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צוות מייצג 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ומתאם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עבור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חניכי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מחזור מ"ה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endParaRPr 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לצורך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קידום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לכידות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גיבוש </a:t>
            </a:r>
            <a:r>
              <a:rPr lang="he-IL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חברתי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 אינטגרציה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והעשרה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הדדית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;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ויצירת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סביבת למידה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איכותית ומעודדת יוזמה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cxnSp>
        <p:nvCxnSpPr>
          <p:cNvPr id="3" name="מחבר ישר 2"/>
          <p:cNvCxnSpPr/>
          <p:nvPr/>
        </p:nvCxnSpPr>
        <p:spPr>
          <a:xfrm flipH="1">
            <a:off x="1187624" y="2780928"/>
            <a:ext cx="69847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4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he-IL" sz="1000" smtClean="0">
              <a:solidFill>
                <a:srgbClr val="A7A399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31640" y="692696"/>
            <a:ext cx="6480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עוצמה</a:t>
            </a:r>
          </a:p>
        </p:txBody>
      </p:sp>
      <p:sp>
        <p:nvSpPr>
          <p:cNvPr id="2" name="מלבן 1"/>
          <p:cNvSpPr/>
          <p:nvPr/>
        </p:nvSpPr>
        <p:spPr>
          <a:xfrm>
            <a:off x="6110046" y="2060848"/>
            <a:ext cx="2664296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444685" y="2247255"/>
            <a:ext cx="2113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טווח העוצמה</a:t>
            </a: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254063" y="3032382"/>
            <a:ext cx="2295017" cy="1692477"/>
            <a:chOff x="1655" y="2024"/>
            <a:chExt cx="2364" cy="1941"/>
          </a:xfrm>
        </p:grpSpPr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2109" y="2024"/>
              <a:ext cx="1678" cy="1270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2" name="AutoShape 14"/>
            <p:cNvSpPr>
              <a:spLocks/>
            </p:cNvSpPr>
            <p:nvPr/>
          </p:nvSpPr>
          <p:spPr bwMode="auto">
            <a:xfrm>
              <a:off x="1655" y="2024"/>
              <a:ext cx="408" cy="1270"/>
            </a:xfrm>
            <a:prstGeom prst="leftBrace">
              <a:avLst>
                <a:gd name="adj1" fmla="val 25940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2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894" y="3347"/>
              <a:ext cx="42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X</a:t>
              </a:r>
              <a:endParaRPr lang="en-US" altLang="en-US" sz="2400" b="1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578" y="3365"/>
              <a:ext cx="441" cy="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dirty="0" smtClean="0"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A</a:t>
              </a:r>
              <a:endParaRPr lang="en-US" alt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21414" y="2042264"/>
            <a:ext cx="5490721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עוצמה = היכולת של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B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לגרום ל-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לנוע לנקודה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Y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, על אף שתכנן לנוע לנקודה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X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143522" y="3656279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B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120949" y="420168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6470086" y="2635043"/>
            <a:ext cx="428131" cy="52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Y</a:t>
            </a:r>
            <a:endParaRPr lang="en-US" altLang="en-US" sz="2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21414" y="4200836"/>
            <a:ext cx="5490721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</a:t>
            </a:r>
            <a:r>
              <a:rPr lang="he-I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= סגל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6" name="קבוצה 35"/>
          <p:cNvGrpSpPr/>
          <p:nvPr/>
        </p:nvGrpSpPr>
        <p:grpSpPr>
          <a:xfrm>
            <a:off x="1510160" y="1700808"/>
            <a:ext cx="3120665" cy="539917"/>
            <a:chOff x="3260785" y="3212976"/>
            <a:chExt cx="2673707" cy="783462"/>
          </a:xfrm>
        </p:grpSpPr>
        <p:sp>
          <p:nvSpPr>
            <p:cNvPr id="37" name="מלבן 3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3272811" y="3225093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ועד הורים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57" name="קבוצה 56"/>
          <p:cNvGrpSpPr/>
          <p:nvPr/>
        </p:nvGrpSpPr>
        <p:grpSpPr>
          <a:xfrm>
            <a:off x="4691695" y="1700808"/>
            <a:ext cx="3120665" cy="539917"/>
            <a:chOff x="3260785" y="3212976"/>
            <a:chExt cx="2673707" cy="783462"/>
          </a:xfrm>
        </p:grpSpPr>
        <p:sp>
          <p:nvSpPr>
            <p:cNvPr id="59" name="מלבן 5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3200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3272811" y="3225094"/>
              <a:ext cx="2661681" cy="7592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ועד כיתה</a:t>
              </a:r>
              <a:endParaRPr lang="he-IL" altLang="he-I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80" y="2292806"/>
            <a:ext cx="3102254" cy="26868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תמונה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721" y="2294124"/>
            <a:ext cx="3103104" cy="2685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44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42" name="קבוצה 41"/>
          <p:cNvGrpSpPr/>
          <p:nvPr/>
        </p:nvGrpSpPr>
        <p:grpSpPr>
          <a:xfrm>
            <a:off x="1547664" y="2051855"/>
            <a:ext cx="3035303" cy="830997"/>
            <a:chOff x="3260785" y="3170911"/>
            <a:chExt cx="2673707" cy="867597"/>
          </a:xfrm>
        </p:grpSpPr>
        <p:sp>
          <p:nvSpPr>
            <p:cNvPr id="43" name="מלבן 4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3272811" y="3170911"/>
              <a:ext cx="2661681" cy="8675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(שותפים ב...)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תכנון הקורס</a:t>
              </a:r>
              <a:endParaRPr lang="he-IL" alt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94" y="2904261"/>
            <a:ext cx="3024336" cy="24892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901" y="2904260"/>
            <a:ext cx="3023873" cy="24892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0" name="קבוצה 49"/>
          <p:cNvGrpSpPr/>
          <p:nvPr/>
        </p:nvGrpSpPr>
        <p:grpSpPr>
          <a:xfrm>
            <a:off x="4644471" y="2056648"/>
            <a:ext cx="3035303" cy="830997"/>
            <a:chOff x="3260785" y="3170911"/>
            <a:chExt cx="2673707" cy="867597"/>
          </a:xfrm>
        </p:grpSpPr>
        <p:sp>
          <p:nvSpPr>
            <p:cNvPr id="54" name="מלבן 53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3272811" y="3170911"/>
              <a:ext cx="2661681" cy="8675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תאום חניכים סגל (באים בטענות...)</a:t>
              </a:r>
              <a:endParaRPr lang="he-IL" altLang="he-I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59" name="TextBox 7"/>
          <p:cNvSpPr txBox="1">
            <a:spLocks noChangeArrowheads="1"/>
          </p:cNvSpPr>
          <p:nvPr/>
        </p:nvSpPr>
        <p:spPr bwMode="auto">
          <a:xfrm>
            <a:off x="1691680" y="548680"/>
            <a:ext cx="57606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̞מ"ה עושים..?!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(מי צריך נשיאות?!)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1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2" name="קבוצה 21"/>
          <p:cNvGrpSpPr/>
          <p:nvPr/>
        </p:nvGrpSpPr>
        <p:grpSpPr>
          <a:xfrm>
            <a:off x="3636435" y="1484784"/>
            <a:ext cx="1952303" cy="539917"/>
            <a:chOff x="3260785" y="3212976"/>
            <a:chExt cx="2673707" cy="783462"/>
          </a:xfrm>
        </p:grpSpPr>
        <p:sp>
          <p:nvSpPr>
            <p:cNvPr id="23" name="מלבן 2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טיולי משפחות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20" name="קבוצה 19"/>
          <p:cNvGrpSpPr/>
          <p:nvPr/>
        </p:nvGrpSpPr>
        <p:grpSpPr>
          <a:xfrm>
            <a:off x="1619672" y="1431579"/>
            <a:ext cx="1952303" cy="646331"/>
            <a:chOff x="3260785" y="3135770"/>
            <a:chExt cx="2673707" cy="937877"/>
          </a:xfrm>
        </p:grpSpPr>
        <p:sp>
          <p:nvSpPr>
            <p:cNvPr id="21" name="מלבן 2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3272811" y="3135770"/>
              <a:ext cx="2661681" cy="9378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פעילות ספורט (</a:t>
              </a:r>
              <a:r>
                <a:rPr lang="he-IL" altLang="he-IL" sz="1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מליאתית</a:t>
              </a:r>
              <a:r>
                <a:rPr lang="he-IL" altLang="he-IL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  <a:endParaRPr lang="he-IL" altLang="he-I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grpSp>
        <p:nvGrpSpPr>
          <p:cNvPr id="34" name="קבוצה 33"/>
          <p:cNvGrpSpPr/>
          <p:nvPr/>
        </p:nvGrpSpPr>
        <p:grpSpPr>
          <a:xfrm>
            <a:off x="3639263" y="3721917"/>
            <a:ext cx="1952303" cy="539917"/>
            <a:chOff x="3260785" y="3212976"/>
            <a:chExt cx="2673707" cy="783462"/>
          </a:xfrm>
        </p:grpSpPr>
        <p:sp>
          <p:nvSpPr>
            <p:cNvPr id="35" name="מלבן 3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272811" y="3314414"/>
              <a:ext cx="2661681" cy="58059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ילדי יום הולדת</a:t>
              </a:r>
              <a:endParaRPr lang="he-IL" altLang="he-I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sp>
        <p:nvSpPr>
          <p:cNvPr id="39" name="מלבן 38"/>
          <p:cNvSpPr/>
          <p:nvPr/>
        </p:nvSpPr>
        <p:spPr>
          <a:xfrm>
            <a:off x="1642009" y="3711513"/>
            <a:ext cx="1952303" cy="53991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637511" y="3652013"/>
            <a:ext cx="1943522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אנחנו מחכים להצעות</a:t>
            </a:r>
          </a:p>
        </p:txBody>
      </p:sp>
      <p:grpSp>
        <p:nvGrpSpPr>
          <p:cNvPr id="44" name="קבוצה 43"/>
          <p:cNvGrpSpPr/>
          <p:nvPr/>
        </p:nvGrpSpPr>
        <p:grpSpPr>
          <a:xfrm>
            <a:off x="5661979" y="3624423"/>
            <a:ext cx="1952303" cy="707886"/>
            <a:chOff x="3260785" y="3091107"/>
            <a:chExt cx="2673707" cy="1027198"/>
          </a:xfrm>
        </p:grpSpPr>
        <p:sp>
          <p:nvSpPr>
            <p:cNvPr id="45" name="מלבן 4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3272811" y="3091107"/>
              <a:ext cx="2661681" cy="102719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פר"ח </a:t>
              </a:r>
              <a:r>
                <a:rPr lang="he-IL" altLang="he-IL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(פגישת ראש חודש)</a:t>
              </a: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עברי</a:t>
              </a:r>
            </a:p>
          </p:txBody>
        </p:sp>
      </p:grpSp>
      <p:grpSp>
        <p:nvGrpSpPr>
          <p:cNvPr id="51" name="קבוצה 50"/>
          <p:cNvGrpSpPr/>
          <p:nvPr/>
        </p:nvGrpSpPr>
        <p:grpSpPr>
          <a:xfrm>
            <a:off x="5661979" y="1424761"/>
            <a:ext cx="1952303" cy="677108"/>
            <a:chOff x="3260785" y="3113441"/>
            <a:chExt cx="2673707" cy="982537"/>
          </a:xfrm>
        </p:grpSpPr>
        <p:sp>
          <p:nvSpPr>
            <p:cNvPr id="52" name="מלבן 51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TextBox 52"/>
            <p:cNvSpPr txBox="1">
              <a:spLocks noChangeArrowheads="1"/>
            </p:cNvSpPr>
            <p:nvPr/>
          </p:nvSpPr>
          <p:spPr bwMode="auto">
            <a:xfrm>
              <a:off x="3272811" y="3113441"/>
              <a:ext cx="2661681" cy="982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חוגגים חגים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(עברי ולועזי)</a:t>
              </a:r>
              <a:endParaRPr lang="he-IL" altLang="he-I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endParaRPr>
            </a:p>
          </p:txBody>
        </p:sp>
      </p:grpSp>
      <p:pic>
        <p:nvPicPr>
          <p:cNvPr id="6" name="תמונה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825" y="4318232"/>
            <a:ext cx="1931912" cy="17107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216" y="2081099"/>
            <a:ext cx="1943521" cy="157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759" y="2070100"/>
            <a:ext cx="1947899" cy="16054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0759" y="4318233"/>
            <a:ext cx="1925577" cy="1710720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1657" y="2070100"/>
            <a:ext cx="1915231" cy="1581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0790" y="4318232"/>
            <a:ext cx="1939798" cy="17107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697306" y="476672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̞מ"ה עוד עושים...?!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he-IL" sz="100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835696" y="509771"/>
            <a:ext cx="5760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Aug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ust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 – </a:t>
            </a:r>
            <a:r>
              <a:rPr lang="en-US" altLang="he-I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O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ct</a:t>
            </a:r>
            <a:r>
              <a:rPr lang="en-US" altLang="he-IL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ober</a:t>
            </a:r>
            <a:endParaRPr lang="he-IL" altLang="he-I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143706"/>
              </p:ext>
            </p:extLst>
          </p:nvPr>
        </p:nvGraphicFramePr>
        <p:xfrm>
          <a:off x="1052070" y="1473428"/>
          <a:ext cx="6976315" cy="4187820"/>
        </p:xfrm>
        <a:graphic>
          <a:graphicData uri="http://schemas.openxmlformats.org/drawingml/2006/table">
            <a:tbl>
              <a:tblPr rtl="1"/>
              <a:tblGrid>
                <a:gridCol w="1680992"/>
                <a:gridCol w="1960562"/>
                <a:gridCol w="1653769"/>
                <a:gridCol w="1680992"/>
              </a:tblGrid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Kai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Wong </a:t>
                      </a:r>
                      <a:r>
                        <a:rPr lang="en-US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Hin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06/09/1976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יא אלול תשלו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סלע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אבירם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25/09/1973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כח אלול תשלג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סער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עמית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07/09/1978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ה אלול תשלח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פייראייזן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שי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23/10/1973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כז תשרי תשלד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פרידמן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שמואל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05/09/1966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 אלול תשכו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שפירא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איתי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18/08/1975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יא אלול תשלה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שמלא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עודד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30/09/1965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ד תשרי תשכו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וקסמן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חיים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14/10/1963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כו תשרי תשכד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אור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מתן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13/09/1980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ג תשרי תשמא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חלוואה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נוי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16/10/1998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כו תשרי תשנט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שמעוני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נוי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17/09/1997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טו אלול תשנז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48985"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עזרי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נועם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02/10/1997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א תשרי </a:t>
                      </a:r>
                      <a:r>
                        <a:rPr lang="he-IL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</a:rPr>
                        <a:t>תשנח</a:t>
                      </a:r>
                      <a:endParaRPr lang="he-IL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31" name="קבוצה 30"/>
          <p:cNvGrpSpPr/>
          <p:nvPr/>
        </p:nvGrpSpPr>
        <p:grpSpPr>
          <a:xfrm>
            <a:off x="551257" y="5809574"/>
            <a:ext cx="351513" cy="107722"/>
            <a:chOff x="3260785" y="3038408"/>
            <a:chExt cx="2673707" cy="1132583"/>
          </a:xfrm>
        </p:grpSpPr>
        <p:sp>
          <p:nvSpPr>
            <p:cNvPr id="65" name="מלבן 64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6" name="TextBox 65"/>
            <p:cNvSpPr txBox="1">
              <a:spLocks noChangeArrowheads="1"/>
            </p:cNvSpPr>
            <p:nvPr/>
          </p:nvSpPr>
          <p:spPr bwMode="auto">
            <a:xfrm>
              <a:off x="3272811" y="3038408"/>
              <a:ext cx="2661681" cy="11325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טיולי משפחות</a:t>
              </a:r>
            </a:p>
          </p:txBody>
        </p:sp>
      </p:grpSp>
      <p:grpSp>
        <p:nvGrpSpPr>
          <p:cNvPr id="33" name="קבוצה 32"/>
          <p:cNvGrpSpPr/>
          <p:nvPr/>
        </p:nvGrpSpPr>
        <p:grpSpPr>
          <a:xfrm>
            <a:off x="188138" y="5809571"/>
            <a:ext cx="351513" cy="107722"/>
            <a:chOff x="3260785" y="3038389"/>
            <a:chExt cx="2673707" cy="1132588"/>
          </a:xfrm>
        </p:grpSpPr>
        <p:sp>
          <p:nvSpPr>
            <p:cNvPr id="63" name="מלבן 62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3272811" y="3038389"/>
              <a:ext cx="2661681" cy="1132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פעילות ספורט (</a:t>
              </a:r>
              <a:r>
                <a:rPr lang="he-IL" altLang="he-IL" sz="1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מליאתית</a:t>
              </a: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)</a:t>
              </a:r>
            </a:p>
          </p:txBody>
        </p:sp>
      </p:grpSp>
      <p:grpSp>
        <p:nvGrpSpPr>
          <p:cNvPr id="37" name="קבוצה 36"/>
          <p:cNvGrpSpPr/>
          <p:nvPr/>
        </p:nvGrpSpPr>
        <p:grpSpPr>
          <a:xfrm>
            <a:off x="551766" y="6118327"/>
            <a:ext cx="351513" cy="107722"/>
            <a:chOff x="3260785" y="3038386"/>
            <a:chExt cx="2673707" cy="1132593"/>
          </a:xfrm>
        </p:grpSpPr>
        <p:sp>
          <p:nvSpPr>
            <p:cNvPr id="61" name="מלבן 60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3272811" y="3038386"/>
              <a:ext cx="2661681" cy="113259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ילדי יום הולדת</a:t>
              </a:r>
            </a:p>
          </p:txBody>
        </p:sp>
      </p:grpSp>
      <p:sp>
        <p:nvSpPr>
          <p:cNvPr id="38" name="מלבן 37"/>
          <p:cNvSpPr/>
          <p:nvPr/>
        </p:nvSpPr>
        <p:spPr>
          <a:xfrm>
            <a:off x="192160" y="6133497"/>
            <a:ext cx="351513" cy="7451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91350" y="6120271"/>
            <a:ext cx="349932" cy="10772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אנחנו מחכים להצעות</a:t>
            </a:r>
          </a:p>
        </p:txBody>
      </p:sp>
      <p:grpSp>
        <p:nvGrpSpPr>
          <p:cNvPr id="42" name="קבוצה 41"/>
          <p:cNvGrpSpPr/>
          <p:nvPr/>
        </p:nvGrpSpPr>
        <p:grpSpPr>
          <a:xfrm>
            <a:off x="915957" y="6108763"/>
            <a:ext cx="351513" cy="123111"/>
            <a:chOff x="3260785" y="2957448"/>
            <a:chExt cx="2673707" cy="1294390"/>
          </a:xfrm>
        </p:grpSpPr>
        <p:sp>
          <p:nvSpPr>
            <p:cNvPr id="59" name="מלבן 58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3272811" y="2957448"/>
              <a:ext cx="2661681" cy="129439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פר"ח </a:t>
              </a:r>
              <a:r>
                <a:rPr lang="he-IL" altLang="he-IL" sz="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(פגישת ראש חודש)</a:t>
              </a: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 עברי</a:t>
              </a:r>
            </a:p>
          </p:txBody>
        </p:sp>
      </p:grpSp>
      <p:grpSp>
        <p:nvGrpSpPr>
          <p:cNvPr id="43" name="קבוצה 42"/>
          <p:cNvGrpSpPr/>
          <p:nvPr/>
        </p:nvGrpSpPr>
        <p:grpSpPr>
          <a:xfrm>
            <a:off x="915957" y="5803058"/>
            <a:ext cx="351513" cy="123111"/>
            <a:chOff x="3260785" y="2957474"/>
            <a:chExt cx="2673707" cy="1294389"/>
          </a:xfrm>
        </p:grpSpPr>
        <p:sp>
          <p:nvSpPr>
            <p:cNvPr id="57" name="מלבן 56"/>
            <p:cNvSpPr/>
            <p:nvPr/>
          </p:nvSpPr>
          <p:spPr>
            <a:xfrm>
              <a:off x="3260785" y="3212976"/>
              <a:ext cx="2673707" cy="7834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00"/>
            </a:p>
          </p:txBody>
        </p:sp>
        <p:sp>
          <p:nvSpPr>
            <p:cNvPr id="58" name="TextBox 57"/>
            <p:cNvSpPr txBox="1">
              <a:spLocks noChangeArrowheads="1"/>
            </p:cNvSpPr>
            <p:nvPr/>
          </p:nvSpPr>
          <p:spPr bwMode="auto">
            <a:xfrm>
              <a:off x="3272811" y="2957474"/>
              <a:ext cx="2661681" cy="129438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>
              <a:spAutoFit/>
            </a:bodyPr>
            <a:lstStyle>
              <a:lvl1pPr algn="r" rtl="1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ts val="250"/>
                </a:spcBef>
                <a:buClr>
                  <a:schemeClr val="accent1"/>
                </a:buClr>
                <a:buSzPct val="100000"/>
                <a:buFont typeface="Verdana" panose="020B0604030504040204" pitchFamily="34" charset="0"/>
                <a:buChar char="◦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ts val="250"/>
                </a:spcBef>
                <a:buClr>
                  <a:srgbClr val="ED3742"/>
                </a:buClr>
                <a:buSzPct val="100000"/>
                <a:buFont typeface="Wingdings 2" panose="05020102010507070707" pitchFamily="18" charset="2"/>
                <a:buChar char="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ts val="225"/>
                </a:spcBef>
                <a:buClr>
                  <a:srgbClr val="ED3742"/>
                </a:buClr>
                <a:buSzPct val="112000"/>
                <a:buFont typeface="Verdana" panose="020B0604030504040204" pitchFamily="34" charset="0"/>
                <a:buChar char="◦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ts val="250"/>
                </a:spcBef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250"/>
                </a:spcBef>
                <a:spcAft>
                  <a:spcPct val="0"/>
                </a:spcAft>
                <a:buClr>
                  <a:srgbClr val="4A85BF"/>
                </a:buClr>
                <a:buSzPct val="100000"/>
                <a:buFont typeface="Wingdings 2" panose="05020102010507070707" pitchFamily="18" charset="2"/>
                <a:buChar char=""/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חוגגים חגים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e-IL" altLang="he-IL" sz="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ea typeface="Arial Unicode MS" panose="020B0604020202020204" pitchFamily="34" charset="-128"/>
                  <a:cs typeface="Lucida Sans Unicode" panose="020B0602030504020204" pitchFamily="34" charset="0"/>
                </a:rPr>
                <a:t>(עברי ולועזי)</a:t>
              </a:r>
            </a:p>
          </p:txBody>
        </p:sp>
      </p:grpSp>
      <p:pic>
        <p:nvPicPr>
          <p:cNvPr id="47" name="תמונה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28" y="6217232"/>
            <a:ext cx="347842" cy="2361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9" name="תמונה 4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38" y="5908476"/>
            <a:ext cx="349932" cy="216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תמונה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38" y="5906959"/>
            <a:ext cx="350720" cy="2215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4" name="תמונה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538" y="6217233"/>
            <a:ext cx="346701" cy="236103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897" y="5906958"/>
            <a:ext cx="344838" cy="2183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תמונה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41" y="6217232"/>
            <a:ext cx="349261" cy="2361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1922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xfrm>
            <a:off x="8604448" y="6511633"/>
            <a:ext cx="49576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A19F5B-F23F-4651-BD34-6F67C2075613}" type="slidenum">
              <a:rPr lang="en-US" altLang="he-IL" sz="1000" smtClean="0">
                <a:solidFill>
                  <a:srgbClr val="A7A39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he-IL" sz="1000" dirty="0" smtClean="0">
              <a:solidFill>
                <a:srgbClr val="A7A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AutoShape 6" descr="תוצאת תמונה עבור סביבה חברתי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042" y="1052736"/>
            <a:ext cx="4066182" cy="3315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87310" y="5312288"/>
            <a:ext cx="145141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בעלי תפקידים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03134" y="5312288"/>
            <a:ext cx="145141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כסף ותקציב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7584" y="5312288"/>
            <a:ext cx="145141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על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הפרק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38410" y="5322319"/>
            <a:ext cx="1451414" cy="830997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תפיסת עולם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54234" y="5322319"/>
            <a:ext cx="145141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r" rtl="1"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ea typeface="Arial Unicode MS" panose="020B0604020202020204" pitchFamily="34" charset="-128"/>
                <a:cs typeface="Lucida Sans Unicode" panose="020B0602030504020204" pitchFamily="34" charset="0"/>
              </a:rPr>
              <a:t>לוחות זמנים</a:t>
            </a:r>
            <a:endParaRPr lang="he-IL" altLang="he-IL" sz="2000" b="1" dirty="0" smtClean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ea typeface="Arial Unicode MS" panose="020B0604020202020204" pitchFamily="34" charset="-128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יב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יבט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היב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784BA1560C8A96459B5D3959D6C7889A" ma:contentTypeVersion="0" ma:contentTypeDescription="צור מסמך חדש." ma:contentTypeScope="" ma:versionID="5b5cff8ab8d8af4037dd7c6942abc4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8b7e03a44970c78dd112c94fcd37a6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75543-2FC2-45BD-BF97-C602B41CE4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74D257-F4FE-4B0E-B338-1C72D5746A0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D8B250-2CC5-4504-B9C3-DE9CA37B74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732</TotalTime>
  <Words>578</Words>
  <Application>Microsoft Office PowerPoint</Application>
  <PresentationFormat>‫הצגה על המסך (4:3)</PresentationFormat>
  <Paragraphs>197</Paragraphs>
  <Slides>16</Slides>
  <Notes>16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Arial</vt:lpstr>
      <vt:lpstr>Lucida Sans Unicode</vt:lpstr>
      <vt:lpstr>Tahoma</vt:lpstr>
      <vt:lpstr>Times New Roman</vt:lpstr>
      <vt:lpstr>Times New Roman (Hebrew)</vt:lpstr>
      <vt:lpstr>Verdana</vt:lpstr>
      <vt:lpstr>Wingdings 2</vt:lpstr>
      <vt:lpstr>היבט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הערות מבוא למהות הביטחון                  הלאומי</dc:title>
  <dc:creator>u26698</dc:creator>
  <cp:lastModifiedBy>zohars</cp:lastModifiedBy>
  <cp:revision>361</cp:revision>
  <dcterms:modified xsi:type="dcterms:W3CDTF">2017-09-29T06:35:10Z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0x010100784BA1560C8A96459B5D3959D6C7889A</vt:lpwstr>
  </property>
</Properties>
</file>