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57" r:id="rId4"/>
    <p:sldId id="258" r:id="rId5"/>
    <p:sldId id="264" r:id="rId6"/>
    <p:sldId id="274" r:id="rId7"/>
    <p:sldId id="275" r:id="rId8"/>
    <p:sldId id="265" r:id="rId9"/>
    <p:sldId id="267" r:id="rId10"/>
    <p:sldId id="268" r:id="rId11"/>
    <p:sldId id="272" r:id="rId12"/>
    <p:sldId id="270" r:id="rId13"/>
    <p:sldId id="271" r:id="rId14"/>
    <p:sldId id="273" r:id="rId15"/>
    <p:sldId id="263" r:id="rId16"/>
    <p:sldId id="259" r:id="rId17"/>
    <p:sldId id="260" r:id="rId18"/>
    <p:sldId id="261" r:id="rId19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1771F-DDB2-4FBF-82BB-D87F90F9C027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D4F4BE-C926-4264-BE1E-47FCF9CFB6E1}">
      <dgm:prSet phldrT="[טקסט]" custT="1"/>
      <dgm:spPr/>
      <dgm:t>
        <a:bodyPr/>
        <a:lstStyle/>
        <a:p>
          <a:pPr rtl="1"/>
          <a:r>
            <a:rPr lang="he-IL" sz="3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וההרצאות בנושא</a:t>
          </a:r>
          <a:endParaRPr lang="he-IL" sz="3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074FF24F-53AE-4BDC-AB21-3D75361C0E42}" type="parTrans" cxnId="{AB1115D3-6A04-4E83-A96A-9E6574A35647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2A060F7A-8C77-483D-956B-BAD0EEED0EA1}" type="sibTrans" cxnId="{AB1115D3-6A04-4E83-A96A-9E6574A35647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D684BEB1-3BD9-4B5F-AD7B-1C6533C77C20}">
      <dgm:prSet phldrT="[טקסט]" custT="1"/>
      <dgm:spPr/>
      <dgm:t>
        <a:bodyPr/>
        <a:lstStyle/>
        <a:p>
          <a:pPr rtl="1"/>
          <a:r>
            <a:rPr lang="he-IL" altLang="he-IL" sz="20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מהם האתוס של החברה ההודית? מהו ה-</a:t>
          </a:r>
          <a:r>
            <a:rPr lang="en-US" altLang="he-IL" sz="2000" dirty="0" smtClean="0">
              <a:latin typeface="Gisha" panose="020B0502040204020203" pitchFamily="34" charset="-79"/>
              <a:cs typeface="Guttman Hatzvi" panose="02010401010101010101" pitchFamily="2" charset="-79"/>
            </a:rPr>
            <a:t>"DNA”</a:t>
          </a:r>
          <a:r>
            <a:rPr lang="he-IL" altLang="he-IL" sz="20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 שלה? כיצד היא תופסת את הייחוד שלה? כיצד אלה  משפיעים על הודו של היום בדגש על יחסי החוץ שלה?</a:t>
          </a:r>
        </a:p>
        <a:p>
          <a:pPr rtl="1"/>
          <a:r>
            <a:rPr lang="he-IL" altLang="he-IL" sz="20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מהם הערכים המרכזיים בהודו של היום? </a:t>
          </a:r>
          <a:endParaRPr lang="he-IL" sz="20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990BDD6C-36F7-449C-8865-B9F0AD368DF5}" type="parTrans" cxnId="{5F8DB1A9-4C8C-49D0-84A4-DB8DF007C4D0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27191A07-0424-4AA4-9CFF-2A848B3389A1}" type="sibTrans" cxnId="{5F8DB1A9-4C8C-49D0-84A4-DB8DF007C4D0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2D40F174-C98E-4680-8BEE-CC21965CA323}">
      <dgm:prSet phldrT="[טקסט]"/>
      <dgm:spPr/>
      <dgm:t>
        <a:bodyPr/>
        <a:lstStyle/>
        <a:p>
          <a:pPr rtl="1"/>
          <a:r>
            <a:rPr lang="he-IL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D9E5FBA0-201B-4F1A-9FE8-DA09138D6D25}" type="parTrans" cxnId="{D390028A-9BA8-40F3-ABEA-6AAE8A418152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542508E1-B633-44BF-88DD-8D0F51758787}" type="sibTrans" cxnId="{D390028A-9BA8-40F3-ABEA-6AAE8A418152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0852BB45-7792-4C00-8D95-78DD3715815B}" type="pres">
      <dgm:prSet presAssocID="{0611771F-DDB2-4FBF-82BB-D87F90F9C02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3AA731F4-84EC-46D8-A248-CB400D0F2270}" type="pres">
      <dgm:prSet presAssocID="{11D4F4BE-C926-4264-BE1E-47FCF9CFB6E1}" presName="vertOne" presStyleCnt="0"/>
      <dgm:spPr/>
    </dgm:pt>
    <dgm:pt modelId="{4217A6F7-2ECF-4920-BCF7-4EC7436C63C9}" type="pres">
      <dgm:prSet presAssocID="{11D4F4BE-C926-4264-BE1E-47FCF9CFB6E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9593BBB-8A70-4DB4-8857-62CE793F5077}" type="pres">
      <dgm:prSet presAssocID="{11D4F4BE-C926-4264-BE1E-47FCF9CFB6E1}" presName="parTransOne" presStyleCnt="0"/>
      <dgm:spPr/>
    </dgm:pt>
    <dgm:pt modelId="{76D67B88-84ED-4DC2-A07D-385E4F21BD37}" type="pres">
      <dgm:prSet presAssocID="{11D4F4BE-C926-4264-BE1E-47FCF9CFB6E1}" presName="horzOne" presStyleCnt="0"/>
      <dgm:spPr/>
    </dgm:pt>
    <dgm:pt modelId="{D2BE9BC1-99C3-43E4-B709-79D675BC3EB1}" type="pres">
      <dgm:prSet presAssocID="{D684BEB1-3BD9-4B5F-AD7B-1C6533C77C20}" presName="vertTwo" presStyleCnt="0"/>
      <dgm:spPr/>
    </dgm:pt>
    <dgm:pt modelId="{B519F193-9784-4DD5-A8AE-9C49BA82B34F}" type="pres">
      <dgm:prSet presAssocID="{D684BEB1-3BD9-4B5F-AD7B-1C6533C77C2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C306C0A-BE6F-4D59-832A-279EE4AF95B5}" type="pres">
      <dgm:prSet presAssocID="{D684BEB1-3BD9-4B5F-AD7B-1C6533C77C20}" presName="horzTwo" presStyleCnt="0"/>
      <dgm:spPr/>
    </dgm:pt>
    <dgm:pt modelId="{CA449BE3-B969-4661-B684-F3EAA240DF4A}" type="pres">
      <dgm:prSet presAssocID="{27191A07-0424-4AA4-9CFF-2A848B3389A1}" presName="sibSpaceTwo" presStyleCnt="0"/>
      <dgm:spPr/>
    </dgm:pt>
    <dgm:pt modelId="{23AE6539-2BA7-4AFF-B335-E7F2E6063180}" type="pres">
      <dgm:prSet presAssocID="{2D40F174-C98E-4680-8BEE-CC21965CA323}" presName="vertTwo" presStyleCnt="0"/>
      <dgm:spPr/>
    </dgm:pt>
    <dgm:pt modelId="{154D8EA8-1A41-4A33-A495-872BF257452B}" type="pres">
      <dgm:prSet presAssocID="{2D40F174-C98E-4680-8BEE-CC21965CA323}" presName="txTwo" presStyleLbl="node2" presStyleIdx="1" presStyleCnt="2" custScaleX="3121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97383C3-F3D3-4990-95D7-172CF8D7E76B}" type="pres">
      <dgm:prSet presAssocID="{2D40F174-C98E-4680-8BEE-CC21965CA323}" presName="horzTwo" presStyleCnt="0"/>
      <dgm:spPr/>
    </dgm:pt>
  </dgm:ptLst>
  <dgm:cxnLst>
    <dgm:cxn modelId="{D390028A-9BA8-40F3-ABEA-6AAE8A418152}" srcId="{11D4F4BE-C926-4264-BE1E-47FCF9CFB6E1}" destId="{2D40F174-C98E-4680-8BEE-CC21965CA323}" srcOrd="1" destOrd="0" parTransId="{D9E5FBA0-201B-4F1A-9FE8-DA09138D6D25}" sibTransId="{542508E1-B633-44BF-88DD-8D0F51758787}"/>
    <dgm:cxn modelId="{D7BD8F4C-B340-4E6C-9946-F44A84367851}" type="presOf" srcId="{0611771F-DDB2-4FBF-82BB-D87F90F9C027}" destId="{0852BB45-7792-4C00-8D95-78DD3715815B}" srcOrd="0" destOrd="0" presId="urn:microsoft.com/office/officeart/2005/8/layout/hierarchy4"/>
    <dgm:cxn modelId="{AB1115D3-6A04-4E83-A96A-9E6574A35647}" srcId="{0611771F-DDB2-4FBF-82BB-D87F90F9C027}" destId="{11D4F4BE-C926-4264-BE1E-47FCF9CFB6E1}" srcOrd="0" destOrd="0" parTransId="{074FF24F-53AE-4BDC-AB21-3D75361C0E42}" sibTransId="{2A060F7A-8C77-483D-956B-BAD0EEED0EA1}"/>
    <dgm:cxn modelId="{5F8DB1A9-4C8C-49D0-84A4-DB8DF007C4D0}" srcId="{11D4F4BE-C926-4264-BE1E-47FCF9CFB6E1}" destId="{D684BEB1-3BD9-4B5F-AD7B-1C6533C77C20}" srcOrd="0" destOrd="0" parTransId="{990BDD6C-36F7-449C-8865-B9F0AD368DF5}" sibTransId="{27191A07-0424-4AA4-9CFF-2A848B3389A1}"/>
    <dgm:cxn modelId="{4833E581-2669-48F6-9E99-4C4CF7D58F7C}" type="presOf" srcId="{11D4F4BE-C926-4264-BE1E-47FCF9CFB6E1}" destId="{4217A6F7-2ECF-4920-BCF7-4EC7436C63C9}" srcOrd="0" destOrd="0" presId="urn:microsoft.com/office/officeart/2005/8/layout/hierarchy4"/>
    <dgm:cxn modelId="{05A15B60-578C-46F7-AB19-608DFB88B74D}" type="presOf" srcId="{D684BEB1-3BD9-4B5F-AD7B-1C6533C77C20}" destId="{B519F193-9784-4DD5-A8AE-9C49BA82B34F}" srcOrd="0" destOrd="0" presId="urn:microsoft.com/office/officeart/2005/8/layout/hierarchy4"/>
    <dgm:cxn modelId="{5E8D20E9-8DFA-4AC5-96FB-7F2205807ED4}" type="presOf" srcId="{2D40F174-C98E-4680-8BEE-CC21965CA323}" destId="{154D8EA8-1A41-4A33-A495-872BF257452B}" srcOrd="0" destOrd="0" presId="urn:microsoft.com/office/officeart/2005/8/layout/hierarchy4"/>
    <dgm:cxn modelId="{23060198-033A-4787-9F24-068E72A07306}" type="presParOf" srcId="{0852BB45-7792-4C00-8D95-78DD3715815B}" destId="{3AA731F4-84EC-46D8-A248-CB400D0F2270}" srcOrd="0" destOrd="0" presId="urn:microsoft.com/office/officeart/2005/8/layout/hierarchy4"/>
    <dgm:cxn modelId="{0873DC56-04AD-4A19-90CE-E3EAD39C5A60}" type="presParOf" srcId="{3AA731F4-84EC-46D8-A248-CB400D0F2270}" destId="{4217A6F7-2ECF-4920-BCF7-4EC7436C63C9}" srcOrd="0" destOrd="0" presId="urn:microsoft.com/office/officeart/2005/8/layout/hierarchy4"/>
    <dgm:cxn modelId="{CA56EA9C-3CE1-4A23-8A0B-14612CE26691}" type="presParOf" srcId="{3AA731F4-84EC-46D8-A248-CB400D0F2270}" destId="{09593BBB-8A70-4DB4-8857-62CE793F5077}" srcOrd="1" destOrd="0" presId="urn:microsoft.com/office/officeart/2005/8/layout/hierarchy4"/>
    <dgm:cxn modelId="{E4C9F7EF-75E1-43F2-8481-14B47BCF8512}" type="presParOf" srcId="{3AA731F4-84EC-46D8-A248-CB400D0F2270}" destId="{76D67B88-84ED-4DC2-A07D-385E4F21BD37}" srcOrd="2" destOrd="0" presId="urn:microsoft.com/office/officeart/2005/8/layout/hierarchy4"/>
    <dgm:cxn modelId="{95B0C22D-C901-4BAC-8D54-995F035E250C}" type="presParOf" srcId="{76D67B88-84ED-4DC2-A07D-385E4F21BD37}" destId="{D2BE9BC1-99C3-43E4-B709-79D675BC3EB1}" srcOrd="0" destOrd="0" presId="urn:microsoft.com/office/officeart/2005/8/layout/hierarchy4"/>
    <dgm:cxn modelId="{379C3454-DA89-4FAD-8796-13A4158D5B5E}" type="presParOf" srcId="{D2BE9BC1-99C3-43E4-B709-79D675BC3EB1}" destId="{B519F193-9784-4DD5-A8AE-9C49BA82B34F}" srcOrd="0" destOrd="0" presId="urn:microsoft.com/office/officeart/2005/8/layout/hierarchy4"/>
    <dgm:cxn modelId="{549FB22A-0138-4538-B793-E2CEF4528003}" type="presParOf" srcId="{D2BE9BC1-99C3-43E4-B709-79D675BC3EB1}" destId="{4C306C0A-BE6F-4D59-832A-279EE4AF95B5}" srcOrd="1" destOrd="0" presId="urn:microsoft.com/office/officeart/2005/8/layout/hierarchy4"/>
    <dgm:cxn modelId="{7FF19F5F-D85D-42D1-8400-8A0043B00580}" type="presParOf" srcId="{76D67B88-84ED-4DC2-A07D-385E4F21BD37}" destId="{CA449BE3-B969-4661-B684-F3EAA240DF4A}" srcOrd="1" destOrd="0" presId="urn:microsoft.com/office/officeart/2005/8/layout/hierarchy4"/>
    <dgm:cxn modelId="{4B5B5063-8705-4558-AF8F-547DF3560586}" type="presParOf" srcId="{76D67B88-84ED-4DC2-A07D-385E4F21BD37}" destId="{23AE6539-2BA7-4AFF-B335-E7F2E6063180}" srcOrd="2" destOrd="0" presId="urn:microsoft.com/office/officeart/2005/8/layout/hierarchy4"/>
    <dgm:cxn modelId="{C995B9BB-DF20-40E1-862A-284FBF3E21AB}" type="presParOf" srcId="{23AE6539-2BA7-4AFF-B335-E7F2E6063180}" destId="{154D8EA8-1A41-4A33-A495-872BF257452B}" srcOrd="0" destOrd="0" presId="urn:microsoft.com/office/officeart/2005/8/layout/hierarchy4"/>
    <dgm:cxn modelId="{E481FBC5-230D-4E70-9C22-FEFCCE69D984}" type="presParOf" srcId="{23AE6539-2BA7-4AFF-B335-E7F2E6063180}" destId="{D97383C3-F3D3-4990-95D7-172CF8D7E76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4B27DD-6124-40D6-8D99-895E81778FC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08D337D-1CA8-45CB-8071-113ED5ED6352}">
      <dgm:prSet phldrT="[טקסט]" custT="1"/>
      <dgm:spPr/>
      <dgm:t>
        <a:bodyPr/>
        <a:lstStyle/>
        <a:p>
          <a:pPr rtl="1"/>
          <a:endParaRPr lang="he-IL" sz="2000" dirty="0"/>
        </a:p>
      </dgm:t>
    </dgm:pt>
    <dgm:pt modelId="{1D76B538-5BF3-4E91-92F3-132DC93583FA}" type="parTrans" cxnId="{C82757F8-F20C-4597-B631-289CACB65F3E}">
      <dgm:prSet/>
      <dgm:spPr/>
      <dgm:t>
        <a:bodyPr/>
        <a:lstStyle/>
        <a:p>
          <a:pPr rtl="1"/>
          <a:endParaRPr lang="he-IL"/>
        </a:p>
      </dgm:t>
    </dgm:pt>
    <dgm:pt modelId="{12D7C7E8-408B-425B-8EF2-2AF0A01D4DD8}" type="sibTrans" cxnId="{C82757F8-F20C-4597-B631-289CACB65F3E}">
      <dgm:prSet/>
      <dgm:spPr/>
      <dgm:t>
        <a:bodyPr/>
        <a:lstStyle/>
        <a:p>
          <a:pPr rtl="1"/>
          <a:endParaRPr lang="he-IL"/>
        </a:p>
      </dgm:t>
    </dgm:pt>
    <dgm:pt modelId="{CC92779A-0100-488D-A5C7-8B8029416659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מדינה מרובת לאומים ודתות כיצד מנהלים דמוקרטיה, פערי מעמדות,</a:t>
          </a:r>
          <a:r>
            <a:rPr lang="en-US" dirty="0" smtClean="0">
              <a:latin typeface="Gisha" panose="020B0502040204020203" pitchFamily="34" charset="-79"/>
              <a:cs typeface="Gisha" panose="020B0502040204020203" pitchFamily="34" charset="-79"/>
            </a:rPr>
            <a:t> </a:t>
          </a:r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מעמד האישה, המסורת אל מול הקדמה, אתגרי הכלכלה, קשרי הכלכלה עם ישראל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7CF56EBC-1202-4D17-BED0-6FEA97747ED3}" type="parTrans" cxnId="{FA5F7CFC-2FFA-404A-B0A1-FED1FF9D563C}">
      <dgm:prSet/>
      <dgm:spPr/>
      <dgm:t>
        <a:bodyPr/>
        <a:lstStyle/>
        <a:p>
          <a:pPr rtl="1"/>
          <a:endParaRPr lang="he-IL"/>
        </a:p>
      </dgm:t>
    </dgm:pt>
    <dgm:pt modelId="{420C63AB-7CCD-4653-86EF-06756A2CC5EA}" type="sibTrans" cxnId="{FA5F7CFC-2FFA-404A-B0A1-FED1FF9D563C}">
      <dgm:prSet/>
      <dgm:spPr/>
      <dgm:t>
        <a:bodyPr/>
        <a:lstStyle/>
        <a:p>
          <a:pPr rtl="1"/>
          <a:endParaRPr lang="he-IL"/>
        </a:p>
      </dgm:t>
    </dgm:pt>
    <dgm:pt modelId="{AB823FBD-E9EE-4226-B8A4-5D41F19372FE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D4F6ADE0-0561-43A1-8A46-14240E764B16}" type="parTrans" cxnId="{96DF4160-B7C4-48C9-B715-854AAD94351E}">
      <dgm:prSet/>
      <dgm:spPr/>
      <dgm:t>
        <a:bodyPr/>
        <a:lstStyle/>
        <a:p>
          <a:pPr rtl="1"/>
          <a:endParaRPr lang="he-IL"/>
        </a:p>
      </dgm:t>
    </dgm:pt>
    <dgm:pt modelId="{5D745CAD-7437-4D79-A333-B857E48E9F06}" type="sibTrans" cxnId="{96DF4160-B7C4-48C9-B715-854AAD94351E}">
      <dgm:prSet/>
      <dgm:spPr/>
      <dgm:t>
        <a:bodyPr/>
        <a:lstStyle/>
        <a:p>
          <a:pPr rtl="1"/>
          <a:endParaRPr lang="he-IL"/>
        </a:p>
      </dgm:t>
    </dgm:pt>
    <dgm:pt modelId="{79BEF6B9-4C18-4475-8857-528599C6BDDB}" type="pres">
      <dgm:prSet presAssocID="{454B27DD-6124-40D6-8D99-895E81778FC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BDA85FBB-3107-4F0C-98F0-B5F93C5F5B44}" type="pres">
      <dgm:prSet presAssocID="{908D337D-1CA8-45CB-8071-113ED5ED6352}" presName="vertOne" presStyleCnt="0"/>
      <dgm:spPr/>
    </dgm:pt>
    <dgm:pt modelId="{531CAE84-30E2-4963-B641-79645E40F42A}" type="pres">
      <dgm:prSet presAssocID="{908D337D-1CA8-45CB-8071-113ED5ED6352}" presName="txOne" presStyleLbl="node0" presStyleIdx="0" presStyleCnt="1" custLinFactNeighborX="-1750" custLinFactNeighborY="1852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D8B3825-FBAC-42AF-A010-52EFAD8E922B}" type="pres">
      <dgm:prSet presAssocID="{908D337D-1CA8-45CB-8071-113ED5ED6352}" presName="parTransOne" presStyleCnt="0"/>
      <dgm:spPr/>
    </dgm:pt>
    <dgm:pt modelId="{9CEE14D0-8A3E-4AB8-ADB0-4883F876FD5E}" type="pres">
      <dgm:prSet presAssocID="{908D337D-1CA8-45CB-8071-113ED5ED6352}" presName="horzOne" presStyleCnt="0"/>
      <dgm:spPr/>
    </dgm:pt>
    <dgm:pt modelId="{BBC2DFAA-F664-4134-B902-CB1A8CA996D6}" type="pres">
      <dgm:prSet presAssocID="{CC92779A-0100-488D-A5C7-8B8029416659}" presName="vertTwo" presStyleCnt="0"/>
      <dgm:spPr/>
    </dgm:pt>
    <dgm:pt modelId="{77D01BF8-E42B-43CA-B034-42DA43802BF0}" type="pres">
      <dgm:prSet presAssocID="{CC92779A-0100-488D-A5C7-8B802941665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89A04E8-1723-4201-84AE-B32CD3785057}" type="pres">
      <dgm:prSet presAssocID="{CC92779A-0100-488D-A5C7-8B8029416659}" presName="horzTwo" presStyleCnt="0"/>
      <dgm:spPr/>
    </dgm:pt>
    <dgm:pt modelId="{DA36F353-DAA9-4BF2-914C-6B8AFCB4FCA1}" type="pres">
      <dgm:prSet presAssocID="{420C63AB-7CCD-4653-86EF-06756A2CC5EA}" presName="sibSpaceTwo" presStyleCnt="0"/>
      <dgm:spPr/>
    </dgm:pt>
    <dgm:pt modelId="{265DDA1D-AAF9-445D-8C4F-A5FB90DB7C39}" type="pres">
      <dgm:prSet presAssocID="{AB823FBD-E9EE-4226-B8A4-5D41F19372FE}" presName="vertTwo" presStyleCnt="0"/>
      <dgm:spPr/>
    </dgm:pt>
    <dgm:pt modelId="{B4F39C6A-6F14-475B-A6A1-722BFCBAB74D}" type="pres">
      <dgm:prSet presAssocID="{AB823FBD-E9EE-4226-B8A4-5D41F19372FE}" presName="txTwo" presStyleLbl="node2" presStyleIdx="1" presStyleCnt="2" custScaleX="3274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BEB7FF1-4B70-4AC8-9EE2-F356F04D5BFC}" type="pres">
      <dgm:prSet presAssocID="{AB823FBD-E9EE-4226-B8A4-5D41F19372FE}" presName="horzTwo" presStyleCnt="0"/>
      <dgm:spPr/>
    </dgm:pt>
  </dgm:ptLst>
  <dgm:cxnLst>
    <dgm:cxn modelId="{5C374159-AAD1-4888-B246-06AB2251244E}" type="presOf" srcId="{CC92779A-0100-488D-A5C7-8B8029416659}" destId="{77D01BF8-E42B-43CA-B034-42DA43802BF0}" srcOrd="0" destOrd="0" presId="urn:microsoft.com/office/officeart/2005/8/layout/hierarchy4"/>
    <dgm:cxn modelId="{96DF4160-B7C4-48C9-B715-854AAD94351E}" srcId="{908D337D-1CA8-45CB-8071-113ED5ED6352}" destId="{AB823FBD-E9EE-4226-B8A4-5D41F19372FE}" srcOrd="1" destOrd="0" parTransId="{D4F6ADE0-0561-43A1-8A46-14240E764B16}" sibTransId="{5D745CAD-7437-4D79-A333-B857E48E9F06}"/>
    <dgm:cxn modelId="{C82757F8-F20C-4597-B631-289CACB65F3E}" srcId="{454B27DD-6124-40D6-8D99-895E81778FC5}" destId="{908D337D-1CA8-45CB-8071-113ED5ED6352}" srcOrd="0" destOrd="0" parTransId="{1D76B538-5BF3-4E91-92F3-132DC93583FA}" sibTransId="{12D7C7E8-408B-425B-8EF2-2AF0A01D4DD8}"/>
    <dgm:cxn modelId="{4FA91FA0-218B-454A-8B95-35B3753BCF03}" type="presOf" srcId="{AB823FBD-E9EE-4226-B8A4-5D41F19372FE}" destId="{B4F39C6A-6F14-475B-A6A1-722BFCBAB74D}" srcOrd="0" destOrd="0" presId="urn:microsoft.com/office/officeart/2005/8/layout/hierarchy4"/>
    <dgm:cxn modelId="{7EFCC2E9-CF94-4191-A5BA-6DA9461C5B2E}" type="presOf" srcId="{454B27DD-6124-40D6-8D99-895E81778FC5}" destId="{79BEF6B9-4C18-4475-8857-528599C6BDDB}" srcOrd="0" destOrd="0" presId="urn:microsoft.com/office/officeart/2005/8/layout/hierarchy4"/>
    <dgm:cxn modelId="{FA5F7CFC-2FFA-404A-B0A1-FED1FF9D563C}" srcId="{908D337D-1CA8-45CB-8071-113ED5ED6352}" destId="{CC92779A-0100-488D-A5C7-8B8029416659}" srcOrd="0" destOrd="0" parTransId="{7CF56EBC-1202-4D17-BED0-6FEA97747ED3}" sibTransId="{420C63AB-7CCD-4653-86EF-06756A2CC5EA}"/>
    <dgm:cxn modelId="{72A8040E-1B26-4BA7-8349-3D1F1AD22527}" type="presOf" srcId="{908D337D-1CA8-45CB-8071-113ED5ED6352}" destId="{531CAE84-30E2-4963-B641-79645E40F42A}" srcOrd="0" destOrd="0" presId="urn:microsoft.com/office/officeart/2005/8/layout/hierarchy4"/>
    <dgm:cxn modelId="{A199C46C-AC23-4785-97B2-76C2EF2B5004}" type="presParOf" srcId="{79BEF6B9-4C18-4475-8857-528599C6BDDB}" destId="{BDA85FBB-3107-4F0C-98F0-B5F93C5F5B44}" srcOrd="0" destOrd="0" presId="urn:microsoft.com/office/officeart/2005/8/layout/hierarchy4"/>
    <dgm:cxn modelId="{620A20A1-5F8A-42C8-B130-F5FE3D9A3C71}" type="presParOf" srcId="{BDA85FBB-3107-4F0C-98F0-B5F93C5F5B44}" destId="{531CAE84-30E2-4963-B641-79645E40F42A}" srcOrd="0" destOrd="0" presId="urn:microsoft.com/office/officeart/2005/8/layout/hierarchy4"/>
    <dgm:cxn modelId="{7DD41495-8926-4AE8-A7A7-C08B9768FAF1}" type="presParOf" srcId="{BDA85FBB-3107-4F0C-98F0-B5F93C5F5B44}" destId="{CD8B3825-FBAC-42AF-A010-52EFAD8E922B}" srcOrd="1" destOrd="0" presId="urn:microsoft.com/office/officeart/2005/8/layout/hierarchy4"/>
    <dgm:cxn modelId="{99E1741C-4A14-41E1-A8DA-430CF13CA38E}" type="presParOf" srcId="{BDA85FBB-3107-4F0C-98F0-B5F93C5F5B44}" destId="{9CEE14D0-8A3E-4AB8-ADB0-4883F876FD5E}" srcOrd="2" destOrd="0" presId="urn:microsoft.com/office/officeart/2005/8/layout/hierarchy4"/>
    <dgm:cxn modelId="{E19471AE-67CC-4DCB-93B2-AD8361C71112}" type="presParOf" srcId="{9CEE14D0-8A3E-4AB8-ADB0-4883F876FD5E}" destId="{BBC2DFAA-F664-4134-B902-CB1A8CA996D6}" srcOrd="0" destOrd="0" presId="urn:microsoft.com/office/officeart/2005/8/layout/hierarchy4"/>
    <dgm:cxn modelId="{21F8BEAB-5544-466B-ACBE-9C4F84C513B7}" type="presParOf" srcId="{BBC2DFAA-F664-4134-B902-CB1A8CA996D6}" destId="{77D01BF8-E42B-43CA-B034-42DA43802BF0}" srcOrd="0" destOrd="0" presId="urn:microsoft.com/office/officeart/2005/8/layout/hierarchy4"/>
    <dgm:cxn modelId="{5A35D5F9-BBC5-485E-83E1-2736A07E8E76}" type="presParOf" srcId="{BBC2DFAA-F664-4134-B902-CB1A8CA996D6}" destId="{689A04E8-1723-4201-84AE-B32CD3785057}" srcOrd="1" destOrd="0" presId="urn:microsoft.com/office/officeart/2005/8/layout/hierarchy4"/>
    <dgm:cxn modelId="{17CB3887-A8B7-4A82-B32E-1359840A22FC}" type="presParOf" srcId="{9CEE14D0-8A3E-4AB8-ADB0-4883F876FD5E}" destId="{DA36F353-DAA9-4BF2-914C-6B8AFCB4FCA1}" srcOrd="1" destOrd="0" presId="urn:microsoft.com/office/officeart/2005/8/layout/hierarchy4"/>
    <dgm:cxn modelId="{356CEE9F-2732-436C-9816-E88067A0D426}" type="presParOf" srcId="{9CEE14D0-8A3E-4AB8-ADB0-4883F876FD5E}" destId="{265DDA1D-AAF9-445D-8C4F-A5FB90DB7C39}" srcOrd="2" destOrd="0" presId="urn:microsoft.com/office/officeart/2005/8/layout/hierarchy4"/>
    <dgm:cxn modelId="{58F18288-7BEE-4669-9CAC-0F15F693901B}" type="presParOf" srcId="{265DDA1D-AAF9-445D-8C4F-A5FB90DB7C39}" destId="{B4F39C6A-6F14-475B-A6A1-722BFCBAB74D}" srcOrd="0" destOrd="0" presId="urn:microsoft.com/office/officeart/2005/8/layout/hierarchy4"/>
    <dgm:cxn modelId="{8A3D60FA-C6EF-4DF0-A8E5-D7FE7B361402}" type="presParOf" srcId="{265DDA1D-AAF9-445D-8C4F-A5FB90DB7C39}" destId="{4BEB7FF1-4B70-4AC8-9EE2-F356F04D5BF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E67A96-BB10-4179-8D8D-9AE71828AEE1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EF33387-E505-42B4-8786-F6629981E331}">
      <dgm:prSet phldrT="[טקסט]" custT="1"/>
      <dgm:spPr/>
      <dgm:t>
        <a:bodyPr/>
        <a:lstStyle/>
        <a:p>
          <a:pPr rtl="1"/>
          <a:r>
            <a:rPr lang="he-IL" sz="3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אחריות נספחות</a:t>
          </a:r>
          <a:endParaRPr lang="he-IL" sz="3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A808C1E4-6EDF-4745-ABE6-EF82D1E08593}" type="parTrans" cxnId="{1785FF3A-F194-4820-B846-E8BEDEC3CC3A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0DB22338-1384-489A-B91D-DF976DD540BA}" type="sibTrans" cxnId="{1785FF3A-F194-4820-B846-E8BEDEC3CC3A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61511FB1-306C-4472-A7C5-CCE9F33471D5}">
      <dgm:prSet phldrT="[טקסט]"/>
      <dgm:spPr/>
      <dgm:t>
        <a:bodyPr/>
        <a:lstStyle/>
        <a:p>
          <a:pPr rtl="1"/>
          <a:r>
            <a:rPr lang="he-IL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יחסי ישראל הודו תמונת מצב- אתגרים. כיצד ניתן להסביר את המדיניות ההודית קרבה לישראל ולמדינות ערב, שיפור מעמדה בישראל ?</a:t>
          </a:r>
          <a:endParaRPr lang="he-IL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9E49EFE2-C6D2-4F46-B2F3-4C03265DBB3D}" type="parTrans" cxnId="{376B542E-0B11-4BB6-960E-2EF3B7EEEBBC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6C78A872-CE2C-4EF8-BE98-1AB473748C4C}" type="sibTrans" cxnId="{376B542E-0B11-4BB6-960E-2EF3B7EEEBBC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7A76A731-A0D0-4A1A-A956-AE390CD63D69}">
      <dgm:prSet/>
      <dgm:spPr/>
      <dgm:t>
        <a:bodyPr/>
        <a:lstStyle/>
        <a:p>
          <a:pPr rtl="1"/>
          <a:r>
            <a:rPr lang="he-IL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D2CA2765-CFA9-475A-9B08-310DAB6BF569}" type="parTrans" cxnId="{F93FEC91-9FAE-4FDF-AB0D-9A9204DDDBAB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53860759-96B4-45DB-8024-A4927EE05E14}" type="sibTrans" cxnId="{F93FEC91-9FAE-4FDF-AB0D-9A9204DDDBAB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29239669-BC18-42CC-8442-769323656C4B}" type="pres">
      <dgm:prSet presAssocID="{88E67A96-BB10-4179-8D8D-9AE71828AEE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7842943C-5C07-48F1-BEE6-B104A2C98AF0}" type="pres">
      <dgm:prSet presAssocID="{7EF33387-E505-42B4-8786-F6629981E331}" presName="vertOne" presStyleCnt="0"/>
      <dgm:spPr/>
    </dgm:pt>
    <dgm:pt modelId="{A11F5BBF-AF13-4FEB-8EFD-FF3D9DBD1851}" type="pres">
      <dgm:prSet presAssocID="{7EF33387-E505-42B4-8786-F6629981E33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0EAF995-459D-4A11-AFB9-CB9DBAA52188}" type="pres">
      <dgm:prSet presAssocID="{7EF33387-E505-42B4-8786-F6629981E331}" presName="parTransOne" presStyleCnt="0"/>
      <dgm:spPr/>
    </dgm:pt>
    <dgm:pt modelId="{4D679BDB-F10D-460A-A9E1-C639C48E5582}" type="pres">
      <dgm:prSet presAssocID="{7EF33387-E505-42B4-8786-F6629981E331}" presName="horzOne" presStyleCnt="0"/>
      <dgm:spPr/>
    </dgm:pt>
    <dgm:pt modelId="{C29E03B9-91DC-4D7A-8B48-CF571CC87046}" type="pres">
      <dgm:prSet presAssocID="{61511FB1-306C-4472-A7C5-CCE9F33471D5}" presName="vertTwo" presStyleCnt="0"/>
      <dgm:spPr/>
    </dgm:pt>
    <dgm:pt modelId="{13EE5B3F-3A4D-4A5A-8A01-0EB1AA56FADE}" type="pres">
      <dgm:prSet presAssocID="{61511FB1-306C-4472-A7C5-CCE9F33471D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E99D297-5A80-4581-931F-23799D72A109}" type="pres">
      <dgm:prSet presAssocID="{61511FB1-306C-4472-A7C5-CCE9F33471D5}" presName="horzTwo" presStyleCnt="0"/>
      <dgm:spPr/>
    </dgm:pt>
    <dgm:pt modelId="{32D09E5E-C721-4BDB-8E1F-0462239FB73A}" type="pres">
      <dgm:prSet presAssocID="{6C78A872-CE2C-4EF8-BE98-1AB473748C4C}" presName="sibSpaceTwo" presStyleCnt="0"/>
      <dgm:spPr/>
    </dgm:pt>
    <dgm:pt modelId="{30D51B5B-533C-47C8-BCA6-55F44B8B8B1D}" type="pres">
      <dgm:prSet presAssocID="{7A76A731-A0D0-4A1A-A956-AE390CD63D69}" presName="vertTwo" presStyleCnt="0"/>
      <dgm:spPr/>
    </dgm:pt>
    <dgm:pt modelId="{90860926-9073-4908-B9B9-146E9D07EC67}" type="pres">
      <dgm:prSet presAssocID="{7A76A731-A0D0-4A1A-A956-AE390CD63D69}" presName="txTwo" presStyleLbl="node2" presStyleIdx="1" presStyleCnt="2" custScaleX="36381" custLinFactNeighborX="133" custLinFactNeighborY="-80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0541C07-6F7B-48BB-8FF8-4859FE19775F}" type="pres">
      <dgm:prSet presAssocID="{7A76A731-A0D0-4A1A-A956-AE390CD63D69}" presName="horzTwo" presStyleCnt="0"/>
      <dgm:spPr/>
    </dgm:pt>
  </dgm:ptLst>
  <dgm:cxnLst>
    <dgm:cxn modelId="{376B542E-0B11-4BB6-960E-2EF3B7EEEBBC}" srcId="{7EF33387-E505-42B4-8786-F6629981E331}" destId="{61511FB1-306C-4472-A7C5-CCE9F33471D5}" srcOrd="0" destOrd="0" parTransId="{9E49EFE2-C6D2-4F46-B2F3-4C03265DBB3D}" sibTransId="{6C78A872-CE2C-4EF8-BE98-1AB473748C4C}"/>
    <dgm:cxn modelId="{F93FEC91-9FAE-4FDF-AB0D-9A9204DDDBAB}" srcId="{7EF33387-E505-42B4-8786-F6629981E331}" destId="{7A76A731-A0D0-4A1A-A956-AE390CD63D69}" srcOrd="1" destOrd="0" parTransId="{D2CA2765-CFA9-475A-9B08-310DAB6BF569}" sibTransId="{53860759-96B4-45DB-8024-A4927EE05E14}"/>
    <dgm:cxn modelId="{26F07A99-5BEE-48AD-9CE4-60B37432C56B}" type="presOf" srcId="{61511FB1-306C-4472-A7C5-CCE9F33471D5}" destId="{13EE5B3F-3A4D-4A5A-8A01-0EB1AA56FADE}" srcOrd="0" destOrd="0" presId="urn:microsoft.com/office/officeart/2005/8/layout/hierarchy4"/>
    <dgm:cxn modelId="{1785FF3A-F194-4820-B846-E8BEDEC3CC3A}" srcId="{88E67A96-BB10-4179-8D8D-9AE71828AEE1}" destId="{7EF33387-E505-42B4-8786-F6629981E331}" srcOrd="0" destOrd="0" parTransId="{A808C1E4-6EDF-4745-ABE6-EF82D1E08593}" sibTransId="{0DB22338-1384-489A-B91D-DF976DD540BA}"/>
    <dgm:cxn modelId="{85F971AC-5175-4661-971A-0CC87A6CF970}" type="presOf" srcId="{88E67A96-BB10-4179-8D8D-9AE71828AEE1}" destId="{29239669-BC18-42CC-8442-769323656C4B}" srcOrd="0" destOrd="0" presId="urn:microsoft.com/office/officeart/2005/8/layout/hierarchy4"/>
    <dgm:cxn modelId="{547E0953-D079-48BA-ABD3-BDEBAA71ECB8}" type="presOf" srcId="{7EF33387-E505-42B4-8786-F6629981E331}" destId="{A11F5BBF-AF13-4FEB-8EFD-FF3D9DBD1851}" srcOrd="0" destOrd="0" presId="urn:microsoft.com/office/officeart/2005/8/layout/hierarchy4"/>
    <dgm:cxn modelId="{99BBE464-DC02-4C8D-845F-C3523CB46132}" type="presOf" srcId="{7A76A731-A0D0-4A1A-A956-AE390CD63D69}" destId="{90860926-9073-4908-B9B9-146E9D07EC67}" srcOrd="0" destOrd="0" presId="urn:microsoft.com/office/officeart/2005/8/layout/hierarchy4"/>
    <dgm:cxn modelId="{E8483A7A-3FED-4FAE-B36E-36D2CBB4BB1A}" type="presParOf" srcId="{29239669-BC18-42CC-8442-769323656C4B}" destId="{7842943C-5C07-48F1-BEE6-B104A2C98AF0}" srcOrd="0" destOrd="0" presId="urn:microsoft.com/office/officeart/2005/8/layout/hierarchy4"/>
    <dgm:cxn modelId="{EAC9537E-D569-4F25-BCBE-BC998E951F2A}" type="presParOf" srcId="{7842943C-5C07-48F1-BEE6-B104A2C98AF0}" destId="{A11F5BBF-AF13-4FEB-8EFD-FF3D9DBD1851}" srcOrd="0" destOrd="0" presId="urn:microsoft.com/office/officeart/2005/8/layout/hierarchy4"/>
    <dgm:cxn modelId="{3120D6DA-2D29-47DB-91E8-216723DA3C01}" type="presParOf" srcId="{7842943C-5C07-48F1-BEE6-B104A2C98AF0}" destId="{40EAF995-459D-4A11-AFB9-CB9DBAA52188}" srcOrd="1" destOrd="0" presId="urn:microsoft.com/office/officeart/2005/8/layout/hierarchy4"/>
    <dgm:cxn modelId="{9A114D63-2F36-4F22-994E-61DC2F2AA885}" type="presParOf" srcId="{7842943C-5C07-48F1-BEE6-B104A2C98AF0}" destId="{4D679BDB-F10D-460A-A9E1-C639C48E5582}" srcOrd="2" destOrd="0" presId="urn:microsoft.com/office/officeart/2005/8/layout/hierarchy4"/>
    <dgm:cxn modelId="{99396E56-FC50-4BA2-9133-285EE022890F}" type="presParOf" srcId="{4D679BDB-F10D-460A-A9E1-C639C48E5582}" destId="{C29E03B9-91DC-4D7A-8B48-CF571CC87046}" srcOrd="0" destOrd="0" presId="urn:microsoft.com/office/officeart/2005/8/layout/hierarchy4"/>
    <dgm:cxn modelId="{04DEACDA-7C56-4A58-B0ED-A96A1680E2DF}" type="presParOf" srcId="{C29E03B9-91DC-4D7A-8B48-CF571CC87046}" destId="{13EE5B3F-3A4D-4A5A-8A01-0EB1AA56FADE}" srcOrd="0" destOrd="0" presId="urn:microsoft.com/office/officeart/2005/8/layout/hierarchy4"/>
    <dgm:cxn modelId="{13AB8D48-EB44-40EC-A0B0-209114F1DCA1}" type="presParOf" srcId="{C29E03B9-91DC-4D7A-8B48-CF571CC87046}" destId="{AE99D297-5A80-4581-931F-23799D72A109}" srcOrd="1" destOrd="0" presId="urn:microsoft.com/office/officeart/2005/8/layout/hierarchy4"/>
    <dgm:cxn modelId="{7FD41A41-AC05-40BC-88AC-D72CBB916CDA}" type="presParOf" srcId="{4D679BDB-F10D-460A-A9E1-C639C48E5582}" destId="{32D09E5E-C721-4BDB-8E1F-0462239FB73A}" srcOrd="1" destOrd="0" presId="urn:microsoft.com/office/officeart/2005/8/layout/hierarchy4"/>
    <dgm:cxn modelId="{A4F9B8AE-2C22-4452-9787-6989B16B1B24}" type="presParOf" srcId="{4D679BDB-F10D-460A-A9E1-C639C48E5582}" destId="{30D51B5B-533C-47C8-BCA6-55F44B8B8B1D}" srcOrd="2" destOrd="0" presId="urn:microsoft.com/office/officeart/2005/8/layout/hierarchy4"/>
    <dgm:cxn modelId="{24A43240-DD70-4C91-AB89-757438F41F11}" type="presParOf" srcId="{30D51B5B-533C-47C8-BCA6-55F44B8B8B1D}" destId="{90860926-9073-4908-B9B9-146E9D07EC67}" srcOrd="0" destOrd="0" presId="urn:microsoft.com/office/officeart/2005/8/layout/hierarchy4"/>
    <dgm:cxn modelId="{AF3A0A6D-F301-40C1-9722-B378D682D6C3}" type="presParOf" srcId="{30D51B5B-533C-47C8-BCA6-55F44B8B8B1D}" destId="{20541C07-6F7B-48BB-8FF8-4859FE19775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7253EB-4E59-4D52-BA07-4DB7316F4915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417A881-E643-44D6-878F-D5CAA3D514FB}">
      <dgm:prSet phldrT="[טקסט]" custT="1"/>
      <dgm:spPr/>
      <dgm:t>
        <a:bodyPr/>
        <a:lstStyle/>
        <a:p>
          <a:pPr rtl="1"/>
          <a:r>
            <a:rPr lang="he-IL" sz="3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אחריות נספחות</a:t>
          </a:r>
          <a:endParaRPr lang="he-IL" sz="3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B9958D36-764A-405E-A6F6-507E36754DD0}" type="parTrans" cxnId="{9A93F1B3-A5DF-48F0-B1AF-872DC89925F7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D4CAB6F5-DD03-4747-B496-7A5C0BEB72DD}" type="sibTrans" cxnId="{9A93F1B3-A5DF-48F0-B1AF-872DC89925F7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05AB4F71-CE39-4D79-8261-570301E85C00}">
      <dgm:prSet phldrT="[טקסט]"/>
      <dgm:spPr/>
      <dgm:t>
        <a:bodyPr/>
        <a:lstStyle/>
        <a:p>
          <a:pPr rtl="1"/>
          <a:r>
            <a:rPr lang="he-IL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מדיניות החוץ של הודו?, חיים לצד מדינת גרעין, חיים לצד מעצמה סין משמעות והשלכות, גבולות טרור, המתח בין האסטרטגיה לקדמה, חזון מדיני?</a:t>
          </a:r>
          <a:endParaRPr lang="he-IL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69BE75D8-7013-4EF0-A40D-65CDE4ED7D5B}" type="parTrans" cxnId="{4F8815D3-928C-4D45-8551-4C2CAF51A74B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017C1618-FD3E-484E-89F3-D6EC51DA6446}" type="sibTrans" cxnId="{4F8815D3-928C-4D45-8551-4C2CAF51A74B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B5638D59-714F-42ED-BB04-B8BA83B8AA9E}">
      <dgm:prSet/>
      <dgm:spPr/>
      <dgm:t>
        <a:bodyPr/>
        <a:lstStyle/>
        <a:p>
          <a:pPr rtl="1"/>
          <a:r>
            <a:rPr lang="he-IL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dirty="0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2D9B31DC-D32C-4D0B-931F-C18F5BDFE703}" type="parTrans" cxnId="{1F34FAAF-57A0-4A71-A007-419763BE3156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CF6D5342-4440-407F-B144-324B48C1BD6B}" type="sibTrans" cxnId="{1F34FAAF-57A0-4A71-A007-419763BE3156}">
      <dgm:prSet/>
      <dgm:spPr/>
      <dgm:t>
        <a:bodyPr/>
        <a:lstStyle/>
        <a:p>
          <a:pPr rtl="1"/>
          <a:endParaRPr lang="he-IL">
            <a:latin typeface="Guttman Hatzvi" panose="02010401010101010101" pitchFamily="2" charset="-79"/>
            <a:cs typeface="Guttman Hatzvi" panose="02010401010101010101" pitchFamily="2" charset="-79"/>
          </a:endParaRPr>
        </a:p>
      </dgm:t>
    </dgm:pt>
    <dgm:pt modelId="{B298393B-CE67-41E2-88E9-3B3BA941B4DA}" type="pres">
      <dgm:prSet presAssocID="{D47253EB-4E59-4D52-BA07-4DB7316F491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1EC535DF-0E0D-4D07-882E-965467620B05}" type="pres">
      <dgm:prSet presAssocID="{4417A881-E643-44D6-878F-D5CAA3D514FB}" presName="vertOne" presStyleCnt="0"/>
      <dgm:spPr/>
    </dgm:pt>
    <dgm:pt modelId="{4A23E46A-395A-4369-ADDC-B59CCBE9E40C}" type="pres">
      <dgm:prSet presAssocID="{4417A881-E643-44D6-878F-D5CAA3D514F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EF184B0-F4B5-414A-A369-B8DC379B0C60}" type="pres">
      <dgm:prSet presAssocID="{4417A881-E643-44D6-878F-D5CAA3D514FB}" presName="parTransOne" presStyleCnt="0"/>
      <dgm:spPr/>
    </dgm:pt>
    <dgm:pt modelId="{85D7C625-1410-432F-A3A2-18732D849A41}" type="pres">
      <dgm:prSet presAssocID="{4417A881-E643-44D6-878F-D5CAA3D514FB}" presName="horzOne" presStyleCnt="0"/>
      <dgm:spPr/>
    </dgm:pt>
    <dgm:pt modelId="{A2D364C7-BEC7-45C2-965F-F570ECA77C8D}" type="pres">
      <dgm:prSet presAssocID="{05AB4F71-CE39-4D79-8261-570301E85C00}" presName="vertTwo" presStyleCnt="0"/>
      <dgm:spPr/>
    </dgm:pt>
    <dgm:pt modelId="{32AA9447-AAFF-4620-BAED-78DCFA6BA201}" type="pres">
      <dgm:prSet presAssocID="{05AB4F71-CE39-4D79-8261-570301E85C0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6785AE3-92EA-46AD-8F5C-99527907D23A}" type="pres">
      <dgm:prSet presAssocID="{05AB4F71-CE39-4D79-8261-570301E85C00}" presName="horzTwo" presStyleCnt="0"/>
      <dgm:spPr/>
    </dgm:pt>
    <dgm:pt modelId="{DF59D45A-426F-4850-8609-9C21695C5648}" type="pres">
      <dgm:prSet presAssocID="{017C1618-FD3E-484E-89F3-D6EC51DA6446}" presName="sibSpaceTwo" presStyleCnt="0"/>
      <dgm:spPr/>
    </dgm:pt>
    <dgm:pt modelId="{B0AEAF33-573E-4349-B18A-F5230331BB32}" type="pres">
      <dgm:prSet presAssocID="{B5638D59-714F-42ED-BB04-B8BA83B8AA9E}" presName="vertTwo" presStyleCnt="0"/>
      <dgm:spPr/>
    </dgm:pt>
    <dgm:pt modelId="{2BD3737C-63F6-41C6-90B0-BDB709285B06}" type="pres">
      <dgm:prSet presAssocID="{B5638D59-714F-42ED-BB04-B8BA83B8AA9E}" presName="txTwo" presStyleLbl="node2" presStyleIdx="1" presStyleCnt="2" custScaleX="3070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78847D8-0BB2-4477-9A4A-ED9DB2F982E4}" type="pres">
      <dgm:prSet presAssocID="{B5638D59-714F-42ED-BB04-B8BA83B8AA9E}" presName="horzTwo" presStyleCnt="0"/>
      <dgm:spPr/>
    </dgm:pt>
  </dgm:ptLst>
  <dgm:cxnLst>
    <dgm:cxn modelId="{1F34FAAF-57A0-4A71-A007-419763BE3156}" srcId="{4417A881-E643-44D6-878F-D5CAA3D514FB}" destId="{B5638D59-714F-42ED-BB04-B8BA83B8AA9E}" srcOrd="1" destOrd="0" parTransId="{2D9B31DC-D32C-4D0B-931F-C18F5BDFE703}" sibTransId="{CF6D5342-4440-407F-B144-324B48C1BD6B}"/>
    <dgm:cxn modelId="{33D54A3F-E6ED-4517-AE31-C025DEC06985}" type="presOf" srcId="{4417A881-E643-44D6-878F-D5CAA3D514FB}" destId="{4A23E46A-395A-4369-ADDC-B59CCBE9E40C}" srcOrd="0" destOrd="0" presId="urn:microsoft.com/office/officeart/2005/8/layout/hierarchy4"/>
    <dgm:cxn modelId="{9217317A-F991-4D28-80E3-7E4B58517753}" type="presOf" srcId="{B5638D59-714F-42ED-BB04-B8BA83B8AA9E}" destId="{2BD3737C-63F6-41C6-90B0-BDB709285B06}" srcOrd="0" destOrd="0" presId="urn:microsoft.com/office/officeart/2005/8/layout/hierarchy4"/>
    <dgm:cxn modelId="{4F8815D3-928C-4D45-8551-4C2CAF51A74B}" srcId="{4417A881-E643-44D6-878F-D5CAA3D514FB}" destId="{05AB4F71-CE39-4D79-8261-570301E85C00}" srcOrd="0" destOrd="0" parTransId="{69BE75D8-7013-4EF0-A40D-65CDE4ED7D5B}" sibTransId="{017C1618-FD3E-484E-89F3-D6EC51DA6446}"/>
    <dgm:cxn modelId="{09F16262-B015-4DF6-B785-263C5046963B}" type="presOf" srcId="{D47253EB-4E59-4D52-BA07-4DB7316F4915}" destId="{B298393B-CE67-41E2-88E9-3B3BA941B4DA}" srcOrd="0" destOrd="0" presId="urn:microsoft.com/office/officeart/2005/8/layout/hierarchy4"/>
    <dgm:cxn modelId="{E6023599-7BBD-4D83-B45F-5F9D7EDDF9A3}" type="presOf" srcId="{05AB4F71-CE39-4D79-8261-570301E85C00}" destId="{32AA9447-AAFF-4620-BAED-78DCFA6BA201}" srcOrd="0" destOrd="0" presId="urn:microsoft.com/office/officeart/2005/8/layout/hierarchy4"/>
    <dgm:cxn modelId="{9A93F1B3-A5DF-48F0-B1AF-872DC89925F7}" srcId="{D47253EB-4E59-4D52-BA07-4DB7316F4915}" destId="{4417A881-E643-44D6-878F-D5CAA3D514FB}" srcOrd="0" destOrd="0" parTransId="{B9958D36-764A-405E-A6F6-507E36754DD0}" sibTransId="{D4CAB6F5-DD03-4747-B496-7A5C0BEB72DD}"/>
    <dgm:cxn modelId="{F4C71B26-A1D3-40B3-8B25-B25390D30A44}" type="presParOf" srcId="{B298393B-CE67-41E2-88E9-3B3BA941B4DA}" destId="{1EC535DF-0E0D-4D07-882E-965467620B05}" srcOrd="0" destOrd="0" presId="urn:microsoft.com/office/officeart/2005/8/layout/hierarchy4"/>
    <dgm:cxn modelId="{C5BA4C68-258D-428F-84EF-4B4D304F457A}" type="presParOf" srcId="{1EC535DF-0E0D-4D07-882E-965467620B05}" destId="{4A23E46A-395A-4369-ADDC-B59CCBE9E40C}" srcOrd="0" destOrd="0" presId="urn:microsoft.com/office/officeart/2005/8/layout/hierarchy4"/>
    <dgm:cxn modelId="{49225BE0-0B46-4884-9E95-34745A008CC3}" type="presParOf" srcId="{1EC535DF-0E0D-4D07-882E-965467620B05}" destId="{5EF184B0-F4B5-414A-A369-B8DC379B0C60}" srcOrd="1" destOrd="0" presId="urn:microsoft.com/office/officeart/2005/8/layout/hierarchy4"/>
    <dgm:cxn modelId="{C0B4C1D7-F7F9-4E12-B198-F9993FC4C293}" type="presParOf" srcId="{1EC535DF-0E0D-4D07-882E-965467620B05}" destId="{85D7C625-1410-432F-A3A2-18732D849A41}" srcOrd="2" destOrd="0" presId="urn:microsoft.com/office/officeart/2005/8/layout/hierarchy4"/>
    <dgm:cxn modelId="{65AF712E-9D00-43EA-95A4-5AF7806532AE}" type="presParOf" srcId="{85D7C625-1410-432F-A3A2-18732D849A41}" destId="{A2D364C7-BEC7-45C2-965F-F570ECA77C8D}" srcOrd="0" destOrd="0" presId="urn:microsoft.com/office/officeart/2005/8/layout/hierarchy4"/>
    <dgm:cxn modelId="{E1A90B3C-A595-4FA3-9A63-76C04BC297EC}" type="presParOf" srcId="{A2D364C7-BEC7-45C2-965F-F570ECA77C8D}" destId="{32AA9447-AAFF-4620-BAED-78DCFA6BA201}" srcOrd="0" destOrd="0" presId="urn:microsoft.com/office/officeart/2005/8/layout/hierarchy4"/>
    <dgm:cxn modelId="{51CFD0E2-647F-4AB4-85A1-BE00FE5CDFB7}" type="presParOf" srcId="{A2D364C7-BEC7-45C2-965F-F570ECA77C8D}" destId="{D6785AE3-92EA-46AD-8F5C-99527907D23A}" srcOrd="1" destOrd="0" presId="urn:microsoft.com/office/officeart/2005/8/layout/hierarchy4"/>
    <dgm:cxn modelId="{114C73BD-CFAD-4441-A150-E797507CDDEC}" type="presParOf" srcId="{85D7C625-1410-432F-A3A2-18732D849A41}" destId="{DF59D45A-426F-4850-8609-9C21695C5648}" srcOrd="1" destOrd="0" presId="urn:microsoft.com/office/officeart/2005/8/layout/hierarchy4"/>
    <dgm:cxn modelId="{E57778C3-7CD4-46E0-B681-DCB8B4DA50E4}" type="presParOf" srcId="{85D7C625-1410-432F-A3A2-18732D849A41}" destId="{B0AEAF33-573E-4349-B18A-F5230331BB32}" srcOrd="2" destOrd="0" presId="urn:microsoft.com/office/officeart/2005/8/layout/hierarchy4"/>
    <dgm:cxn modelId="{2E901BE4-EB3C-42A0-8275-54A782717E50}" type="presParOf" srcId="{B0AEAF33-573E-4349-B18A-F5230331BB32}" destId="{2BD3737C-63F6-41C6-90B0-BDB709285B06}" srcOrd="0" destOrd="0" presId="urn:microsoft.com/office/officeart/2005/8/layout/hierarchy4"/>
    <dgm:cxn modelId="{0F4E90EB-8F3F-4D57-88B1-68C1EAEA064E}" type="presParOf" srcId="{B0AEAF33-573E-4349-B18A-F5230331BB32}" destId="{178847D8-0BB2-4477-9A4A-ED9DB2F982E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7A6F7-2ECF-4920-BCF7-4EC7436C63C9}">
      <dsp:nvSpPr>
        <dsp:cNvPr id="0" name=""/>
        <dsp:cNvSpPr/>
      </dsp:nvSpPr>
      <dsp:spPr>
        <a:xfrm>
          <a:off x="3147" y="9"/>
          <a:ext cx="10356904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וההרצאות בנושא</a:t>
          </a:r>
          <a:endParaRPr lang="he-IL" sz="32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9376" y="46238"/>
        <a:ext cx="10264446" cy="1485901"/>
      </dsp:txXfrm>
    </dsp:sp>
    <dsp:sp modelId="{B519F193-9784-4DD5-A8AE-9C49BA82B34F}">
      <dsp:nvSpPr>
        <dsp:cNvPr id="0" name=""/>
        <dsp:cNvSpPr/>
      </dsp:nvSpPr>
      <dsp:spPr>
        <a:xfrm>
          <a:off x="3147" y="1845868"/>
          <a:ext cx="7418189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altLang="he-IL" sz="20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מהם האתוס של החברה ההודית? מהו ה-</a:t>
          </a:r>
          <a:r>
            <a:rPr lang="en-US" altLang="he-IL" sz="2000" kern="1200" dirty="0" smtClean="0">
              <a:latin typeface="Gisha" panose="020B0502040204020203" pitchFamily="34" charset="-79"/>
              <a:cs typeface="Guttman Hatzvi" panose="02010401010101010101" pitchFamily="2" charset="-79"/>
            </a:rPr>
            <a:t>"DNA”</a:t>
          </a:r>
          <a:r>
            <a:rPr lang="he-IL" altLang="he-IL" sz="20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 שלה? כיצד היא תופסת את הייחוד שלה? כיצד אלה  משפיעים על הודו של היום בדגש על יחסי החוץ שלה?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altLang="he-IL" sz="20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מהם הערכים המרכזיים בהודו של היום? </a:t>
          </a:r>
          <a:endParaRPr lang="he-IL" sz="20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9376" y="1892097"/>
        <a:ext cx="7325731" cy="1485901"/>
      </dsp:txXfrm>
    </dsp:sp>
    <dsp:sp modelId="{154D8EA8-1A41-4A33-A495-872BF257452B}">
      <dsp:nvSpPr>
        <dsp:cNvPr id="0" name=""/>
        <dsp:cNvSpPr/>
      </dsp:nvSpPr>
      <dsp:spPr>
        <a:xfrm>
          <a:off x="8044464" y="1845868"/>
          <a:ext cx="2315587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sz="28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8090693" y="1892097"/>
        <a:ext cx="2223129" cy="1485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CAE84-30E2-4963-B641-79645E40F42A}">
      <dsp:nvSpPr>
        <dsp:cNvPr id="0" name=""/>
        <dsp:cNvSpPr/>
      </dsp:nvSpPr>
      <dsp:spPr>
        <a:xfrm>
          <a:off x="0" y="51861"/>
          <a:ext cx="10356348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 dirty="0"/>
        </a:p>
      </dsp:txBody>
      <dsp:txXfrm>
        <a:off x="69974" y="121835"/>
        <a:ext cx="10216400" cy="2249140"/>
      </dsp:txXfrm>
    </dsp:sp>
    <dsp:sp modelId="{77D01BF8-E42B-43CA-B034-42DA43802BF0}">
      <dsp:nvSpPr>
        <dsp:cNvPr id="0" name=""/>
        <dsp:cNvSpPr/>
      </dsp:nvSpPr>
      <dsp:spPr>
        <a:xfrm>
          <a:off x="3425" y="2664450"/>
          <a:ext cx="7337226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מדינה מרובת לאומים ודתות כיצד מנהלים דמוקרטיה, פערי מעמדות,</a:t>
          </a:r>
          <a:r>
            <a:rPr lang="en-US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 </a:t>
          </a: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מעמד האישה, המסורת אל מול הקדמה, אתגרי הכלכלה, קשרי הכלכלה עם ישראל</a:t>
          </a:r>
          <a:endParaRPr lang="he-IL" sz="34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73399" y="2734424"/>
        <a:ext cx="7197278" cy="2249140"/>
      </dsp:txXfrm>
    </dsp:sp>
    <dsp:sp modelId="{B4F39C6A-6F14-475B-A6A1-722BFCBAB74D}">
      <dsp:nvSpPr>
        <dsp:cNvPr id="0" name=""/>
        <dsp:cNvSpPr/>
      </dsp:nvSpPr>
      <dsp:spPr>
        <a:xfrm>
          <a:off x="7956979" y="2664450"/>
          <a:ext cx="2402794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sz="34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8026953" y="2734424"/>
        <a:ext cx="2262846" cy="2249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F5BBF-AF13-4FEB-8EFD-FF3D9DBD1851}">
      <dsp:nvSpPr>
        <dsp:cNvPr id="0" name=""/>
        <dsp:cNvSpPr/>
      </dsp:nvSpPr>
      <dsp:spPr>
        <a:xfrm>
          <a:off x="2015" y="9"/>
          <a:ext cx="10359168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אחריות נספחות</a:t>
          </a:r>
          <a:endParaRPr lang="he-IL" sz="32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8244" y="46238"/>
        <a:ext cx="10266710" cy="1485901"/>
      </dsp:txXfrm>
    </dsp:sp>
    <dsp:sp modelId="{13EE5B3F-3A4D-4A5A-8A01-0EB1AA56FADE}">
      <dsp:nvSpPr>
        <dsp:cNvPr id="0" name=""/>
        <dsp:cNvSpPr/>
      </dsp:nvSpPr>
      <dsp:spPr>
        <a:xfrm>
          <a:off x="2015" y="1845868"/>
          <a:ext cx="7155060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יחסי ישראל הודו תמונת מצב- אתגרים. כיצד ניתן להסביר את המדיניות ההודית קרבה לישראל ולמדינות ערב, שיפור מעמדה בישראל ?</a:t>
          </a:r>
          <a:endParaRPr lang="he-IL" sz="24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8244" y="1892097"/>
        <a:ext cx="7062602" cy="1485901"/>
      </dsp:txXfrm>
    </dsp:sp>
    <dsp:sp modelId="{90860926-9073-4908-B9B9-146E9D07EC67}">
      <dsp:nvSpPr>
        <dsp:cNvPr id="0" name=""/>
        <dsp:cNvSpPr/>
      </dsp:nvSpPr>
      <dsp:spPr>
        <a:xfrm>
          <a:off x="7760117" y="1833162"/>
          <a:ext cx="2603082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sz="24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7806346" y="1879391"/>
        <a:ext cx="2510624" cy="14859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3E46A-395A-4369-ADDC-B59CCBE9E40C}">
      <dsp:nvSpPr>
        <dsp:cNvPr id="0" name=""/>
        <dsp:cNvSpPr/>
      </dsp:nvSpPr>
      <dsp:spPr>
        <a:xfrm>
          <a:off x="1021" y="9"/>
          <a:ext cx="10361156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שמות המרצים אחריות נספחות</a:t>
          </a:r>
          <a:endParaRPr lang="he-IL" sz="32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7250" y="46238"/>
        <a:ext cx="10268698" cy="1485901"/>
      </dsp:txXfrm>
    </dsp:sp>
    <dsp:sp modelId="{32AA9447-AAFF-4620-BAED-78DCFA6BA201}">
      <dsp:nvSpPr>
        <dsp:cNvPr id="0" name=""/>
        <dsp:cNvSpPr/>
      </dsp:nvSpPr>
      <dsp:spPr>
        <a:xfrm>
          <a:off x="1021" y="1845868"/>
          <a:ext cx="7448550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מדיניות החוץ של הודו?, חיים לצד מדינת גרעין, חיים לצד מעצמה סין משמעות והשלכות, גבולות טרור, המתח בין האסטרטגיה לקדמה, חזון מדיני?</a:t>
          </a:r>
          <a:endParaRPr lang="he-IL" sz="24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47250" y="1892097"/>
        <a:ext cx="7356092" cy="1485901"/>
      </dsp:txXfrm>
    </dsp:sp>
    <dsp:sp modelId="{2BD3737C-63F6-41C6-90B0-BDB709285B06}">
      <dsp:nvSpPr>
        <dsp:cNvPr id="0" name=""/>
        <dsp:cNvSpPr/>
      </dsp:nvSpPr>
      <dsp:spPr>
        <a:xfrm>
          <a:off x="8075249" y="1845868"/>
          <a:ext cx="2286928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Guttman Hatzvi" panose="02010401010101010101" pitchFamily="2" charset="-79"/>
              <a:cs typeface="Guttman Hatzvi" panose="02010401010101010101" pitchFamily="2" charset="-79"/>
            </a:rPr>
            <a:t>שאלות מנחות לסיור</a:t>
          </a:r>
          <a:endParaRPr lang="he-IL" sz="2400" kern="1200" dirty="0">
            <a:latin typeface="Guttman Hatzvi" panose="02010401010101010101" pitchFamily="2" charset="-79"/>
            <a:cs typeface="Guttman Hatzvi" panose="02010401010101010101" pitchFamily="2" charset="-79"/>
          </a:endParaRPr>
        </a:p>
      </dsp:txBody>
      <dsp:txXfrm>
        <a:off x="8121478" y="1892097"/>
        <a:ext cx="2194470" cy="1485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366B685-6B30-4FD8-81FB-BA019EE365C2}" type="datetimeFigureOut">
              <a:rPr lang="he-IL" smtClean="0"/>
              <a:t>י'/ניסן/תשע"ח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DD4EDF7-36D3-47A6-BEDB-9EC294F8E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95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751012" y="1491285"/>
            <a:ext cx="8689976" cy="2509213"/>
          </a:xfrm>
        </p:spPr>
        <p:txBody>
          <a:bodyPr>
            <a:normAutofit/>
          </a:bodyPr>
          <a:lstStyle/>
          <a:p>
            <a:r>
              <a:rPr lang="he-IL" sz="6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סיור הודו</a:t>
            </a:r>
            <a:endParaRPr lang="he-IL" sz="66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51012" y="4095750"/>
            <a:ext cx="8689976" cy="1371599"/>
          </a:xfrm>
        </p:spPr>
        <p:txBody>
          <a:bodyPr/>
          <a:lstStyle/>
          <a:p>
            <a:r>
              <a:rPr lang="he-I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מחזור מ"ה</a:t>
            </a:r>
          </a:p>
          <a:p>
            <a:r>
              <a:rPr lang="he-I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22-26 אפריל 18</a:t>
            </a:r>
            <a:endParaRPr lang="he-IL" dirty="0">
              <a:solidFill>
                <a:schemeClr val="tx1">
                  <a:lumMod val="85000"/>
                  <a:lumOff val="15000"/>
                </a:schemeClr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4" name="AutoShape 2" descr="תוצאת תמונה עבור הודו ישרא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AutoShape 4" descr="תוצאת תמונה עבור הודו ישרא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0" y="469900"/>
            <a:ext cx="7886700" cy="247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57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149" y="241301"/>
            <a:ext cx="10364451" cy="736599"/>
          </a:xfrm>
        </p:spPr>
        <p:txBody>
          <a:bodyPr/>
          <a:lstStyle/>
          <a:p>
            <a:r>
              <a:rPr lang="he-IL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תוכנית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הסיור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270000"/>
            <a:ext cx="10363826" cy="6121400"/>
          </a:xfrm>
        </p:spPr>
        <p:txBody>
          <a:bodyPr>
            <a:normAutofit/>
          </a:bodyPr>
          <a:lstStyle/>
          <a:p>
            <a:r>
              <a:rPr lang="he-IL" sz="28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מוצ"ש 21.4: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המראת המשלחת מישראל</a:t>
            </a:r>
          </a:p>
          <a:p>
            <a:r>
              <a:rPr lang="he-IL" sz="2800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יום </a:t>
            </a:r>
            <a:r>
              <a:rPr lang="he-IL" sz="28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א' 22.4</a:t>
            </a:r>
            <a:r>
              <a:rPr lang="he-IL" sz="28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(נושא - תרבות והכרות כללית עם הודו):</a:t>
            </a:r>
          </a:p>
          <a:p>
            <a:pPr lvl="1"/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נחיתה בשעה 12:20</a:t>
            </a:r>
            <a:r>
              <a:rPr lang="he-IL" sz="26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</a:t>
            </a:r>
            <a:endParaRPr lang="he-IL" sz="26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1"/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תדריך </a:t>
            </a:r>
            <a:r>
              <a:rPr lang="he-IL" sz="26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לביקור וסקירה שלנו על הודו.</a:t>
            </a:r>
          </a:p>
          <a:p>
            <a:pPr lvl="1"/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סיור </a:t>
            </a:r>
            <a:r>
              <a:rPr lang="he-IL" sz="26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תרבות </a:t>
            </a:r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בניו דלהי. </a:t>
            </a:r>
          </a:p>
          <a:p>
            <a:pPr lvl="2"/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הגעת </a:t>
            </a: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שומרי 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השבת 23:15, איסוף והבאה למלון.</a:t>
            </a:r>
            <a:endParaRPr lang="he-IL" sz="24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>
              <a:buNone/>
            </a:pP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>
              <a:buNone/>
            </a:pP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079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0969" y="523267"/>
            <a:ext cx="11221127" cy="651483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לו"ז ביקור – לפי 4 עמודי הביטחון הלאומי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381000" y="1174750"/>
            <a:ext cx="11220450" cy="5473700"/>
          </a:xfrm>
        </p:spPr>
        <p:txBody>
          <a:bodyPr>
            <a:noAutofit/>
          </a:bodyPr>
          <a:lstStyle/>
          <a:p>
            <a:r>
              <a:rPr lang="he-IL" sz="28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יום ב' 23.4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(נושא – אתגרי ביטחון, פוליטי/מדיני):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ביקור במפקדת הצבא – פגישת נימוסים עם המארחים (כנראה ראש המודיעין </a:t>
            </a:r>
            <a:r>
              <a:rPr lang="he-IL" sz="28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והקש"ח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)</a:t>
            </a:r>
            <a:endParaRPr lang="en-US" sz="2800" dirty="0">
              <a:latin typeface="Gisha" panose="020B0502040204020203" pitchFamily="34" charset="-79"/>
              <a:cs typeface="Guttman Hatzvi" panose="02010401010101010101" pitchFamily="2" charset="-79"/>
            </a:endParaRPr>
          </a:p>
          <a:p>
            <a:r>
              <a:rPr lang="en-US" sz="2800" dirty="0">
                <a:latin typeface="Gisha" panose="020B0502040204020203" pitchFamily="34" charset="-79"/>
                <a:cs typeface="Guttman Hatzvi" panose="02010401010101010101" pitchFamily="2" charset="-79"/>
              </a:rPr>
              <a:t>-          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סקירה על אתגרי הביטחון בראיית הצבא.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ביקור ב-</a:t>
            </a:r>
            <a:r>
              <a:rPr lang="en-US" sz="2800" dirty="0">
                <a:latin typeface="Gisha" panose="020B0502040204020203" pitchFamily="34" charset="-79"/>
                <a:cs typeface="Guttman Hatzvi" panose="02010401010101010101" pitchFamily="2" charset="-79"/>
              </a:rPr>
              <a:t>NDC  )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המקבילה של </a:t>
            </a:r>
            <a:r>
              <a:rPr lang="he-IL" sz="28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מב"ל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) כולל ארוחת צהרים.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ביקור בפרלמנט.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פגישה עם גורם פוליטי וסקירה על הפוליטיקה ההודית.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בערב ארוחת ערב בבית הנספח.</a:t>
            </a:r>
          </a:p>
          <a:p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709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203201"/>
            <a:ext cx="10364451" cy="825499"/>
          </a:xfrm>
        </p:spPr>
        <p:txBody>
          <a:bodyPr/>
          <a:lstStyle/>
          <a:p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לו"ז ביקור – לפי 4 עמודי הביטחון הלאומי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397000"/>
            <a:ext cx="10363826" cy="5181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112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יום ג' 24.4</a:t>
            </a:r>
            <a:r>
              <a:rPr lang="he-IL" sz="112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</a:t>
            </a:r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(נושא - השלמות צבאי ומדיני, תרבות):</a:t>
            </a:r>
          </a:p>
          <a:p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יש לנו שעתיים בבוקר להשלמות – צבא, מכון מחקר, </a:t>
            </a:r>
            <a:r>
              <a:rPr lang="en-US" sz="11200" dirty="0">
                <a:latin typeface="Gisha" panose="020B0502040204020203" pitchFamily="34" charset="-79"/>
                <a:cs typeface="Guttman Hatzvi" panose="02010401010101010101" pitchFamily="2" charset="-79"/>
              </a:rPr>
              <a:t>NSA, </a:t>
            </a:r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פוליטיקאי, עיתונאי </a:t>
            </a:r>
            <a:r>
              <a:rPr lang="he-IL" sz="112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וכו</a:t>
            </a:r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'.</a:t>
            </a:r>
          </a:p>
          <a:p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11:00 – יציאה לשדה.</a:t>
            </a:r>
          </a:p>
          <a:p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13:30 – טיסה </a:t>
            </a:r>
            <a:r>
              <a:rPr lang="he-IL" sz="112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לאמריצר</a:t>
            </a:r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.</a:t>
            </a:r>
          </a:p>
          <a:p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אחה"צ – </a:t>
            </a:r>
            <a:r>
              <a:rPr lang="en-US" sz="11200" dirty="0">
                <a:latin typeface="Gisha" panose="020B0502040204020203" pitchFamily="34" charset="-79"/>
                <a:cs typeface="Guttman Hatzvi" panose="02010401010101010101" pitchFamily="2" charset="-79"/>
              </a:rPr>
              <a:t>WAGAH BORDER – </a:t>
            </a:r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ביקור במעבר הגבול עם פקיסטאן וצפייה בטקס החלפת המשמר (אירוע הזוי ומרתק תסתכל עליו </a:t>
            </a:r>
            <a:r>
              <a:rPr lang="he-IL" sz="112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ביוטיוב</a:t>
            </a:r>
            <a:r>
              <a:rPr lang="he-IL" sz="112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).</a:t>
            </a:r>
          </a:p>
          <a:p>
            <a:r>
              <a:rPr lang="he-IL" sz="112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ערב – סיור במקדש הזהב – המקדש החשוב ביותר לסיקים. מקום מאוד יפה ומעניין.</a:t>
            </a:r>
          </a:p>
          <a:p>
            <a:pPr marL="0" indent="0">
              <a:buNone/>
            </a:pPr>
            <a:endParaRPr lang="he-IL" sz="112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sz="80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>
              <a:buNone/>
            </a:pPr>
            <a:r>
              <a:rPr lang="he-IL" sz="8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</a:t>
            </a:r>
            <a:endParaRPr lang="he-IL" sz="80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63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161317"/>
            <a:ext cx="10364451" cy="841983"/>
          </a:xfrm>
        </p:spPr>
        <p:txBody>
          <a:bodyPr/>
          <a:lstStyle/>
          <a:p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לו"ז ביקור – לפי 4 עמודי הביטחון הלאומי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901700"/>
            <a:ext cx="10363826" cy="54991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- </a:t>
            </a:r>
            <a:r>
              <a:rPr lang="he-IL" sz="28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יום ד' 25.4: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סקירה של ה-</a:t>
            </a:r>
            <a:r>
              <a:rPr lang="en-US" sz="2800" dirty="0">
                <a:latin typeface="Gisha" panose="020B0502040204020203" pitchFamily="34" charset="-79"/>
                <a:cs typeface="Guttman Hatzvi" panose="02010401010101010101" pitchFamily="2" charset="-79"/>
              </a:rPr>
              <a:t>BSF (Border Security Force) 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על אתגרי הגנת הגבולות בהודו.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אופציה לסיור/תערוכה עם ה-</a:t>
            </a:r>
            <a:r>
              <a:rPr lang="en-US" sz="2800" dirty="0">
                <a:latin typeface="Gisha" panose="020B0502040204020203" pitchFamily="34" charset="-79"/>
                <a:cs typeface="Guttman Hatzvi" panose="02010401010101010101" pitchFamily="2" charset="-79"/>
              </a:rPr>
              <a:t>BSF.</a:t>
            </a:r>
          </a:p>
          <a:p>
            <a:r>
              <a:rPr lang="en-US" sz="28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1300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טיסה 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למומביי (נחיתה סביב 16:30. הגעה למלון בערך ב18:30).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סיור 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קצר והסבר על פיגועי מומביי 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באזור 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המלון ו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ערב חופשי.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272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27967"/>
            <a:ext cx="10364451" cy="956283"/>
          </a:xfrm>
        </p:spPr>
        <p:txBody>
          <a:bodyPr/>
          <a:lstStyle/>
          <a:p>
            <a:r>
              <a:rPr lang="he-IL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לו"ז ביקור – לפי 4 עמודי הביטחון הלאומי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133350" y="984250"/>
            <a:ext cx="11830049" cy="5283200"/>
          </a:xfrm>
        </p:spPr>
        <p:txBody>
          <a:bodyPr>
            <a:noAutofit/>
          </a:bodyPr>
          <a:lstStyle/>
          <a:p>
            <a:r>
              <a:rPr lang="he-IL" sz="2800" b="1" u="sng" dirty="0">
                <a:latin typeface="Guttman Hatzvi" panose="02010401010101010101" pitchFamily="2" charset="-79"/>
                <a:cs typeface="Guttman Hatzvi" panose="02010401010101010101" pitchFamily="2" charset="-79"/>
              </a:rPr>
              <a:t>יום ה' 26.4</a:t>
            </a:r>
            <a:r>
              <a:rPr lang="he-IL" sz="28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(נושא - כלכלה, אתגרי המרחב הימי):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סיור בפיקוד הדרומי של </a:t>
            </a:r>
            <a:r>
              <a:rPr lang="he-IL" sz="28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הנייבי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 – ביקור בפיקוד, ביקור בספינה, סקירה על האתגרים במרחב האוקיינוס ההודי.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ארוחת צהריים </a:t>
            </a:r>
            <a:r>
              <a:rPr lang="he-IL" sz="2800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בנייבי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פגישה/ביקור עם גורם כלכלי בכיר מאחת מתעשיות הענק בהודו.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אם יישאר זמן, סיור במקום מעניין בדרך לשדה ("המכבסה").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 סיכום הביקור.</a:t>
            </a:r>
          </a:p>
          <a:p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         טיסה ב-23:00 לארץ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.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5423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אתוס מורשת ותרבות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632798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16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466117"/>
            <a:ext cx="10364451" cy="1596177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מגמות בחברה, כלכלה,</a:t>
            </a:r>
            <a:r>
              <a:rPr lang="en-US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פוליטיקה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34792715"/>
              </p:ext>
            </p:extLst>
          </p:nvPr>
        </p:nvGraphicFramePr>
        <p:xfrm>
          <a:off x="914400" y="1651001"/>
          <a:ext cx="10363200" cy="505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94100" y="2794000"/>
            <a:ext cx="607059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 smtClean="0">
                <a:solidFill>
                  <a:schemeClr val="bg1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שמות המרצים אחריות נספחות </a:t>
            </a:r>
            <a:endParaRPr lang="he-IL" sz="3200" dirty="0">
              <a:solidFill>
                <a:schemeClr val="bg1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12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יחסי ישראל הודו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07300284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224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מערכת אסטרטגית וגאופוליטית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80642920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7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להחלטה</a:t>
            </a:r>
            <a:endParaRPr lang="he-IL" sz="66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אישור </a:t>
            </a:r>
            <a:r>
              <a:rPr lang="he-IL" sz="4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הלו"ז</a:t>
            </a:r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העקרוני</a:t>
            </a:r>
          </a:p>
          <a:p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אישור ליווי ס</a:t>
            </a:r>
            <a:r>
              <a:rPr lang="he-IL" sz="440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' נספח</a:t>
            </a:r>
            <a:endParaRPr lang="he-IL" sz="44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קוד לבוש</a:t>
            </a:r>
          </a:p>
          <a:p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קיום טקס (קהילה יהודית / בית קברות)?</a:t>
            </a:r>
          </a:p>
          <a:p>
            <a:endParaRPr lang="he-IL" sz="44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24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היעד</a:t>
            </a:r>
            <a:endParaRPr lang="he-IL" sz="66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4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הכרת הודו מעמדה ותפיסת האסטרטגיה שלה כמעצמה מרכזית ומתפתחת במערכת הבינ"ל, מדינה בעלת השפעה רבה על הממדים השונים בביטחון הלאומי הישראלי</a:t>
            </a:r>
            <a:endParaRPr lang="he-IL" sz="44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658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680" y="267809"/>
            <a:ext cx="11792661" cy="994383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מטרות הסיור 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0" y="1262192"/>
            <a:ext cx="11791950" cy="4770308"/>
          </a:xfrm>
        </p:spPr>
        <p:txBody>
          <a:bodyPr>
            <a:noAutofit/>
          </a:bodyPr>
          <a:lstStyle/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היכרות עם תרבות מגוונת, מורכבת ושורשים עמוקים.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דמוקרטיה מורכבת- כיצד מצליחים לנהל מדינה דמוקרטית עם לאומים ודתות שונות.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חברה- פערים עצומים בחברה, עוני קשה לצד מעמדות גבוהים.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חזון מדיני- כיצד תוספת הודו את עצמה במבנה העולמי המתהווה והעתידי.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גבולות מאתגרים לרבות עם מעצמות (סין) – כיצד מתמודדים עם האתגר.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מדינת גרעין החיה בגבול עם מדינת גרעין (פקיסטן) – הכיצד?</a:t>
            </a:r>
          </a:p>
          <a:p>
            <a:endParaRPr lang="he-IL" sz="28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sz="28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>
              <a:buNone/>
            </a:pP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4543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27967"/>
            <a:ext cx="10364451" cy="1596177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מטרות הסיור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200150"/>
            <a:ext cx="10363826" cy="4902200"/>
          </a:xfrm>
        </p:spPr>
        <p:txBody>
          <a:bodyPr>
            <a:normAutofit lnSpcReduction="10000"/>
          </a:bodyPr>
          <a:lstStyle/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כלכלה: מה האתגרים הלאומיים הכלכליים, שיעורי הצמיחה, כלכלה של מעמדות?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מעמד האישה .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תרבות אסטרטגית לצד תרבות הודית מסורתית- האם יכולים לגור בכפיפה אחת?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מדיניות חוץ: מהי האוריינטציה ?להתקרב למערב? להתקרב למזרח?</a:t>
            </a:r>
          </a:p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היחס לישראל- קרבה לצד פזילה וחברות עם מדינות ערב והצבעות נגד ישראל באו"ם.</a:t>
            </a:r>
          </a:p>
          <a:p>
            <a:endParaRPr lang="he-IL" sz="28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707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15375" y="-457199"/>
            <a:ext cx="10364451" cy="2514599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מנהלות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23661"/>
              </p:ext>
            </p:extLst>
          </p:nvPr>
        </p:nvGraphicFramePr>
        <p:xfrm>
          <a:off x="76199" y="1273733"/>
          <a:ext cx="11994780" cy="5227899"/>
        </p:xfrm>
        <a:graphic>
          <a:graphicData uri="http://schemas.openxmlformats.org/drawingml/2006/table">
            <a:tbl>
              <a:tblPr rtl="1"/>
              <a:tblGrid>
                <a:gridCol w="1695760"/>
                <a:gridCol w="3080373"/>
                <a:gridCol w="1617974"/>
                <a:gridCol w="1866891"/>
                <a:gridCol w="1866891"/>
                <a:gridCol w="1866891"/>
              </a:tblGrid>
              <a:tr h="247131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שם-עברית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שם-אנגלית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  <a:r>
                        <a:rPr lang="he-IL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יציאה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 חזרה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ויזה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כשרות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משה יהלומי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Moshe Yahalomi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יונתן סיידה-מרום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Yonatan Sayada Marom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רס"ן עידו </a:t>
                      </a:r>
                      <a:r>
                        <a:rPr lang="he-I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סוציאנו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MAJ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Ido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Soceanu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LTC Ryan Hoyle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29/4/18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Douglas Brock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LTC Tim Hullman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27/4/18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ללא צורך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Guido Cerioni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27/4/18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גב' תמר רחמימוב-הוניג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Mrs.Tamar Sharon Rahamimoff-Honig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ללא צורך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שי שטאדלר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Shai Stadler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יעקב </a:t>
                      </a:r>
                      <a:r>
                        <a:rPr lang="he-I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שנרב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Yaacov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Shnerb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</a:p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23:00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27/4/18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יעקב אלמליח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Yaacov Almaliah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שמואל בן-עזרא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CAPT Shmuel Ben Ezra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</a:p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23:00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27/4/18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471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זיו רום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CAPT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Ziv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1589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מאבטח</a:t>
                      </a:r>
                      <a:r>
                        <a:rPr lang="he-I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  <a:r>
                        <a:rPr lang="he-IL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גריגורי</a:t>
                      </a:r>
                      <a:r>
                        <a:rPr lang="he-I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שפירא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Gregory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Shapira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27/4/18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ללא</a:t>
                      </a:r>
                      <a:r>
                        <a:rPr lang="he-I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צורך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34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15375" y="-457199"/>
            <a:ext cx="10364451" cy="2514599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מנהלות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168400"/>
            <a:ext cx="10363826" cy="5321300"/>
          </a:xfrm>
        </p:spPr>
        <p:txBody>
          <a:bodyPr>
            <a:noAutofit/>
          </a:bodyPr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מלונות (רשת מלונות טאג' מאהל):</a:t>
            </a:r>
          </a:p>
          <a:p>
            <a:pPr lvl="1"/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ניו דלהי 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(</a:t>
            </a:r>
            <a:r>
              <a:rPr lang="en-US" sz="2000" dirty="0" smtClean="0">
                <a:latin typeface="Calibri" panose="020F0502020204030204" pitchFamily="34" charset="0"/>
                <a:cs typeface="Guttman Hatzvi" panose="02010401010101010101" pitchFamily="2" charset="-79"/>
              </a:rPr>
              <a:t>Taj Palace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) – </a:t>
            </a:r>
            <a:r>
              <a:rPr lang="en-US" sz="20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105,000INR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(1600 $)</a:t>
            </a:r>
          </a:p>
          <a:p>
            <a:pPr lvl="1"/>
            <a:r>
              <a:rPr lang="he-IL" sz="20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ארמיצר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(</a:t>
            </a:r>
            <a:r>
              <a:rPr lang="en-US" sz="2000" dirty="0" smtClean="0">
                <a:latin typeface="Calibri" panose="020F0502020204030204" pitchFamily="34" charset="0"/>
                <a:cs typeface="Guttman Hatzvi" panose="02010401010101010101" pitchFamily="2" charset="-79"/>
              </a:rPr>
              <a:t>Taj SWARNA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) 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– </a:t>
            </a:r>
            <a:r>
              <a:rPr lang="en-US" sz="20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130,000INR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(</a:t>
            </a:r>
            <a:r>
              <a:rPr lang="en-US" sz="20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2000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sz="20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$)</a:t>
            </a:r>
            <a:endParaRPr lang="he-IL" sz="20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1"/>
            <a:r>
              <a:rPr lang="he-IL" sz="20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מומבאי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(</a:t>
            </a:r>
            <a:r>
              <a:rPr lang="en-US" sz="2000" dirty="0" smtClean="0">
                <a:latin typeface="Calibri" panose="020F0502020204030204" pitchFamily="34" charset="0"/>
                <a:cs typeface="Guttman Hatzvi" panose="02010401010101010101" pitchFamily="2" charset="-79"/>
              </a:rPr>
              <a:t>Taj </a:t>
            </a:r>
            <a:r>
              <a:rPr lang="en-US" sz="2000" dirty="0" err="1" smtClean="0">
                <a:latin typeface="Calibri" panose="020F0502020204030204" pitchFamily="34" charset="0"/>
                <a:cs typeface="Guttman Hatzvi" panose="02010401010101010101" pitchFamily="2" charset="-79"/>
              </a:rPr>
              <a:t>mahal</a:t>
            </a:r>
            <a:r>
              <a:rPr lang="en-US" sz="2000" dirty="0" smtClean="0">
                <a:latin typeface="Calibri" panose="020F0502020204030204" pitchFamily="34" charset="0"/>
                <a:cs typeface="Guttman Hatzvi" panose="02010401010101010101" pitchFamily="2" charset="-79"/>
              </a:rPr>
              <a:t> palace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) 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– </a:t>
            </a:r>
            <a:r>
              <a:rPr lang="en-US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en-US" sz="20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140,000INR</a:t>
            </a:r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(</a:t>
            </a:r>
            <a:r>
              <a:rPr lang="en-US" sz="26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2150</a:t>
            </a:r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$)</a:t>
            </a:r>
          </a:p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טיסות פנים:</a:t>
            </a:r>
          </a:p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דלהי  - </a:t>
            </a:r>
            <a:r>
              <a:rPr lang="he-IL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ארמיצר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en-US" dirty="0">
                <a:latin typeface="Gisha" panose="020B0502040204020203" pitchFamily="34" charset="-79"/>
                <a:cs typeface="Guttman Hatzvi" panose="02010401010101010101" pitchFamily="2" charset="-79"/>
              </a:rPr>
              <a:t>75,000INR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  1200$</a:t>
            </a:r>
            <a:endParaRPr lang="en-US" dirty="0" smtClean="0">
              <a:latin typeface="Gisha" panose="020B0502040204020203" pitchFamily="34" charset="-79"/>
              <a:cs typeface="Guttman Hatzvi" panose="02010401010101010101" pitchFamily="2" charset="-79"/>
            </a:endParaRPr>
          </a:p>
          <a:p>
            <a:r>
              <a:rPr lang="he-IL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ארמיצר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– מומביי </a:t>
            </a:r>
            <a:r>
              <a:rPr lang="en-US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97,500INr</a:t>
            </a:r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1500$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r>
              <a:rPr lang="he-IL" sz="1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ביטחון:</a:t>
            </a:r>
          </a:p>
          <a:p>
            <a:pPr lvl="1"/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מאבטח – </a:t>
            </a:r>
            <a:r>
              <a:rPr lang="he-IL" sz="20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גריגורי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שפירא</a:t>
            </a:r>
          </a:p>
          <a:p>
            <a:pPr lvl="1"/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דרישות אבטחה – מאבטח חמוש (בתיאום מול קב"ט שגרירות הודו)</a:t>
            </a:r>
            <a:endParaRPr lang="he-IL" sz="20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771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15375" y="-457199"/>
            <a:ext cx="10364451" cy="2514599"/>
          </a:xfrm>
        </p:spPr>
        <p:txBody>
          <a:bodyPr/>
          <a:lstStyle/>
          <a:p>
            <a:r>
              <a:rPr lang="he-IL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מנהלות</a:t>
            </a: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168400"/>
            <a:ext cx="10363826" cy="5321300"/>
          </a:xfrm>
        </p:spPr>
        <p:txBody>
          <a:bodyPr>
            <a:noAutofit/>
          </a:bodyPr>
          <a:lstStyle/>
          <a:p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אוטובוס:</a:t>
            </a:r>
          </a:p>
          <a:p>
            <a:pPr lvl="1"/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חברת </a:t>
            </a:r>
            <a:r>
              <a:rPr lang="en-US" sz="2400" dirty="0" smtClean="0">
                <a:latin typeface="Gisha" panose="020B0502040204020203" pitchFamily="34" charset="-79"/>
                <a:cs typeface="Guttman Hatzvi" panose="02010401010101010101" pitchFamily="2" charset="-79"/>
              </a:rPr>
              <a:t>KTC</a:t>
            </a:r>
            <a:endParaRPr lang="he-IL" sz="24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1"/>
            <a:r>
              <a:rPr lang="en-US" sz="2400" dirty="0" err="1" smtClean="0">
                <a:latin typeface="Gisha" panose="020B0502040204020203" pitchFamily="34" charset="-79"/>
                <a:cs typeface="Guttman Hatzvi" panose="02010401010101010101" pitchFamily="2" charset="-79"/>
              </a:rPr>
              <a:t>WiFi</a:t>
            </a:r>
            <a:endParaRPr lang="en-US" sz="2400" dirty="0" smtClean="0">
              <a:latin typeface="Gisha" panose="020B0502040204020203" pitchFamily="34" charset="-79"/>
              <a:cs typeface="Guttman Hatzvi" panose="02010401010101010101" pitchFamily="2" charset="-79"/>
            </a:endParaRPr>
          </a:p>
          <a:p>
            <a:r>
              <a:rPr lang="he-IL" sz="26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רפואה:</a:t>
            </a:r>
          </a:p>
          <a:p>
            <a:pPr lvl="1"/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חיסונים 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–תואמו לתאריך 08.04.17 בשעה 14:30</a:t>
            </a:r>
            <a:endParaRPr lang="he-IL" sz="24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1"/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ביה"ח הקרוב ביותר:</a:t>
            </a:r>
          </a:p>
          <a:p>
            <a:pPr lvl="2"/>
            <a:r>
              <a:rPr lang="he-IL" sz="22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ניו דלהי – </a:t>
            </a:r>
          </a:p>
          <a:p>
            <a:pPr lvl="2"/>
            <a:r>
              <a:rPr lang="he-IL" sz="22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ארמיצר</a:t>
            </a:r>
            <a:r>
              <a:rPr lang="he-IL" sz="22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– </a:t>
            </a:r>
          </a:p>
          <a:p>
            <a:pPr lvl="2"/>
            <a:r>
              <a:rPr lang="he-IL" sz="22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מומבאי</a:t>
            </a:r>
            <a:r>
              <a:rPr lang="he-IL" sz="22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– </a:t>
            </a:r>
          </a:p>
          <a:p>
            <a:pPr marL="457200" lvl="1" indent="0">
              <a:buNone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ביטוח – בטיפול </a:t>
            </a:r>
            <a:r>
              <a:rPr lang="he-IL" sz="2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משהב"ט</a:t>
            </a:r>
            <a:endParaRPr lang="he-IL" sz="24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2"/>
            <a:endParaRPr lang="en-US" sz="2200" dirty="0" smtClean="0">
              <a:latin typeface="Gisha" panose="020B0502040204020203" pitchFamily="34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5862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כותרת 1"/>
          <p:cNvSpPr>
            <a:spLocks noGrp="1"/>
          </p:cNvSpPr>
          <p:nvPr>
            <p:ph type="title"/>
          </p:nvPr>
        </p:nvSpPr>
        <p:spPr>
          <a:xfrm>
            <a:off x="1919288" y="0"/>
            <a:ext cx="8229600" cy="1143000"/>
          </a:xfrm>
        </p:spPr>
        <p:txBody>
          <a:bodyPr/>
          <a:lstStyle/>
          <a:p>
            <a:r>
              <a:rPr lang="he-IL" alt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סקיצת לו"ז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40684811"/>
              </p:ext>
            </p:extLst>
          </p:nvPr>
        </p:nvGraphicFramePr>
        <p:xfrm>
          <a:off x="0" y="11400"/>
          <a:ext cx="12192000" cy="777243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28850"/>
                <a:gridCol w="2647950"/>
                <a:gridCol w="2438400"/>
                <a:gridCol w="2438400"/>
                <a:gridCol w="2438400"/>
              </a:tblGrid>
              <a:tr h="606818"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א' 22/4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הגעה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he-IL" sz="1200" baseline="0" dirty="0" err="1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לדלהי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–הכרות עם הודו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ב' 23/4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אתגרי ביטחון, 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פוליטי/מדיני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en-US" sz="1200" dirty="0" smtClean="0">
                          <a:cs typeface="Guttman Hatzvi" panose="02010401010101010101" pitchFamily="2" charset="-79"/>
                        </a:rPr>
                        <a:t> NDC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ג24/4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יחסי ישראל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הודו -תרבות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ד' 25/4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אתגרי גבולות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יום ה' 26/4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אתגרים במרחב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הימי</a:t>
                      </a:r>
                    </a:p>
                    <a:p>
                      <a:pPr algn="ctr" rtl="1"/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וכלכלת הודו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</a:tr>
              <a:tr h="682014">
                <a:tc>
                  <a:txBody>
                    <a:bodyPr/>
                    <a:lstStyle/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12:30 </a:t>
                      </a:r>
                    </a:p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נחיתה</a:t>
                      </a:r>
                    </a:p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14:00</a:t>
                      </a:r>
                    </a:p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הגעה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למלון</a:t>
                      </a:r>
                      <a:endParaRPr lang="he-IL" sz="120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pPr algn="r" rtl="1"/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07:45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בוקר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09:30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פגישה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וסקירה על ידי שגריר ישראל  -מר' דני כרמון.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 על ידי שגריר הודו בישראל וארה"ב לשעבר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08:00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בוקר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09:00 </a:t>
                      </a:r>
                      <a:endParaRPr lang="he-IL" sz="1200" baseline="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יציאה ל-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BSF</a:t>
                      </a:r>
                      <a:endParaRPr lang="en-US" sz="1200" baseline="0" dirty="0" smtClean="0">
                        <a:latin typeface="David" panose="020E0502060401010101" pitchFamily="34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 rowSpan="4"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08:00 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בוקר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08:45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יציאה לפיקוד המערבי של ה-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NAVY</a:t>
                      </a:r>
                    </a:p>
                    <a:p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09:00- 13:00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פיקוד מערבי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NAVY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 במספנה – ייצור ספינות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וצוללות.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פגישות נימוסין עם מפקד הפיקוד.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 על האתגרים הימיים של הודו.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ביקור בספינה וצוללת.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צהריים.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17:00 -14:00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 בבורסה של מומביי.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פגישה עם גורם ראשי ממשרד השר הראשי או האקדמיה או מחברה גדולה.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17:30 -17:00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סיכום ביקור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18:00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יציאה לשדה בדרך ביקור במכבסה.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20:00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הגעה לשדה</a:t>
                      </a:r>
                    </a:p>
                  </a:txBody>
                  <a:tcPr marL="91452" marR="91452" marT="45723" marB="45723"/>
                </a:tc>
              </a:tr>
              <a:tr h="510405">
                <a:tc>
                  <a:txBody>
                    <a:bodyPr/>
                    <a:lstStyle/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15:00</a:t>
                      </a:r>
                    </a:p>
                    <a:p>
                      <a:pPr algn="r" rtl="1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תדריך וסקירה על הודו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08:30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יציאה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למטה הצבא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11:00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נסיעה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לשדה התעופה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13:00 – טיסה </a:t>
                      </a:r>
                      <a:r>
                        <a:rPr lang="he-IL" sz="1200" baseline="0" dirty="0" err="1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לארמיצר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>
                          <a:cs typeface="Guttman Hatzvi" panose="02010401010101010101" pitchFamily="2" charset="-79"/>
                        </a:rPr>
                        <a:t>09:30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על ידי מפקד הגזרה של ה-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BSF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11:00 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יציאה לשדה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13:30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טיסה למומביי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18:00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הגעה למלון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18:30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 על פיגועי </a:t>
                      </a:r>
                      <a:r>
                        <a:rPr lang="he-IL" sz="1200" baseline="0" dirty="0" err="1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ממוביי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2008</a:t>
                      </a:r>
                      <a:endParaRPr lang="en-US" sz="1200" dirty="0" smtClean="0">
                        <a:latin typeface="David" panose="020E0502060401010101" pitchFamily="34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947890">
                <a:tc>
                  <a:txBody>
                    <a:bodyPr/>
                    <a:lstStyle/>
                    <a:p>
                      <a:pPr algn="r"/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16:30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pPr algn="r"/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 תרבות בדלהי</a:t>
                      </a:r>
                      <a:endParaRPr lang="he-IL" sz="120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pPr algn="r" rtl="1"/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09:00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פגישות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נימוסין עם ראש המודיעין </a:t>
                      </a:r>
                      <a:r>
                        <a:rPr lang="he-IL" sz="1200" baseline="0" dirty="0" err="1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והקש"ח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 IDS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OGDIA</a:t>
                      </a:r>
                      <a:endParaRPr lang="en-US" sz="1200" baseline="0" dirty="0" smtClean="0">
                        <a:latin typeface="David" panose="020E0502060401010101" pitchFamily="34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15:00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צהרים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16:00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הגעה ל- </a:t>
                      </a:r>
                      <a:r>
                        <a:rPr lang="en-US" sz="1200" baseline="0" dirty="0" err="1" smtClean="0">
                          <a:cs typeface="Guttman Hatzvi" panose="02010401010101010101" pitchFamily="2" charset="-79"/>
                        </a:rPr>
                        <a:t>waga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 border 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וצפייה בטקס חילופי המשמר המסורתי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3426975">
                <a:tc>
                  <a:txBody>
                    <a:bodyPr/>
                    <a:lstStyle/>
                    <a:p>
                      <a:pPr algn="r"/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cs typeface="Guttman Hatzvi" panose="02010401010101010101" pitchFamily="2" charset="-79"/>
                        </a:rPr>
                        <a:t>09:30-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 10:30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 על אתגרי הביטחון של הודו.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10:30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נסיעה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ל-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NDC</a:t>
                      </a:r>
                    </a:p>
                    <a:p>
                      <a:r>
                        <a:rPr lang="en-US" sz="1200" dirty="0" smtClean="0">
                          <a:cs typeface="Guttman Hatzvi" panose="02010401010101010101" pitchFamily="2" charset="-79"/>
                        </a:rPr>
                        <a:t>11:00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 – 14:00</a:t>
                      </a:r>
                    </a:p>
                    <a:p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NDC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סקירה על </a:t>
                      </a:r>
                      <a:r>
                        <a:rPr lang="en-US" sz="1200" baseline="0" dirty="0" smtClean="0">
                          <a:cs typeface="Guttman Hatzvi" panose="02010401010101010101" pitchFamily="2" charset="-79"/>
                        </a:rPr>
                        <a:t>NDC</a:t>
                      </a:r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 במקום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השתתפות בחלק השני של ההרצאות (אופציונלי)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צהריים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14:30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 בפרלמנט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15:30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פגישה עם נציגה בכירה.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20:00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ערב בבית הנספח.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aseline="0" dirty="0" smtClean="0">
                        <a:cs typeface="Guttman Hatzvi" panose="02010401010101010101" pitchFamily="2" charset="-79"/>
                      </a:endParaRPr>
                    </a:p>
                    <a:p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endParaRPr lang="he-IL" sz="120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endParaRPr lang="he-IL" sz="1200" baseline="0" dirty="0" smtClean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  <a:p>
                      <a:endParaRPr lang="en-US" sz="1200" baseline="0" dirty="0" smtClean="0">
                        <a:latin typeface="David" panose="020E0502060401010101" pitchFamily="34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19:00</a:t>
                      </a:r>
                    </a:p>
                    <a:p>
                      <a:r>
                        <a:rPr lang="he-IL" sz="120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סיור</a:t>
                      </a:r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 במקדש הזהב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21:00</a:t>
                      </a:r>
                    </a:p>
                    <a:p>
                      <a:r>
                        <a:rPr lang="he-IL" sz="1200" baseline="0" dirty="0" smtClean="0">
                          <a:latin typeface="Guttman Hatzvi" panose="02010401010101010101" pitchFamily="2" charset="-79"/>
                          <a:cs typeface="Guttman Hatzvi" panose="02010401010101010101" pitchFamily="2" charset="-79"/>
                        </a:rPr>
                        <a:t>ארוחת ערב במלון</a:t>
                      </a:r>
                      <a:endParaRPr lang="he-IL" sz="1200" dirty="0">
                        <a:latin typeface="Guttman Hatzvi" panose="02010401010101010101" pitchFamily="2" charset="-79"/>
                        <a:cs typeface="Guttman Hatzvi" panose="02010401010101010101" pitchFamily="2" charset="-79"/>
                      </a:endParaRPr>
                    </a:p>
                  </a:txBody>
                  <a:tcPr marL="91452" marR="91452" marT="45723" marB="45723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0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יפה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TM04033925[[fn=טיפה]]</Template>
  <TotalTime>4381</TotalTime>
  <Words>903</Words>
  <Application>Microsoft Office PowerPoint</Application>
  <PresentationFormat>מסך רחב</PresentationFormat>
  <Paragraphs>270</Paragraphs>
  <Slides>18</Slides>
  <Notes>0</Notes>
  <HiddenSlides>5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6" baseType="lpstr">
      <vt:lpstr>Arial</vt:lpstr>
      <vt:lpstr>Calibri</vt:lpstr>
      <vt:lpstr>David</vt:lpstr>
      <vt:lpstr>Gisha</vt:lpstr>
      <vt:lpstr>Guttman Hatzvi</vt:lpstr>
      <vt:lpstr>Times New Roman</vt:lpstr>
      <vt:lpstr>Tw Cen MT</vt:lpstr>
      <vt:lpstr>טיפה</vt:lpstr>
      <vt:lpstr>סיור הודו</vt:lpstr>
      <vt:lpstr>להחלטה</vt:lpstr>
      <vt:lpstr>היעד</vt:lpstr>
      <vt:lpstr>מטרות הסיור </vt:lpstr>
      <vt:lpstr>מטרות הסיור</vt:lpstr>
      <vt:lpstr>מנהלות</vt:lpstr>
      <vt:lpstr>מנהלות</vt:lpstr>
      <vt:lpstr>מנהלות</vt:lpstr>
      <vt:lpstr>סקיצת לו"ז</vt:lpstr>
      <vt:lpstr>תוכנית הסיור</vt:lpstr>
      <vt:lpstr>לו"ז ביקור – לפי 4 עמודי הביטחון הלאומי</vt:lpstr>
      <vt:lpstr>לו"ז ביקור – לפי 4 עמודי הביטחון הלאומי</vt:lpstr>
      <vt:lpstr>לו"ז ביקור – לפי 4 עמודי הביטחון הלאומי</vt:lpstr>
      <vt:lpstr>לו"ז ביקור – לפי 4 עמודי הביטחון הלאומי</vt:lpstr>
      <vt:lpstr>אתוס מורשת ותרבות</vt:lpstr>
      <vt:lpstr>מגמות בחברה, כלכלה, פוליטיקה</vt:lpstr>
      <vt:lpstr>יחסי ישראל הודו</vt:lpstr>
      <vt:lpstr>מערכת אסטרטגית וגאופוליטית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הודו</dc:title>
  <dc:creator>u26688</dc:creator>
  <cp:lastModifiedBy>u26697</cp:lastModifiedBy>
  <cp:revision>54</cp:revision>
  <cp:lastPrinted>2018-03-16T09:42:40Z</cp:lastPrinted>
  <dcterms:created xsi:type="dcterms:W3CDTF">2018-01-06T14:18:10Z</dcterms:created>
  <dcterms:modified xsi:type="dcterms:W3CDTF">2018-03-26T16:39:47Z</dcterms:modified>
</cp:coreProperties>
</file>