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4" r:id="rId5"/>
    <p:sldId id="276" r:id="rId6"/>
    <p:sldId id="282" r:id="rId7"/>
    <p:sldId id="284" r:id="rId8"/>
    <p:sldId id="268" r:id="rId9"/>
    <p:sldId id="283" r:id="rId10"/>
    <p:sldId id="277" r:id="rId11"/>
    <p:sldId id="278" r:id="rId1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660"/>
  </p:normalViewPr>
  <p:slideViewPr>
    <p:cSldViewPr snapToGrid="0">
      <p:cViewPr>
        <p:scale>
          <a:sx n="75" d="100"/>
          <a:sy n="75" d="100"/>
        </p:scale>
        <p:origin x="-2418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66B685-6B30-4FD8-81FB-BA019EE365C2}" type="datetimeFigureOut">
              <a:rPr lang="he-IL" smtClean="0"/>
              <a:t>כ"ג/ניסן/תשע"ח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D4EDF7-36D3-47A6-BEDB-9EC294F8E7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595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600" cap="none" dirty="0" smtClean="0">
                <a:latin typeface="Calibri" panose="020F0502020204030204" pitchFamily="34" charset="0"/>
              </a:rPr>
              <a:t>India Tour</a:t>
            </a:r>
            <a:endParaRPr lang="he-IL" sz="6600" dirty="0">
              <a:latin typeface="Calibri" panose="020F050202020403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cap="none" dirty="0" smtClean="0">
                <a:latin typeface="Calibri" panose="020F0502020204030204" pitchFamily="34" charset="0"/>
              </a:rPr>
              <a:t>45th class</a:t>
            </a:r>
          </a:p>
          <a:p>
            <a:pPr rtl="0"/>
            <a:r>
              <a:rPr lang="en-US" cap="none" dirty="0" smtClean="0">
                <a:latin typeface="Calibri" panose="020F0502020204030204" pitchFamily="34" charset="0"/>
              </a:rPr>
              <a:t>April 22-26,2018</a:t>
            </a:r>
            <a:endParaRPr lang="he-IL" cap="none" dirty="0">
              <a:latin typeface="Calibri" panose="020F0502020204030204" pitchFamily="34" charset="0"/>
            </a:endParaRPr>
          </a:p>
        </p:txBody>
      </p:sp>
      <p:sp>
        <p:nvSpPr>
          <p:cNvPr id="4" name="AutoShape 2" descr="תוצאת תמונה עבור הודו ישרא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5" name="AutoShape 4" descr="תוצאת תמונה עבור הודו ישרא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469900"/>
            <a:ext cx="7886700" cy="24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2938781"/>
            <a:ext cx="10364451" cy="736599"/>
          </a:xfrm>
        </p:spPr>
        <p:txBody>
          <a:bodyPr/>
          <a:lstStyle/>
          <a:p>
            <a:pPr rtl="0"/>
            <a:r>
              <a:rPr lang="en-US" cap="none" dirty="0" smtClean="0">
                <a:latin typeface="Calibri" panose="020F0502020204030204" pitchFamily="34" charset="0"/>
              </a:rPr>
              <a:t>Expectations</a:t>
            </a:r>
            <a:endParaRPr lang="he-IL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241301"/>
            <a:ext cx="10364451" cy="736599"/>
          </a:xfrm>
        </p:spPr>
        <p:txBody>
          <a:bodyPr/>
          <a:lstStyle/>
          <a:p>
            <a:pPr rtl="0"/>
            <a:r>
              <a:rPr lang="en-US" cap="none" dirty="0" smtClean="0">
                <a:latin typeface="Calibri" panose="020F0502020204030204" pitchFamily="34" charset="0"/>
              </a:rPr>
              <a:t>Open topics for discussion </a:t>
            </a:r>
            <a:endParaRPr lang="he-IL" cap="none" dirty="0">
              <a:latin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774" y="977900"/>
            <a:ext cx="10363826" cy="6413500"/>
          </a:xfrm>
        </p:spPr>
        <p:txBody>
          <a:bodyPr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en-US" sz="32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Student participation during the tour</a:t>
            </a:r>
          </a:p>
          <a:p>
            <a:pPr algn="l" rtl="0">
              <a:lnSpc>
                <a:spcPct val="100000"/>
              </a:lnSpc>
            </a:pPr>
            <a:r>
              <a:rPr lang="en-US" sz="32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Team discussion</a:t>
            </a:r>
          </a:p>
          <a:p>
            <a:pPr algn="l" rtl="0">
              <a:lnSpc>
                <a:spcPct val="100000"/>
              </a:lnSpc>
            </a:pPr>
            <a:r>
              <a:rPr lang="en-US" sz="32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Vacation</a:t>
            </a:r>
          </a:p>
          <a:p>
            <a:pPr algn="l" rtl="0">
              <a:lnSpc>
                <a:spcPct val="100000"/>
              </a:lnSpc>
            </a:pPr>
            <a:r>
              <a:rPr lang="en-US" sz="32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Research before and during the tour</a:t>
            </a:r>
            <a:endParaRPr lang="he-IL" sz="2400" cap="non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6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Objective</a:t>
            </a:r>
            <a:endParaRPr lang="he-IL" sz="6600" cap="none" dirty="0">
              <a:latin typeface="Calibri" panose="020F0502020204030204" pitchFamily="34" charset="0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4400" cap="none" dirty="0">
                <a:latin typeface="Calibri" panose="020F0502020204030204" pitchFamily="34" charset="0"/>
                <a:cs typeface="Gisha" panose="020B0502040204020203" pitchFamily="34" charset="-79"/>
              </a:rPr>
              <a:t>Getting to know India - its status and strategic concept as a central and developing power in the international system, a country with a great influence on the different dimensions of Israeli national defense</a:t>
            </a:r>
            <a:endParaRPr lang="he-IL" sz="4400" cap="none" dirty="0">
              <a:latin typeface="Calibri" panose="020F0502020204030204" pitchFamily="34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65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775" y="-20947"/>
            <a:ext cx="10364451" cy="994383"/>
          </a:xfrm>
        </p:spPr>
        <p:txBody>
          <a:bodyPr/>
          <a:lstStyle/>
          <a:p>
            <a:pPr rtl="0"/>
            <a:r>
              <a:rPr lang="en-US" cap="none" dirty="0" smtClean="0">
                <a:latin typeface="Calibri" panose="020F0502020204030204" pitchFamily="34" charset="0"/>
              </a:rPr>
              <a:t>Tour objectives</a:t>
            </a:r>
            <a:endParaRPr lang="he-IL" cap="none" dirty="0">
              <a:latin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4400" y="973436"/>
            <a:ext cx="10363826" cy="4770308"/>
          </a:xfrm>
        </p:spPr>
        <p:txBody>
          <a:bodyPr>
            <a:noAutofit/>
          </a:bodyPr>
          <a:lstStyle/>
          <a:p>
            <a:pPr algn="l" rtl="0"/>
            <a:r>
              <a:rPr lang="en-US" sz="27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Understanding the diverse, complex and deeply rooted culture.</a:t>
            </a:r>
          </a:p>
          <a:p>
            <a:pPr algn="l" rtl="0"/>
            <a:r>
              <a:rPr lang="en-US" sz="27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Complex democracy - how to successfully manage a democratic state with different nationalities and religions.</a:t>
            </a:r>
          </a:p>
          <a:p>
            <a:pPr algn="l" rtl="0"/>
            <a:r>
              <a:rPr lang="en-US" sz="27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Society - huge gaps in society, severe poverty alongside high classes</a:t>
            </a:r>
            <a:r>
              <a:rPr lang="en-US" sz="27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. The role of women in society. </a:t>
            </a:r>
            <a:endParaRPr lang="en-US" sz="2700" cap="none" dirty="0" smtClean="0">
              <a:latin typeface="Calibri" panose="020F0502020204030204" pitchFamily="34" charset="0"/>
              <a:cs typeface="Gisha" panose="020B0502040204020203" pitchFamily="34" charset="-79"/>
            </a:endParaRPr>
          </a:p>
          <a:p>
            <a:pPr algn="l" rtl="0"/>
            <a:r>
              <a:rPr lang="en-US" sz="27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A political vision - the way in which India perceives itself in the emerging and future world structure.</a:t>
            </a:r>
          </a:p>
          <a:p>
            <a:pPr algn="l" rtl="0"/>
            <a:r>
              <a:rPr lang="en-US" sz="27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Challenging borders, including with powers (china) - how to deal with the challenge.</a:t>
            </a:r>
          </a:p>
          <a:p>
            <a:pPr algn="l" rtl="0"/>
            <a:r>
              <a:rPr lang="en-US" sz="27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A nuclear state living alongside another nuclear state (Pakistan) - how?</a:t>
            </a:r>
            <a:endParaRPr lang="he-IL" sz="2700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775" y="-20947"/>
            <a:ext cx="10364451" cy="994383"/>
          </a:xfrm>
        </p:spPr>
        <p:txBody>
          <a:bodyPr/>
          <a:lstStyle/>
          <a:p>
            <a:pPr rtl="0"/>
            <a:r>
              <a:rPr lang="en-US" cap="none" dirty="0" smtClean="0">
                <a:latin typeface="Calibri" panose="020F0502020204030204" pitchFamily="34" charset="0"/>
              </a:rPr>
              <a:t>Tour objectives</a:t>
            </a:r>
            <a:endParaRPr lang="he-IL" cap="none" dirty="0">
              <a:latin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4400" y="973436"/>
            <a:ext cx="10363826" cy="4770308"/>
          </a:xfrm>
        </p:spPr>
        <p:txBody>
          <a:bodyPr>
            <a:noAutofit/>
          </a:bodyPr>
          <a:lstStyle/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Economy: what are the national economic challenges, growth rates, and economy of classes?</a:t>
            </a:r>
          </a:p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Strategic </a:t>
            </a:r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culture alongside traditional Indian culture - can they exist together?</a:t>
            </a:r>
          </a:p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Foreign policy: what is the orientation? To get closer to the </a:t>
            </a:r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East</a:t>
            </a:r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? To get closer to the </a:t>
            </a:r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West</a:t>
            </a:r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?</a:t>
            </a:r>
          </a:p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Attitude toward Israel - close relations, alongside a sideways view towards Israel, friendship with Arab countries and votes against Israel at the UN.</a:t>
            </a:r>
            <a:endParaRPr lang="he-IL" sz="2800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775" y="-20947"/>
            <a:ext cx="10364451" cy="994383"/>
          </a:xfrm>
        </p:spPr>
        <p:txBody>
          <a:bodyPr/>
          <a:lstStyle/>
          <a:p>
            <a:pPr rtl="0"/>
            <a:r>
              <a:rPr lang="en-US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Logistics</a:t>
            </a:r>
            <a:endParaRPr lang="he-IL" cap="none" dirty="0">
              <a:latin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4400" y="973436"/>
            <a:ext cx="10363826" cy="4770308"/>
          </a:xfrm>
        </p:spPr>
        <p:txBody>
          <a:bodyPr>
            <a:noAutofit/>
          </a:bodyPr>
          <a:lstStyle/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Required vaccinations - in coordination with the IDF medical department.</a:t>
            </a:r>
          </a:p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Dress code and formal uniforms - in coordination with the IDF attachés in Delhi.</a:t>
            </a:r>
          </a:p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Kosher food - in coordination with the IDF attachés in Delhi (Chabad House).</a:t>
            </a:r>
          </a:p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Visas - in coordination with the consulate.</a:t>
            </a:r>
          </a:p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Conduct in the country - finances? Communication in coordination with the consulate.</a:t>
            </a:r>
            <a:endParaRPr lang="he-IL" sz="2800" cap="none" dirty="0">
              <a:latin typeface="Calibri" panose="020F0502020204030204" pitchFamily="34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775" y="-20947"/>
            <a:ext cx="10364451" cy="994383"/>
          </a:xfrm>
        </p:spPr>
        <p:txBody>
          <a:bodyPr/>
          <a:lstStyle/>
          <a:p>
            <a:pPr rtl="0"/>
            <a:r>
              <a:rPr lang="en-US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Logistics</a:t>
            </a:r>
            <a:endParaRPr lang="he-IL" cap="none" dirty="0">
              <a:latin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4400" y="973436"/>
            <a:ext cx="10363826" cy="4770308"/>
          </a:xfrm>
        </p:spPr>
        <p:txBody>
          <a:bodyPr>
            <a:noAutofit/>
          </a:bodyPr>
          <a:lstStyle/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Bus: KTC</a:t>
            </a:r>
          </a:p>
          <a:p>
            <a:pPr algn="l" rtl="0"/>
            <a:r>
              <a:rPr lang="en-US" sz="28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Nearby Hospital:</a:t>
            </a:r>
          </a:p>
          <a:p>
            <a:pPr lvl="1" algn="l" rtl="0"/>
            <a:r>
              <a:rPr lang="en-US" sz="26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New Delhi – Primus Hospital</a:t>
            </a:r>
          </a:p>
          <a:p>
            <a:pPr lvl="1" algn="l" rtl="0"/>
            <a:r>
              <a:rPr lang="en-US" sz="26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Amritsar – Fortis Escorts Hospital</a:t>
            </a:r>
          </a:p>
          <a:p>
            <a:pPr lvl="1" algn="l" rtl="0"/>
            <a:r>
              <a:rPr lang="en-US" sz="26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Mumbai – </a:t>
            </a:r>
            <a:r>
              <a:rPr lang="en-US" sz="2600" cap="none" dirty="0" err="1" smtClean="0">
                <a:latin typeface="Calibri" panose="020F0502020204030204" pitchFamily="34" charset="0"/>
                <a:cs typeface="Gisha" panose="020B0502040204020203" pitchFamily="34" charset="-79"/>
              </a:rPr>
              <a:t>Saifee</a:t>
            </a:r>
            <a:r>
              <a:rPr lang="en-US" sz="2600" cap="none" dirty="0" smtClean="0">
                <a:latin typeface="Calibri" panose="020F0502020204030204" pitchFamily="34" charset="0"/>
                <a:cs typeface="Gisha" panose="020B0502040204020203" pitchFamily="34" charset="-79"/>
              </a:rPr>
              <a:t> Hospital</a:t>
            </a:r>
          </a:p>
          <a:p>
            <a:pPr lvl="1" algn="l" rtl="0"/>
            <a:endParaRPr lang="he-IL" sz="2600" cap="none" dirty="0">
              <a:latin typeface="Calibri" panose="020F0502020204030204" pitchFamily="34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55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1706" r="11315" b="6250"/>
          <a:stretch/>
        </p:blipFill>
        <p:spPr bwMode="auto">
          <a:xfrm>
            <a:off x="1226457" y="428171"/>
            <a:ext cx="9739087" cy="60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19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241301"/>
            <a:ext cx="10364451" cy="736599"/>
          </a:xfrm>
        </p:spPr>
        <p:txBody>
          <a:bodyPr/>
          <a:lstStyle/>
          <a:p>
            <a:pPr rtl="0"/>
            <a:r>
              <a:rPr lang="en-US" cap="none" dirty="0">
                <a:latin typeface="Calibri" panose="020F0502020204030204" pitchFamily="34" charset="0"/>
              </a:rPr>
              <a:t>Tour Schedule</a:t>
            </a:r>
            <a:endParaRPr lang="he-IL" cap="none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14634" t="18196" r="15488" b="12827"/>
          <a:stretch/>
        </p:blipFill>
        <p:spPr>
          <a:xfrm>
            <a:off x="-31452" y="241301"/>
            <a:ext cx="12223452" cy="6783695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9766300" y="4000500"/>
            <a:ext cx="2260600" cy="2895600"/>
          </a:xfrm>
          <a:prstGeom prst="rect">
            <a:avLst/>
          </a:prstGeom>
          <a:solidFill>
            <a:srgbClr val="E0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14:00-15:30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Tour of the Mumbai stock exchange and a brief about the Indian Economy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16:00-16:30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Visit to the laundromat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17:30-18:30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Visit to the Mumbai Metropolitan Region Development Authority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18:30-19:30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Summary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20:00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Arrival at 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241301"/>
            <a:ext cx="10364451" cy="736599"/>
          </a:xfrm>
        </p:spPr>
        <p:txBody>
          <a:bodyPr/>
          <a:lstStyle/>
          <a:p>
            <a:pPr rtl="0"/>
            <a:r>
              <a:rPr lang="en-US" cap="none" dirty="0" smtClean="0">
                <a:latin typeface="Calibri" panose="020F0502020204030204" pitchFamily="34" charset="0"/>
              </a:rPr>
              <a:t>Preparation</a:t>
            </a:r>
            <a:endParaRPr lang="he-IL" cap="none" dirty="0">
              <a:latin typeface="Calibri" panose="020F0502020204030204" pitchFamily="34" charset="0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69594"/>
              </p:ext>
            </p:extLst>
          </p:nvPr>
        </p:nvGraphicFramePr>
        <p:xfrm>
          <a:off x="0" y="1182031"/>
          <a:ext cx="12192000" cy="600189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308478"/>
                <a:gridCol w="2412040"/>
                <a:gridCol w="2509010"/>
                <a:gridCol w="2415804"/>
                <a:gridCol w="2546668"/>
              </a:tblGrid>
              <a:tr h="246628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8.4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9.4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11.4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1</a:t>
                      </a:r>
                      <a:r>
                        <a:rPr lang="en-US" sz="1600">
                          <a:effectLst/>
                        </a:rPr>
                        <a:t>5</a:t>
                      </a:r>
                      <a:r>
                        <a:rPr lang="he-IL" sz="1600">
                          <a:effectLst/>
                        </a:rPr>
                        <a:t>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16.4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</a:tr>
              <a:tr h="130304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09:30-11:00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Sigal Manor Banga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India- The cultural dimension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09:00-10:30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Adv. </a:t>
                      </a:r>
                      <a:r>
                        <a:rPr lang="en-US" sz="1600" dirty="0" err="1">
                          <a:effectLst/>
                        </a:rPr>
                        <a:t>Anat</a:t>
                      </a:r>
                      <a:r>
                        <a:rPr lang="en-US" sz="1600" dirty="0">
                          <a:effectLst/>
                        </a:rPr>
                        <a:t> Bernstein- Reich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Head, Israel-India Chamber of Commerce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</a:tr>
              <a:tr h="130304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12:30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Inoculations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Lunch at the Indian restaurant in </a:t>
                      </a:r>
                      <a:r>
                        <a:rPr lang="en-US" sz="1600" dirty="0" err="1">
                          <a:effectLst/>
                        </a:rPr>
                        <a:t>Ramle</a:t>
                      </a:r>
                      <a:r>
                        <a:rPr lang="en-US" sz="1600" dirty="0">
                          <a:effectLst/>
                        </a:rPr>
                        <a:t> or Ramat </a:t>
                      </a:r>
                      <a:r>
                        <a:rPr lang="en-US" sz="1600" dirty="0" err="1">
                          <a:effectLst/>
                        </a:rPr>
                        <a:t>Hasharon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he-IL" sz="1600" dirty="0">
                          <a:effectLst/>
                        </a:rPr>
                        <a:t>)</a:t>
                      </a:r>
                      <a:r>
                        <a:rPr lang="en-US" sz="1600" dirty="0">
                          <a:effectLst/>
                        </a:rPr>
                        <a:t>Kosher)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)</a:t>
                      </a:r>
                      <a:r>
                        <a:rPr lang="en-US" sz="1600" dirty="0">
                          <a:effectLst/>
                        </a:rPr>
                        <a:t>TBC</a:t>
                      </a:r>
                      <a:r>
                        <a:rPr lang="he-IL" sz="1600" dirty="0">
                          <a:effectLst/>
                        </a:rPr>
                        <a:t>(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10:30-12:00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Ze’ev Mivzari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Former Israeli Military Attaché to India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India’s Security Challenges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Team meeting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</a:tr>
              <a:tr h="86869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13:00-14:30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Team meeting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Travel to Jerusalem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13:00-14:00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Ze’ev Mivzari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Israel- India security cooperation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Group presentations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the plenary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</a:tr>
              <a:tr h="1085868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14:45-15:45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Team meeting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15:00-16:30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Alon Ushpiz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Former Israeli Amb. To India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Venue: Jerusalem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14:30-16:00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Dr. Oranit Shani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Society, Democracy and Politics in India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</a:tr>
              <a:tr h="86869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16:00-17:00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Hardeep Bains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Intro to India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Invitation to the Indian Military Attaché’s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 Dinner and Lecture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)</a:t>
                      </a:r>
                      <a:r>
                        <a:rPr lang="en-US" sz="1600">
                          <a:effectLst/>
                        </a:rPr>
                        <a:t>TBC</a:t>
                      </a:r>
                      <a:r>
                        <a:rPr lang="he-IL" sz="1600">
                          <a:effectLst/>
                        </a:rPr>
                        <a:t>(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12" marR="459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1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טיפה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TM04033925[[fn=טיפה]]</Template>
  <TotalTime>4133</TotalTime>
  <Words>483</Words>
  <Application>Microsoft Office PowerPoint</Application>
  <PresentationFormat>מסך רחב</PresentationFormat>
  <Paragraphs>103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Arial</vt:lpstr>
      <vt:lpstr>Calibri</vt:lpstr>
      <vt:lpstr>Gisha</vt:lpstr>
      <vt:lpstr>Times New Roman</vt:lpstr>
      <vt:lpstr>Tw Cen MT</vt:lpstr>
      <vt:lpstr>טיפה</vt:lpstr>
      <vt:lpstr>India Tour</vt:lpstr>
      <vt:lpstr>Objective</vt:lpstr>
      <vt:lpstr>Tour objectives</vt:lpstr>
      <vt:lpstr>Tour objectives</vt:lpstr>
      <vt:lpstr>Logistics</vt:lpstr>
      <vt:lpstr>Logistics</vt:lpstr>
      <vt:lpstr>מצגת של PowerPoint</vt:lpstr>
      <vt:lpstr>Tour Schedule</vt:lpstr>
      <vt:lpstr>Preparation</vt:lpstr>
      <vt:lpstr>Expectations</vt:lpstr>
      <vt:lpstr>Open topics for discussion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הודו</dc:title>
  <dc:creator>u26688</dc:creator>
  <cp:lastModifiedBy>u26697</cp:lastModifiedBy>
  <cp:revision>49</cp:revision>
  <cp:lastPrinted>2018-02-05T06:26:27Z</cp:lastPrinted>
  <dcterms:created xsi:type="dcterms:W3CDTF">2018-01-06T14:18:10Z</dcterms:created>
  <dcterms:modified xsi:type="dcterms:W3CDTF">2018-04-08T09:38:42Z</dcterms:modified>
</cp:coreProperties>
</file>