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0"/>
  </p:notesMasterIdLst>
  <p:sldIdLst>
    <p:sldId id="260" r:id="rId2"/>
    <p:sldId id="281" r:id="rId3"/>
    <p:sldId id="261" r:id="rId4"/>
    <p:sldId id="279" r:id="rId5"/>
    <p:sldId id="272" r:id="rId6"/>
    <p:sldId id="264" r:id="rId7"/>
    <p:sldId id="271" r:id="rId8"/>
    <p:sldId id="269" r:id="rId9"/>
    <p:sldId id="268" r:id="rId10"/>
    <p:sldId id="265" r:id="rId11"/>
    <p:sldId id="280" r:id="rId12"/>
    <p:sldId id="263" r:id="rId13"/>
    <p:sldId id="273" r:id="rId14"/>
    <p:sldId id="274" r:id="rId15"/>
    <p:sldId id="276" r:id="rId16"/>
    <p:sldId id="275" r:id="rId17"/>
    <p:sldId id="277" r:id="rId18"/>
    <p:sldId id="278" r:id="rId19"/>
  </p:sldIdLst>
  <p:sldSz cx="9144000" cy="6858000" type="screen4x3"/>
  <p:notesSz cx="6858000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C90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4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BA1D2-6D61-4794-9704-2574EC51CA9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5CA4EAE9-A567-4212-99DF-3A6C20ED9805}">
      <dgm:prSet phldrT="[טקסט]" custT="1"/>
      <dgm:spPr>
        <a:solidFill>
          <a:srgbClr val="FF0000"/>
        </a:solidFill>
      </dgm:spPr>
      <dgm:t>
        <a:bodyPr/>
        <a:lstStyle/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18.02</a:t>
          </a:r>
        </a:p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הצגת לו"ז ראשונית לאלוף</a:t>
          </a:r>
          <a:endParaRPr lang="he-IL" sz="1200" b="1" dirty="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7B7CB330-9FE5-441E-9FD4-DD4209935590}" type="parTrans" cxnId="{0BDA9D03-9E3A-448E-AACA-BF5E97B5FB54}">
      <dgm:prSet/>
      <dgm:spPr/>
      <dgm:t>
        <a:bodyPr/>
        <a:lstStyle/>
        <a:p>
          <a:pPr rtl="1"/>
          <a:endParaRPr lang="he-IL" sz="32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F87A98FA-C8EB-4986-8457-5E3872089962}" type="sibTrans" cxnId="{0BDA9D03-9E3A-448E-AACA-BF5E97B5FB54}">
      <dgm:prSet custT="1"/>
      <dgm:spPr/>
      <dgm:t>
        <a:bodyPr/>
        <a:lstStyle/>
        <a:p>
          <a:pPr rtl="1"/>
          <a:endParaRPr lang="he-IL" sz="105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C0A9FA7D-E001-4446-B2DA-B33047C5FDE4}">
      <dgm:prSet phldrT="[טקסט]" custT="1"/>
      <dgm:spPr/>
      <dgm:t>
        <a:bodyPr/>
        <a:lstStyle/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26.02</a:t>
          </a:r>
        </a:p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הצגת סיור אירופה לחניכים</a:t>
          </a:r>
          <a:endParaRPr lang="he-IL" sz="1200" b="1" dirty="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C543941C-3BB6-403A-A0AB-FC28A9996674}" type="parTrans" cxnId="{08C976A2-A696-4BC3-81F2-AE8A3968B17B}">
      <dgm:prSet/>
      <dgm:spPr/>
      <dgm:t>
        <a:bodyPr/>
        <a:lstStyle/>
        <a:p>
          <a:pPr rtl="1"/>
          <a:endParaRPr lang="he-IL" sz="32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1EF97305-25A3-43B1-9B8B-3DE82E510428}" type="sibTrans" cxnId="{08C976A2-A696-4BC3-81F2-AE8A3968B17B}">
      <dgm:prSet custT="1"/>
      <dgm:spPr/>
      <dgm:t>
        <a:bodyPr/>
        <a:lstStyle/>
        <a:p>
          <a:pPr rtl="1"/>
          <a:endParaRPr lang="he-IL" sz="105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59E1F3D7-5125-45D8-864D-A6B6504423A6}">
      <dgm:prSet phldrT="[טקסט]" custT="1"/>
      <dgm:spPr/>
      <dgm:t>
        <a:bodyPr/>
        <a:lstStyle/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14.03</a:t>
          </a:r>
        </a:p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יום הכנה מס' 1 לסיור:</a:t>
          </a:r>
        </a:p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-  הרצאת מר יונתן מילר ממשרד החוץ על יחסי ישראל עם האיחוד האירופי ונאט"ו</a:t>
          </a:r>
        </a:p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- הרצאות חניכים בינלאומיים</a:t>
          </a:r>
        </a:p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-  הרצאת ד"ר מאיה שיאון-צדקיהו על האיחוד האירופי</a:t>
          </a:r>
        </a:p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-  הרצאת ס' שגריר האיחוד האירופי בישראל על יחסי ישראל והאיחוד האירופי</a:t>
          </a:r>
          <a:endParaRPr lang="he-IL" sz="1200" b="1" dirty="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49C5B3F3-9E0A-4A14-A4FD-680F0B46B10E}" type="parTrans" cxnId="{D9CBDE5E-6C8C-4371-BE8A-DD16AAC8012B}">
      <dgm:prSet/>
      <dgm:spPr/>
      <dgm:t>
        <a:bodyPr/>
        <a:lstStyle/>
        <a:p>
          <a:pPr rtl="1"/>
          <a:endParaRPr lang="he-IL" sz="32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D78C6677-C088-4AEE-BCA5-AA31169F8556}" type="sibTrans" cxnId="{D9CBDE5E-6C8C-4371-BE8A-DD16AAC8012B}">
      <dgm:prSet custT="1"/>
      <dgm:spPr/>
      <dgm:t>
        <a:bodyPr/>
        <a:lstStyle/>
        <a:p>
          <a:pPr rtl="1"/>
          <a:endParaRPr lang="he-IL" sz="105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70992EA0-3AE2-4D2F-9ED9-7FF4AB477F01}">
      <dgm:prSet phldrT="[טקסט]" custT="1"/>
      <dgm:spPr/>
      <dgm:t>
        <a:bodyPr/>
        <a:lstStyle/>
        <a:p>
          <a:pPr rtl="1"/>
          <a:r>
            <a:rPr lang="he-IL" sz="14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15.03</a:t>
          </a:r>
        </a:p>
        <a:p>
          <a:pPr rtl="1"/>
          <a:r>
            <a:rPr lang="he-IL" sz="14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יום הכנה מס' 2 לסיור:</a:t>
          </a:r>
        </a:p>
        <a:p>
          <a:pPr rtl="1"/>
          <a:r>
            <a:rPr lang="he-IL" sz="14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- הרצאת מר טומי שטיינר על נאט"ו</a:t>
          </a:r>
        </a:p>
        <a:p>
          <a:pPr rtl="1"/>
          <a:r>
            <a:rPr lang="he-IL" sz="14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- הרצאת שגריר יוון האמון על הקשר עם נאט"ו בישראל על יחסי ישראל עם נאט"ו</a:t>
          </a:r>
        </a:p>
        <a:p>
          <a:pPr rtl="1"/>
          <a:r>
            <a:rPr lang="he-IL" sz="14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- הרצאת חוקרת ה</a:t>
          </a:r>
          <a:r>
            <a:rPr lang="en-US" sz="1400" b="1" dirty="0" smtClean="0">
              <a:cs typeface="Guttman Hatzvi" panose="02010401010101010101" pitchFamily="2" charset="-79"/>
            </a:rPr>
            <a:t>INSS</a:t>
          </a:r>
          <a:r>
            <a:rPr lang="he-IL" sz="14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 עדי קנטור על גרמניה והתמודדותה עם עברה</a:t>
          </a:r>
        </a:p>
        <a:p>
          <a:pPr rtl="1"/>
          <a:r>
            <a:rPr lang="he-IL" sz="14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- הרצאת דובר משרד החוץ עמנואל נחשון על יחסי ישראל - גרמניה</a:t>
          </a:r>
        </a:p>
        <a:p>
          <a:pPr rtl="1"/>
          <a:r>
            <a:rPr lang="he-IL" sz="14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- הרצאת שגריר גרמניה בישראל על יחסי ישראל - גרמניה</a:t>
          </a:r>
          <a:endParaRPr lang="he-IL" sz="1400" b="1" dirty="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E682E696-7C0A-4BB7-9FD4-4094BF057C9F}" type="parTrans" cxnId="{8C1ACCD3-CE83-438C-9C1E-5509FBBC9E80}">
      <dgm:prSet/>
      <dgm:spPr/>
      <dgm:t>
        <a:bodyPr/>
        <a:lstStyle/>
        <a:p>
          <a:pPr rtl="1"/>
          <a:endParaRPr lang="he-IL" sz="32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9C78277C-E322-4E72-9737-6E9192FFBC73}" type="sibTrans" cxnId="{8C1ACCD3-CE83-438C-9C1E-5509FBBC9E80}">
      <dgm:prSet custT="1"/>
      <dgm:spPr/>
      <dgm:t>
        <a:bodyPr/>
        <a:lstStyle/>
        <a:p>
          <a:pPr rtl="1"/>
          <a:endParaRPr lang="he-IL" sz="105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77CFA1A5-1CDB-44C1-82E1-7B2676055775}">
      <dgm:prSet phldrT="[טקסט]" custT="1"/>
      <dgm:spPr/>
      <dgm:t>
        <a:bodyPr/>
        <a:lstStyle/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27.03</a:t>
          </a:r>
        </a:p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תחקיר הנסיעה</a:t>
          </a:r>
          <a:endParaRPr lang="he-IL" sz="1200" b="1" dirty="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1A8430D8-6C1B-46D3-A68C-6EFD5786AEB2}" type="parTrans" cxnId="{BBBDEC73-408F-4D37-8ADB-EF346360F47F}">
      <dgm:prSet/>
      <dgm:spPr/>
      <dgm:t>
        <a:bodyPr/>
        <a:lstStyle/>
        <a:p>
          <a:pPr rtl="1"/>
          <a:endParaRPr lang="he-IL" sz="32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2650584C-5226-4283-983E-F2911CE5B3CF}" type="sibTrans" cxnId="{BBBDEC73-408F-4D37-8ADB-EF346360F47F}">
      <dgm:prSet/>
      <dgm:spPr/>
      <dgm:t>
        <a:bodyPr/>
        <a:lstStyle/>
        <a:p>
          <a:pPr rtl="1"/>
          <a:endParaRPr lang="he-IL" sz="32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4359FAA0-3A2C-4EC1-92DC-DE3FBB80BB40}">
      <dgm:prSet phldrT="[טקסט]" custT="1"/>
      <dgm:spPr/>
      <dgm:t>
        <a:bodyPr/>
        <a:lstStyle/>
        <a:p>
          <a:pPr rtl="1"/>
          <a:endParaRPr lang="he-IL" sz="1200" b="1" dirty="0" smtClean="0">
            <a:latin typeface="Guttman Hatzvi" panose="02010401010101010101" pitchFamily="2" charset="-79"/>
            <a:cs typeface="Guttman Hatzvi" panose="02010401010101010101" pitchFamily="2" charset="-79"/>
          </a:endParaRPr>
        </a:p>
        <a:p>
          <a:pPr rtl="1"/>
          <a:r>
            <a:rPr lang="he-IL" sz="1200" b="1" dirty="0" smtClean="0">
              <a:latin typeface="Guttman Hatzvi" panose="02010401010101010101" pitchFamily="2" charset="-79"/>
              <a:cs typeface="Guttman Hatzvi" panose="02010401010101010101" pitchFamily="2" charset="-79"/>
            </a:rPr>
            <a:t>18.03-22.03 הנסיעה</a:t>
          </a:r>
          <a:endParaRPr lang="he-IL" sz="1200" b="1" dirty="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D6322878-4761-4CC3-AF94-C512300249D6}" type="parTrans" cxnId="{DDBB1130-228D-427B-98BD-A36F0149A462}">
      <dgm:prSet/>
      <dgm:spPr/>
      <dgm:t>
        <a:bodyPr/>
        <a:lstStyle/>
        <a:p>
          <a:pPr rtl="1"/>
          <a:endParaRPr lang="he-IL" sz="320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5EADEA51-E71D-471D-A313-A874FF8ECCDE}" type="sibTrans" cxnId="{DDBB1130-228D-427B-98BD-A36F0149A462}">
      <dgm:prSet custT="1"/>
      <dgm:spPr/>
      <dgm:t>
        <a:bodyPr/>
        <a:lstStyle/>
        <a:p>
          <a:pPr rtl="1"/>
          <a:endParaRPr lang="he-IL" sz="1050">
            <a:latin typeface="Guttman Hatzvi" panose="02010401010101010101" pitchFamily="2" charset="-79"/>
            <a:cs typeface="Guttman Hatzvi" panose="02010401010101010101" pitchFamily="2" charset="-79"/>
          </a:endParaRPr>
        </a:p>
      </dgm:t>
    </dgm:pt>
    <dgm:pt modelId="{5A0D3F98-F8D2-4DAC-A9C5-B7D803B73E38}" type="pres">
      <dgm:prSet presAssocID="{1BBBA1D2-6D61-4794-9704-2574EC51CA9E}" presName="diagram" presStyleCnt="0">
        <dgm:presLayoutVars>
          <dgm:dir val="rev"/>
          <dgm:resizeHandles val="exact"/>
        </dgm:presLayoutVars>
      </dgm:prSet>
      <dgm:spPr/>
    </dgm:pt>
    <dgm:pt modelId="{A7EBA561-0814-4D5E-985A-D502480FFC33}" type="pres">
      <dgm:prSet presAssocID="{5CA4EAE9-A567-4212-99DF-3A6C20ED9805}" presName="node" presStyleLbl="node1" presStyleIdx="0" presStyleCnt="6" custLinFactNeighborY="-73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EA993-A9B6-4282-BD8F-02790745ECFC}" type="pres">
      <dgm:prSet presAssocID="{F87A98FA-C8EB-4986-8457-5E387208996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62597D3-4AAE-4B7E-84C9-EDE1314BAD35}" type="pres">
      <dgm:prSet presAssocID="{F87A98FA-C8EB-4986-8457-5E387208996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90D411B-A308-4525-9614-3848C30021A1}" type="pres">
      <dgm:prSet presAssocID="{C0A9FA7D-E001-4446-B2DA-B33047C5FDE4}" presName="node" presStyleLbl="node1" presStyleIdx="1" presStyleCnt="6" custLinFactNeighborY="-73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44141-C52D-4AB8-BB1A-0CF983CBFE71}" type="pres">
      <dgm:prSet presAssocID="{1EF97305-25A3-43B1-9B8B-3DE82E51042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FED9BBA-ABD9-4A92-A239-793810F911F5}" type="pres">
      <dgm:prSet presAssocID="{1EF97305-25A3-43B1-9B8B-3DE82E51042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AEFA25A-92CC-41AD-982A-22D73E8F1630}" type="pres">
      <dgm:prSet presAssocID="{59E1F3D7-5125-45D8-864D-A6B6504423A6}" presName="node" presStyleLbl="node1" presStyleIdx="2" presStyleCnt="6" custScaleX="193687" custScaleY="188410" custLinFactNeighborY="-73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83E2A-EB42-42EA-8F9C-5E3AB232EEFB}" type="pres">
      <dgm:prSet presAssocID="{D78C6677-C088-4AEE-BCA5-AA31169F855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6E40D26-6CE1-473B-A35F-5A46DA2A108D}" type="pres">
      <dgm:prSet presAssocID="{D78C6677-C088-4AEE-BCA5-AA31169F855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E8C747D-FD5E-4C2D-9E8B-9761AE188688}" type="pres">
      <dgm:prSet presAssocID="{70992EA0-3AE2-4D2F-9ED9-7FF4AB477F01}" presName="node" presStyleLbl="node1" presStyleIdx="3" presStyleCnt="6" custScaleX="194621" custScaleY="269026" custLinFactNeighborY="-33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BDC93-482F-4458-B944-1BBCB1FD40C5}" type="pres">
      <dgm:prSet presAssocID="{9C78277C-E322-4E72-9737-6E9192FFBC7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1C7E492-0354-44B9-A1AC-C79AB335B9FA}" type="pres">
      <dgm:prSet presAssocID="{9C78277C-E322-4E72-9737-6E9192FFBC7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332B34D-277E-46ED-9193-B859D7A03C2A}" type="pres">
      <dgm:prSet presAssocID="{4359FAA0-3A2C-4EC1-92DC-DE3FBB80BB40}" presName="node" presStyleLbl="node1" presStyleIdx="4" presStyleCnt="6" custLinFactNeighborY="-31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CAC550-6F0F-42FC-A96A-9A9A77E9C1AB}" type="pres">
      <dgm:prSet presAssocID="{5EADEA51-E71D-471D-A313-A874FF8ECCD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57C80B9-A0A8-49AC-B612-8D2140B6A08E}" type="pres">
      <dgm:prSet presAssocID="{5EADEA51-E71D-471D-A313-A874FF8ECCD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3CAA776-5D10-4102-B043-9F61E5181924}" type="pres">
      <dgm:prSet presAssocID="{77CFA1A5-1CDB-44C1-82E1-7B2676055775}" presName="node" presStyleLbl="node1" presStyleIdx="5" presStyleCnt="6" custLinFactNeighborY="-31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DA9D03-9E3A-448E-AACA-BF5E97B5FB54}" srcId="{1BBBA1D2-6D61-4794-9704-2574EC51CA9E}" destId="{5CA4EAE9-A567-4212-99DF-3A6C20ED9805}" srcOrd="0" destOrd="0" parTransId="{7B7CB330-9FE5-441E-9FD4-DD4209935590}" sibTransId="{F87A98FA-C8EB-4986-8457-5E3872089962}"/>
    <dgm:cxn modelId="{DDBB1130-228D-427B-98BD-A36F0149A462}" srcId="{1BBBA1D2-6D61-4794-9704-2574EC51CA9E}" destId="{4359FAA0-3A2C-4EC1-92DC-DE3FBB80BB40}" srcOrd="4" destOrd="0" parTransId="{D6322878-4761-4CC3-AF94-C512300249D6}" sibTransId="{5EADEA51-E71D-471D-A313-A874FF8ECCDE}"/>
    <dgm:cxn modelId="{638A4D77-2533-4C94-A4FD-4A41F7BF6CDA}" type="presOf" srcId="{5EADEA51-E71D-471D-A313-A874FF8ECCDE}" destId="{7DCAC550-6F0F-42FC-A96A-9A9A77E9C1AB}" srcOrd="0" destOrd="0" presId="urn:microsoft.com/office/officeart/2005/8/layout/process5"/>
    <dgm:cxn modelId="{C9977CE7-6297-40A1-A9D6-A407FC57EDD0}" type="presOf" srcId="{9C78277C-E322-4E72-9737-6E9192FFBC73}" destId="{D42BDC93-482F-4458-B944-1BBCB1FD40C5}" srcOrd="0" destOrd="0" presId="urn:microsoft.com/office/officeart/2005/8/layout/process5"/>
    <dgm:cxn modelId="{F41C1B02-233E-4200-A53C-FC5A0A9E9687}" type="presOf" srcId="{9C78277C-E322-4E72-9737-6E9192FFBC73}" destId="{51C7E492-0354-44B9-A1AC-C79AB335B9FA}" srcOrd="1" destOrd="0" presId="urn:microsoft.com/office/officeart/2005/8/layout/process5"/>
    <dgm:cxn modelId="{78FE30B8-8008-4409-B97E-0BB359AA2FA0}" type="presOf" srcId="{77CFA1A5-1CDB-44C1-82E1-7B2676055775}" destId="{B3CAA776-5D10-4102-B043-9F61E5181924}" srcOrd="0" destOrd="0" presId="urn:microsoft.com/office/officeart/2005/8/layout/process5"/>
    <dgm:cxn modelId="{E0C9D253-5EB0-45F6-9B30-9AE173175970}" type="presOf" srcId="{1BBBA1D2-6D61-4794-9704-2574EC51CA9E}" destId="{5A0D3F98-F8D2-4DAC-A9C5-B7D803B73E38}" srcOrd="0" destOrd="0" presId="urn:microsoft.com/office/officeart/2005/8/layout/process5"/>
    <dgm:cxn modelId="{8D6E985C-FE54-43B6-BF90-748F0FDD342A}" type="presOf" srcId="{F87A98FA-C8EB-4986-8457-5E3872089962}" destId="{5CAEA993-A9B6-4282-BD8F-02790745ECFC}" srcOrd="0" destOrd="0" presId="urn:microsoft.com/office/officeart/2005/8/layout/process5"/>
    <dgm:cxn modelId="{C6D052B8-B5AA-45CC-A5E6-D17365CDB1D6}" type="presOf" srcId="{F87A98FA-C8EB-4986-8457-5E3872089962}" destId="{462597D3-4AAE-4B7E-84C9-EDE1314BAD35}" srcOrd="1" destOrd="0" presId="urn:microsoft.com/office/officeart/2005/8/layout/process5"/>
    <dgm:cxn modelId="{328ADC42-291F-4F92-894A-1658034B5E92}" type="presOf" srcId="{C0A9FA7D-E001-4446-B2DA-B33047C5FDE4}" destId="{B90D411B-A308-4525-9614-3848C30021A1}" srcOrd="0" destOrd="0" presId="urn:microsoft.com/office/officeart/2005/8/layout/process5"/>
    <dgm:cxn modelId="{8E9725D9-5866-40EE-A6CE-08A66F696989}" type="presOf" srcId="{4359FAA0-3A2C-4EC1-92DC-DE3FBB80BB40}" destId="{4332B34D-277E-46ED-9193-B859D7A03C2A}" srcOrd="0" destOrd="0" presId="urn:microsoft.com/office/officeart/2005/8/layout/process5"/>
    <dgm:cxn modelId="{08C976A2-A696-4BC3-81F2-AE8A3968B17B}" srcId="{1BBBA1D2-6D61-4794-9704-2574EC51CA9E}" destId="{C0A9FA7D-E001-4446-B2DA-B33047C5FDE4}" srcOrd="1" destOrd="0" parTransId="{C543941C-3BB6-403A-A0AB-FC28A9996674}" sibTransId="{1EF97305-25A3-43B1-9B8B-3DE82E510428}"/>
    <dgm:cxn modelId="{E289D166-B50E-4942-B90A-C42465623250}" type="presOf" srcId="{5CA4EAE9-A567-4212-99DF-3A6C20ED9805}" destId="{A7EBA561-0814-4D5E-985A-D502480FFC33}" srcOrd="0" destOrd="0" presId="urn:microsoft.com/office/officeart/2005/8/layout/process5"/>
    <dgm:cxn modelId="{0EF48CBF-422D-4206-A575-2F6ED8918FC8}" type="presOf" srcId="{5EADEA51-E71D-471D-A313-A874FF8ECCDE}" destId="{557C80B9-A0A8-49AC-B612-8D2140B6A08E}" srcOrd="1" destOrd="0" presId="urn:microsoft.com/office/officeart/2005/8/layout/process5"/>
    <dgm:cxn modelId="{F691CE55-CE57-4422-9E52-BE2040DC64CC}" type="presOf" srcId="{1EF97305-25A3-43B1-9B8B-3DE82E510428}" destId="{7D244141-C52D-4AB8-BB1A-0CF983CBFE71}" srcOrd="0" destOrd="0" presId="urn:microsoft.com/office/officeart/2005/8/layout/process5"/>
    <dgm:cxn modelId="{F483303E-B1E0-462A-B306-E1E7A0264DCA}" type="presOf" srcId="{1EF97305-25A3-43B1-9B8B-3DE82E510428}" destId="{5FED9BBA-ABD9-4A92-A239-793810F911F5}" srcOrd="1" destOrd="0" presId="urn:microsoft.com/office/officeart/2005/8/layout/process5"/>
    <dgm:cxn modelId="{9F5DDC01-3989-4CE9-B4DE-53EB8F84278D}" type="presOf" srcId="{D78C6677-C088-4AEE-BCA5-AA31169F8556}" destId="{0D683E2A-EB42-42EA-8F9C-5E3AB232EEFB}" srcOrd="0" destOrd="0" presId="urn:microsoft.com/office/officeart/2005/8/layout/process5"/>
    <dgm:cxn modelId="{8C1ACCD3-CE83-438C-9C1E-5509FBBC9E80}" srcId="{1BBBA1D2-6D61-4794-9704-2574EC51CA9E}" destId="{70992EA0-3AE2-4D2F-9ED9-7FF4AB477F01}" srcOrd="3" destOrd="0" parTransId="{E682E696-7C0A-4BB7-9FD4-4094BF057C9F}" sibTransId="{9C78277C-E322-4E72-9737-6E9192FFBC73}"/>
    <dgm:cxn modelId="{BBBDEC73-408F-4D37-8ADB-EF346360F47F}" srcId="{1BBBA1D2-6D61-4794-9704-2574EC51CA9E}" destId="{77CFA1A5-1CDB-44C1-82E1-7B2676055775}" srcOrd="5" destOrd="0" parTransId="{1A8430D8-6C1B-46D3-A68C-6EFD5786AEB2}" sibTransId="{2650584C-5226-4283-983E-F2911CE5B3CF}"/>
    <dgm:cxn modelId="{D9CBDE5E-6C8C-4371-BE8A-DD16AAC8012B}" srcId="{1BBBA1D2-6D61-4794-9704-2574EC51CA9E}" destId="{59E1F3D7-5125-45D8-864D-A6B6504423A6}" srcOrd="2" destOrd="0" parTransId="{49C5B3F3-9E0A-4A14-A4FD-680F0B46B10E}" sibTransId="{D78C6677-C088-4AEE-BCA5-AA31169F8556}"/>
    <dgm:cxn modelId="{A7A3EFAC-A4A2-4048-B678-1F0C08939016}" type="presOf" srcId="{59E1F3D7-5125-45D8-864D-A6B6504423A6}" destId="{9AEFA25A-92CC-41AD-982A-22D73E8F1630}" srcOrd="0" destOrd="0" presId="urn:microsoft.com/office/officeart/2005/8/layout/process5"/>
    <dgm:cxn modelId="{E887E6E1-814F-43B9-BE75-655B9988C040}" type="presOf" srcId="{70992EA0-3AE2-4D2F-9ED9-7FF4AB477F01}" destId="{5E8C747D-FD5E-4C2D-9E8B-9761AE188688}" srcOrd="0" destOrd="0" presId="urn:microsoft.com/office/officeart/2005/8/layout/process5"/>
    <dgm:cxn modelId="{7EC246EA-2A04-4D42-B526-5BD423930C81}" type="presOf" srcId="{D78C6677-C088-4AEE-BCA5-AA31169F8556}" destId="{66E40D26-6CE1-473B-A35F-5A46DA2A108D}" srcOrd="1" destOrd="0" presId="urn:microsoft.com/office/officeart/2005/8/layout/process5"/>
    <dgm:cxn modelId="{614A3974-2E5B-429C-9C67-FE18F1F6045D}" type="presParOf" srcId="{5A0D3F98-F8D2-4DAC-A9C5-B7D803B73E38}" destId="{A7EBA561-0814-4D5E-985A-D502480FFC33}" srcOrd="0" destOrd="0" presId="urn:microsoft.com/office/officeart/2005/8/layout/process5"/>
    <dgm:cxn modelId="{CD9945CC-6923-454F-830C-AC1BFD0B34AF}" type="presParOf" srcId="{5A0D3F98-F8D2-4DAC-A9C5-B7D803B73E38}" destId="{5CAEA993-A9B6-4282-BD8F-02790745ECFC}" srcOrd="1" destOrd="0" presId="urn:microsoft.com/office/officeart/2005/8/layout/process5"/>
    <dgm:cxn modelId="{3F3D8AC9-BC04-465D-93D7-2CD56CE8E072}" type="presParOf" srcId="{5CAEA993-A9B6-4282-BD8F-02790745ECFC}" destId="{462597D3-4AAE-4B7E-84C9-EDE1314BAD35}" srcOrd="0" destOrd="0" presId="urn:microsoft.com/office/officeart/2005/8/layout/process5"/>
    <dgm:cxn modelId="{48759614-A216-469F-A66B-C69B566F4C77}" type="presParOf" srcId="{5A0D3F98-F8D2-4DAC-A9C5-B7D803B73E38}" destId="{B90D411B-A308-4525-9614-3848C30021A1}" srcOrd="2" destOrd="0" presId="urn:microsoft.com/office/officeart/2005/8/layout/process5"/>
    <dgm:cxn modelId="{C79B792E-71CE-4267-9CCD-610050C76050}" type="presParOf" srcId="{5A0D3F98-F8D2-4DAC-A9C5-B7D803B73E38}" destId="{7D244141-C52D-4AB8-BB1A-0CF983CBFE71}" srcOrd="3" destOrd="0" presId="urn:microsoft.com/office/officeart/2005/8/layout/process5"/>
    <dgm:cxn modelId="{49541B95-465F-47CF-A394-291525880DB8}" type="presParOf" srcId="{7D244141-C52D-4AB8-BB1A-0CF983CBFE71}" destId="{5FED9BBA-ABD9-4A92-A239-793810F911F5}" srcOrd="0" destOrd="0" presId="urn:microsoft.com/office/officeart/2005/8/layout/process5"/>
    <dgm:cxn modelId="{03C00590-67BC-473E-90FA-FAA1810AC467}" type="presParOf" srcId="{5A0D3F98-F8D2-4DAC-A9C5-B7D803B73E38}" destId="{9AEFA25A-92CC-41AD-982A-22D73E8F1630}" srcOrd="4" destOrd="0" presId="urn:microsoft.com/office/officeart/2005/8/layout/process5"/>
    <dgm:cxn modelId="{DA835BE3-108A-4118-8EEE-FB0241936A2C}" type="presParOf" srcId="{5A0D3F98-F8D2-4DAC-A9C5-B7D803B73E38}" destId="{0D683E2A-EB42-42EA-8F9C-5E3AB232EEFB}" srcOrd="5" destOrd="0" presId="urn:microsoft.com/office/officeart/2005/8/layout/process5"/>
    <dgm:cxn modelId="{8DD2CF6B-DCB7-4D11-868B-BF93C126348C}" type="presParOf" srcId="{0D683E2A-EB42-42EA-8F9C-5E3AB232EEFB}" destId="{66E40D26-6CE1-473B-A35F-5A46DA2A108D}" srcOrd="0" destOrd="0" presId="urn:microsoft.com/office/officeart/2005/8/layout/process5"/>
    <dgm:cxn modelId="{2A97DA1C-3F3C-468C-8C87-52973BADA72D}" type="presParOf" srcId="{5A0D3F98-F8D2-4DAC-A9C5-B7D803B73E38}" destId="{5E8C747D-FD5E-4C2D-9E8B-9761AE188688}" srcOrd="6" destOrd="0" presId="urn:microsoft.com/office/officeart/2005/8/layout/process5"/>
    <dgm:cxn modelId="{EB00EEF7-73D4-4824-B13F-F056719AF4C4}" type="presParOf" srcId="{5A0D3F98-F8D2-4DAC-A9C5-B7D803B73E38}" destId="{D42BDC93-482F-4458-B944-1BBCB1FD40C5}" srcOrd="7" destOrd="0" presId="urn:microsoft.com/office/officeart/2005/8/layout/process5"/>
    <dgm:cxn modelId="{F8B60190-74FB-45D9-AB4B-1035FC411D5D}" type="presParOf" srcId="{D42BDC93-482F-4458-B944-1BBCB1FD40C5}" destId="{51C7E492-0354-44B9-A1AC-C79AB335B9FA}" srcOrd="0" destOrd="0" presId="urn:microsoft.com/office/officeart/2005/8/layout/process5"/>
    <dgm:cxn modelId="{4C8F46B6-D023-4828-AC15-F05DCE739A40}" type="presParOf" srcId="{5A0D3F98-F8D2-4DAC-A9C5-B7D803B73E38}" destId="{4332B34D-277E-46ED-9193-B859D7A03C2A}" srcOrd="8" destOrd="0" presId="urn:microsoft.com/office/officeart/2005/8/layout/process5"/>
    <dgm:cxn modelId="{C7BE8E0F-DF46-4F05-BAFD-573DD4C4151D}" type="presParOf" srcId="{5A0D3F98-F8D2-4DAC-A9C5-B7D803B73E38}" destId="{7DCAC550-6F0F-42FC-A96A-9A9A77E9C1AB}" srcOrd="9" destOrd="0" presId="urn:microsoft.com/office/officeart/2005/8/layout/process5"/>
    <dgm:cxn modelId="{3FD24170-9290-42E3-9963-A7932A6D6B2A}" type="presParOf" srcId="{7DCAC550-6F0F-42FC-A96A-9A9A77E9C1AB}" destId="{557C80B9-A0A8-49AC-B612-8D2140B6A08E}" srcOrd="0" destOrd="0" presId="urn:microsoft.com/office/officeart/2005/8/layout/process5"/>
    <dgm:cxn modelId="{CC7695A7-66B2-4271-9790-FE3BB25BC43A}" type="presParOf" srcId="{5A0D3F98-F8D2-4DAC-A9C5-B7D803B73E38}" destId="{B3CAA776-5D10-4102-B043-9F61E518192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342101-5A7F-4F9C-B2A2-82BF615D5403}" type="datetimeFigureOut">
              <a:rPr lang="he-IL" smtClean="0"/>
              <a:t>ג'/אדר/תשע"ח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EDA523-79A9-4673-A8BC-DB21FED85F6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581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4549"/>
            <a:ext cx="7886700" cy="598260"/>
          </a:xfrm>
          <a:prstGeom prst="rect">
            <a:avLst/>
          </a:prstGeom>
        </p:spPr>
        <p:txBody>
          <a:bodyPr/>
          <a:lstStyle>
            <a:lvl1pPr algn="ctr">
              <a:defRPr sz="28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3547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  <a:lvl2pPr>
              <a:defRPr sz="2000">
                <a:latin typeface="Guttman Hatzvi" panose="02010401010101010101" pitchFamily="2" charset="-79"/>
                <a:cs typeface="Guttman Hatzvi" panose="02010401010101010101" pitchFamily="2" charset="-79"/>
              </a:defRPr>
            </a:lvl2pPr>
            <a:lvl3pPr>
              <a:defRPr sz="1800">
                <a:latin typeface="Guttman Hatzvi" panose="02010401010101010101" pitchFamily="2" charset="-79"/>
                <a:cs typeface="Guttman Hatzvi" panose="02010401010101010101" pitchFamily="2" charset="-79"/>
              </a:defRPr>
            </a:lvl3pPr>
            <a:lvl4pPr>
              <a:defRPr sz="1600">
                <a:latin typeface="Guttman Hatzvi" panose="02010401010101010101" pitchFamily="2" charset="-79"/>
                <a:cs typeface="Guttman Hatzvi" panose="02010401010101010101" pitchFamily="2" charset="-79"/>
              </a:defRPr>
            </a:lvl4pPr>
            <a:lvl5pPr>
              <a:defRPr sz="1600">
                <a:latin typeface="Guttman Hatzvi" panose="02010401010101010101" pitchFamily="2" charset="-79"/>
                <a:cs typeface="Guttman Hatzvi" panose="02010401010101010101" pitchFamily="2" charset="-79"/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E878768-201F-4EE9-AAB8-A9E3391F6301}" type="datetimeFigureOut">
              <a:rPr lang="he-IL" smtClean="0"/>
              <a:t>ג'/אדר/תשע"ח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A30D10D-3F22-439B-AEB1-D824564E6B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3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/>
          <p:cNvGrpSpPr/>
          <p:nvPr userDrawn="1"/>
        </p:nvGrpSpPr>
        <p:grpSpPr>
          <a:xfrm>
            <a:off x="-19050" y="-8902"/>
            <a:ext cx="9180513" cy="1050279"/>
            <a:chOff x="-19050" y="-8902"/>
            <a:chExt cx="9180513" cy="1050279"/>
          </a:xfrm>
        </p:grpSpPr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-19050" y="-24"/>
              <a:ext cx="9163050" cy="1041401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rgbClr val="009DD9">
                    <a:shade val="50000"/>
                    <a:alpha val="45000"/>
                    <a:satMod val="120000"/>
                  </a:srgbClr>
                </a:gs>
                <a:gs pos="100000">
                  <a:srgbClr val="C4EEFF">
                    <a:shade val="80000"/>
                    <a:alpha val="55000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cs typeface="Arial" pitchFamily="34" charset="0"/>
              </a:endParaRPr>
            </a:p>
          </p:txBody>
        </p:sp>
        <p:sp>
          <p:nvSpPr>
            <p:cNvPr id="9" name="צורה חופשית 8"/>
            <p:cNvSpPr>
              <a:spLocks/>
            </p:cNvSpPr>
            <p:nvPr/>
          </p:nvSpPr>
          <p:spPr bwMode="auto">
            <a:xfrm>
              <a:off x="4381500" y="-8902"/>
              <a:ext cx="4762500" cy="63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C4EEFF">
                    <a:shade val="50000"/>
                    <a:alpha val="30000"/>
                    <a:satMod val="130000"/>
                  </a:srgbClr>
                </a:gs>
                <a:gs pos="80000">
                  <a:srgbClr val="009DD9">
                    <a:shade val="75000"/>
                    <a:alpha val="45000"/>
                    <a:satMod val="140000"/>
                  </a:srgb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cs typeface="Arial" pitchFamily="34" charset="0"/>
              </a:endParaRPr>
            </a:p>
          </p:txBody>
        </p:sp>
        <p:grpSp>
          <p:nvGrpSpPr>
            <p:cNvPr id="10" name="קבוצה 9"/>
            <p:cNvGrpSpPr>
              <a:grpSpLocks/>
            </p:cNvGrpSpPr>
            <p:nvPr/>
          </p:nvGrpSpPr>
          <p:grpSpPr bwMode="auto">
            <a:xfrm>
              <a:off x="-19050" y="133974"/>
              <a:ext cx="9180513" cy="647700"/>
              <a:chOff x="-19045" y="216550"/>
              <a:chExt cx="9180548" cy="649224"/>
            </a:xfrm>
          </p:grpSpPr>
          <p:sp>
            <p:nvSpPr>
              <p:cNvPr id="11" name="צורה חופשית 10"/>
              <p:cNvSpPr>
                <a:spLocks/>
              </p:cNvSpPr>
              <p:nvPr/>
            </p:nvSpPr>
            <p:spPr bwMode="auto">
              <a:xfrm rot="21435692">
                <a:off x="-19045" y="216550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rgbClr val="C4EEFF">
                        <a:shade val="75000"/>
                      </a:srgbClr>
                    </a:gs>
                    <a:gs pos="86000">
                      <a:sysClr val="windowText" lastClr="000000">
                        <a:alpha val="29000"/>
                      </a:sysClr>
                    </a:gs>
                    <a:gs pos="16000">
                      <a:srgbClr val="009DD9">
                        <a:shade val="75000"/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cs typeface="Arial" pitchFamily="34" charset="0"/>
                </a:endParaRPr>
              </a:p>
            </p:txBody>
          </p:sp>
          <p:sp>
            <p:nvSpPr>
              <p:cNvPr id="12" name="צורה חופשית 11"/>
              <p:cNvSpPr>
                <a:spLocks/>
              </p:cNvSpPr>
              <p:nvPr/>
            </p:nvSpPr>
            <p:spPr bwMode="auto">
              <a:xfrm rot="21435692">
                <a:off x="-14309" y="290003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rgbClr val="59A9F2"/>
                    </a:gs>
                    <a:gs pos="44000">
                      <a:srgbClr val="0F6FC6"/>
                    </a:gs>
                    <a:gs pos="33000">
                      <a:srgbClr val="009DD9">
                        <a:alpha val="56000"/>
                      </a:srgb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nstantia"/>
                  <a:cs typeface="Arial" pitchFamily="34" charset="0"/>
                </a:endParaRPr>
              </a:p>
            </p:txBody>
          </p:sp>
        </p:grpSp>
      </p:grpSp>
      <p:sp>
        <p:nvSpPr>
          <p:cNvPr id="13" name="מלבן 12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כותרת 1"/>
          <p:cNvSpPr txBox="1">
            <a:spLocks/>
          </p:cNvSpPr>
          <p:nvPr userDrawn="1"/>
        </p:nvSpPr>
        <p:spPr bwMode="auto">
          <a:xfrm>
            <a:off x="3837214" y="6596128"/>
            <a:ext cx="1469572" cy="26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100" b="1" kern="0" dirty="0" smtClean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t>-בלמ"ס-</a:t>
            </a:r>
            <a:endParaRPr lang="he-IL" sz="1100" b="1" kern="0" dirty="0">
              <a:solidFill>
                <a:prstClr val="black"/>
              </a:solidFill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15" name="כותרת 1"/>
          <p:cNvSpPr txBox="1">
            <a:spLocks/>
          </p:cNvSpPr>
          <p:nvPr userDrawn="1"/>
        </p:nvSpPr>
        <p:spPr bwMode="auto">
          <a:xfrm>
            <a:off x="0" y="6597352"/>
            <a:ext cx="2276746" cy="26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100" b="1" kern="0" dirty="0" smtClean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t>מב"ל/מדור קש"ח</a:t>
            </a:r>
            <a:endParaRPr lang="he-IL" sz="2400" b="1" kern="0" dirty="0">
              <a:solidFill>
                <a:prstClr val="black"/>
              </a:solidFill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16" name="כותרת 1"/>
          <p:cNvSpPr txBox="1">
            <a:spLocks/>
          </p:cNvSpPr>
          <p:nvPr userDrawn="1"/>
        </p:nvSpPr>
        <p:spPr bwMode="auto">
          <a:xfrm>
            <a:off x="7524328" y="6598582"/>
            <a:ext cx="1619672" cy="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1100" b="1" kern="0" dirty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t>   שקף </a:t>
            </a:r>
            <a:fld id="{1EE79B35-3D82-4D13-9781-E3639559A659}" type="slidenum">
              <a:rPr lang="he-IL" sz="1100" b="1" kern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he-IL" sz="1100" b="1" kern="0" dirty="0">
                <a:solidFill>
                  <a:prstClr val="black"/>
                </a:solidFill>
                <a:latin typeface="Guttman Hatzvi" pitchFamily="2" charset="-79"/>
                <a:cs typeface="Guttman Hatzvi" pitchFamily="2" charset="-79"/>
              </a:rPr>
              <a:t> </a:t>
            </a:r>
          </a:p>
        </p:txBody>
      </p:sp>
      <p:pic>
        <p:nvPicPr>
          <p:cNvPr id="17" name="תמונה 16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275" y="0"/>
            <a:ext cx="899317" cy="1051207"/>
          </a:xfrm>
          <a:prstGeom prst="rect">
            <a:avLst/>
          </a:prstGeom>
          <a:noFill/>
        </p:spPr>
      </p:pic>
      <p:pic>
        <p:nvPicPr>
          <p:cNvPr id="18" name="תמונה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6" y="1864"/>
            <a:ext cx="916276" cy="10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3075" y="2767281"/>
            <a:ext cx="565785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סיור מב"ל מ"ה באירופה 18-22.03.18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445079" y="4914900"/>
            <a:ext cx="6343650" cy="1510393"/>
          </a:xfrm>
          <a:prstGeom prst="rect">
            <a:avLst/>
          </a:prstGeom>
          <a:solidFill>
            <a:srgbClr val="95B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dirty="0" smtClean="0">
                <a:solidFill>
                  <a:schemeClr val="tx1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הצגה למפקד המכללות</a:t>
            </a:r>
            <a:endParaRPr lang="he-IL" sz="2000" dirty="0">
              <a:solidFill>
                <a:schemeClr val="tx1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99" y="1371321"/>
            <a:ext cx="1727292" cy="11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erma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91" y="1371321"/>
            <a:ext cx="1727292" cy="11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" t="5628" r="4258" b="3850"/>
          <a:stretch/>
        </p:blipFill>
        <p:spPr bwMode="auto">
          <a:xfrm>
            <a:off x="5490383" y="1371321"/>
            <a:ext cx="1727292" cy="11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חמישי 22.03.18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26867"/>
              </p:ext>
            </p:extLst>
          </p:nvPr>
        </p:nvGraphicFramePr>
        <p:xfrm>
          <a:off x="0" y="1244601"/>
          <a:ext cx="9144000" cy="53111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1"/>
                <a:gridCol w="3295650"/>
                <a:gridCol w="4705349"/>
              </a:tblGrid>
              <a:tr h="254377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09861">
                <a:tc>
                  <a:txBody>
                    <a:bodyPr/>
                    <a:lstStyle/>
                    <a:p>
                      <a:pPr rtl="1"/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07:00-08:00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 בוקר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מיקום: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Maritim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proArte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37756">
                <a:tc>
                  <a:txBody>
                    <a:bodyPr/>
                    <a:lstStyle/>
                    <a:p>
                      <a:pPr rtl="1"/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08:00-08:15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למשרד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ההגנה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877602">
                <a:tc>
                  <a:txBody>
                    <a:bodyPr/>
                    <a:lstStyle/>
                    <a:p>
                      <a:pPr rtl="1"/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08:30-09:30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שיחה עם ר' הענף המדיני </a:t>
                      </a:r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באבט"ם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-  האחראי על תפיסות, פיתוח אסטרטגי, יחסים בינ"ל, פריסות צבא ובק"ן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שיח מסכם עם ר' </a:t>
                      </a:r>
                      <a:r>
                        <a:rPr lang="he-IL" sz="105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אבט"ם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Colonel Wolfgang </a:t>
                      </a:r>
                      <a:r>
                        <a:rPr lang="en-US" sz="1050" dirty="0" err="1" smtClean="0">
                          <a:latin typeface="+mn-lt"/>
                          <a:cs typeface="Guttman Hatzvi" panose="02010401010101010101" pitchFamily="2" charset="-79"/>
                        </a:rPr>
                        <a:t>Ohl</a:t>
                      </a:r>
                      <a:endParaRPr lang="en-US" sz="105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+mn-lt"/>
                          <a:cs typeface="Guttman Hatzvi" panose="02010401010101010101" pitchFamily="2" charset="-79"/>
                        </a:rPr>
                        <a:t>ר' הענף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המדיני (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Pol II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)</a:t>
                      </a:r>
                      <a:endParaRPr lang="he-IL" sz="105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endParaRPr lang="he-IL" sz="105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Min Dir Dr. Andreas von </a:t>
                      </a:r>
                      <a:r>
                        <a:rPr lang="en-US" sz="1050" dirty="0" err="1" smtClean="0">
                          <a:latin typeface="+mn-lt"/>
                          <a:cs typeface="Guttman Hatzvi" panose="02010401010101010101" pitchFamily="2" charset="-79"/>
                        </a:rPr>
                        <a:t>Geyr</a:t>
                      </a:r>
                      <a:endParaRPr lang="en-US" sz="105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+mn-lt"/>
                          <a:cs typeface="Guttman Hatzvi" panose="02010401010101010101" pitchFamily="2" charset="-79"/>
                        </a:rPr>
                        <a:t>ר'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he-IL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אבט"ם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09861">
                <a:tc>
                  <a:txBody>
                    <a:bodyPr/>
                    <a:lstStyle/>
                    <a:p>
                      <a:pPr rtl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09:30-09:45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ל-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Zollpackhof</a:t>
                      </a:r>
                      <a:endParaRPr lang="he-IL" sz="1050" baseline="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3410">
                <a:tc>
                  <a:txBody>
                    <a:bodyPr/>
                    <a:lstStyle/>
                    <a:p>
                      <a:pPr rtl="1"/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10:00-12:00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פאנל בנושא התמודדותה של גרמניה עם מגמות אנטישמיות ואנטי-ישראליות כיום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אלדד </a:t>
                      </a:r>
                      <a:r>
                        <a:rPr lang="he-IL" sz="105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בק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he-IL" sz="105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ואנטה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כהנא</a:t>
                      </a: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3410">
                <a:tc>
                  <a:txBody>
                    <a:bodyPr/>
                    <a:lstStyle/>
                    <a:p>
                      <a:pPr rtl="1"/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12:00-13:00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 צהריים 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09861">
                <a:tc>
                  <a:txBody>
                    <a:bodyPr/>
                    <a:lstStyle/>
                    <a:p>
                      <a:pPr rtl="1"/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13:00-13:20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למכון המחקר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SWP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09861">
                <a:tc>
                  <a:txBody>
                    <a:bodyPr/>
                    <a:lstStyle/>
                    <a:p>
                      <a:pPr rtl="1"/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14:00-14:15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מפגש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היכרות עם ס' מנהל מכון 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SWP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Mr.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Christoph Geisler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744054">
                <a:tc>
                  <a:txBody>
                    <a:bodyPr/>
                    <a:lstStyle/>
                    <a:p>
                      <a:pPr rtl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14:15-15:30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פאנל בנושא תפיסת גרמניה את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תפקיד המעצמות בעולם: </a:t>
                      </a: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ארה"ב,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סין ורוסיה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Dr.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Marco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Overhaus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– שנה של ביטחון ומדיניות ביטחון תחת "ארה"ב בקדמה" – נק' מבט גרמנית</a:t>
                      </a:r>
                      <a:endParaRPr lang="en-US" sz="1050" baseline="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Mr. Paul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Kohlenberg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– תפקידה המתפתח של סין בזירה הבינ"ל</a:t>
                      </a:r>
                      <a:endParaRPr lang="en-US" sz="1050" baseline="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Dr. Janis Kluge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– זווית ראייה מקומית ועולמית על רוסיה</a:t>
                      </a:r>
                      <a:endParaRPr lang="en-US" sz="1050" baseline="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מנחה – 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Peter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Lintl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09861">
                <a:tc>
                  <a:txBody>
                    <a:bodyPr/>
                    <a:lstStyle/>
                    <a:p>
                      <a:pPr rtl="1"/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15:30-15:45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הפסקת קפה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610506">
                <a:tc>
                  <a:txBody>
                    <a:bodyPr/>
                    <a:lstStyle/>
                    <a:p>
                      <a:pPr rtl="1"/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15:45-17:00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פאנל בנושא המזרח התיכון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Dr.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Muriel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Asseburg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– התפתחויות עכשוויות בסכסוך הסורי</a:t>
                      </a:r>
                    </a:p>
                    <a:p>
                      <a:pPr rtl="1"/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Ms.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Azadeh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Zamirirad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– איראן בעידן שלאחר הסכם הגרעין</a:t>
                      </a:r>
                    </a:p>
                    <a:p>
                      <a:pPr rtl="1"/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Mr. Andreas Kruger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– עיראק </a:t>
                      </a:r>
                      <a:r>
                        <a:rPr lang="he-IL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ודאע"ש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(טרם אושר)</a:t>
                      </a:r>
                    </a:p>
                    <a:p>
                      <a:pPr rtl="1"/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מנחה – 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Dr. Gil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Murciano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26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חמישי 22.03.18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315592"/>
              </p:ext>
            </p:extLst>
          </p:nvPr>
        </p:nvGraphicFramePr>
        <p:xfrm>
          <a:off x="0" y="1244601"/>
          <a:ext cx="9144000" cy="1219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3001"/>
                <a:gridCol w="3295650"/>
                <a:gridCol w="4705349"/>
              </a:tblGrid>
              <a:tr h="254377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09861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17:00-18:00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שיחת סיכום בראשות מפקד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המכללות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37756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18:00-18:45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לשדה התעופה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3410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22:00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המראה לישראל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שדה התעופה </a:t>
                      </a:r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SXF</a:t>
                      </a:r>
                      <a:endParaRPr lang="he-IL" sz="105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LY 2374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87979" y="26475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שישי 23.03.18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16437"/>
              </p:ext>
            </p:extLst>
          </p:nvPr>
        </p:nvGraphicFramePr>
        <p:xfrm>
          <a:off x="0" y="3378200"/>
          <a:ext cx="9144001" cy="7160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35813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04:10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נחיתה בישראל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LY 2374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5262" y="4675005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שני 26.03.18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18254"/>
              </p:ext>
            </p:extLst>
          </p:nvPr>
        </p:nvGraphicFramePr>
        <p:xfrm>
          <a:off x="5447" y="5413829"/>
          <a:ext cx="9144001" cy="11275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35813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המראה מברלין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שדה התעופה </a:t>
                      </a:r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SXF</a:t>
                      </a: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 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LY 2372 </a:t>
                      </a: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7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16:05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נחיתה בישראל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9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/>
          <a:srcRect l="6742" t="10244" r="34475" b="11232"/>
          <a:stretch/>
        </p:blipFill>
        <p:spPr>
          <a:xfrm>
            <a:off x="91381" y="3368500"/>
            <a:ext cx="4182907" cy="3141498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787979" y="513938"/>
            <a:ext cx="565785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מנהלות</a:t>
            </a:r>
          </a:p>
          <a:p>
            <a:pPr algn="ctr"/>
            <a:r>
              <a:rPr lang="he-IL" sz="28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בריסל</a:t>
            </a:r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393" y="4072353"/>
            <a:ext cx="105319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smtClean="0"/>
              <a:t>Radisson </a:t>
            </a:r>
            <a:r>
              <a:rPr lang="en-US" sz="1200" b="1" dirty="0" err="1" smtClean="0"/>
              <a:t>Blu</a:t>
            </a:r>
            <a:endParaRPr lang="he-IL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67173" y="5085173"/>
            <a:ext cx="149144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הפרלמנט של </a:t>
            </a:r>
            <a:r>
              <a:rPr lang="he-IL" sz="1200" b="1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הא"א</a:t>
            </a:r>
            <a:endParaRPr lang="he-IL" sz="12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3207" y="1771650"/>
            <a:ext cx="4523014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בית מלון: </a:t>
            </a:r>
            <a:r>
              <a:rPr lang="en-US" dirty="0" smtClean="0">
                <a:cs typeface="Guttman Hatzvi" panose="02010401010101010101" pitchFamily="2" charset="-79"/>
              </a:rPr>
              <a:t>Radisson </a:t>
            </a:r>
            <a:r>
              <a:rPr lang="en-US" dirty="0" err="1" smtClean="0">
                <a:cs typeface="Guttman Hatzvi" panose="02010401010101010101" pitchFamily="2" charset="-79"/>
              </a:rPr>
              <a:t>Blu</a:t>
            </a:r>
            <a:r>
              <a:rPr lang="en-US" dirty="0" smtClean="0">
                <a:cs typeface="Guttman Hatzvi" panose="02010401010101010101" pitchFamily="2" charset="-79"/>
              </a:rPr>
              <a:t> Royal</a:t>
            </a:r>
            <a:endParaRPr lang="en-US" dirty="0">
              <a:cs typeface="Guttman Hatzvi" panose="02010401010101010101" pitchFamily="2" charset="-79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כתובת: </a:t>
            </a:r>
            <a:r>
              <a:rPr lang="en-US" sz="1600" dirty="0" err="1" smtClean="0">
                <a:cs typeface="Guttman Hatzvi" panose="02010401010101010101" pitchFamily="2" charset="-79"/>
              </a:rPr>
              <a:t>Wolvengracht</a:t>
            </a:r>
            <a:r>
              <a:rPr lang="en-US" sz="1600" dirty="0" smtClean="0">
                <a:cs typeface="Guttman Hatzvi" panose="02010401010101010101" pitchFamily="2" charset="-79"/>
              </a:rPr>
              <a:t> 47, 1000 </a:t>
            </a:r>
            <a:r>
              <a:rPr lang="en-US" sz="1600" dirty="0" err="1" smtClean="0">
                <a:cs typeface="Guttman Hatzvi" panose="02010401010101010101" pitchFamily="2" charset="-79"/>
              </a:rPr>
              <a:t>Brussel</a:t>
            </a:r>
            <a:r>
              <a:rPr lang="en-US" sz="1600" dirty="0" smtClean="0">
                <a:cs typeface="Guttman Hatzvi" panose="02010401010101010101" pitchFamily="2" charset="-79"/>
              </a:rPr>
              <a:t>, Belgium</a:t>
            </a:r>
            <a:endParaRPr lang="he-IL" sz="1600" dirty="0" smtClean="0">
              <a:cs typeface="Guttman Hatzvi" panose="02010401010101010101" pitchFamily="2" charset="-79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 smtClean="0">
                <a:cs typeface="Guttman Hatzvi" panose="02010401010101010101" pitchFamily="2" charset="-79"/>
              </a:rPr>
              <a:t>קרוב לכיכר הגדולה ולאתרי התיירות</a:t>
            </a:r>
            <a:endParaRPr lang="en-US" sz="1600" dirty="0" smtClean="0">
              <a:cs typeface="Guttman Hatzvi" panose="02010401010101010101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pic>
        <p:nvPicPr>
          <p:cNvPr id="10" name="Picture 4" descr="http://www.truce-project.eu/uploads/1/8/3/4/18347763/6087825_or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7" r="12259"/>
          <a:stretch/>
        </p:blipFill>
        <p:spPr bwMode="auto">
          <a:xfrm>
            <a:off x="5849300" y="4326768"/>
            <a:ext cx="3106921" cy="206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/>
          <p:cNvPicPr>
            <a:picLocks noChangeAspect="1"/>
          </p:cNvPicPr>
          <p:nvPr/>
        </p:nvPicPr>
        <p:blipFill rotWithShape="1">
          <a:blip r:embed="rId2"/>
          <a:srcRect l="41646" t="14699" r="7276" b="17072"/>
          <a:stretch/>
        </p:blipFill>
        <p:spPr>
          <a:xfrm>
            <a:off x="91381" y="3366747"/>
            <a:ext cx="4185349" cy="3143235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s://cdn.tui.be/img/static/im1000/77500/77520/77520J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r="1"/>
          <a:stretch/>
        </p:blipFill>
        <p:spPr bwMode="auto">
          <a:xfrm>
            <a:off x="5848821" y="4324694"/>
            <a:ext cx="3107400" cy="206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33207" y="1771650"/>
            <a:ext cx="4523014" cy="23544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בית מלון: </a:t>
            </a:r>
            <a:r>
              <a:rPr lang="en-US" dirty="0" err="1" smtClean="0">
                <a:cs typeface="Guttman Hatzvi" panose="02010401010101010101" pitchFamily="2" charset="-79"/>
              </a:rPr>
              <a:t>Maritim</a:t>
            </a:r>
            <a:r>
              <a:rPr lang="en-US" dirty="0" smtClean="0">
                <a:cs typeface="Guttman Hatzvi" panose="02010401010101010101" pitchFamily="2" charset="-79"/>
              </a:rPr>
              <a:t> </a:t>
            </a:r>
            <a:r>
              <a:rPr lang="en-US" dirty="0" err="1" smtClean="0">
                <a:cs typeface="Guttman Hatzvi" panose="02010401010101010101" pitchFamily="2" charset="-79"/>
              </a:rPr>
              <a:t>proArte</a:t>
            </a:r>
            <a:endParaRPr lang="en-US" dirty="0">
              <a:cs typeface="Guttman Hatzvi" panose="02010401010101010101" pitchFamily="2" charset="-79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כתובת: </a:t>
            </a:r>
            <a:r>
              <a:rPr lang="en-US" sz="1600" dirty="0" err="1" smtClean="0">
                <a:cs typeface="Guttman Hatzvi" panose="02010401010101010101" pitchFamily="2" charset="-79"/>
              </a:rPr>
              <a:t>Friedrichstrabe</a:t>
            </a:r>
            <a:r>
              <a:rPr lang="en-US" sz="1600" dirty="0" smtClean="0">
                <a:cs typeface="Guttman Hatzvi" panose="02010401010101010101" pitchFamily="2" charset="-79"/>
              </a:rPr>
              <a:t> 151, 10117 Berlin, Germany</a:t>
            </a:r>
            <a:endParaRPr lang="he-IL" sz="1600" dirty="0" smtClean="0">
              <a:cs typeface="Guttman Hatzvi" panose="02010401010101010101" pitchFamily="2" charset="-79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1600" dirty="0" smtClean="0">
                <a:cs typeface="Guttman Hatzvi" panose="02010401010101010101" pitchFamily="2" charset="-79"/>
              </a:rPr>
              <a:t>קרוב לאתרי התיירות</a:t>
            </a:r>
            <a:endParaRPr lang="en-US" sz="1600" dirty="0" smtClean="0">
              <a:cs typeface="Guttman Hatzvi" panose="02010401010101010101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16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0102" y="502293"/>
            <a:ext cx="565785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מנהלות</a:t>
            </a:r>
          </a:p>
          <a:p>
            <a:pPr algn="ctr"/>
            <a:r>
              <a:rPr lang="he-IL" sz="28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ברלין</a:t>
            </a:r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578984" y="3802232"/>
            <a:ext cx="3634413" cy="1790011"/>
            <a:chOff x="-3004951" y="1272897"/>
            <a:chExt cx="5350543" cy="2474758"/>
          </a:xfrm>
        </p:grpSpPr>
        <p:sp>
          <p:nvSpPr>
            <p:cNvPr id="13" name="TextBox 12"/>
            <p:cNvSpPr txBox="1"/>
            <p:nvPr/>
          </p:nvSpPr>
          <p:spPr>
            <a:xfrm>
              <a:off x="-2076764" y="3407245"/>
              <a:ext cx="2470492" cy="3404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00" b="1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הטופוגרפיה של הטרור</a:t>
              </a:r>
              <a:endParaRPr lang="he-IL" sz="1000" b="1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5041" y="1546091"/>
              <a:ext cx="1580551" cy="6987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000" b="1" dirty="0" err="1" smtClean="0"/>
                <a:t>Maritim</a:t>
              </a:r>
              <a:r>
                <a:rPr lang="en-US" sz="1000" b="1" dirty="0" smtClean="0"/>
                <a:t> </a:t>
              </a:r>
              <a:r>
                <a:rPr lang="en-US" sz="1000" b="1" dirty="0" err="1" smtClean="0"/>
                <a:t>proArte</a:t>
              </a:r>
              <a:endParaRPr lang="he-IL" sz="1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2288183" y="1487999"/>
              <a:ext cx="1895573" cy="4299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00" b="1" dirty="0" err="1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הרייכסטאג</a:t>
              </a:r>
              <a:endParaRPr lang="he-IL" sz="1000" b="1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3004951" y="1272897"/>
              <a:ext cx="1895573" cy="6987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00" b="1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משרד הקנצלרית</a:t>
              </a:r>
              <a:endParaRPr lang="he-IL" sz="1000" b="1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130970" y="1880741"/>
              <a:ext cx="1895573" cy="4299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00" b="1" dirty="0" smtClean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שער ברנדנבורג</a:t>
              </a:r>
              <a:endParaRPr lang="he-IL" sz="1000" b="1" dirty="0">
                <a:latin typeface="Guttman Hatzvi" panose="02010401010101010101" pitchFamily="2" charset="-79"/>
                <a:cs typeface="Guttman Hatzvi" panose="02010401010101010101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2046023" y="2260112"/>
              <a:ext cx="1895571" cy="42996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1000" b="1" dirty="0">
                  <a:latin typeface="Guttman Hatzvi" panose="02010401010101010101" pitchFamily="2" charset="-79"/>
                  <a:cs typeface="Guttman Hatzvi" panose="02010401010101010101" pitchFamily="2" charset="-79"/>
                </a:rPr>
                <a:t>אנדרטת השואה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214442" y="3670001"/>
            <a:ext cx="189557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000" b="1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זולפאקהוף</a:t>
            </a:r>
            <a:endParaRPr lang="he-IL" sz="1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583900" y="5267746"/>
            <a:ext cx="1895573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1200" b="1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sz="1000" dirty="0" err="1" smtClean="0"/>
              <a:t>משה"ג</a:t>
            </a:r>
            <a:endParaRPr lang="he-IL" sz="1000" dirty="0"/>
          </a:p>
        </p:txBody>
      </p:sp>
    </p:spTree>
    <p:extLst>
      <p:ext uri="{BB962C8B-B14F-4D97-AF65-F5344CB8AC3E}">
        <p14:creationId xmlns:p14="http://schemas.microsoft.com/office/powerpoint/2010/main" val="36432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/>
          <a:srcRect l="19943" t="12337" r="10696" b="13871"/>
          <a:stretch/>
        </p:blipFill>
        <p:spPr>
          <a:xfrm>
            <a:off x="406053" y="1558582"/>
            <a:ext cx="8417859" cy="5035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87979" y="513938"/>
            <a:ext cx="565785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מנהלות</a:t>
            </a:r>
          </a:p>
          <a:p>
            <a:pPr algn="ctr"/>
            <a:r>
              <a:rPr lang="he-IL" sz="28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ברלין</a:t>
            </a:r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7528" y="4672948"/>
            <a:ext cx="1895573" cy="4130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הטופוגרפיה של הטרור</a:t>
            </a:r>
            <a:endParaRPr lang="he-IL" sz="12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5035" y="2730382"/>
            <a:ext cx="1580551" cy="247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err="1" smtClean="0"/>
              <a:t>Maritim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proArte</a:t>
            </a:r>
            <a:endParaRPr lang="he-IL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35063" y="2637180"/>
            <a:ext cx="1895573" cy="247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err="1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הרייכסטאג</a:t>
            </a:r>
            <a:endParaRPr lang="he-IL" sz="12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075" y="2390940"/>
            <a:ext cx="1895573" cy="247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משרד הקנצלרית</a:t>
            </a:r>
            <a:endParaRPr lang="he-IL" sz="12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5829" y="3049023"/>
            <a:ext cx="1895573" cy="247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שער ברנדנבורג</a:t>
            </a:r>
            <a:endParaRPr lang="he-IL" sz="12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07029" y="3407350"/>
            <a:ext cx="1895573" cy="247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>
                <a:latin typeface="Guttman Hatzvi" panose="02010401010101010101" pitchFamily="2" charset="-79"/>
                <a:cs typeface="Guttman Hatzvi" panose="02010401010101010101" pitchFamily="2" charset="-79"/>
              </a:rPr>
              <a:t>אנדרטת השואה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5242" y="6134578"/>
            <a:ext cx="1580551" cy="247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200" b="1" dirty="0" smtClean="0"/>
              <a:t>SWP</a:t>
            </a:r>
            <a:endParaRPr lang="he-IL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59886" y="-1162680"/>
            <a:ext cx="124358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err="1" smtClean="0"/>
              <a:t>Maritim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proArte</a:t>
            </a:r>
            <a:endParaRPr lang="he-IL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11702" y="2211109"/>
            <a:ext cx="189557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200" b="1" dirty="0" err="1">
                <a:latin typeface="Guttman Hatzvi" panose="02010401010101010101" pitchFamily="2" charset="-79"/>
                <a:cs typeface="Guttman Hatzvi" panose="02010401010101010101" pitchFamily="2" charset="-79"/>
              </a:rPr>
              <a:t>זולפאקהוף</a:t>
            </a:r>
            <a:endParaRPr lang="he-IL" sz="12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4764" y="4571677"/>
            <a:ext cx="1895573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1200" b="1">
                <a:latin typeface="Guttman Hatzvi" panose="02010401010101010101" pitchFamily="2" charset="-79"/>
                <a:cs typeface="Guttman Hatzvi" panose="02010401010101010101" pitchFamily="2" charset="-79"/>
              </a:defRPr>
            </a:lvl1pPr>
          </a:lstStyle>
          <a:p>
            <a:r>
              <a:rPr lang="he-IL" dirty="0" err="1" smtClean="0"/>
              <a:t>משה"ג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07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מנהלות</a:t>
            </a:r>
          </a:p>
          <a:p>
            <a:pPr algn="ctr"/>
            <a:r>
              <a:rPr lang="he-IL" sz="32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לו"ז טיסות אלוף</a:t>
            </a:r>
          </a:p>
          <a:p>
            <a:pPr algn="ctr"/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886" y="-1162680"/>
            <a:ext cx="124358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err="1" smtClean="0"/>
              <a:t>Maritim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proArte</a:t>
            </a:r>
            <a:endParaRPr lang="he-IL" sz="1200" b="1" dirty="0"/>
          </a:p>
        </p:txBody>
      </p:sp>
      <p:graphicFrame>
        <p:nvGraphicFramePr>
          <p:cNvPr id="16" name="טבלה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81374"/>
              </p:ext>
            </p:extLst>
          </p:nvPr>
        </p:nvGraphicFramePr>
        <p:xfrm>
          <a:off x="0" y="1897743"/>
          <a:ext cx="9144001" cy="11376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79647"/>
                <a:gridCol w="1479647"/>
                <a:gridCol w="3629923"/>
                <a:gridCol w="2554784"/>
              </a:tblGrid>
              <a:tr h="35813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תאריך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שדה תעופה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89759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20.03.18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17:20-20:55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LY2373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ישראל לברלין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נתב"ג (טרמינל 1) - </a:t>
                      </a:r>
                      <a:r>
                        <a:rPr lang="en-US" sz="1050" dirty="0" err="1" smtClean="0">
                          <a:latin typeface="+mn-lt"/>
                          <a:cs typeface="Guttman Hatzvi" panose="02010401010101010101" pitchFamily="2" charset="-79"/>
                        </a:rPr>
                        <a:t>Schoenefeld</a:t>
                      </a: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89759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22.03.18-23.03.18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22:00-04:10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LY2374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ברלין לישראל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err="1" smtClean="0">
                          <a:latin typeface="+mn-lt"/>
                          <a:cs typeface="Guttman Hatzvi" panose="02010401010101010101" pitchFamily="2" charset="-79"/>
                        </a:rPr>
                        <a:t>Schoenefeld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– נתב"ג (טרמינל 3)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2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עלויות</a:t>
            </a:r>
          </a:p>
          <a:p>
            <a:pPr algn="ctr"/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886" y="-1162680"/>
            <a:ext cx="124358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err="1" smtClean="0"/>
              <a:t>Maritim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proArte</a:t>
            </a:r>
            <a:endParaRPr lang="he-IL" sz="1200" b="1" dirty="0"/>
          </a:p>
        </p:txBody>
      </p:sp>
      <p:graphicFrame>
        <p:nvGraphicFramePr>
          <p:cNvPr id="16" name="טבלה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739303"/>
              </p:ext>
            </p:extLst>
          </p:nvPr>
        </p:nvGraphicFramePr>
        <p:xfrm>
          <a:off x="0" y="1244601"/>
          <a:ext cx="9144001" cy="530354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65301"/>
                <a:gridCol w="4330700"/>
                <a:gridCol w="3048000"/>
              </a:tblGrid>
              <a:tr h="33350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עלות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62950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 חזרה לישראל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30*50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איש =1,500 יורו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6,574.56 ₪</a:t>
                      </a:r>
                    </a:p>
                  </a:txBody>
                  <a:tcPr/>
                </a:tc>
              </a:tr>
              <a:tr h="362950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– בריסל – 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ברלין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370$*50 איש =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18,500$ (14,871.78 יורו)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65,266.15 ₪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16881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אוטובוס (ברלין)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2,600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יורו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11,395.91 ₪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97483">
                <a:tc>
                  <a:txBody>
                    <a:bodyPr/>
                    <a:lstStyle/>
                    <a:p>
                      <a:pPr rtl="1"/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ראוטר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חיצוני לאוטובוס (תשתית 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WIFI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)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150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יורו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657.45 ₪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760476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מלון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ברלין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131*13 חדרי יחיד = 1,703 יורו</a:t>
                      </a: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158*20 חדרים זוגיים =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3,160 יורו</a:t>
                      </a:r>
                    </a:p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סה"כ 4,863 יורו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21,314.74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₪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988619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מסעדות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טרם הועבר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33337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ארוחות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חב"ד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טרם הועבר – בריסל וברלין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33337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סיור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ברלין (4 קבוצות)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952 יורו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4184.88 ₪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33337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הוצאות בריסל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טרם הועבר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33337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הוצאות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קטנות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טרם הועבר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33337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סה"כ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1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3075057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התייחסויות</a:t>
            </a:r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886" y="-1162680"/>
            <a:ext cx="124358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err="1" smtClean="0"/>
              <a:t>Maritim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proArte</a:t>
            </a:r>
            <a:endParaRPr lang="he-IL" sz="1200" b="1" dirty="0"/>
          </a:p>
        </p:txBody>
      </p:sp>
    </p:spTree>
    <p:extLst>
      <p:ext uri="{BB962C8B-B14F-4D97-AF65-F5344CB8AC3E}">
        <p14:creationId xmlns:p14="http://schemas.microsoft.com/office/powerpoint/2010/main" val="39457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3075057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סיכום אלוף</a:t>
            </a:r>
            <a:endParaRPr lang="he-IL" sz="28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9886" y="-1162680"/>
            <a:ext cx="1243586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b="1" dirty="0" err="1" smtClean="0"/>
              <a:t>Maritim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proArte</a:t>
            </a:r>
            <a:endParaRPr lang="he-IL" sz="1200" b="1" dirty="0"/>
          </a:p>
        </p:txBody>
      </p:sp>
    </p:spTree>
    <p:extLst>
      <p:ext uri="{BB962C8B-B14F-4D97-AF65-F5344CB8AC3E}">
        <p14:creationId xmlns:p14="http://schemas.microsoft.com/office/powerpoint/2010/main" val="253037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מטרות הנסיעה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482600" y="1312334"/>
            <a:ext cx="83481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sz="3600" dirty="0">
                <a:latin typeface="Guttman Hatzvi" panose="02010401010101010101" pitchFamily="2" charset="-79"/>
                <a:ea typeface="Times New Roman" panose="02020603050405020304" pitchFamily="18" charset="0"/>
                <a:cs typeface="Guttman Hatzvi" panose="02010401010101010101" pitchFamily="2" charset="-79"/>
              </a:rPr>
              <a:t>הכרת נאט"ו והאיחוד האירופי כארגונים בינלאומיים מרכזיים במערכת העולמית וחקר השפעתם על ממדים בביטחון הלאומי </a:t>
            </a:r>
            <a:r>
              <a:rPr lang="he-IL" sz="3600" dirty="0" smtClean="0">
                <a:latin typeface="Guttman Hatzvi" panose="02010401010101010101" pitchFamily="2" charset="-79"/>
                <a:ea typeface="Times New Roman" panose="02020603050405020304" pitchFamily="18" charset="0"/>
                <a:cs typeface="Guttman Hatzvi" panose="02010401010101010101" pitchFamily="2" charset="-79"/>
              </a:rPr>
              <a:t>הישראלי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e-IL" sz="3600" dirty="0">
                <a:latin typeface="Guttman Hatzvi" panose="02010401010101010101" pitchFamily="2" charset="-79"/>
                <a:ea typeface="Times New Roman" panose="02020603050405020304" pitchFamily="18" charset="0"/>
                <a:cs typeface="Guttman Hatzvi" panose="02010401010101010101" pitchFamily="2" charset="-79"/>
              </a:rPr>
              <a:t>הכרת גרמניה כמדינה מובילה באיחוד האירופי, וחקר השפעת יחסיה עם מדינת ישראל על ממדים בביטחון הלאומי הישראלי</a:t>
            </a:r>
          </a:p>
        </p:txBody>
      </p:sp>
    </p:spTree>
    <p:extLst>
      <p:ext uri="{BB962C8B-B14F-4D97-AF65-F5344CB8AC3E}">
        <p14:creationId xmlns:p14="http://schemas.microsoft.com/office/powerpoint/2010/main" val="3749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לו"ז הכנות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314638600"/>
              </p:ext>
            </p:extLst>
          </p:nvPr>
        </p:nvGraphicFramePr>
        <p:xfrm>
          <a:off x="-76201" y="1035557"/>
          <a:ext cx="9009529" cy="574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9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מבנה כללי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/>
          </p:nvPr>
        </p:nvGraphicFramePr>
        <p:xfrm>
          <a:off x="107573" y="1221824"/>
          <a:ext cx="8946622" cy="489658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05009"/>
                <a:gridCol w="880787"/>
                <a:gridCol w="980118"/>
                <a:gridCol w="980118"/>
                <a:gridCol w="980118"/>
                <a:gridCol w="980118"/>
                <a:gridCol w="980118"/>
                <a:gridCol w="980118"/>
                <a:gridCol w="980118"/>
              </a:tblGrid>
              <a:tr h="708311"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ראשון 18.03</a:t>
                      </a:r>
                      <a:endParaRPr lang="he-IL" sz="20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שני 19.03</a:t>
                      </a:r>
                      <a:endParaRPr lang="he-IL" sz="20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שלישי 20.03</a:t>
                      </a:r>
                      <a:endParaRPr lang="he-IL" sz="20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רביעי 21.03</a:t>
                      </a:r>
                      <a:endParaRPr lang="he-IL" sz="20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חמישי 22.03</a:t>
                      </a:r>
                      <a:endParaRPr lang="he-IL" sz="20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שישי 23.03</a:t>
                      </a:r>
                      <a:endParaRPr lang="he-IL" sz="20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שבת 24.03</a:t>
                      </a:r>
                      <a:endParaRPr lang="he-IL" sz="20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ראשון 25.03</a:t>
                      </a:r>
                      <a:endParaRPr lang="he-IL" sz="20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baseline="0" dirty="0" smtClean="0">
                          <a:solidFill>
                            <a:schemeClr val="bg1"/>
                          </a:solidFill>
                          <a:latin typeface="Guttman Hatzvi" panose="02010401010101010101" pitchFamily="2" charset="-79"/>
                          <a:ea typeface="+mn-ea"/>
                          <a:cs typeface="Guttman Hatzvi" panose="02010401010101010101" pitchFamily="2" charset="-79"/>
                        </a:rPr>
                        <a:t>שני 26.03</a:t>
                      </a:r>
                      <a:endParaRPr lang="he-IL" sz="2000" kern="1200" baseline="0" dirty="0">
                        <a:solidFill>
                          <a:schemeClr val="bg1"/>
                        </a:solidFill>
                        <a:latin typeface="Guttman Hatzvi" panose="02010401010101010101" pitchFamily="2" charset="-79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188277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06:15-10:30 טיסת אל-על 337 לאמסטרדם</a:t>
                      </a:r>
                    </a:p>
                    <a:p>
                      <a:pPr rtl="1"/>
                      <a:endParaRPr lang="he-IL" sz="140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endParaRPr lang="he-IL" sz="140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הגעה</a:t>
                      </a:r>
                      <a:r>
                        <a:rPr lang="he-IL" sz="14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והתארגנות</a:t>
                      </a:r>
                    </a:p>
                    <a:p>
                      <a:pPr rtl="1"/>
                      <a:endParaRPr lang="he-IL" sz="14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4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אתר היסטוריה/ תיירות </a:t>
                      </a:r>
                    </a:p>
                    <a:p>
                      <a:pPr rtl="1"/>
                      <a:endParaRPr lang="he-IL" sz="14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4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הרצאות נ.צ האג ושגריר לאיחוד האירופי ונאט"ו</a:t>
                      </a:r>
                      <a:endParaRPr lang="he-IL" sz="140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יום נאט"ו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יום האיחוד האירופי</a:t>
                      </a:r>
                    </a:p>
                    <a:p>
                      <a:pPr rtl="1"/>
                      <a:endParaRPr lang="he-IL" sz="140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18:35-19:50</a:t>
                      </a:r>
                      <a:r>
                        <a:rPr lang="he-IL" sz="14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טיסה מבריסל לברלין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1">
                        <a:buFontTx/>
                        <a:buNone/>
                      </a:pPr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יום גרמניה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יום גרמניה</a:t>
                      </a:r>
                    </a:p>
                    <a:p>
                      <a:pPr rtl="1"/>
                      <a:endParaRPr lang="he-IL" sz="140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4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22:00-04:10 טיסת אל-על 2374 מברלין לישראל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04:10 נחיתה</a:t>
                      </a:r>
                      <a:r>
                        <a:rPr lang="he-IL" sz="14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בישראל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1"/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11:00-16:05 המראה טיסת</a:t>
                      </a:r>
                      <a:r>
                        <a:rPr lang="he-IL" sz="140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אל-על 2372 מברלין לישראל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6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ראשון 18.03.18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67278"/>
              </p:ext>
            </p:extLst>
          </p:nvPr>
        </p:nvGraphicFramePr>
        <p:xfrm>
          <a:off x="0" y="1244600"/>
          <a:ext cx="9144001" cy="42397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25639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357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06:15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המראה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מישראל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טיסה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LY337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נחיתה באמסטרדם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Schiphol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80739"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10:30-11:30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התארגנות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בשדה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93921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11:30-15:00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מאמסטרדם לאתר היסטוריה / תיירות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642097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ביקור באתר היסטוריה / תיירות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מאתר היסטוריה / תיירות לבריסל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15:00-16:00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התארגנות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במלון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Radisson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cs typeface="Guttman Hatzvi" panose="02010401010101010101" pitchFamily="2" charset="-79"/>
                        </a:rPr>
                        <a:t>Blu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Royal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70760"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16:00-17:00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סקירה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של שגריר ישראל </a:t>
                      </a:r>
                      <a:r>
                        <a:rPr lang="he-IL" sz="105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לא"א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ונאט"ו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מר רוני לשנו-יער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17:00-18:00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תדרוך של נ.צ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האג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cs typeface="Guttman Hatzvi" panose="02010401010101010101" pitchFamily="2" charset="-79"/>
                        </a:rPr>
                        <a:t>אל"ם אריק חן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זמן חופשי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4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שני 19.03.18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216427"/>
              </p:ext>
            </p:extLst>
          </p:nvPr>
        </p:nvGraphicFramePr>
        <p:xfrm>
          <a:off x="0" y="1244600"/>
          <a:ext cx="9144001" cy="475195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25639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357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07:15-08:00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בוקר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מיקום: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Radisson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cs typeface="Guttman Hatzvi" panose="02010401010101010101" pitchFamily="2" charset="-79"/>
                        </a:rPr>
                        <a:t>Blu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Royal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08:15-08:45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למרכז כנסים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מיקום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: טרם נקבע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80739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09:00-09:45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יחסי נאט"ו עם מדינות הים התיכון והמזרח התיכון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Mr. Nicola de </a:t>
                      </a:r>
                      <a:r>
                        <a:rPr lang="en-US" sz="1050" dirty="0" err="1" smtClean="0">
                          <a:cs typeface="Guttman Hatzvi" panose="02010401010101010101" pitchFamily="2" charset="-79"/>
                        </a:rPr>
                        <a:t>Santis</a:t>
                      </a:r>
                      <a:endParaRPr lang="en-US" sz="1050" dirty="0" smtClean="0"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ר' תחום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מזה"ת וצפון אפריקה, החטיבה ליחסים מדיניים ומדיניות ביטחונית,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NATO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93921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09:45-10:30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נאט"ו: אתגרים והזדמנויות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Gen Peter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Pavel</a:t>
                      </a: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יו"ר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הועדה הצבאית של נאט"ו</a:t>
                      </a: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642097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10:30-10:45 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הפסקת קפה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10:45-11:30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סקירת - ס' מזכ"ל נאט"ו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Ms.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Rose </a:t>
                      </a:r>
                      <a:r>
                        <a:rPr lang="en-US" sz="1050" baseline="0" dirty="0" err="1" smtClean="0">
                          <a:cs typeface="Guttman Hatzvi" panose="02010401010101010101" pitchFamily="2" charset="-79"/>
                        </a:rPr>
                        <a:t>Gottemoeller</a:t>
                      </a:r>
                      <a:endParaRPr lang="en-US" sz="1050" baseline="0" dirty="0" smtClean="0"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ס' מזכ"ל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NATO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11:30-12:15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יחסי נאט"ו – רוסיה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Ms. </a:t>
                      </a:r>
                      <a:r>
                        <a:rPr lang="en-US" sz="1050" dirty="0" err="1" smtClean="0">
                          <a:cs typeface="Guttman Hatzvi" panose="02010401010101010101" pitchFamily="2" charset="-79"/>
                        </a:rPr>
                        <a:t>Radoslava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cs typeface="Guttman Hatzvi" panose="02010401010101010101" pitchFamily="2" charset="-79"/>
                        </a:rPr>
                        <a:t>Stefanova</a:t>
                      </a:r>
                      <a:endParaRPr lang="en-US" sz="1050" baseline="0" dirty="0" smtClean="0"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ר' תחום יחסי רוסיה ואוקראינה,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NATO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70760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12:15-13:30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 צהריים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13:30-14:15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נאט"ו: אתגרים ביטחוניים עכשוויים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Mr. Jamie </a:t>
                      </a:r>
                      <a:r>
                        <a:rPr lang="en-US" sz="1050" dirty="0" err="1" smtClean="0">
                          <a:cs typeface="Guttman Hatzvi" panose="02010401010101010101" pitchFamily="2" charset="-79"/>
                        </a:rPr>
                        <a:t>Sha</a:t>
                      </a:r>
                      <a:endParaRPr lang="en-US" sz="1050" dirty="0" smtClean="0"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ע'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מזכ"ל לאיומים מתפתחים,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NATO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613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14:15-15:00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סקירת ר' המרכז לניהול משברים ומבצעים, 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SHAPE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BG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Jasper Adams</a:t>
                      </a:r>
                    </a:p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ר' המרכז לניהול משברים ומבצעים,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SHAPE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, 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NATO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2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שני 19.03.18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20288"/>
              </p:ext>
            </p:extLst>
          </p:nvPr>
        </p:nvGraphicFramePr>
        <p:xfrm>
          <a:off x="0" y="1244600"/>
          <a:ext cx="9144001" cy="1813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256394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164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15:00-15:20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הפסקת קפה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164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15:20-16:15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פאנל שגרירים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164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16:15-16:30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הפסקת קפה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164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16:30-17:15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סיכום?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164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17:30-18:00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למלון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Radisson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cs typeface="Guttman Hatzvi" panose="02010401010101010101" pitchFamily="2" charset="-79"/>
                        </a:rPr>
                        <a:t>Blu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Royal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164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זמן חופשי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1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שלישי 20.03.18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475777"/>
              </p:ext>
            </p:extLst>
          </p:nvPr>
        </p:nvGraphicFramePr>
        <p:xfrm>
          <a:off x="0" y="1244600"/>
          <a:ext cx="9144001" cy="47925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34770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70524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07:15-08:00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 בוקר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מיקום: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dirty="0" smtClean="0">
                          <a:cs typeface="Guttman Hatzvi" panose="02010401010101010101" pitchFamily="2" charset="-79"/>
                        </a:rPr>
                        <a:t>Radisson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cs typeface="Guttman Hatzvi" panose="02010401010101010101" pitchFamily="2" charset="-79"/>
                        </a:rPr>
                        <a:t>Blu</a:t>
                      </a:r>
                      <a:r>
                        <a:rPr lang="en-US" sz="1050" baseline="0" dirty="0" smtClean="0">
                          <a:cs typeface="Guttman Hatzvi" panose="02010401010101010101" pitchFamily="2" charset="-79"/>
                        </a:rPr>
                        <a:t> Royal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34636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08:00-09:00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מעבר למרכז כנסים</a:t>
                      </a:r>
                      <a:endParaRPr lang="he-IL" sz="1050" baseline="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מיקום: טרם נקבע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09:00-10:30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ביקור במרכז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המבקרים של הפרלמנט האירופי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תדרוך מחבר פרלמנט בכיר מוועדת החוץ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10:30-12:00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אתגרי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he-IL" sz="105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לוט"ר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ומדיניות האיחוד האירופי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ז'יל</a:t>
                      </a: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דה </a:t>
                      </a:r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קרקוב</a:t>
                      </a: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מתאם </a:t>
                      </a:r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לוט"ר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12:30-13:30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 צהריים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13:30-14:30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התפתחויות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במזה"ת – פרספקטיבת האיחוד האירופי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Mr. Gerhard Conrad</a:t>
                      </a: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ר' המרכז האירופאי למודיעין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והערכות מצב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434636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14:30-15:30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ברקסיט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Sir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Jonathan Michael Howard Faull</a:t>
                      </a:r>
                    </a:p>
                    <a:p>
                      <a:pPr rtl="1"/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ר' הצוות לתיאום </a:t>
                      </a:r>
                      <a:r>
                        <a:rPr lang="he-IL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הברקסיט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לשעבר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15:30-16:30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לשדה התעופה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18:30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המראה מבריסל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19:50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נחיתה בברלין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נסיעה למלון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מיקום: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Maritim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proArte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ערב חופשי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03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979" y="513938"/>
            <a:ext cx="56578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יום רביעי 21.03.18</a:t>
            </a:r>
            <a:endParaRPr lang="he-IL" sz="4000" b="1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71549"/>
              </p:ext>
            </p:extLst>
          </p:nvPr>
        </p:nvGraphicFramePr>
        <p:xfrm>
          <a:off x="0" y="1244601"/>
          <a:ext cx="9144001" cy="52729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9949"/>
                <a:gridCol w="4726052"/>
                <a:gridCol w="3048000"/>
              </a:tblGrid>
              <a:tr h="296229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שעה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פעילות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הערות</a:t>
                      </a:r>
                      <a:endParaRPr lang="he-IL" sz="140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99910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07:00-08:00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בוקר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מיקום: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Maritim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proArte</a:t>
                      </a:r>
                      <a:endParaRPr lang="he-IL" sz="1050" baseline="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מנות חב"ד כשרות – שולחן נפרד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99910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08:00-09:30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פגישה עם שגריר גרמניה </a:t>
                      </a:r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ונ.צ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ברלין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מר </a:t>
                      </a:r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ג'רמי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he-IL" sz="105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יששכרוף</a:t>
                      </a:r>
                      <a:endParaRPr lang="he-IL" sz="1050" dirty="0" smtClean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אל"ם יואב אברג'יל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677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09:30-09:50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מעבר למשרד </a:t>
                      </a:r>
                      <a:r>
                        <a:rPr lang="he-IL" sz="105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הקאנצלרית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61095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10:00-11:00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פגישה עם המנכ"ל המדיני במשרד החוץ</a:t>
                      </a:r>
                    </a:p>
                    <a:p>
                      <a:pPr rtl="1"/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Mr. Andreas </a:t>
                      </a:r>
                      <a:r>
                        <a:rPr lang="en-US" sz="1050" dirty="0" err="1" smtClean="0">
                          <a:latin typeface="+mn-lt"/>
                          <a:cs typeface="Guttman Hatzvi" panose="02010401010101010101" pitchFamily="2" charset="-79"/>
                        </a:rPr>
                        <a:t>Michaelis</a:t>
                      </a:r>
                      <a:endParaRPr lang="en-US" sz="105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rtl="1"/>
                      <a:r>
                        <a:rPr lang="he-IL" sz="1050" dirty="0" smtClean="0">
                          <a:latin typeface="+mn-lt"/>
                          <a:cs typeface="Guttman Hatzvi" panose="02010401010101010101" pitchFamily="2" charset="-79"/>
                        </a:rPr>
                        <a:t>ר' האגף המדיני </a:t>
                      </a:r>
                      <a:r>
                        <a:rPr lang="he-IL" sz="1050" dirty="0" err="1" smtClean="0">
                          <a:latin typeface="+mn-lt"/>
                          <a:cs typeface="Guttman Hatzvi" panose="02010401010101010101" pitchFamily="2" charset="-79"/>
                        </a:rPr>
                        <a:t>במשה"ח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794245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11:00-12:00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פגישה עם (ס' ר' </a:t>
                      </a:r>
                      <a:r>
                        <a:rPr lang="he-IL" sz="1050" baseline="0" dirty="0" err="1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המל"ל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)  ס' ר' משרד החוץ והביטחון במשרד הקנצלרית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dirty="0" smtClean="0">
                          <a:latin typeface="+mn-lt"/>
                          <a:cs typeface="Guttman Hatzvi" panose="02010401010101010101" pitchFamily="2" charset="-79"/>
                        </a:rPr>
                        <a:t>Mr.</a:t>
                      </a:r>
                      <a:r>
                        <a:rPr lang="en-US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Joachim </a:t>
                      </a:r>
                      <a:r>
                        <a:rPr lang="en-US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Bertele</a:t>
                      </a:r>
                      <a:endParaRPr lang="en-US" sz="1050" baseline="0" dirty="0" smtClean="0">
                        <a:latin typeface="+mn-lt"/>
                        <a:cs typeface="Guttman Hatzvi" panose="02010401010101010101" pitchFamily="2" charset="-79"/>
                      </a:endParaRP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הסמנכ"ל למדיניות חוץ, ביטחון ופיתוח במשרד הקנצלרית</a:t>
                      </a:r>
                    </a:p>
                    <a:p>
                      <a:pPr rtl="1"/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677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11:45-12:00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מעבר חזרה למלון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2677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12:15-13:30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ארוחת</a:t>
                      </a:r>
                      <a:r>
                        <a:rPr lang="he-IL" sz="1050" baseline="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 </a:t>
                      </a:r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צהריים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+mn-lt"/>
                          <a:cs typeface="Guttman Hatzvi" panose="02010401010101010101" pitchFamily="2" charset="-79"/>
                        </a:rPr>
                        <a:t>מנות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חב"ד כשרות – שולחן נפרד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555430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13:30-15:30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Guttman Hatzvi" panose="02010401010101010101" pitchFamily="2" charset="-79"/>
                        </a:rPr>
                        <a:t>הרצאה בנושא פליטים והגירה בגרמניה – השלכות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Guttman Hatzvi" panose="02010401010101010101" pitchFamily="2" charset="-79"/>
                        </a:rPr>
                        <a:t>Colonel Andreas </a:t>
                      </a:r>
                      <a:r>
                        <a:rPr lang="de-DE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Guttman Hatzvi" panose="02010401010101010101" pitchFamily="2" charset="-79"/>
                        </a:rPr>
                        <a:t>Jödecke</a:t>
                      </a:r>
                    </a:p>
                    <a:p>
                      <a:pPr rtl="1"/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Guttman Hatzvi" panose="02010401010101010101" pitchFamily="2" charset="-79"/>
                        </a:rPr>
                        <a:t>רמ"ח</a:t>
                      </a:r>
                      <a:r>
                        <a:rPr lang="he-IL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Guttman Hatzvi" panose="02010401010101010101" pitchFamily="2" charset="-79"/>
                        </a:rPr>
                        <a:t> מבצעים, משרד הפליטים וההגירה הממשלתי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355475">
                <a:tc>
                  <a:txBody>
                    <a:bodyPr/>
                    <a:lstStyle/>
                    <a:p>
                      <a:pPr rtl="1"/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Guttman Hatzvi" panose="02010401010101010101" pitchFamily="2" charset="-79"/>
                        </a:rPr>
                        <a:t>15:30-16:00</a:t>
                      </a:r>
                      <a:endParaRPr lang="he-IL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Guttman Hatzvi" panose="02010401010101010101" pitchFamily="2" charset="-79"/>
                        </a:rPr>
                        <a:t>נסיעה</a:t>
                      </a:r>
                      <a:r>
                        <a:rPr lang="he-IL" sz="10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Guttman Hatzvi" panose="02010401010101010101" pitchFamily="2" charset="-79"/>
                        </a:rPr>
                        <a:t> למוזיאון הטופוגרפיה של הטרור</a:t>
                      </a:r>
                      <a:endParaRPr lang="en-US" sz="105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67798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16:00-17:30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ביקור במוזיאון הטופוגרפיה של הטרור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  <a:tr h="710951"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17:30-19:00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Guttman Hatzvi" panose="02010401010101010101" pitchFamily="2" charset="-79"/>
                          <a:cs typeface="Guttman Hatzvi" panose="02010401010101010101" pitchFamily="2" charset="-79"/>
                        </a:rPr>
                        <a:t>סיור רגלי</a:t>
                      </a:r>
                      <a:endParaRPr lang="he-IL" sz="1050" dirty="0">
                        <a:latin typeface="Guttman Hatzvi" panose="02010401010101010101" pitchFamily="2" charset="-79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050" dirty="0" smtClean="0">
                          <a:latin typeface="+mn-lt"/>
                          <a:cs typeface="Guttman Hatzvi" panose="02010401010101010101" pitchFamily="2" charset="-79"/>
                        </a:rPr>
                        <a:t>הליכה לחומה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– משרדי הלופט </a:t>
                      </a:r>
                      <a:r>
                        <a:rPr lang="he-IL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וואפה</a:t>
                      </a:r>
                      <a:r>
                        <a:rPr lang="he-IL" sz="1050" baseline="0" dirty="0" smtClean="0">
                          <a:latin typeface="+mn-lt"/>
                          <a:cs typeface="Guttman Hatzvi" panose="02010401010101010101" pitchFamily="2" charset="-79"/>
                        </a:rPr>
                        <a:t> – ניסיון ההתנקשות הראשון בהיטלר – הבונקר של היטלר – אנדרטת השואה – שער ברנדנבורג - </a:t>
                      </a:r>
                      <a:r>
                        <a:rPr lang="he-IL" sz="1050" baseline="0" dirty="0" err="1" smtClean="0">
                          <a:latin typeface="+mn-lt"/>
                          <a:cs typeface="Guttman Hatzvi" panose="02010401010101010101" pitchFamily="2" charset="-79"/>
                        </a:rPr>
                        <a:t>הרייכסטאג</a:t>
                      </a:r>
                      <a:endParaRPr lang="he-IL" sz="1050" dirty="0">
                        <a:latin typeface="+mn-lt"/>
                        <a:cs typeface="Guttman Hatzvi" panose="02010401010101010101" pitchFamily="2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0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3662</TotalTime>
  <Words>1206</Words>
  <Application>Microsoft Office PowerPoint</Application>
  <PresentationFormat>‫הצגה על המסך (4:3)</PresentationFormat>
  <Paragraphs>368</Paragraphs>
  <Slides>18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Guttman Hatzvi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IDF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s7497695</dc:creator>
  <cp:lastModifiedBy>u26697</cp:lastModifiedBy>
  <cp:revision>67</cp:revision>
  <cp:lastPrinted>2018-02-15T16:10:27Z</cp:lastPrinted>
  <dcterms:created xsi:type="dcterms:W3CDTF">2017-09-27T13:07:14Z</dcterms:created>
  <dcterms:modified xsi:type="dcterms:W3CDTF">2018-02-18T18:46:18Z</dcterms:modified>
</cp:coreProperties>
</file>