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7" r:id="rId3"/>
    <p:sldMasterId id="2147483709" r:id="rId4"/>
    <p:sldMasterId id="2147483721" r:id="rId5"/>
    <p:sldMasterId id="2147483733" r:id="rId6"/>
    <p:sldMasterId id="2147483745" r:id="rId7"/>
  </p:sldMasterIdLst>
  <p:sldIdLst>
    <p:sldId id="257" r:id="rId8"/>
    <p:sldId id="258" r:id="rId9"/>
    <p:sldId id="271" r:id="rId10"/>
    <p:sldId id="260" r:id="rId11"/>
    <p:sldId id="259" r:id="rId12"/>
    <p:sldId id="268" r:id="rId13"/>
    <p:sldId id="263" r:id="rId14"/>
    <p:sldId id="264" r:id="rId15"/>
    <p:sldId id="267" r:id="rId16"/>
    <p:sldId id="275" r:id="rId17"/>
    <p:sldId id="266" r:id="rId18"/>
    <p:sldId id="269" r:id="rId19"/>
    <p:sldId id="270" r:id="rId20"/>
    <p:sldId id="272" r:id="rId21"/>
    <p:sldId id="273" r:id="rId22"/>
    <p:sldId id="261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גיליון1!$B$2:$B$11</c:f>
              <c:numCache>
                <c:formatCode>General</c:formatCode>
                <c:ptCount val="10"/>
                <c:pt idx="0">
                  <c:v>153</c:v>
                </c:pt>
                <c:pt idx="1">
                  <c:v>161</c:v>
                </c:pt>
                <c:pt idx="2">
                  <c:v>170</c:v>
                </c:pt>
                <c:pt idx="3">
                  <c:v>184</c:v>
                </c:pt>
                <c:pt idx="4">
                  <c:v>193</c:v>
                </c:pt>
                <c:pt idx="5">
                  <c:v>207</c:v>
                </c:pt>
                <c:pt idx="6">
                  <c:v>220</c:v>
                </c:pt>
                <c:pt idx="7">
                  <c:v>230</c:v>
                </c:pt>
                <c:pt idx="8">
                  <c:v>236</c:v>
                </c:pt>
                <c:pt idx="9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C-4767-8F0C-AA1C2AF8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13808"/>
        <c:axId val="260914368"/>
      </c:barChart>
      <c:catAx>
        <c:axId val="26091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0914368"/>
        <c:crosses val="autoZero"/>
        <c:auto val="1"/>
        <c:lblAlgn val="ctr"/>
        <c:lblOffset val="100"/>
        <c:noMultiLvlLbl val="0"/>
      </c:catAx>
      <c:valAx>
        <c:axId val="260914368"/>
        <c:scaling>
          <c:orientation val="minMax"/>
          <c:max val="250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6091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גיליון1!$B$2:$B$11</c:f>
              <c:numCache>
                <c:formatCode>0</c:formatCode>
                <c:ptCount val="10"/>
                <c:pt idx="0">
                  <c:v>39.876955000000002</c:v>
                </c:pt>
                <c:pt idx="1">
                  <c:v>42.065621999999998</c:v>
                </c:pt>
                <c:pt idx="2">
                  <c:v>44.20149</c:v>
                </c:pt>
                <c:pt idx="3">
                  <c:v>47.450372999999999</c:v>
                </c:pt>
                <c:pt idx="4">
                  <c:v>51.024017000000001</c:v>
                </c:pt>
                <c:pt idx="5">
                  <c:v>53.435836000000002</c:v>
                </c:pt>
                <c:pt idx="6">
                  <c:v>56.418883000000001</c:v>
                </c:pt>
                <c:pt idx="7">
                  <c:v>58.800849999999997</c:v>
                </c:pt>
                <c:pt idx="8">
                  <c:v>61.626843000000001</c:v>
                </c:pt>
                <c:pt idx="9">
                  <c:v>62.975960999999998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8-401F-9178-D109D1B033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0918288"/>
        <c:axId val="260918848"/>
      </c:barChart>
      <c:catAx>
        <c:axId val="26091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he-IL"/>
          </a:p>
        </c:txPr>
        <c:crossAx val="260918848"/>
        <c:crosses val="autoZero"/>
        <c:auto val="1"/>
        <c:lblAlgn val="ctr"/>
        <c:lblOffset val="100"/>
        <c:noMultiLvlLbl val="0"/>
      </c:catAx>
      <c:valAx>
        <c:axId val="260918848"/>
        <c:scaling>
          <c:orientation val="minMax"/>
          <c:min val="30"/>
        </c:scaling>
        <c:delete val="0"/>
        <c:axPos val="l"/>
        <c:numFmt formatCode="0" sourceLinked="1"/>
        <c:majorTickMark val="none"/>
        <c:minorTickMark val="none"/>
        <c:tickLblPos val="nextTo"/>
        <c:crossAx val="26091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גיליון1!$B$2:$B$11</c:f>
              <c:numCache>
                <c:formatCode>General</c:formatCode>
                <c:ptCount val="10"/>
                <c:pt idx="0">
                  <c:v>22</c:v>
                </c:pt>
                <c:pt idx="1">
                  <c:v>25</c:v>
                </c:pt>
                <c:pt idx="2">
                  <c:v>33</c:v>
                </c:pt>
                <c:pt idx="3">
                  <c:v>42</c:v>
                </c:pt>
                <c:pt idx="4">
                  <c:v>49</c:v>
                </c:pt>
                <c:pt idx="5">
                  <c:v>57</c:v>
                </c:pt>
                <c:pt idx="6">
                  <c:v>63</c:v>
                </c:pt>
                <c:pt idx="7">
                  <c:v>68</c:v>
                </c:pt>
                <c:pt idx="8">
                  <c:v>75</c:v>
                </c:pt>
                <c:pt idx="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9-49A8-8878-12C8C267F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391584"/>
        <c:axId val="520392144"/>
      </c:barChart>
      <c:catAx>
        <c:axId val="5203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0392144"/>
        <c:crosses val="autoZero"/>
        <c:auto val="1"/>
        <c:lblAlgn val="ctr"/>
        <c:lblOffset val="100"/>
        <c:noMultiLvlLbl val="0"/>
      </c:catAx>
      <c:valAx>
        <c:axId val="520392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039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A7B7-4A8C-4FAB-B5CE-9E503ECD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E098D-6F5D-4142-BBE4-1AD598F37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365D-9AC6-48A3-BB74-D9DD806B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866B-89D4-4CAB-8E0B-362406A4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A4BD-DDEA-42D1-8FE8-ECD0B233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7427-E55C-454F-A345-181A7742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58023-F8A7-4A15-8688-E5AAF31BB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0B6D-967D-4E23-8267-5472A05A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F1FDC-AFB9-4D38-B68E-0EB55B76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6F814-4429-46E3-A579-A159FD87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71AF3-47B0-475C-A30A-DA894C697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4E5E3-B254-40DC-986B-EBF9529BA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DD48-C59E-4668-BEB2-AAD39A6B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6AB75-5C2F-4868-A9A7-8E5418A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5182-73C2-49BE-BB72-EFB18594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6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7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4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3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5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60C8-85D9-4131-97EB-B419068B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E18A-9E8C-4D15-8DE6-1AAFAF871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7CE50-9FF4-4DFF-93AB-BD447117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4C9B7-50B5-422F-AF8A-752E7430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62878-FF75-4D37-8A1E-BBF7ED36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15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5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5082"/>
            <a:ext cx="1599148" cy="4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6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5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68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0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1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3688-585E-4F8D-8B74-F03B8D75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CA41D-44CC-40E2-BC23-F3436B743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412E0-4EF0-4FD1-B086-8605C7A4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2508-B1C7-4E10-9894-DB0CDE11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861F8-53A2-4D2D-B872-3E74D5E7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22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6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8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6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52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56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237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2660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7581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3272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363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DBEF-FF6C-4525-B9F0-B59FA2CF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57AD-D0A3-48E9-8D94-33068F343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D3A25-49B4-4DC7-AB74-C0A33B484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1A6A5-51DA-47E3-8BF9-139754B0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CCCC1-22C9-41E7-94DB-9E0B683F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4C1E3-E5EC-4155-8CB8-A2AEE26A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98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4504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9474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5782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669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125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9651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53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8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70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31B8-43C6-4390-BF42-54EC0255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043FC-D67D-4E85-B9B4-F4ABA0CE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02F1E-9DAA-4F38-A6A4-BEC08073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24FA9-8BDE-43E3-8967-3404BFBF4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53F6B-E6FF-4BF0-B110-011F21146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74FAC-B2C2-4E38-BB5A-94E39733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A09AB-B920-4963-8A0B-728989B5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84282-0581-4879-8D0B-579C25CA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7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02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73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74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09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58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F59E-708B-4A05-A1C3-5608563E7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77215-7504-4F38-811C-16C311FA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4624-4E6C-492A-876B-EA3CECE8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EBD8-DDC0-4713-8499-0685C93B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D8B1-AE82-4340-A9DB-489B029A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58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AAE7-AE65-45EA-8708-8CE8C6A6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E938-76C2-48D2-8E8D-C6DE8B71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A547-3DCB-43A7-B703-01F8AC2B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5B45F-D685-4F23-9B58-BF2FB1DD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31D9B-D10A-4F78-9929-427AB7E5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29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908D-D56F-49BB-8460-6EBFB118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B4085-C58B-495B-8CDA-CFDA1B2E3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2EC0-56E9-47BB-ABDE-2A272102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ABC6-45D0-4B82-BA35-02490B66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068D-32D8-4C5D-B082-ECA0D2B8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D333-A8A4-4063-ACF4-FFB982D8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A1204-CAB9-42AC-9456-168EBF06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98ECF-F58F-4C77-8799-E1F8B3C1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0F65F-E893-4322-A40E-9A16A810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46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A712-FD18-4DB4-8B0B-4121B7A0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5A63-E001-46A7-9BE2-DB3D82FF8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0EE21-94E2-49F9-AC87-CF57E6977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9A666-F83A-4704-8B0E-779966B1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EEAF9-0DA3-48F0-9F14-FE476D22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3E0E2-3C2C-4CD3-8B1B-86D6B1FF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5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C1A8-37D7-40E4-B5F7-25E7ECFD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38085-FD6D-4314-84B3-1DB9FB304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096FF-8C76-4BB0-A7EC-B0FD8C23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B165C-B26C-4D13-BD96-DC79E9BE9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B8057-69C6-4E4B-AE67-E5A4E73C0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AE456-2713-4875-9F51-93FB0084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BE87C-3AE3-4483-AC38-BBC9391A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D64A3-FACA-4698-890E-DBEA9050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23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BE13-7218-4DB1-BDBC-DEE8D121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C2083-9E93-4887-A914-922519CA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C08-4BA7-4A93-8DB5-DD276CF0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419B-40DC-4B09-B560-6908AE71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35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6CFB2-7501-4FC8-87CD-692FCA19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5037A-77BC-48A4-8B6C-D6C73E3D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BA019-876B-4A1E-A747-FA36C229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47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82CB-475F-4677-BA86-15B38FE4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1BF6-37A1-43A7-B885-5D9E9265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1B17-F086-46E3-B8A2-F743A2350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71E6F-B0FE-455D-979C-6AF7DFF1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D3DA6-97B9-4082-82CA-E5F5A626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7BA7D-42BA-46A1-862F-12408702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80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1D9E-07BE-4312-910D-C0935EA7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6F45D-B1FB-4B68-A0F6-C0EA9C66C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E8BF5-B133-4D46-9288-97FDC8A1E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B8A75-4425-4255-AA4D-71F538DA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B40-BBBA-443F-83F7-1CA9F967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6855C-82BB-4EFC-B270-A27055EB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1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F61-AA53-46DC-8D77-A224D070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BC5D5-A8D2-48FF-9E5D-CA7C37BFC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AA401-0EF4-4B8B-9E25-6F047DEC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93422-4131-4F09-A1B4-2ED0DFFF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120-EA00-4163-A127-DB835F10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43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EDBF5-D194-42A6-9D29-3F91854E6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158D2-BF0D-460B-8722-F927B99A0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3BB30-CB35-44DA-96C8-3651A753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126DD-DBD7-43C7-840D-940224E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F6B63-3097-46C8-B874-F2A2D7C8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6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0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4A13F-7572-4F2D-8376-A5A1A0CC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F8A2C-B2AF-4B07-8F7C-F1AD036B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E4573-E08B-49BA-B97E-F825323C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71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5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50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66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80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51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9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867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6E70-A6CB-4578-8476-AB26B9B0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5018-AB05-48DC-9057-351266DB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F5BEA-DCB4-44A3-99F9-5A4BB24D9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D9B32-E48E-4C2D-B0AC-5DEF406A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3D418-8820-4223-8349-B25EF345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0EE96-37BA-4D94-A34C-9E4B946D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74E9-4433-43D1-A4AB-A2057129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40AA9-F364-4821-BD9A-06EA28859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9CC31-D4DB-4BE3-BAAF-6A620EACC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E0499-3A50-4CA0-B232-5B7DA5C7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253FF-2330-4881-AB4A-08D645AC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0BC75-A1F6-4977-826A-5898253F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4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FE8F2-9EFD-4140-B91C-A06DE6D8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A5F3-1C56-4CD7-927B-2656EAC49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048E-E886-44C7-8D9E-A1F10C408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596EE-8476-4EF7-B0D3-C12C8B2B6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A188A-AD87-4D73-9F47-C20AE0336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1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643C-6005-4307-B770-ACFEA47B017D}" type="datetimeFigureOut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ג'/ניסן/תשע"ט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728C-C70C-47E2-8937-CB2E6300944B}" type="slidenum">
              <a:rPr lang="he-I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2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EFD639-96B7-44C4-8DB6-426CEB5BC82F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980CEB-0069-4D7B-9BFE-C26D49140051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7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AE9E-F3E7-418E-BC04-48DE55F3B6C0}" type="datetimeFigureOut">
              <a:rPr lang="he-IL" smtClean="0"/>
              <a:t>ג'/ניסן/תשע"ט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77B5-2CE5-4FAA-9246-6062B793660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37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6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9276B-78B3-4DFB-8335-6A1A3579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36290-55D0-4ACD-A12D-58B93F885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35884-3004-4DD0-BA47-D3A145853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6739D90-73E3-4C92-9C4C-FEB60FAFDC2E}" type="datetimeFigureOut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08/04/2019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6FE33-56D5-44E0-8673-BFC185E30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63385-5085-4943-AC38-541B87371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80A632-622F-40F9-A4D1-C5FE7912BEDA}" type="slidenum">
              <a:rPr lang="x-none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x-non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3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0BD199-ECED-D446-AB84-B3D98818BE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AEB32D-42DD-454D-B848-89ECCF6154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_pharm_vendors2018_00">
            <a:extLst>
              <a:ext uri="{FF2B5EF4-FFF2-40B4-BE49-F238E27FC236}">
                <a16:creationId xmlns:a16="http://schemas.microsoft.com/office/drawing/2014/main" id="{BC404157-062F-4A08-A58C-7FE552A60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7" y="96964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prstClr val="black"/>
                </a:solidFill>
              </a:rPr>
              <a:t>Annual number of </a:t>
            </a:r>
            <a:r>
              <a:rPr lang="en-US" sz="3600" dirty="0" smtClean="0">
                <a:solidFill>
                  <a:prstClr val="black"/>
                </a:solidFill>
              </a:rPr>
              <a:t>stores </a:t>
            </a:r>
            <a:r>
              <a:rPr lang="en-US" sz="2800" dirty="0" smtClean="0">
                <a:solidFill>
                  <a:prstClr val="black"/>
                </a:solidFill>
              </a:rPr>
              <a:t>(POLAND)</a:t>
            </a:r>
            <a:endParaRPr lang="he-IL" sz="3600" dirty="0">
              <a:solidFill>
                <a:prstClr val="black"/>
              </a:solidFill>
            </a:endParaRP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3024080318"/>
              </p:ext>
            </p:extLst>
          </p:nvPr>
        </p:nvGraphicFramePr>
        <p:xfrm>
          <a:off x="76200" y="1346200"/>
          <a:ext cx="7083693" cy="45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693" y="1430867"/>
            <a:ext cx="5108307" cy="5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7" y="59256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bg1"/>
                </a:solidFill>
              </a:rPr>
              <a:t>Poland-Pharmacy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02" y="733869"/>
            <a:ext cx="5002761" cy="60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7" y="68683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bg1"/>
                </a:solidFill>
              </a:rPr>
              <a:t>Poland-Cosmetics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07" y="743295"/>
            <a:ext cx="58959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7" y="96964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bg1"/>
                </a:solidFill>
              </a:rPr>
              <a:t>Poland-General department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33" y="948572"/>
            <a:ext cx="5743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41" y="4982955"/>
            <a:ext cx="4777059" cy="187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7967" y="96964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bg1"/>
                </a:solidFill>
              </a:rPr>
              <a:t>Poland-Market regulations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68" y="1196546"/>
            <a:ext cx="9975065" cy="88466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2" y="3907079"/>
            <a:ext cx="9545367" cy="957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71" y="2430793"/>
            <a:ext cx="10074562" cy="9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7" y="96964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bg1"/>
                </a:solidFill>
              </a:rPr>
              <a:t>Poland-Business challenge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81" y="1035343"/>
            <a:ext cx="10706100" cy="10287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286000"/>
            <a:ext cx="63627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2" y="2914891"/>
            <a:ext cx="539326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>
                <a:solidFill>
                  <a:schemeClr val="bg1"/>
                </a:solidFill>
              </a:rPr>
              <a:t>Poland is a frontrunner in adoption of online sales in cosmetic categories, with strong tailwinds for further growth </a:t>
            </a:r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B9DBB-39FF-44D7-8721-28094C49A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32153-D3F5-473B-A561-F3C486FBE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_pharm_vendors2018_005">
            <a:extLst>
              <a:ext uri="{FF2B5EF4-FFF2-40B4-BE49-F238E27FC236}">
                <a16:creationId xmlns:a16="http://schemas.microsoft.com/office/drawing/2014/main" id="{C3C0FA21-BE30-4A02-818A-50431AB0B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_pharm_vendors2018_003">
            <a:extLst>
              <a:ext uri="{FF2B5EF4-FFF2-40B4-BE49-F238E27FC236}">
                <a16:creationId xmlns:a16="http://schemas.microsoft.com/office/drawing/2014/main" id="{88DBA991-474A-4508-A7F6-9936E19EC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-pharm international_062">
            <a:extLst>
              <a:ext uri="{FF2B5EF4-FFF2-40B4-BE49-F238E27FC236}">
                <a16:creationId xmlns:a16="http://schemas.microsoft.com/office/drawing/2014/main" id="{66856326-B7A3-423C-9C8D-CEB435ACF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767" y="0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</a:rPr>
              <a:t>Annual number of </a:t>
            </a:r>
            <a:r>
              <a:rPr lang="en-US" sz="3600" dirty="0" smtClean="0">
                <a:solidFill>
                  <a:schemeClr val="bg1"/>
                </a:solidFill>
              </a:rPr>
              <a:t>stores </a:t>
            </a:r>
            <a:r>
              <a:rPr lang="en-US" sz="2800" dirty="0" smtClean="0">
                <a:solidFill>
                  <a:schemeClr val="bg1"/>
                </a:solidFill>
              </a:rPr>
              <a:t>(ISRAEL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he-IL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2405701460"/>
              </p:ext>
            </p:extLst>
          </p:nvPr>
        </p:nvGraphicFramePr>
        <p:xfrm>
          <a:off x="3598334" y="1930400"/>
          <a:ext cx="8392251" cy="47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922964"/>
            <a:ext cx="4529667" cy="32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7" y="96964"/>
            <a:ext cx="104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</a:rPr>
              <a:t>Annual </a:t>
            </a:r>
            <a:r>
              <a:rPr lang="en-US" sz="3600" dirty="0" smtClean="0">
                <a:solidFill>
                  <a:schemeClr val="bg1"/>
                </a:solidFill>
              </a:rPr>
              <a:t>number of </a:t>
            </a:r>
            <a:r>
              <a:rPr lang="en-US" sz="3600" dirty="0">
                <a:solidFill>
                  <a:schemeClr val="bg1"/>
                </a:solidFill>
              </a:rPr>
              <a:t>customers </a:t>
            </a:r>
            <a:r>
              <a:rPr lang="en-US" sz="3200" dirty="0">
                <a:solidFill>
                  <a:schemeClr val="bg1"/>
                </a:solidFill>
              </a:rPr>
              <a:t>(mil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ISRAEL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he-IL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4219575279"/>
              </p:ext>
            </p:extLst>
          </p:nvPr>
        </p:nvGraphicFramePr>
        <p:xfrm>
          <a:off x="4657980" y="1886935"/>
          <a:ext cx="7457821" cy="425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1" y="1117599"/>
            <a:ext cx="4766068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50</Words>
  <Application>Microsoft Office PowerPoint</Application>
  <PresentationFormat>מסך רחב</PresentationFormat>
  <Paragraphs>9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1_Office Theme</vt:lpstr>
      <vt:lpstr>ערכת נושא Office</vt:lpstr>
      <vt:lpstr>1_ערכת נושא Office</vt:lpstr>
      <vt:lpstr>2_ערכת נושא Office</vt:lpstr>
      <vt:lpstr>Office Theme</vt:lpstr>
      <vt:lpstr>2_Office Theme</vt:lpstr>
      <vt:lpstr>3_Office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Ofer Cohen</dc:creator>
  <cp:lastModifiedBy>u23920</cp:lastModifiedBy>
  <cp:revision>24</cp:revision>
  <dcterms:created xsi:type="dcterms:W3CDTF">2019-03-25T05:57:02Z</dcterms:created>
  <dcterms:modified xsi:type="dcterms:W3CDTF">2019-04-08T04:15:11Z</dcterms:modified>
</cp:coreProperties>
</file>