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dows Mail" userId="f8496612981ae563" providerId="LiveId" clId="{BF963C75-4D9A-4BAE-BE2C-D50392F4981D}"/>
    <pc:docChg chg="modSld sldOrd">
      <pc:chgData name="Windows Mail" userId="f8496612981ae563" providerId="LiveId" clId="{BF963C75-4D9A-4BAE-BE2C-D50392F4981D}" dt="2021-05-25T15:35:42.859" v="166" actId="20577"/>
      <pc:docMkLst>
        <pc:docMk/>
      </pc:docMkLst>
      <pc:sldChg chg="modSp mod">
        <pc:chgData name="Windows Mail" userId="f8496612981ae563" providerId="LiveId" clId="{BF963C75-4D9A-4BAE-BE2C-D50392F4981D}" dt="2021-05-25T15:30:10.670" v="24" actId="255"/>
        <pc:sldMkLst>
          <pc:docMk/>
          <pc:sldMk cId="2086694886" sldId="258"/>
        </pc:sldMkLst>
        <pc:spChg chg="mod">
          <ac:chgData name="Windows Mail" userId="f8496612981ae563" providerId="LiveId" clId="{BF963C75-4D9A-4BAE-BE2C-D50392F4981D}" dt="2021-05-25T15:30:10.670" v="24" actId="255"/>
          <ac:spMkLst>
            <pc:docMk/>
            <pc:sldMk cId="2086694886" sldId="258"/>
            <ac:spMk id="3" creationId="{A1FCC1C2-E070-400C-901C-890C15D613A0}"/>
          </ac:spMkLst>
        </pc:spChg>
      </pc:sldChg>
      <pc:sldChg chg="modSp mod ord">
        <pc:chgData name="Windows Mail" userId="f8496612981ae563" providerId="LiveId" clId="{BF963C75-4D9A-4BAE-BE2C-D50392F4981D}" dt="2021-05-25T15:35:42.859" v="166" actId="20577"/>
        <pc:sldMkLst>
          <pc:docMk/>
          <pc:sldMk cId="1856389388" sldId="259"/>
        </pc:sldMkLst>
        <pc:graphicFrameChg chg="modGraphic">
          <ac:chgData name="Windows Mail" userId="f8496612981ae563" providerId="LiveId" clId="{BF963C75-4D9A-4BAE-BE2C-D50392F4981D}" dt="2021-05-25T15:35:42.859" v="166" actId="20577"/>
          <ac:graphicFrameMkLst>
            <pc:docMk/>
            <pc:sldMk cId="1856389388" sldId="259"/>
            <ac:graphicFrameMk id="4" creationId="{D8C1FE04-95A6-48BD-BC7D-7F8A9E8D0F3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031365-F999-4329-AAD8-FF29C01DE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E09CDC8-AD72-4A36-9F66-063922EB0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5244E2-4CF8-420D-ACFD-202B9243F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BBF9536-2734-4C8B-BD03-0AD587CF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9492EF-9BE3-4AE5-84ED-2360C356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40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30D132-7423-4FB9-B84D-54CA39C4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3DCC7E4-9D00-437D-913C-01B9F984B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6D9CAE5-FE42-4341-A871-C1AEBABB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6B7BC71-BF5C-4A06-9A3A-26332AE0A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8391999-B006-4C69-8EB8-01217669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266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935D8B0-B56E-4CC8-96D4-339E6261A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B5C8ADA-23EE-4C61-B0AD-FAC8E7643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3DFE695-3B23-493F-8577-E6EB5B355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C7C505-D0F5-4900-9068-019D244A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21F34FF-5C35-42D7-BB77-0DB1DBC6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25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25DEA3-7E12-4460-A9DA-C304C242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446F9C1-8625-4106-B77D-B33B98F4D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FE64D3-4995-4132-87BE-5A8498748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CE35ACD-432A-45B1-A0F0-305B2D79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C50266D-A98A-4E2F-BD62-914D2043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40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1D67A8-BE8D-41C4-A734-A564D6E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99A515-5372-4BB4-A606-83607A068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914ABD-486E-41BA-86F8-6C4B267F1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7BCEC15-E181-433A-9149-D4DC4ADE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D9EC78-CE11-428C-A16A-278974E6B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121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8F91CA-D531-4CAE-A5BC-DC152B87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E2545F4-7FBB-4C9D-A263-1F516F8F9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411DD73-3209-48FE-AA37-7376AFAFF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F5D74B0-53B7-4FCC-B81B-81FB687C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877E6E3-C943-42D6-9369-4EE4F0E8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A28F2CF-C879-46A9-A978-9AB42F6E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797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C7713A-788B-472D-A293-155F382C8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E32BA96-C807-4777-BEB6-E7DBE1B0B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46808B1-5E27-415A-BED0-E41D99FA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80DB0BD-B572-427F-8D29-4ECDFD359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ABC3E671-567F-44BE-8493-0DDF7F092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69F065F-2988-4CE0-9980-CC0E83990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195F126-B610-456E-BB45-BE6770DF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CE4517B-3C42-42AE-8B65-828863A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05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79E236-5E9C-4A7E-B9BE-7A2B19C3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0A70CE5-C516-42B8-9D9B-BB32DE95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6D20F24-8BCA-4633-B186-BCAA7618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8ABF24F-54E3-4FB7-8C4C-892CCFE7B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716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692D232B-CDB5-4DDA-9145-F18107EB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9903174-13A6-48D6-8F5C-6031EF28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8AFED06-6ADC-4620-BE98-1131245E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008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7A97B2-B13D-4941-B59D-C70A698E3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0306C39-3AA5-4654-A728-448529C86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D909B17-9229-41F7-80F8-A9E8E842E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C96A4A0-4327-4612-A33D-34CA271D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594825F-B2CD-47FB-8A4D-F3294E7F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2915B65-63AE-401E-9555-33DCB204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77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84EE70-55CB-427F-8340-E1A4E637C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D7FFBEC-7FF7-48DE-814E-5CE08F82A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82ECCCD-26EC-4CCE-AF35-7C7D89EC4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51BDBB-D8DC-4A38-BA0D-911718F5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B7CE643-2051-4F17-B01E-70B050A39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3E476F0-0B1B-4912-BBAE-ADC2A510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363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537C2ED-3651-4FCD-B3BD-AD651ADE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98FE19E-B269-42FE-888B-3DA359791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955F095-FBEF-4D2D-95AB-89DB068B7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7001-B7F2-497E-9E80-5EAD66C36E29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7999476-1549-47D9-BBCC-3D0BDB9AA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049B1F5-4815-45F2-8F70-F4FB83ECC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072C-3EA6-4ECC-9BFD-8C8789B919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509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1CA177-2604-437E-ACA3-EEE5BD2B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2027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he-IL" dirty="0"/>
              <a:t>ניו יורק- בין הפערים והחולשות לעוצמה קשה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10B3CDE-7917-4808-A6BC-E9C913A82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3218"/>
            <a:ext cx="9144000" cy="2244858"/>
          </a:xfrm>
        </p:spPr>
        <p:txBody>
          <a:bodyPr>
            <a:normAutofit lnSpcReduction="10000"/>
          </a:bodyPr>
          <a:lstStyle/>
          <a:p>
            <a:pPr algn="r"/>
            <a:r>
              <a:rPr lang="he-IL" sz="3600" dirty="0"/>
              <a:t>סיורים </a:t>
            </a:r>
            <a:r>
              <a:rPr lang="he-IL" sz="3600" dirty="0" err="1"/>
              <a:t>צוותיים</a:t>
            </a:r>
            <a:r>
              <a:rPr lang="he-IL" sz="3600" dirty="0"/>
              <a:t>- האתגרים, "אמריקה האחרת"</a:t>
            </a:r>
          </a:p>
          <a:p>
            <a:pPr algn="r"/>
            <a:r>
              <a:rPr lang="he-IL" sz="3600" dirty="0"/>
              <a:t>וושינגטון- מוקד העוצמה הקשה של מעצמת העל</a:t>
            </a:r>
          </a:p>
          <a:p>
            <a:pPr algn="r"/>
            <a:r>
              <a:rPr lang="he-IL" sz="3600" dirty="0"/>
              <a:t>ניו יורק- מוקד העוצמה הרכה של מעצמת העל</a:t>
            </a:r>
          </a:p>
          <a:p>
            <a:pPr algn="r"/>
            <a:r>
              <a:rPr lang="he-IL" sz="3600" dirty="0"/>
              <a:t>פרט, ממשל, חברה אזרחית</a:t>
            </a:r>
          </a:p>
          <a:p>
            <a:pPr algn="r"/>
            <a:endParaRPr lang="he-IL" sz="3600" dirty="0"/>
          </a:p>
          <a:p>
            <a:pPr algn="r"/>
            <a:endParaRPr lang="he-IL" sz="3600" dirty="0"/>
          </a:p>
          <a:p>
            <a:pPr algn="r"/>
            <a:endParaRPr lang="he-IL" sz="3600" dirty="0"/>
          </a:p>
          <a:p>
            <a:pPr algn="r"/>
            <a:endParaRPr lang="he-IL" sz="3600" dirty="0"/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77C9E2C9-0508-448B-A9B3-14A9EAC04893}"/>
              </a:ext>
            </a:extLst>
          </p:cNvPr>
          <p:cNvGrpSpPr/>
          <p:nvPr/>
        </p:nvGrpSpPr>
        <p:grpSpPr>
          <a:xfrm>
            <a:off x="1993181" y="2428848"/>
            <a:ext cx="2327158" cy="1396295"/>
            <a:chOff x="7786" y="2169191"/>
            <a:chExt cx="2327158" cy="1396295"/>
          </a:xfrm>
        </p:grpSpPr>
        <p:sp>
          <p:nvSpPr>
            <p:cNvPr id="18" name="מלבן: פינות מעוגלות 17">
              <a:extLst>
                <a:ext uri="{FF2B5EF4-FFF2-40B4-BE49-F238E27FC236}">
                  <a16:creationId xmlns:a16="http://schemas.microsoft.com/office/drawing/2014/main" id="{2632FF5F-04EC-43C2-BCEF-89C11132FFED}"/>
                </a:ext>
              </a:extLst>
            </p:cNvPr>
            <p:cNvSpPr/>
            <p:nvPr/>
          </p:nvSpPr>
          <p:spPr>
            <a:xfrm>
              <a:off x="7786" y="2169191"/>
              <a:ext cx="2327158" cy="139629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מלבן: פינות מעוגלות 4">
              <a:extLst>
                <a:ext uri="{FF2B5EF4-FFF2-40B4-BE49-F238E27FC236}">
                  <a16:creationId xmlns:a16="http://schemas.microsoft.com/office/drawing/2014/main" id="{C8950CF2-A05D-41FC-AA01-EF97951ECB43}"/>
                </a:ext>
              </a:extLst>
            </p:cNvPr>
            <p:cNvSpPr txBox="1"/>
            <p:nvPr/>
          </p:nvSpPr>
          <p:spPr>
            <a:xfrm>
              <a:off x="48682" y="2210087"/>
              <a:ext cx="2245366" cy="1314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4000" kern="1200" dirty="0"/>
                <a:t>סיור צוותי</a:t>
              </a: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4A5979AF-A371-4961-9385-E9B279D9F275}"/>
              </a:ext>
            </a:extLst>
          </p:cNvPr>
          <p:cNvGrpSpPr/>
          <p:nvPr/>
        </p:nvGrpSpPr>
        <p:grpSpPr>
          <a:xfrm>
            <a:off x="4553055" y="2838428"/>
            <a:ext cx="493357" cy="577135"/>
            <a:chOff x="2567660" y="2578771"/>
            <a:chExt cx="493357" cy="577135"/>
          </a:xfrm>
        </p:grpSpPr>
        <p:sp>
          <p:nvSpPr>
            <p:cNvPr id="16" name="חץ: ימינה 15">
              <a:extLst>
                <a:ext uri="{FF2B5EF4-FFF2-40B4-BE49-F238E27FC236}">
                  <a16:creationId xmlns:a16="http://schemas.microsoft.com/office/drawing/2014/main" id="{75BA3E6C-B774-4BA7-BA16-EB5D1F3A2440}"/>
                </a:ext>
              </a:extLst>
            </p:cNvPr>
            <p:cNvSpPr/>
            <p:nvPr/>
          </p:nvSpPr>
          <p:spPr>
            <a:xfrm>
              <a:off x="2567660" y="2578771"/>
              <a:ext cx="493357" cy="57713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חץ: ימינה 6">
              <a:extLst>
                <a:ext uri="{FF2B5EF4-FFF2-40B4-BE49-F238E27FC236}">
                  <a16:creationId xmlns:a16="http://schemas.microsoft.com/office/drawing/2014/main" id="{09460404-16CA-45E7-B71A-4F0BA9AB1887}"/>
                </a:ext>
              </a:extLst>
            </p:cNvPr>
            <p:cNvSpPr txBox="1"/>
            <p:nvPr/>
          </p:nvSpPr>
          <p:spPr>
            <a:xfrm>
              <a:off x="2567660" y="2694198"/>
              <a:ext cx="345350" cy="346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he-IL" sz="2600" kern="1200"/>
            </a:p>
          </p:txBody>
        </p:sp>
      </p:grp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A0ADA984-629B-4BEB-B3CF-45EFA850F541}"/>
              </a:ext>
            </a:extLst>
          </p:cNvPr>
          <p:cNvGrpSpPr/>
          <p:nvPr/>
        </p:nvGrpSpPr>
        <p:grpSpPr>
          <a:xfrm>
            <a:off x="5251202" y="2428848"/>
            <a:ext cx="2327158" cy="1396295"/>
            <a:chOff x="3265807" y="2169191"/>
            <a:chExt cx="2327158" cy="1396295"/>
          </a:xfrm>
        </p:grpSpPr>
        <p:sp>
          <p:nvSpPr>
            <p:cNvPr id="14" name="מלבן: פינות מעוגלות 13">
              <a:extLst>
                <a:ext uri="{FF2B5EF4-FFF2-40B4-BE49-F238E27FC236}">
                  <a16:creationId xmlns:a16="http://schemas.microsoft.com/office/drawing/2014/main" id="{44705569-855F-4BFC-AB64-98A62958EFE1}"/>
                </a:ext>
              </a:extLst>
            </p:cNvPr>
            <p:cNvSpPr/>
            <p:nvPr/>
          </p:nvSpPr>
          <p:spPr>
            <a:xfrm>
              <a:off x="3265807" y="2169191"/>
              <a:ext cx="2327158" cy="139629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מלבן: פינות מעוגלות 8">
              <a:extLst>
                <a:ext uri="{FF2B5EF4-FFF2-40B4-BE49-F238E27FC236}">
                  <a16:creationId xmlns:a16="http://schemas.microsoft.com/office/drawing/2014/main" id="{A057EFE6-6225-4F1E-816E-046E41C63C12}"/>
                </a:ext>
              </a:extLst>
            </p:cNvPr>
            <p:cNvSpPr txBox="1"/>
            <p:nvPr/>
          </p:nvSpPr>
          <p:spPr>
            <a:xfrm>
              <a:off x="3306703" y="2210087"/>
              <a:ext cx="2245366" cy="1314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4000" kern="1200" dirty="0"/>
                <a:t>ניו יורק</a:t>
              </a:r>
            </a:p>
          </p:txBody>
        </p:sp>
      </p:grp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308032A9-A7CA-4C49-BB55-4583AAE66607}"/>
              </a:ext>
            </a:extLst>
          </p:cNvPr>
          <p:cNvGrpSpPr/>
          <p:nvPr/>
        </p:nvGrpSpPr>
        <p:grpSpPr>
          <a:xfrm>
            <a:off x="7811077" y="2838428"/>
            <a:ext cx="493357" cy="577135"/>
            <a:chOff x="5825682" y="2578771"/>
            <a:chExt cx="493357" cy="577135"/>
          </a:xfrm>
        </p:grpSpPr>
        <p:sp>
          <p:nvSpPr>
            <p:cNvPr id="12" name="חץ: ימינה 11">
              <a:extLst>
                <a:ext uri="{FF2B5EF4-FFF2-40B4-BE49-F238E27FC236}">
                  <a16:creationId xmlns:a16="http://schemas.microsoft.com/office/drawing/2014/main" id="{762E48AE-71F3-4C4C-A2D5-4BFE0FBAB436}"/>
                </a:ext>
              </a:extLst>
            </p:cNvPr>
            <p:cNvSpPr/>
            <p:nvPr/>
          </p:nvSpPr>
          <p:spPr>
            <a:xfrm>
              <a:off x="5825682" y="2578771"/>
              <a:ext cx="493357" cy="57713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חץ: ימינה 10">
              <a:extLst>
                <a:ext uri="{FF2B5EF4-FFF2-40B4-BE49-F238E27FC236}">
                  <a16:creationId xmlns:a16="http://schemas.microsoft.com/office/drawing/2014/main" id="{7241A1A3-8A05-4AF8-A6A8-B7687F3DE1AB}"/>
                </a:ext>
              </a:extLst>
            </p:cNvPr>
            <p:cNvSpPr txBox="1"/>
            <p:nvPr/>
          </p:nvSpPr>
          <p:spPr>
            <a:xfrm>
              <a:off x="5825682" y="2694198"/>
              <a:ext cx="345350" cy="3462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he-IL" sz="2600" kern="1200"/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5295BBAA-3838-42B5-B10E-1F3A1EB0172C}"/>
              </a:ext>
            </a:extLst>
          </p:cNvPr>
          <p:cNvGrpSpPr/>
          <p:nvPr/>
        </p:nvGrpSpPr>
        <p:grpSpPr>
          <a:xfrm>
            <a:off x="8509224" y="2428848"/>
            <a:ext cx="2327158" cy="1396295"/>
            <a:chOff x="6523829" y="2169191"/>
            <a:chExt cx="2327158" cy="1396295"/>
          </a:xfrm>
        </p:grpSpPr>
        <p:sp>
          <p:nvSpPr>
            <p:cNvPr id="10" name="מלבן: פינות מעוגלות 9">
              <a:extLst>
                <a:ext uri="{FF2B5EF4-FFF2-40B4-BE49-F238E27FC236}">
                  <a16:creationId xmlns:a16="http://schemas.microsoft.com/office/drawing/2014/main" id="{53CE6AC5-B982-4A7E-A327-FC04D587B3A4}"/>
                </a:ext>
              </a:extLst>
            </p:cNvPr>
            <p:cNvSpPr/>
            <p:nvPr/>
          </p:nvSpPr>
          <p:spPr>
            <a:xfrm>
              <a:off x="6523829" y="2169191"/>
              <a:ext cx="2327158" cy="139629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מלבן: פינות מעוגלות 12">
              <a:extLst>
                <a:ext uri="{FF2B5EF4-FFF2-40B4-BE49-F238E27FC236}">
                  <a16:creationId xmlns:a16="http://schemas.microsoft.com/office/drawing/2014/main" id="{7B46B779-F490-47AC-915F-39D47D5E36DC}"/>
                </a:ext>
              </a:extLst>
            </p:cNvPr>
            <p:cNvSpPr txBox="1"/>
            <p:nvPr/>
          </p:nvSpPr>
          <p:spPr>
            <a:xfrm>
              <a:off x="6564725" y="2210087"/>
              <a:ext cx="2245366" cy="1314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4000" kern="1200" dirty="0"/>
                <a:t>וושינגטון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12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אליפסה 2">
            <a:extLst>
              <a:ext uri="{FF2B5EF4-FFF2-40B4-BE49-F238E27FC236}">
                <a16:creationId xmlns:a16="http://schemas.microsoft.com/office/drawing/2014/main" id="{D132AA26-29B5-48D3-ABCE-582BC00FFD2B}"/>
              </a:ext>
            </a:extLst>
          </p:cNvPr>
          <p:cNvSpPr>
            <a:spLocks noChangeAspect="1"/>
          </p:cNvSpPr>
          <p:nvPr/>
        </p:nvSpPr>
        <p:spPr>
          <a:xfrm>
            <a:off x="4869765" y="2513688"/>
            <a:ext cx="1979469" cy="19794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/>
              <a:t>עוצמה רכה</a:t>
            </a:r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CEE7083D-C1D8-4239-928D-0FC44EE288D7}"/>
              </a:ext>
            </a:extLst>
          </p:cNvPr>
          <p:cNvSpPr>
            <a:spLocks noChangeAspect="1"/>
          </p:cNvSpPr>
          <p:nvPr/>
        </p:nvSpPr>
        <p:spPr>
          <a:xfrm>
            <a:off x="2188031" y="1141766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כלכלה ופיננסים</a:t>
            </a: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9EF2DA45-D02C-4E37-AF4F-9455ABEF0B65}"/>
              </a:ext>
            </a:extLst>
          </p:cNvPr>
          <p:cNvSpPr>
            <a:spLocks noChangeAspect="1"/>
          </p:cNvSpPr>
          <p:nvPr/>
        </p:nvSpPr>
        <p:spPr>
          <a:xfrm>
            <a:off x="2107660" y="3261777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אקדמיה ומחקר</a:t>
            </a:r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96ED701A-7630-499C-9C00-838004FCA307}"/>
              </a:ext>
            </a:extLst>
          </p:cNvPr>
          <p:cNvSpPr>
            <a:spLocks noChangeAspect="1"/>
          </p:cNvSpPr>
          <p:nvPr/>
        </p:nvSpPr>
        <p:spPr>
          <a:xfrm>
            <a:off x="7484103" y="1255735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חברה</a:t>
            </a: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5D8CC2D2-16D0-44BB-93AF-A3BD6B9CC691}"/>
              </a:ext>
            </a:extLst>
          </p:cNvPr>
          <p:cNvSpPr>
            <a:spLocks noChangeAspect="1"/>
          </p:cNvSpPr>
          <p:nvPr/>
        </p:nvSpPr>
        <p:spPr>
          <a:xfrm>
            <a:off x="4899098" y="304414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תקשורת ומדיה חברתית</a:t>
            </a:r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28EBEC4C-70F1-40D7-B69D-BE801B0F3378}"/>
              </a:ext>
            </a:extLst>
          </p:cNvPr>
          <p:cNvSpPr>
            <a:spLocks noChangeAspect="1"/>
          </p:cNvSpPr>
          <p:nvPr/>
        </p:nvSpPr>
        <p:spPr>
          <a:xfrm>
            <a:off x="4140741" y="5178126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ביטחון המולדת וסייבר</a:t>
            </a:r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62D3332B-8510-4BAA-ADD7-055C151E9725}"/>
              </a:ext>
            </a:extLst>
          </p:cNvPr>
          <p:cNvSpPr>
            <a:spLocks noChangeAspect="1"/>
          </p:cNvSpPr>
          <p:nvPr/>
        </p:nvSpPr>
        <p:spPr>
          <a:xfrm>
            <a:off x="7799468" y="4365794"/>
            <a:ext cx="1524305" cy="15243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תרבות ואומנות</a:t>
            </a:r>
          </a:p>
        </p:txBody>
      </p: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2875661B-10B4-4EFA-9DC5-64823D29A40B}"/>
              </a:ext>
            </a:extLst>
          </p:cNvPr>
          <p:cNvGrpSpPr/>
          <p:nvPr/>
        </p:nvGrpSpPr>
        <p:grpSpPr>
          <a:xfrm>
            <a:off x="2107660" y="476654"/>
            <a:ext cx="994858" cy="789362"/>
            <a:chOff x="1964176" y="36138"/>
            <a:chExt cx="1127808" cy="751872"/>
          </a:xfrm>
        </p:grpSpPr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id="{1DC52D9B-D36B-43E6-875B-BE5051277C76}"/>
                </a:ext>
              </a:extLst>
            </p:cNvPr>
            <p:cNvSpPr/>
            <p:nvPr/>
          </p:nvSpPr>
          <p:spPr>
            <a:xfrm>
              <a:off x="1964176" y="36138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תיבת טקסט 11">
              <a:extLst>
                <a:ext uri="{FF2B5EF4-FFF2-40B4-BE49-F238E27FC236}">
                  <a16:creationId xmlns:a16="http://schemas.microsoft.com/office/drawing/2014/main" id="{690C8521-21A5-43F6-A3FC-7B01580B33FB}"/>
                </a:ext>
              </a:extLst>
            </p:cNvPr>
            <p:cNvSpPr txBox="1"/>
            <p:nvPr/>
          </p:nvSpPr>
          <p:spPr>
            <a:xfrm>
              <a:off x="1964176" y="36138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he-IL" sz="1200" kern="1200" dirty="0"/>
                <a:t>גולדמן וסאקס</a:t>
              </a:r>
              <a:endParaRPr lang="en-US" sz="1200" kern="1200" dirty="0"/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NYSE</a:t>
              </a:r>
            </a:p>
          </p:txBody>
        </p: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8799F9B5-E57F-4CAB-9AEC-B37D9A0F229A}"/>
              </a:ext>
            </a:extLst>
          </p:cNvPr>
          <p:cNvGrpSpPr/>
          <p:nvPr/>
        </p:nvGrpSpPr>
        <p:grpSpPr>
          <a:xfrm>
            <a:off x="6310608" y="198592"/>
            <a:ext cx="1127808" cy="785323"/>
            <a:chOff x="4405917" y="114276"/>
            <a:chExt cx="1127808" cy="785323"/>
          </a:xfrm>
        </p:grpSpPr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7B6D5924-12DE-4F27-8BDF-514FDE9BBA4C}"/>
                </a:ext>
              </a:extLst>
            </p:cNvPr>
            <p:cNvSpPr/>
            <p:nvPr/>
          </p:nvSpPr>
          <p:spPr>
            <a:xfrm>
              <a:off x="4405917" y="147727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תיבת טקסט 14">
              <a:extLst>
                <a:ext uri="{FF2B5EF4-FFF2-40B4-BE49-F238E27FC236}">
                  <a16:creationId xmlns:a16="http://schemas.microsoft.com/office/drawing/2014/main" id="{C6C73E41-D0EB-4EC2-8B03-C00E0FE6715E}"/>
                </a:ext>
              </a:extLst>
            </p:cNvPr>
            <p:cNvSpPr txBox="1"/>
            <p:nvPr/>
          </p:nvSpPr>
          <p:spPr>
            <a:xfrm>
              <a:off x="4405917" y="114276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he-IL" sz="1200" kern="1200" dirty="0"/>
                <a:t>פייסבוק</a:t>
              </a:r>
              <a:endParaRPr lang="en-US" sz="1200" kern="1200" dirty="0"/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 WSJ </a:t>
              </a:r>
              <a:r>
                <a:rPr lang="he-IL" sz="1200" kern="1200" dirty="0"/>
                <a:t>או</a:t>
              </a:r>
              <a:r>
                <a:rPr lang="en-US" sz="1200" kern="1200" dirty="0"/>
                <a:t> NYT </a:t>
              </a:r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TV</a:t>
              </a: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0AC71DA5-A114-4ADC-9DDF-895E79B04F7B}"/>
              </a:ext>
            </a:extLst>
          </p:cNvPr>
          <p:cNvGrpSpPr/>
          <p:nvPr/>
        </p:nvGrpSpPr>
        <p:grpSpPr>
          <a:xfrm>
            <a:off x="8729964" y="812259"/>
            <a:ext cx="1510314" cy="907514"/>
            <a:chOff x="7196824" y="747781"/>
            <a:chExt cx="1510314" cy="907514"/>
          </a:xfrm>
        </p:grpSpPr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CDD69191-A86D-4534-848D-027EA7BCBFCC}"/>
                </a:ext>
              </a:extLst>
            </p:cNvPr>
            <p:cNvSpPr/>
            <p:nvPr/>
          </p:nvSpPr>
          <p:spPr>
            <a:xfrm>
              <a:off x="7579330" y="903423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תיבת טקסט 17">
              <a:extLst>
                <a:ext uri="{FF2B5EF4-FFF2-40B4-BE49-F238E27FC236}">
                  <a16:creationId xmlns:a16="http://schemas.microsoft.com/office/drawing/2014/main" id="{7D2A761E-7C5C-49C8-897C-9D86003B144C}"/>
                </a:ext>
              </a:extLst>
            </p:cNvPr>
            <p:cNvSpPr txBox="1"/>
            <p:nvPr/>
          </p:nvSpPr>
          <p:spPr>
            <a:xfrm>
              <a:off x="7196824" y="747781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he-IL" sz="1200" kern="1200" dirty="0"/>
                <a:t>ברונקס</a:t>
              </a:r>
              <a:endParaRPr lang="en-US" sz="1200" kern="1200" dirty="0"/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he-IL" sz="1200" kern="1200" dirty="0"/>
                <a:t>קהילה גאה</a:t>
              </a:r>
              <a:endParaRPr lang="en-US" sz="1200" kern="1200" dirty="0"/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A5DA1B06-0CBF-4FA7-8DBB-704A878F0910}"/>
              </a:ext>
            </a:extLst>
          </p:cNvPr>
          <p:cNvGrpSpPr/>
          <p:nvPr/>
        </p:nvGrpSpPr>
        <p:grpSpPr>
          <a:xfrm>
            <a:off x="8748281" y="3647993"/>
            <a:ext cx="1501129" cy="907514"/>
            <a:chOff x="5779880" y="2693332"/>
            <a:chExt cx="1501129" cy="907514"/>
          </a:xfrm>
        </p:grpSpPr>
        <p:sp>
          <p:nvSpPr>
            <p:cNvPr id="20" name="מלבן 19">
              <a:extLst>
                <a:ext uri="{FF2B5EF4-FFF2-40B4-BE49-F238E27FC236}">
                  <a16:creationId xmlns:a16="http://schemas.microsoft.com/office/drawing/2014/main" id="{FE1D16EA-D51B-4320-938C-2928A58DB116}"/>
                </a:ext>
              </a:extLst>
            </p:cNvPr>
            <p:cNvSpPr/>
            <p:nvPr/>
          </p:nvSpPr>
          <p:spPr>
            <a:xfrm>
              <a:off x="6153201" y="2848974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תיבת טקסט 20">
              <a:extLst>
                <a:ext uri="{FF2B5EF4-FFF2-40B4-BE49-F238E27FC236}">
                  <a16:creationId xmlns:a16="http://schemas.microsoft.com/office/drawing/2014/main" id="{E62ECA12-3DC0-4E90-9F0E-83BEBAA99527}"/>
                </a:ext>
              </a:extLst>
            </p:cNvPr>
            <p:cNvSpPr txBox="1"/>
            <p:nvPr/>
          </p:nvSpPr>
          <p:spPr>
            <a:xfrm>
              <a:off x="5779880" y="2693332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en-US" sz="1200" kern="1200" dirty="0"/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High Line</a:t>
              </a:r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he-IL" sz="1200" kern="1200" dirty="0"/>
                <a:t>לינקולן סנטר</a:t>
              </a:r>
              <a:endParaRPr lang="en-US" sz="1200" kern="1200" dirty="0"/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AEC34489-3B8F-40A6-9C2D-E382D25A0D99}"/>
              </a:ext>
            </a:extLst>
          </p:cNvPr>
          <p:cNvGrpSpPr/>
          <p:nvPr/>
        </p:nvGrpSpPr>
        <p:grpSpPr>
          <a:xfrm>
            <a:off x="5665046" y="5327940"/>
            <a:ext cx="1322261" cy="1033990"/>
            <a:chOff x="5640104" y="3547542"/>
            <a:chExt cx="1322261" cy="1033990"/>
          </a:xfrm>
        </p:grpSpPr>
        <p:sp>
          <p:nvSpPr>
            <p:cNvPr id="23" name="מלבן 22">
              <a:extLst>
                <a:ext uri="{FF2B5EF4-FFF2-40B4-BE49-F238E27FC236}">
                  <a16:creationId xmlns:a16="http://schemas.microsoft.com/office/drawing/2014/main" id="{1B0615C4-1E1A-418E-9A61-6036DBB558DA}"/>
                </a:ext>
              </a:extLst>
            </p:cNvPr>
            <p:cNvSpPr/>
            <p:nvPr/>
          </p:nvSpPr>
          <p:spPr>
            <a:xfrm>
              <a:off x="5834557" y="3829660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תיבת טקסט 23">
              <a:extLst>
                <a:ext uri="{FF2B5EF4-FFF2-40B4-BE49-F238E27FC236}">
                  <a16:creationId xmlns:a16="http://schemas.microsoft.com/office/drawing/2014/main" id="{5BBE8E99-BBB5-4EEA-AF8D-3A62FFF86A99}"/>
                </a:ext>
              </a:extLst>
            </p:cNvPr>
            <p:cNvSpPr txBox="1"/>
            <p:nvPr/>
          </p:nvSpPr>
          <p:spPr>
            <a:xfrm>
              <a:off x="5640104" y="3547542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NYPD</a:t>
              </a:r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Port Authority</a:t>
              </a:r>
            </a:p>
          </p:txBody>
        </p:sp>
      </p:grp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E97D757F-2C12-45B5-B881-E81CFB5DB967}"/>
              </a:ext>
            </a:extLst>
          </p:cNvPr>
          <p:cNvGrpSpPr/>
          <p:nvPr/>
        </p:nvGrpSpPr>
        <p:grpSpPr>
          <a:xfrm>
            <a:off x="814782" y="3446521"/>
            <a:ext cx="1127808" cy="751872"/>
            <a:chOff x="2396089" y="4564205"/>
            <a:chExt cx="1127808" cy="751872"/>
          </a:xfrm>
        </p:grpSpPr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0368718F-AA6A-4E8A-ABC9-9055EA5ED41E}"/>
                </a:ext>
              </a:extLst>
            </p:cNvPr>
            <p:cNvSpPr/>
            <p:nvPr/>
          </p:nvSpPr>
          <p:spPr>
            <a:xfrm>
              <a:off x="2396089" y="4564205"/>
              <a:ext cx="1127808" cy="7518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תיבת טקסט 26">
              <a:extLst>
                <a:ext uri="{FF2B5EF4-FFF2-40B4-BE49-F238E27FC236}">
                  <a16:creationId xmlns:a16="http://schemas.microsoft.com/office/drawing/2014/main" id="{72449A74-ED79-403E-BCEF-1C238ED34D3B}"/>
                </a:ext>
              </a:extLst>
            </p:cNvPr>
            <p:cNvSpPr txBox="1"/>
            <p:nvPr/>
          </p:nvSpPr>
          <p:spPr>
            <a:xfrm>
              <a:off x="2396089" y="4564205"/>
              <a:ext cx="1127808" cy="751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PFEIZER</a:t>
              </a:r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CUNY</a:t>
              </a:r>
            </a:p>
            <a:p>
              <a:pPr marL="171450" lvl="1" indent="-1714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/>
                <a:t> CORNELLTECH</a:t>
              </a:r>
            </a:p>
          </p:txBody>
        </p:sp>
      </p:grp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id="{86058B45-704F-4A26-90B4-8F8C9B270B35}"/>
              </a:ext>
            </a:extLst>
          </p:cNvPr>
          <p:cNvCxnSpPr>
            <a:stCxn id="3" idx="7"/>
            <a:endCxn id="6" idx="3"/>
          </p:cNvCxnSpPr>
          <p:nvPr/>
        </p:nvCxnSpPr>
        <p:spPr>
          <a:xfrm flipV="1">
            <a:off x="6559347" y="2556811"/>
            <a:ext cx="1147985" cy="246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ישר 30">
            <a:extLst>
              <a:ext uri="{FF2B5EF4-FFF2-40B4-BE49-F238E27FC236}">
                <a16:creationId xmlns:a16="http://schemas.microsoft.com/office/drawing/2014/main" id="{E7DC9E56-F7C8-4DE5-8FA8-5C358D93C69F}"/>
              </a:ext>
            </a:extLst>
          </p:cNvPr>
          <p:cNvCxnSpPr>
            <a:cxnSpLocks/>
            <a:stCxn id="7" idx="5"/>
            <a:endCxn id="3" idx="0"/>
          </p:cNvCxnSpPr>
          <p:nvPr/>
        </p:nvCxnSpPr>
        <p:spPr>
          <a:xfrm flipH="1">
            <a:off x="5859500" y="1605490"/>
            <a:ext cx="340674" cy="90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ישר 32">
            <a:extLst>
              <a:ext uri="{FF2B5EF4-FFF2-40B4-BE49-F238E27FC236}">
                <a16:creationId xmlns:a16="http://schemas.microsoft.com/office/drawing/2014/main" id="{2FCBA302-CFAB-45DC-B707-A0B341B07064}"/>
              </a:ext>
            </a:extLst>
          </p:cNvPr>
          <p:cNvCxnSpPr>
            <a:cxnSpLocks/>
            <a:stCxn id="4" idx="6"/>
            <a:endCxn id="3" idx="1"/>
          </p:cNvCxnSpPr>
          <p:nvPr/>
        </p:nvCxnSpPr>
        <p:spPr>
          <a:xfrm>
            <a:off x="3712336" y="1903919"/>
            <a:ext cx="1447316" cy="899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ישר 34">
            <a:extLst>
              <a:ext uri="{FF2B5EF4-FFF2-40B4-BE49-F238E27FC236}">
                <a16:creationId xmlns:a16="http://schemas.microsoft.com/office/drawing/2014/main" id="{A026A545-423A-4B5C-AC4C-1156E203B8ED}"/>
              </a:ext>
            </a:extLst>
          </p:cNvPr>
          <p:cNvCxnSpPr>
            <a:stCxn id="5" idx="6"/>
            <a:endCxn id="3" idx="2"/>
          </p:cNvCxnSpPr>
          <p:nvPr/>
        </p:nvCxnSpPr>
        <p:spPr>
          <a:xfrm flipV="1">
            <a:off x="3631965" y="3503423"/>
            <a:ext cx="1237800" cy="520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C5AE6F7B-6F14-4FEF-80C2-B26CB664182F}"/>
              </a:ext>
            </a:extLst>
          </p:cNvPr>
          <p:cNvCxnSpPr>
            <a:cxnSpLocks/>
            <a:stCxn id="8" idx="0"/>
            <a:endCxn id="3" idx="4"/>
          </p:cNvCxnSpPr>
          <p:nvPr/>
        </p:nvCxnSpPr>
        <p:spPr>
          <a:xfrm flipV="1">
            <a:off x="4902894" y="4493157"/>
            <a:ext cx="956606" cy="684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>
            <a:extLst>
              <a:ext uri="{FF2B5EF4-FFF2-40B4-BE49-F238E27FC236}">
                <a16:creationId xmlns:a16="http://schemas.microsoft.com/office/drawing/2014/main" id="{2ECA4A03-D549-4CAA-B0D5-01C346048EA4}"/>
              </a:ext>
            </a:extLst>
          </p:cNvPr>
          <p:cNvCxnSpPr>
            <a:cxnSpLocks/>
            <a:stCxn id="3" idx="5"/>
            <a:endCxn id="9" idx="1"/>
          </p:cNvCxnSpPr>
          <p:nvPr/>
        </p:nvCxnSpPr>
        <p:spPr>
          <a:xfrm>
            <a:off x="6559347" y="4203270"/>
            <a:ext cx="1463350" cy="38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31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62CAD2-657A-409D-B0C4-70906B599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654"/>
          </a:xfrm>
        </p:spPr>
        <p:txBody>
          <a:bodyPr/>
          <a:lstStyle/>
          <a:p>
            <a:pPr algn="ctr"/>
            <a:r>
              <a:rPr lang="he-IL" dirty="0"/>
              <a:t>מרכיבים בביקור ניו יורק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1FCC1C2-E070-400C-901C-890C15D61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63" y="1825625"/>
            <a:ext cx="11695681" cy="4351338"/>
          </a:xfrm>
        </p:spPr>
        <p:txBody>
          <a:bodyPr>
            <a:normAutofit/>
          </a:bodyPr>
          <a:lstStyle/>
          <a:p>
            <a:r>
              <a:rPr lang="he-IL" sz="3600" dirty="0"/>
              <a:t>מפגש עם העיתונאי </a:t>
            </a:r>
            <a:r>
              <a:rPr lang="en-US" sz="3600" dirty="0"/>
              <a:t>Ali Velshi</a:t>
            </a:r>
            <a:r>
              <a:rPr lang="he-IL" sz="3600" dirty="0"/>
              <a:t> מ </a:t>
            </a:r>
            <a:r>
              <a:rPr lang="en-US" sz="3600" dirty="0"/>
              <a:t>NBC</a:t>
            </a:r>
            <a:r>
              <a:rPr lang="he-IL" sz="3600" dirty="0"/>
              <a:t>: העוצמה הרכה של ארה"ב</a:t>
            </a:r>
          </a:p>
          <a:p>
            <a:r>
              <a:rPr lang="he-IL" sz="3600" dirty="0"/>
              <a:t>מפגש עם </a:t>
            </a:r>
            <a:r>
              <a:rPr lang="en-US" sz="3600" dirty="0"/>
              <a:t>David Harris </a:t>
            </a:r>
            <a:r>
              <a:rPr lang="he-IL" sz="3600" dirty="0"/>
              <a:t> מ- </a:t>
            </a:r>
            <a:r>
              <a:rPr lang="en-US" sz="3600" dirty="0"/>
              <a:t>American Jewish Committee</a:t>
            </a:r>
          </a:p>
          <a:p>
            <a:r>
              <a:rPr lang="he-IL" sz="3600" dirty="0"/>
              <a:t>סיור חווייתי בנושא העוצמה הרכה של ארה"ב- 4 צוותים מקבילים</a:t>
            </a:r>
          </a:p>
          <a:p>
            <a:r>
              <a:rPr lang="he-IL" sz="3600" dirty="0"/>
              <a:t>מרכיב </a:t>
            </a:r>
            <a:r>
              <a:rPr lang="he-IL" sz="3600" dirty="0" err="1"/>
              <a:t>או"מי</a:t>
            </a:r>
            <a:r>
              <a:rPr lang="he-IL" sz="3600" dirty="0"/>
              <a:t> ו/או פגישה עם סגנית השגריר נעה פורמן</a:t>
            </a:r>
          </a:p>
          <a:p>
            <a:r>
              <a:rPr lang="he-IL" sz="3600" dirty="0"/>
              <a:t>תדרוך של סגן </a:t>
            </a:r>
            <a:r>
              <a:rPr lang="he-IL" sz="3600" dirty="0" err="1"/>
              <a:t>הקונכ"ל</a:t>
            </a:r>
            <a:r>
              <a:rPr lang="he-IL" sz="3600" dirty="0"/>
              <a:t>, ישראל </a:t>
            </a:r>
            <a:r>
              <a:rPr lang="he-IL" sz="3600" dirty="0" err="1"/>
              <a:t>טיקוצ'ינסקי</a:t>
            </a:r>
            <a:endParaRPr lang="he-IL" sz="3600" dirty="0"/>
          </a:p>
          <a:p>
            <a:r>
              <a:rPr lang="he-IL" sz="3600" dirty="0"/>
              <a:t>תפילה (</a:t>
            </a:r>
            <a:r>
              <a:rPr lang="he-IL" sz="3600" dirty="0" err="1"/>
              <a:t>וא"ע</a:t>
            </a:r>
            <a:r>
              <a:rPr lang="he-IL" sz="3600" dirty="0"/>
              <a:t>?) ב </a:t>
            </a:r>
            <a:r>
              <a:rPr lang="en-US" sz="3600" dirty="0"/>
              <a:t>Stephen Wise Free Synagogue</a:t>
            </a:r>
            <a:endParaRPr lang="he-IL" sz="3600" dirty="0"/>
          </a:p>
          <a:p>
            <a:r>
              <a:rPr lang="he-IL" sz="3600" dirty="0"/>
              <a:t>עיבוד צוותי</a:t>
            </a:r>
          </a:p>
        </p:txBody>
      </p:sp>
    </p:spTree>
    <p:extLst>
      <p:ext uri="{BB962C8B-B14F-4D97-AF65-F5344CB8AC3E}">
        <p14:creationId xmlns:p14="http://schemas.microsoft.com/office/powerpoint/2010/main" val="208669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0CF6D6-7099-4B4E-9716-3081CAC7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לו"ז טנטטיבי- ניו יורק</a:t>
            </a:r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D8C1FE04-95A6-48BD-BC7D-7F8A9E8D0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149660"/>
              </p:ext>
            </p:extLst>
          </p:nvPr>
        </p:nvGraphicFramePr>
        <p:xfrm>
          <a:off x="838200" y="1809344"/>
          <a:ext cx="10515600" cy="48763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089">
                  <a:extLst>
                    <a:ext uri="{9D8B030D-6E8A-4147-A177-3AD203B41FA5}">
                      <a16:colId xmlns:a16="http://schemas.microsoft.com/office/drawing/2014/main" val="2596448157"/>
                    </a:ext>
                  </a:extLst>
                </a:gridCol>
                <a:gridCol w="7887511">
                  <a:extLst>
                    <a:ext uri="{9D8B030D-6E8A-4147-A177-3AD203B41FA5}">
                      <a16:colId xmlns:a16="http://schemas.microsoft.com/office/drawing/2014/main" val="2502772592"/>
                    </a:ext>
                  </a:extLst>
                </a:gridCol>
              </a:tblGrid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חמישי 17.6.21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385136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16:00-17:30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סיור גרפיטי בעקבות השינויים הדמוגרפיים והחברתיים בעיר- לצוותים שהגיעו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13620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18:00-19:30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עיבוד צוותי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015498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19:30-21:00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א"ע</a:t>
                      </a:r>
                      <a:r>
                        <a:rPr lang="he-IL" dirty="0"/>
                        <a:t> עם דיויד האריס, </a:t>
                      </a:r>
                      <a:r>
                        <a:rPr lang="en-US" dirty="0"/>
                        <a:t>AJC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463192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solidFill>
                            <a:schemeClr val="bg1"/>
                          </a:solidFill>
                        </a:rPr>
                        <a:t>שישי 18.6.21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062368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08:30-09:15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תדרוך של סגן </a:t>
                      </a:r>
                      <a:r>
                        <a:rPr lang="he-IL" dirty="0" err="1"/>
                        <a:t>הקונכ"ל</a:t>
                      </a:r>
                      <a:r>
                        <a:rPr lang="he-IL" dirty="0"/>
                        <a:t>, ישראל </a:t>
                      </a:r>
                      <a:r>
                        <a:rPr lang="he-IL" dirty="0" err="1"/>
                        <a:t>טיקוצ'ינסקי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072160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09:15-10:00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תדרוך של סגנית המשלחת </a:t>
                      </a:r>
                      <a:r>
                        <a:rPr lang="he-IL" dirty="0" err="1"/>
                        <a:t>לאו"מ</a:t>
                      </a:r>
                      <a:r>
                        <a:rPr lang="he-IL" dirty="0"/>
                        <a:t>, נעה פורמן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434665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10:30-15:00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פעילות </a:t>
                      </a:r>
                      <a:r>
                        <a:rPr lang="he-IL" dirty="0" err="1"/>
                        <a:t>צוותית</a:t>
                      </a:r>
                      <a:r>
                        <a:rPr lang="he-IL" dirty="0"/>
                        <a:t> כולל א"צ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444327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15:00-16:30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עלי וולשי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23103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17:30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יציאה לבית הכנסת </a:t>
                      </a:r>
                      <a:r>
                        <a:rPr lang="en-US" dirty="0"/>
                        <a:t>Stephen Wise Free Synagogue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541202"/>
                  </a:ext>
                </a:extLst>
              </a:tr>
              <a:tr h="443303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תפילה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6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3893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205</Words>
  <Application>Microsoft Office PowerPoint</Application>
  <PresentationFormat>מסך רחב</PresentationFormat>
  <Paragraphs>61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ניו יורק- בין הפערים והחולשות לעוצמה קשה</vt:lpstr>
      <vt:lpstr>מצגת של PowerPoint‏</vt:lpstr>
      <vt:lpstr>מרכיבים בביקור ניו יורק</vt:lpstr>
      <vt:lpstr>לו"ז טנטטיבי- ניו יורק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ניו יורק- בין הפערים והחולשות לעוצמה מעצמתית</dc:title>
  <dc:creator>Windows Mail</dc:creator>
  <cp:lastModifiedBy>Windows Mail</cp:lastModifiedBy>
  <cp:revision>3</cp:revision>
  <dcterms:created xsi:type="dcterms:W3CDTF">2021-05-21T16:03:42Z</dcterms:created>
  <dcterms:modified xsi:type="dcterms:W3CDTF">2021-05-25T15:36:03Z</dcterms:modified>
</cp:coreProperties>
</file>