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66" r:id="rId4"/>
    <p:sldId id="267" r:id="rId5"/>
    <p:sldId id="268" r:id="rId6"/>
    <p:sldId id="285" r:id="rId7"/>
    <p:sldId id="260" r:id="rId8"/>
    <p:sldId id="286" r:id="rId9"/>
    <p:sldId id="278" r:id="rId10"/>
    <p:sldId id="279" r:id="rId11"/>
    <p:sldId id="261" r:id="rId12"/>
    <p:sldId id="287" r:id="rId13"/>
    <p:sldId id="288" r:id="rId14"/>
    <p:sldId id="289" r:id="rId15"/>
    <p:sldId id="271" r:id="rId16"/>
    <p:sldId id="270" r:id="rId17"/>
    <p:sldId id="290" r:id="rId18"/>
    <p:sldId id="291" r:id="rId19"/>
    <p:sldId id="272" r:id="rId20"/>
    <p:sldId id="292" r:id="rId21"/>
    <p:sldId id="293" r:id="rId22"/>
    <p:sldId id="274" r:id="rId23"/>
    <p:sldId id="294" r:id="rId24"/>
    <p:sldId id="276" r:id="rId25"/>
    <p:sldId id="277" r:id="rId26"/>
    <p:sldId id="295" r:id="rId27"/>
    <p:sldId id="296" r:id="rId28"/>
    <p:sldId id="282" r:id="rId29"/>
    <p:sldId id="297" r:id="rId30"/>
    <p:sldId id="298" r:id="rId31"/>
    <p:sldId id="299" r:id="rId32"/>
    <p:sldId id="300" r:id="rId33"/>
    <p:sldId id="301" r:id="rId34"/>
    <p:sldId id="302" r:id="rId35"/>
    <p:sldId id="303" r:id="rId36"/>
    <p:sldId id="304" r:id="rId37"/>
    <p:sldId id="305"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 Silagy" initials="AS" lastIdx="1" clrIdx="0">
    <p:extLst>
      <p:ext uri="{19B8F6BF-5375-455C-9EA6-DF929625EA0E}">
        <p15:presenceInfo xmlns:p15="http://schemas.microsoft.com/office/powerpoint/2012/main" userId="S-1-5-21-854245398-1004336348-682003330-25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סגנון ביניים 3 - הדגשה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382" autoAdjust="0"/>
  </p:normalViewPr>
  <p:slideViewPr>
    <p:cSldViewPr>
      <p:cViewPr varScale="1">
        <p:scale>
          <a:sx n="84" d="100"/>
          <a:sy n="84" d="100"/>
        </p:scale>
        <p:origin x="237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44E3778F-FF50-447E-A0E8-87DB5FE81B8E}" type="datetimeFigureOut">
              <a:rPr lang="he-IL" smtClean="0"/>
              <a:t>כ"ב/אדר א/תשע"ו</a:t>
            </a:fld>
            <a:endParaRPr lang="he-IL"/>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109F24B0-01C5-4FFF-BD47-46F9489C0D05}" type="slidenum">
              <a:rPr lang="he-IL" smtClean="0"/>
              <a:t>‹#›</a:t>
            </a:fld>
            <a:endParaRPr lang="he-IL"/>
          </a:p>
        </p:txBody>
      </p:sp>
    </p:spTree>
    <p:extLst>
      <p:ext uri="{BB962C8B-B14F-4D97-AF65-F5344CB8AC3E}">
        <p14:creationId xmlns:p14="http://schemas.microsoft.com/office/powerpoint/2010/main" val="38255613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09F24B0-01C5-4FFF-BD47-46F9489C0D05}" type="slidenum">
              <a:rPr lang="he-IL" smtClean="0"/>
              <a:t>7</a:t>
            </a:fld>
            <a:endParaRPr lang="he-IL"/>
          </a:p>
        </p:txBody>
      </p:sp>
    </p:spTree>
    <p:extLst>
      <p:ext uri="{BB962C8B-B14F-4D97-AF65-F5344CB8AC3E}">
        <p14:creationId xmlns:p14="http://schemas.microsoft.com/office/powerpoint/2010/main" val="57197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09F24B0-01C5-4FFF-BD47-46F9489C0D05}" type="slidenum">
              <a:rPr lang="he-IL" smtClean="0"/>
              <a:t>8</a:t>
            </a:fld>
            <a:endParaRPr lang="he-IL"/>
          </a:p>
        </p:txBody>
      </p:sp>
    </p:spTree>
    <p:extLst>
      <p:ext uri="{BB962C8B-B14F-4D97-AF65-F5344CB8AC3E}">
        <p14:creationId xmlns:p14="http://schemas.microsoft.com/office/powerpoint/2010/main" val="243043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09F24B0-01C5-4FFF-BD47-46F9489C0D05}" type="slidenum">
              <a:rPr lang="he-IL" smtClean="0"/>
              <a:t>10</a:t>
            </a:fld>
            <a:endParaRPr lang="he-IL"/>
          </a:p>
        </p:txBody>
      </p:sp>
    </p:spTree>
    <p:extLst>
      <p:ext uri="{BB962C8B-B14F-4D97-AF65-F5344CB8AC3E}">
        <p14:creationId xmlns:p14="http://schemas.microsoft.com/office/powerpoint/2010/main" val="2756176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7384"/>
            <a:ext cx="9142413" cy="61206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dirty="0"/>
          </a:p>
        </p:txBody>
      </p:sp>
      <p:pic>
        <p:nvPicPr>
          <p:cNvPr id="14" name="Picture 13"/>
          <p:cNvPicPr/>
          <p:nvPr userDrawn="1"/>
        </p:nvPicPr>
        <p:blipFill>
          <a:blip r:embed="rId2" cstate="print">
            <a:extLst>
              <a:ext uri="{28A0092B-C50C-407E-A947-70E740481C1C}">
                <a14:useLocalDpi xmlns:a14="http://schemas.microsoft.com/office/drawing/2010/main" val="0"/>
              </a:ext>
            </a:extLst>
          </a:blip>
          <a:stretch>
            <a:fillRect/>
          </a:stretch>
        </p:blipFill>
        <p:spPr>
          <a:xfrm rot="9900000">
            <a:off x="195639" y="1497406"/>
            <a:ext cx="9056423" cy="2922905"/>
          </a:xfrm>
          <a:prstGeom prst="rect">
            <a:avLst/>
          </a:prstGeom>
        </p:spPr>
      </p:pic>
      <p:sp>
        <p:nvSpPr>
          <p:cNvPr id="9" name="Title 1"/>
          <p:cNvSpPr>
            <a:spLocks noGrp="1"/>
          </p:cNvSpPr>
          <p:nvPr>
            <p:ph type="ctrTitle" hasCustomPrompt="1"/>
          </p:nvPr>
        </p:nvSpPr>
        <p:spPr>
          <a:xfrm>
            <a:off x="685800" y="3177431"/>
            <a:ext cx="7772400" cy="1470025"/>
          </a:xfrm>
        </p:spPr>
        <p:txBody>
          <a:bodyPr>
            <a:normAutofit/>
          </a:bodyPr>
          <a:lstStyle>
            <a:lvl1pPr algn="r" rtl="1">
              <a:defRPr sz="4000" b="1">
                <a:solidFill>
                  <a:schemeClr val="bg1"/>
                </a:solidFill>
                <a:latin typeface="Segoe UI Semilight" panose="020B0402040204020203" pitchFamily="34" charset="0"/>
                <a:cs typeface="Segoe UI Semilight" panose="020B0402040204020203" pitchFamily="34" charset="0"/>
              </a:defRPr>
            </a:lvl1pPr>
          </a:lstStyle>
          <a:p>
            <a:r>
              <a:rPr lang="he-IL" sz="4800" dirty="0" smtClean="0"/>
              <a:t>כותרת</a:t>
            </a:r>
            <a:endParaRPr lang="en-US" dirty="0"/>
          </a:p>
        </p:txBody>
      </p:sp>
      <p:sp>
        <p:nvSpPr>
          <p:cNvPr id="10" name="Subtitle 2"/>
          <p:cNvSpPr>
            <a:spLocks noGrp="1"/>
          </p:cNvSpPr>
          <p:nvPr>
            <p:ph type="subTitle" idx="1" hasCustomPrompt="1"/>
          </p:nvPr>
        </p:nvSpPr>
        <p:spPr>
          <a:xfrm>
            <a:off x="2057400" y="4237424"/>
            <a:ext cx="6400800" cy="1855872"/>
          </a:xfrm>
        </p:spPr>
        <p:txBody>
          <a:bodyPr>
            <a:normAutofit/>
          </a:bodyPr>
          <a:lstStyle>
            <a:lvl1pPr marL="0" indent="0" algn="r" rtl="1">
              <a:buNone/>
              <a:defRPr sz="2800" baseline="0">
                <a:solidFill>
                  <a:schemeClr val="bg1">
                    <a:lumMod val="65000"/>
                  </a:schemeClr>
                </a:solidFill>
                <a:latin typeface="Segoe UI Semilight" panose="020B0402040204020203" pitchFamily="34" charset="0"/>
                <a:cs typeface="Segoe UI Semilight" panose="020B04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smtClean="0"/>
              <a:t>תת כותרת</a:t>
            </a:r>
            <a:endParaRPr lang="en-US" dirty="0"/>
          </a:p>
        </p:txBody>
      </p:sp>
      <p:grpSp>
        <p:nvGrpSpPr>
          <p:cNvPr id="13" name="Group 12"/>
          <p:cNvGrpSpPr/>
          <p:nvPr userDrawn="1"/>
        </p:nvGrpSpPr>
        <p:grpSpPr>
          <a:xfrm>
            <a:off x="5292080" y="5877272"/>
            <a:ext cx="3837340" cy="288032"/>
            <a:chOff x="5292080" y="5805264"/>
            <a:chExt cx="3837340" cy="288032"/>
          </a:xfrm>
        </p:grpSpPr>
        <p:pic>
          <p:nvPicPr>
            <p:cNvPr id="17" name="Picture 16"/>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5292080" y="5805264"/>
              <a:ext cx="1649159" cy="288032"/>
            </a:xfrm>
            <a:prstGeom prst="rect">
              <a:avLst/>
            </a:prstGeom>
          </p:spPr>
        </p:pic>
        <p:sp>
          <p:nvSpPr>
            <p:cNvPr id="18" name="Rectangle 17"/>
            <p:cNvSpPr/>
            <p:nvPr userDrawn="1"/>
          </p:nvSpPr>
          <p:spPr>
            <a:xfrm>
              <a:off x="6789420" y="5805264"/>
              <a:ext cx="23400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he-IL"/>
            </a:p>
          </p:txBody>
        </p:sp>
      </p:gr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4460" y="6285546"/>
            <a:ext cx="1800200" cy="420699"/>
          </a:xfrm>
          <a:prstGeom prst="rect">
            <a:avLst/>
          </a:prstGeom>
        </p:spPr>
      </p:pic>
    </p:spTree>
    <p:extLst>
      <p:ext uri="{BB962C8B-B14F-4D97-AF65-F5344CB8AC3E}">
        <p14:creationId xmlns:p14="http://schemas.microsoft.com/office/powerpoint/2010/main" val="10240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62000"/>
            <a:ext cx="8229600" cy="4525963"/>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609600"/>
            <a:ext cx="9144000" cy="167014"/>
          </a:xfrm>
          <a:prstGeom prst="rect">
            <a:avLst/>
          </a:prstGeom>
        </p:spPr>
      </p:pic>
      <p:sp>
        <p:nvSpPr>
          <p:cNvPr id="14" name="Slide Number Placeholder 5"/>
          <p:cNvSpPr txBox="1">
            <a:spLocks/>
          </p:cNvSpPr>
          <p:nvPr userDrawn="1"/>
        </p:nvSpPr>
        <p:spPr>
          <a:xfrm>
            <a:off x="3505200" y="6340474"/>
            <a:ext cx="213360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grpSp>
        <p:nvGrpSpPr>
          <p:cNvPr id="15" name="Group 14"/>
          <p:cNvGrpSpPr/>
          <p:nvPr userDrawn="1"/>
        </p:nvGrpSpPr>
        <p:grpSpPr>
          <a:xfrm>
            <a:off x="0" y="6157375"/>
            <a:ext cx="9143999" cy="167225"/>
            <a:chOff x="0" y="6211347"/>
            <a:chExt cx="9143999" cy="167225"/>
          </a:xfrm>
        </p:grpSpPr>
        <p:grpSp>
          <p:nvGrpSpPr>
            <p:cNvPr id="16" name="Group 15"/>
            <p:cNvGrpSpPr/>
            <p:nvPr userDrawn="1"/>
          </p:nvGrpSpPr>
          <p:grpSpPr>
            <a:xfrm>
              <a:off x="0" y="6219520"/>
              <a:ext cx="9143999" cy="155847"/>
              <a:chOff x="-57481" y="6149027"/>
              <a:chExt cx="9201617" cy="404802"/>
            </a:xfrm>
            <a:effectLst/>
          </p:grpSpPr>
          <p:cxnSp>
            <p:nvCxnSpPr>
              <p:cNvPr id="18" name="Straight Connector 17"/>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sp>
        <p:nvSpPr>
          <p:cNvPr id="22"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23" name="Picture 22"/>
          <p:cNvPicPr/>
          <p:nvPr userDrawn="1"/>
        </p:nvPicPr>
        <p:blipFill>
          <a:blip r:embed="rId4"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
        <p:nvSpPr>
          <p:cNvPr id="13" name="Title Placeholder 1"/>
          <p:cNvSpPr>
            <a:spLocks noGrp="1"/>
          </p:cNvSpPr>
          <p:nvPr>
            <p:ph type="title"/>
          </p:nvPr>
        </p:nvSpPr>
        <p:spPr>
          <a:xfrm>
            <a:off x="457200" y="76200"/>
            <a:ext cx="8229600" cy="530195"/>
          </a:xfrm>
          <a:prstGeom prst="rect">
            <a:avLst/>
          </a:prstGeom>
        </p:spPr>
        <p:txBody>
          <a:bodyPr vert="horz" lIns="91440" tIns="45720" rIns="91440" bIns="45720" rtlCol="0" anchor="ctr">
            <a:normAutofit/>
          </a:bodyPr>
          <a:lstStyle>
            <a:lvl1pPr algn="l">
              <a:defRPr sz="3200" b="1">
                <a:solidFill>
                  <a:srgbClr val="00206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6307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2">
                    <a:lumMod val="75000"/>
                  </a:schemeClr>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txBox="1">
            <a:spLocks/>
          </p:cNvSpPr>
          <p:nvPr userDrawn="1"/>
        </p:nvSpPr>
        <p:spPr>
          <a:xfrm>
            <a:off x="3505200" y="6340475"/>
            <a:ext cx="2133600" cy="182562"/>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grpSp>
        <p:nvGrpSpPr>
          <p:cNvPr id="13" name="Group 12"/>
          <p:cNvGrpSpPr/>
          <p:nvPr userDrawn="1"/>
        </p:nvGrpSpPr>
        <p:grpSpPr>
          <a:xfrm>
            <a:off x="0" y="6157375"/>
            <a:ext cx="9143999" cy="167225"/>
            <a:chOff x="0" y="6211347"/>
            <a:chExt cx="9143999" cy="167225"/>
          </a:xfrm>
        </p:grpSpPr>
        <p:grpSp>
          <p:nvGrpSpPr>
            <p:cNvPr id="14" name="Group 13"/>
            <p:cNvGrpSpPr/>
            <p:nvPr userDrawn="1"/>
          </p:nvGrpSpPr>
          <p:grpSpPr>
            <a:xfrm>
              <a:off x="0" y="6219520"/>
              <a:ext cx="9143999" cy="155847"/>
              <a:chOff x="-57481" y="6149027"/>
              <a:chExt cx="9201617" cy="404802"/>
            </a:xfrm>
            <a:effectLst/>
          </p:grpSpPr>
          <p:cxnSp>
            <p:nvCxnSpPr>
              <p:cNvPr id="16" name="Straight Connector 15"/>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sp>
        <p:nvSpPr>
          <p:cNvPr id="20"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21" name="Picture 20"/>
          <p:cNvPicPr/>
          <p:nvPr userDrawn="1"/>
        </p:nvPicPr>
        <p:blipFill>
          <a:blip r:embed="rId3"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Tree>
    <p:extLst>
      <p:ext uri="{BB962C8B-B14F-4D97-AF65-F5344CB8AC3E}">
        <p14:creationId xmlns:p14="http://schemas.microsoft.com/office/powerpoint/2010/main" val="126695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457200" y="76200"/>
            <a:ext cx="8229600" cy="530195"/>
          </a:xfrm>
          <a:prstGeom prst="rect">
            <a:avLst/>
          </a:prstGeom>
        </p:spPr>
        <p:txBody>
          <a:bodyPr vert="horz" lIns="91440" tIns="45720" rIns="91440" bIns="45720" rtlCol="0" anchor="ctr">
            <a:normAutofit/>
          </a:bodyPr>
          <a:lstStyle>
            <a:lvl1pPr algn="r">
              <a:defRPr sz="3200" b="1">
                <a:solidFill>
                  <a:srgbClr val="002060"/>
                </a:solidFill>
                <a:latin typeface="Segoe UI Semilight" panose="020B0402040204020203" pitchFamily="34" charset="0"/>
                <a:cs typeface="Segoe UI Semilight" panose="020B0402040204020203" pitchFamily="34" charset="0"/>
              </a:defRPr>
            </a:lvl1pPr>
          </a:lstStyle>
          <a:p>
            <a:r>
              <a:rPr lang="he-IL" dirty="0" smtClean="0"/>
              <a:t>כותרת</a:t>
            </a:r>
            <a:endParaRPr lang="en-US" dirty="0"/>
          </a:p>
        </p:txBody>
      </p:sp>
      <p:sp>
        <p:nvSpPr>
          <p:cNvPr id="21" name="Text Placeholder 2"/>
          <p:cNvSpPr>
            <a:spLocks noGrp="1"/>
          </p:cNvSpPr>
          <p:nvPr>
            <p:ph idx="1" hasCustomPrompt="1"/>
          </p:nvPr>
        </p:nvSpPr>
        <p:spPr>
          <a:xfrm>
            <a:off x="457200" y="863599"/>
            <a:ext cx="8229600" cy="5219873"/>
          </a:xfrm>
          <a:prstGeom prst="rect">
            <a:avLst/>
          </a:prstGeom>
        </p:spPr>
        <p:txBody>
          <a:bodyPr vert="horz" lIns="91440" tIns="45720" rIns="91440" bIns="45720" rtlCol="0">
            <a:normAutofit/>
          </a:bodyPr>
          <a:lstStyle>
            <a:lvl1pPr algn="r">
              <a:buClr>
                <a:schemeClr val="accent6">
                  <a:lumMod val="75000"/>
                </a:schemeClr>
              </a:buClr>
              <a:defRPr lang="en-US" sz="2400" b="1" kern="1200" dirty="0" smtClean="0">
                <a:solidFill>
                  <a:schemeClr val="tx2">
                    <a:lumMod val="75000"/>
                  </a:schemeClr>
                </a:solidFill>
                <a:latin typeface="Segoe UI Semilight" panose="020B0402040204020203" pitchFamily="34" charset="0"/>
                <a:ea typeface="+mj-ea"/>
                <a:cs typeface="Segoe UI Semilight" panose="020B0402040204020203" pitchFamily="34" charset="0"/>
              </a:defRPr>
            </a:lvl1pPr>
            <a:lvl2pPr algn="r">
              <a:buClr>
                <a:schemeClr val="accent6">
                  <a:lumMod val="75000"/>
                </a:schemeClr>
              </a:buClr>
              <a:defRPr sz="2000">
                <a:solidFill>
                  <a:schemeClr val="tx2">
                    <a:lumMod val="75000"/>
                  </a:schemeClr>
                </a:solidFill>
                <a:latin typeface="Segoe UI Semilight" panose="020B0402040204020203" pitchFamily="34" charset="0"/>
                <a:cs typeface="Segoe UI Semilight" panose="020B0402040204020203" pitchFamily="34" charset="0"/>
              </a:defRPr>
            </a:lvl2pPr>
            <a:lvl3pPr algn="r">
              <a:buClr>
                <a:schemeClr val="accent6">
                  <a:lumMod val="75000"/>
                </a:schemeClr>
              </a:buClr>
              <a:defRPr sz="1800">
                <a:solidFill>
                  <a:schemeClr val="tx2">
                    <a:lumMod val="75000"/>
                  </a:schemeClr>
                </a:solidFill>
                <a:latin typeface="Segoe UI Semilight" panose="020B0402040204020203" pitchFamily="34" charset="0"/>
                <a:cs typeface="Segoe UI Semilight" panose="020B0402040204020203" pitchFamily="34" charset="0"/>
              </a:defRPr>
            </a:lvl3pPr>
            <a:lvl4pPr algn="r">
              <a:buClr>
                <a:schemeClr val="accent6">
                  <a:lumMod val="75000"/>
                </a:schemeClr>
              </a:buClr>
              <a:defRPr sz="1600">
                <a:solidFill>
                  <a:schemeClr val="tx2">
                    <a:lumMod val="75000"/>
                  </a:schemeClr>
                </a:solidFill>
                <a:latin typeface="Segoe UI Semilight" panose="020B0402040204020203" pitchFamily="34" charset="0"/>
                <a:cs typeface="Segoe UI Semilight" panose="020B0402040204020203" pitchFamily="34" charset="0"/>
              </a:defRPr>
            </a:lvl4pPr>
            <a:lvl5pPr algn="r">
              <a:buClr>
                <a:schemeClr val="accent6">
                  <a:lumMod val="75000"/>
                </a:schemeClr>
              </a:buClr>
              <a:defRPr sz="1400">
                <a:solidFill>
                  <a:schemeClr val="tx2">
                    <a:lumMod val="75000"/>
                  </a:schemeClr>
                </a:solidFill>
                <a:latin typeface="Segoe UI Semilight" panose="020B0402040204020203" pitchFamily="34" charset="0"/>
                <a:cs typeface="Segoe UI Semilight" panose="020B0402040204020203" pitchFamily="34" charset="0"/>
              </a:defRPr>
            </a:lvl5pPr>
          </a:lstStyle>
          <a:p>
            <a:pPr lvl="0"/>
            <a:r>
              <a:rPr lang="he-IL" dirty="0" smtClean="0"/>
              <a:t>כותרת</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609600"/>
            <a:ext cx="9144000" cy="167014"/>
          </a:xfrm>
          <a:prstGeom prst="rect">
            <a:avLst/>
          </a:prstGeom>
        </p:spPr>
      </p:pic>
      <p:grpSp>
        <p:nvGrpSpPr>
          <p:cNvPr id="2" name="Group 1"/>
          <p:cNvGrpSpPr/>
          <p:nvPr userDrawn="1"/>
        </p:nvGrpSpPr>
        <p:grpSpPr>
          <a:xfrm>
            <a:off x="0" y="6157375"/>
            <a:ext cx="9143999" cy="167225"/>
            <a:chOff x="0" y="6211347"/>
            <a:chExt cx="9143999" cy="167225"/>
          </a:xfrm>
        </p:grpSpPr>
        <p:grpSp>
          <p:nvGrpSpPr>
            <p:cNvPr id="27" name="Group 26"/>
            <p:cNvGrpSpPr/>
            <p:nvPr userDrawn="1"/>
          </p:nvGrpSpPr>
          <p:grpSpPr>
            <a:xfrm>
              <a:off x="0" y="6219520"/>
              <a:ext cx="9143999" cy="155847"/>
              <a:chOff x="-57481" y="6149027"/>
              <a:chExt cx="9201617" cy="404802"/>
            </a:xfrm>
            <a:effectLst/>
          </p:grpSpPr>
          <p:cxnSp>
            <p:nvCxnSpPr>
              <p:cNvPr id="28" name="Straight Connector 27"/>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pic>
        <p:nvPicPr>
          <p:cNvPr id="16" name="Picture 15"/>
          <p:cNvPicPr/>
          <p:nvPr userDrawn="1"/>
        </p:nvPicPr>
        <p:blipFill>
          <a:blip r:embed="rId4"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
        <p:nvSpPr>
          <p:cNvPr id="14" name="Slide Number Placeholder 5"/>
          <p:cNvSpPr txBox="1">
            <a:spLocks/>
          </p:cNvSpPr>
          <p:nvPr userDrawn="1"/>
        </p:nvSpPr>
        <p:spPr>
          <a:xfrm>
            <a:off x="3505200" y="6340475"/>
            <a:ext cx="2133600" cy="182562"/>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sp>
        <p:nvSpPr>
          <p:cNvPr id="15"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588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Slide Number Placeholder 5"/>
          <p:cNvSpPr txBox="1">
            <a:spLocks/>
          </p:cNvSpPr>
          <p:nvPr userDrawn="1"/>
        </p:nvSpPr>
        <p:spPr>
          <a:xfrm>
            <a:off x="3505200" y="6340474"/>
            <a:ext cx="213360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grpSp>
        <p:nvGrpSpPr>
          <p:cNvPr id="9" name="Group 8"/>
          <p:cNvGrpSpPr/>
          <p:nvPr userDrawn="1"/>
        </p:nvGrpSpPr>
        <p:grpSpPr>
          <a:xfrm>
            <a:off x="0" y="6157375"/>
            <a:ext cx="9143999" cy="167225"/>
            <a:chOff x="0" y="6211347"/>
            <a:chExt cx="9143999" cy="167225"/>
          </a:xfrm>
        </p:grpSpPr>
        <p:grpSp>
          <p:nvGrpSpPr>
            <p:cNvPr id="10" name="Group 9"/>
            <p:cNvGrpSpPr/>
            <p:nvPr userDrawn="1"/>
          </p:nvGrpSpPr>
          <p:grpSpPr>
            <a:xfrm>
              <a:off x="0" y="6219520"/>
              <a:ext cx="9143999" cy="155847"/>
              <a:chOff x="-57481" y="6149027"/>
              <a:chExt cx="9201617" cy="404802"/>
            </a:xfrm>
            <a:effectLst/>
          </p:grpSpPr>
          <p:cxnSp>
            <p:nvCxnSpPr>
              <p:cNvPr id="12" name="Straight Connector 11"/>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sp>
        <p:nvSpPr>
          <p:cNvPr id="16"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17" name="Picture 16"/>
          <p:cNvPicPr/>
          <p:nvPr userDrawn="1"/>
        </p:nvPicPr>
        <p:blipFill>
          <a:blip r:embed="rId3"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Tree>
    <p:extLst>
      <p:ext uri="{BB962C8B-B14F-4D97-AF65-F5344CB8AC3E}">
        <p14:creationId xmlns:p14="http://schemas.microsoft.com/office/powerpoint/2010/main" val="301447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2000"/>
            <a:ext cx="4038600" cy="5490353"/>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762000"/>
            <a:ext cx="4038600" cy="5490353"/>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 name="Group 8"/>
          <p:cNvGrpSpPr/>
          <p:nvPr userDrawn="1"/>
        </p:nvGrpSpPr>
        <p:grpSpPr>
          <a:xfrm>
            <a:off x="0" y="6157375"/>
            <a:ext cx="9143999" cy="167225"/>
            <a:chOff x="0" y="6211347"/>
            <a:chExt cx="9143999" cy="167225"/>
          </a:xfrm>
        </p:grpSpPr>
        <p:grpSp>
          <p:nvGrpSpPr>
            <p:cNvPr id="10" name="Group 9"/>
            <p:cNvGrpSpPr/>
            <p:nvPr userDrawn="1"/>
          </p:nvGrpSpPr>
          <p:grpSpPr>
            <a:xfrm>
              <a:off x="0" y="6219520"/>
              <a:ext cx="9143999" cy="155847"/>
              <a:chOff x="-57481" y="6149027"/>
              <a:chExt cx="9201617" cy="404802"/>
            </a:xfrm>
            <a:effectLst/>
          </p:grpSpPr>
          <p:cxnSp>
            <p:nvCxnSpPr>
              <p:cNvPr id="12" name="Straight Connector 11"/>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pic>
        <p:nvPicPr>
          <p:cNvPr id="18" name="Picture 17"/>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609600"/>
            <a:ext cx="9144000" cy="167014"/>
          </a:xfrm>
          <a:prstGeom prst="rect">
            <a:avLst/>
          </a:prstGeom>
        </p:spPr>
      </p:pic>
      <p:sp>
        <p:nvSpPr>
          <p:cNvPr id="19" name="Slide Number Placeholder 5"/>
          <p:cNvSpPr txBox="1">
            <a:spLocks/>
          </p:cNvSpPr>
          <p:nvPr userDrawn="1"/>
        </p:nvSpPr>
        <p:spPr>
          <a:xfrm>
            <a:off x="3505200" y="6340475"/>
            <a:ext cx="2133600" cy="182562"/>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sp>
        <p:nvSpPr>
          <p:cNvPr id="20"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21" name="Picture 20"/>
          <p:cNvPicPr/>
          <p:nvPr userDrawn="1"/>
        </p:nvPicPr>
        <p:blipFill>
          <a:blip r:embed="rId4"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
        <p:nvSpPr>
          <p:cNvPr id="14" name="Title Placeholder 1"/>
          <p:cNvSpPr>
            <a:spLocks noGrp="1"/>
          </p:cNvSpPr>
          <p:nvPr>
            <p:ph type="title"/>
          </p:nvPr>
        </p:nvSpPr>
        <p:spPr>
          <a:xfrm>
            <a:off x="457200" y="76200"/>
            <a:ext cx="8229600" cy="530195"/>
          </a:xfrm>
          <a:prstGeom prst="rect">
            <a:avLst/>
          </a:prstGeom>
        </p:spPr>
        <p:txBody>
          <a:bodyPr vert="horz" lIns="91440" tIns="45720" rIns="91440" bIns="45720" rtlCol="0" anchor="ctr">
            <a:normAutofit/>
          </a:bodyPr>
          <a:lstStyle>
            <a:lvl1pPr algn="l">
              <a:defRPr sz="3200" b="1">
                <a:solidFill>
                  <a:srgbClr val="00206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573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4040188"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325562"/>
            <a:ext cx="4040188" cy="4989716"/>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041775" cy="639762"/>
          </a:xfr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25562"/>
            <a:ext cx="4041775" cy="4989716"/>
          </a:xfrm>
        </p:spPr>
        <p:txBody>
          <a:bodyPr/>
          <a:lstStyle>
            <a:lvl1pPr>
              <a:defRPr sz="2400">
                <a:solidFill>
                  <a:schemeClr val="tx2">
                    <a:lumMod val="75000"/>
                  </a:schemeClr>
                </a:solidFill>
              </a:defRPr>
            </a:lvl1pPr>
            <a:lvl2pPr>
              <a:defRPr sz="2000">
                <a:solidFill>
                  <a:schemeClr val="tx2">
                    <a:lumMod val="75000"/>
                  </a:schemeClr>
                </a:solidFill>
              </a:defRPr>
            </a:lvl2pPr>
            <a:lvl3pPr>
              <a:defRPr sz="18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p:cNvGrpSpPr/>
          <p:nvPr userDrawn="1"/>
        </p:nvGrpSpPr>
        <p:grpSpPr>
          <a:xfrm>
            <a:off x="0" y="6157375"/>
            <a:ext cx="9143999" cy="167225"/>
            <a:chOff x="0" y="6211347"/>
            <a:chExt cx="9143999" cy="167225"/>
          </a:xfrm>
        </p:grpSpPr>
        <p:grpSp>
          <p:nvGrpSpPr>
            <p:cNvPr id="14" name="Group 13"/>
            <p:cNvGrpSpPr/>
            <p:nvPr userDrawn="1"/>
          </p:nvGrpSpPr>
          <p:grpSpPr>
            <a:xfrm>
              <a:off x="0" y="6219520"/>
              <a:ext cx="9143999" cy="155847"/>
              <a:chOff x="-57481" y="6149027"/>
              <a:chExt cx="9201617" cy="404802"/>
            </a:xfrm>
            <a:effectLst/>
          </p:grpSpPr>
          <p:cxnSp>
            <p:nvCxnSpPr>
              <p:cNvPr id="16" name="Straight Connector 15"/>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pic>
        <p:nvPicPr>
          <p:cNvPr id="21" name="Picture 20"/>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609600"/>
            <a:ext cx="9144000" cy="167014"/>
          </a:xfrm>
          <a:prstGeom prst="rect">
            <a:avLst/>
          </a:prstGeom>
        </p:spPr>
      </p:pic>
      <p:sp>
        <p:nvSpPr>
          <p:cNvPr id="23" name="Slide Number Placeholder 5"/>
          <p:cNvSpPr txBox="1">
            <a:spLocks/>
          </p:cNvSpPr>
          <p:nvPr userDrawn="1"/>
        </p:nvSpPr>
        <p:spPr>
          <a:xfrm>
            <a:off x="3505200" y="6340475"/>
            <a:ext cx="2133600" cy="182562"/>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sp>
        <p:nvSpPr>
          <p:cNvPr id="24"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25" name="Picture 24"/>
          <p:cNvPicPr/>
          <p:nvPr userDrawn="1"/>
        </p:nvPicPr>
        <p:blipFill>
          <a:blip r:embed="rId4"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
        <p:nvSpPr>
          <p:cNvPr id="18" name="Title Placeholder 1"/>
          <p:cNvSpPr>
            <a:spLocks noGrp="1"/>
          </p:cNvSpPr>
          <p:nvPr>
            <p:ph type="title"/>
          </p:nvPr>
        </p:nvSpPr>
        <p:spPr>
          <a:xfrm>
            <a:off x="457200" y="76200"/>
            <a:ext cx="8229600" cy="530195"/>
          </a:xfrm>
          <a:prstGeom prst="rect">
            <a:avLst/>
          </a:prstGeom>
        </p:spPr>
        <p:txBody>
          <a:bodyPr vert="horz" lIns="91440" tIns="45720" rIns="91440" bIns="45720" rtlCol="0" anchor="ctr">
            <a:normAutofit/>
          </a:bodyPr>
          <a:lstStyle>
            <a:lvl1pPr algn="l">
              <a:defRPr sz="3200" b="1">
                <a:solidFill>
                  <a:srgbClr val="00206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634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txBox="1">
            <a:spLocks/>
          </p:cNvSpPr>
          <p:nvPr userDrawn="1"/>
        </p:nvSpPr>
        <p:spPr>
          <a:xfrm>
            <a:off x="3505200" y="6340474"/>
            <a:ext cx="213360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grpSp>
        <p:nvGrpSpPr>
          <p:cNvPr id="9" name="Group 8"/>
          <p:cNvGrpSpPr/>
          <p:nvPr userDrawn="1"/>
        </p:nvGrpSpPr>
        <p:grpSpPr>
          <a:xfrm>
            <a:off x="0" y="6157375"/>
            <a:ext cx="9143999" cy="167225"/>
            <a:chOff x="0" y="6211347"/>
            <a:chExt cx="9143999" cy="167225"/>
          </a:xfrm>
        </p:grpSpPr>
        <p:grpSp>
          <p:nvGrpSpPr>
            <p:cNvPr id="10" name="Group 9"/>
            <p:cNvGrpSpPr/>
            <p:nvPr userDrawn="1"/>
          </p:nvGrpSpPr>
          <p:grpSpPr>
            <a:xfrm>
              <a:off x="0" y="6219520"/>
              <a:ext cx="9143999" cy="155847"/>
              <a:chOff x="-57481" y="6149027"/>
              <a:chExt cx="9201617" cy="404802"/>
            </a:xfrm>
            <a:effectLst/>
          </p:grpSpPr>
          <p:cxnSp>
            <p:nvCxnSpPr>
              <p:cNvPr id="12" name="Straight Connector 11"/>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sp>
        <p:nvSpPr>
          <p:cNvPr id="16"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609600"/>
            <a:ext cx="9144000" cy="167014"/>
          </a:xfrm>
          <a:prstGeom prst="rect">
            <a:avLst/>
          </a:prstGeom>
        </p:spPr>
      </p:pic>
      <p:pic>
        <p:nvPicPr>
          <p:cNvPr id="19" name="Picture 18"/>
          <p:cNvPicPr/>
          <p:nvPr userDrawn="1"/>
        </p:nvPicPr>
        <p:blipFill>
          <a:blip r:embed="rId4"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
        <p:nvSpPr>
          <p:cNvPr id="14" name="Title Placeholder 1"/>
          <p:cNvSpPr>
            <a:spLocks noGrp="1"/>
          </p:cNvSpPr>
          <p:nvPr>
            <p:ph type="title"/>
          </p:nvPr>
        </p:nvSpPr>
        <p:spPr>
          <a:xfrm>
            <a:off x="457200" y="76200"/>
            <a:ext cx="8229600" cy="530195"/>
          </a:xfrm>
          <a:prstGeom prst="rect">
            <a:avLst/>
          </a:prstGeom>
        </p:spPr>
        <p:txBody>
          <a:bodyPr vert="horz" lIns="91440" tIns="45720" rIns="91440" bIns="45720" rtlCol="0" anchor="ctr">
            <a:normAutofit/>
          </a:bodyPr>
          <a:lstStyle>
            <a:lvl1pPr algn="l">
              <a:defRPr sz="3200" b="1">
                <a:solidFill>
                  <a:srgbClr val="00206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9714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609600"/>
            <a:ext cx="9144000" cy="167014"/>
          </a:xfrm>
          <a:prstGeom prst="rect">
            <a:avLst/>
          </a:prstGeom>
        </p:spPr>
      </p:pic>
      <p:grpSp>
        <p:nvGrpSpPr>
          <p:cNvPr id="10" name="Group 9"/>
          <p:cNvGrpSpPr/>
          <p:nvPr userDrawn="1"/>
        </p:nvGrpSpPr>
        <p:grpSpPr>
          <a:xfrm>
            <a:off x="0" y="6157375"/>
            <a:ext cx="9143999" cy="167225"/>
            <a:chOff x="0" y="6211347"/>
            <a:chExt cx="9143999" cy="167225"/>
          </a:xfrm>
        </p:grpSpPr>
        <p:grpSp>
          <p:nvGrpSpPr>
            <p:cNvPr id="11" name="Group 10"/>
            <p:cNvGrpSpPr/>
            <p:nvPr userDrawn="1"/>
          </p:nvGrpSpPr>
          <p:grpSpPr>
            <a:xfrm>
              <a:off x="0" y="6219520"/>
              <a:ext cx="9143999" cy="155847"/>
              <a:chOff x="-57481" y="6149027"/>
              <a:chExt cx="9201617" cy="404802"/>
            </a:xfrm>
            <a:effectLst/>
          </p:grpSpPr>
          <p:cxnSp>
            <p:nvCxnSpPr>
              <p:cNvPr id="13" name="Straight Connector 12"/>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sp>
        <p:nvSpPr>
          <p:cNvPr id="19" name="Slide Number Placeholder 5"/>
          <p:cNvSpPr txBox="1">
            <a:spLocks/>
          </p:cNvSpPr>
          <p:nvPr userDrawn="1"/>
        </p:nvSpPr>
        <p:spPr>
          <a:xfrm>
            <a:off x="3505200" y="6340475"/>
            <a:ext cx="2133600" cy="182562"/>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sp>
        <p:nvSpPr>
          <p:cNvPr id="20"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21" name="Picture 20"/>
          <p:cNvPicPr/>
          <p:nvPr userDrawn="1"/>
        </p:nvPicPr>
        <p:blipFill>
          <a:blip r:embed="rId4"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
        <p:nvSpPr>
          <p:cNvPr id="15" name="Title Placeholder 1"/>
          <p:cNvSpPr>
            <a:spLocks noGrp="1"/>
          </p:cNvSpPr>
          <p:nvPr>
            <p:ph type="title"/>
          </p:nvPr>
        </p:nvSpPr>
        <p:spPr>
          <a:xfrm>
            <a:off x="457200" y="76200"/>
            <a:ext cx="8229600" cy="530195"/>
          </a:xfrm>
          <a:prstGeom prst="rect">
            <a:avLst/>
          </a:prstGeom>
        </p:spPr>
        <p:txBody>
          <a:bodyPr vert="horz" lIns="91440" tIns="45720" rIns="91440" bIns="45720" rtlCol="0" anchor="ctr">
            <a:normAutofit/>
          </a:bodyPr>
          <a:lstStyle>
            <a:lvl1pPr algn="l">
              <a:defRPr sz="3200" b="1">
                <a:solidFill>
                  <a:srgbClr val="00206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2003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2">
                    <a:lumMod val="75000"/>
                  </a:schemeClr>
                </a:solidFill>
              </a:defRPr>
            </a:lvl1pPr>
            <a:lvl2pPr>
              <a:defRPr sz="2800">
                <a:solidFill>
                  <a:schemeClr val="tx2">
                    <a:lumMod val="75000"/>
                  </a:schemeClr>
                </a:solidFill>
              </a:defRPr>
            </a:lvl2pPr>
            <a:lvl3pPr>
              <a:defRPr sz="2400">
                <a:solidFill>
                  <a:schemeClr val="tx2">
                    <a:lumMod val="75000"/>
                  </a:schemeClr>
                </a:solidFill>
              </a:defRPr>
            </a:lvl3pPr>
            <a:lvl4pPr>
              <a:defRPr sz="2000">
                <a:solidFill>
                  <a:schemeClr val="tx2">
                    <a:lumMod val="75000"/>
                  </a:schemeClr>
                </a:solidFill>
              </a:defRPr>
            </a:lvl4pPr>
            <a:lvl5pPr>
              <a:defRPr sz="2000">
                <a:solidFill>
                  <a:schemeClr val="tx2">
                    <a:lumMod val="7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5"/>
          <p:cNvSpPr txBox="1">
            <a:spLocks/>
          </p:cNvSpPr>
          <p:nvPr userDrawn="1"/>
        </p:nvSpPr>
        <p:spPr>
          <a:xfrm>
            <a:off x="3505200" y="6340474"/>
            <a:ext cx="213360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grpSp>
        <p:nvGrpSpPr>
          <p:cNvPr id="13" name="Group 12"/>
          <p:cNvGrpSpPr/>
          <p:nvPr userDrawn="1"/>
        </p:nvGrpSpPr>
        <p:grpSpPr>
          <a:xfrm>
            <a:off x="0" y="6157375"/>
            <a:ext cx="9143999" cy="167225"/>
            <a:chOff x="0" y="6211347"/>
            <a:chExt cx="9143999" cy="167225"/>
          </a:xfrm>
        </p:grpSpPr>
        <p:grpSp>
          <p:nvGrpSpPr>
            <p:cNvPr id="14" name="Group 13"/>
            <p:cNvGrpSpPr/>
            <p:nvPr userDrawn="1"/>
          </p:nvGrpSpPr>
          <p:grpSpPr>
            <a:xfrm>
              <a:off x="0" y="6219520"/>
              <a:ext cx="9143999" cy="155847"/>
              <a:chOff x="-57481" y="6149027"/>
              <a:chExt cx="9201617" cy="404802"/>
            </a:xfrm>
            <a:effectLst/>
          </p:grpSpPr>
          <p:cxnSp>
            <p:nvCxnSpPr>
              <p:cNvPr id="16" name="Straight Connector 15"/>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sp>
        <p:nvSpPr>
          <p:cNvPr id="20"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21" name="Picture 20"/>
          <p:cNvPicPr/>
          <p:nvPr userDrawn="1"/>
        </p:nvPicPr>
        <p:blipFill>
          <a:blip r:embed="rId3"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Tree>
    <p:extLst>
      <p:ext uri="{BB962C8B-B14F-4D97-AF65-F5344CB8AC3E}">
        <p14:creationId xmlns:p14="http://schemas.microsoft.com/office/powerpoint/2010/main" val="161647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5"/>
          <p:cNvSpPr txBox="1">
            <a:spLocks/>
          </p:cNvSpPr>
          <p:nvPr userDrawn="1"/>
        </p:nvSpPr>
        <p:spPr>
          <a:xfrm>
            <a:off x="3505200" y="6340474"/>
            <a:ext cx="213360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b="0" dirty="0" smtClean="0">
                <a:solidFill>
                  <a:schemeClr val="bg1">
                    <a:lumMod val="50000"/>
                  </a:schemeClr>
                </a:solidFill>
              </a:rPr>
              <a:t>Page </a:t>
            </a:r>
            <a:fld id="{479FA3FB-6B91-46C7-80BE-BD7739ECCEE1}" type="slidenum">
              <a:rPr lang="en-US" sz="700" b="0" smtClean="0">
                <a:solidFill>
                  <a:schemeClr val="bg1">
                    <a:lumMod val="50000"/>
                  </a:schemeClr>
                </a:solidFill>
              </a:rPr>
              <a:pPr/>
              <a:t>‹#›</a:t>
            </a:fld>
            <a:endParaRPr lang="en-US" sz="700" b="0" dirty="0">
              <a:solidFill>
                <a:schemeClr val="bg1">
                  <a:lumMod val="50000"/>
                </a:schemeClr>
              </a:solidFill>
            </a:endParaRPr>
          </a:p>
        </p:txBody>
      </p:sp>
      <p:grpSp>
        <p:nvGrpSpPr>
          <p:cNvPr id="13" name="Group 12"/>
          <p:cNvGrpSpPr/>
          <p:nvPr userDrawn="1"/>
        </p:nvGrpSpPr>
        <p:grpSpPr>
          <a:xfrm>
            <a:off x="0" y="6157375"/>
            <a:ext cx="9143999" cy="167225"/>
            <a:chOff x="0" y="6211347"/>
            <a:chExt cx="9143999" cy="167225"/>
          </a:xfrm>
        </p:grpSpPr>
        <p:grpSp>
          <p:nvGrpSpPr>
            <p:cNvPr id="14" name="Group 13"/>
            <p:cNvGrpSpPr/>
            <p:nvPr userDrawn="1"/>
          </p:nvGrpSpPr>
          <p:grpSpPr>
            <a:xfrm>
              <a:off x="0" y="6219520"/>
              <a:ext cx="9143999" cy="155847"/>
              <a:chOff x="-57481" y="6149027"/>
              <a:chExt cx="9201617" cy="404802"/>
            </a:xfrm>
            <a:effectLst/>
          </p:grpSpPr>
          <p:cxnSp>
            <p:nvCxnSpPr>
              <p:cNvPr id="16" name="Straight Connector 15"/>
              <p:cNvCxnSpPr/>
              <p:nvPr/>
            </p:nvCxnSpPr>
            <p:spPr>
              <a:xfrm flipV="1">
                <a:off x="-57481" y="6537941"/>
                <a:ext cx="6648119" cy="15888"/>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05600" y="6149027"/>
                <a:ext cx="2438536" cy="727"/>
              </a:xfrm>
              <a:prstGeom prst="line">
                <a:avLst/>
              </a:prstGeom>
              <a:ln w="19050">
                <a:solidFill>
                  <a:srgbClr val="88A9D2"/>
                </a:solidFill>
              </a:ln>
              <a:effectLst/>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6211347"/>
              <a:ext cx="1350932" cy="167225"/>
            </a:xfrm>
            <a:prstGeom prst="rect">
              <a:avLst/>
            </a:prstGeom>
          </p:spPr>
        </p:pic>
      </p:grpSp>
      <p:sp>
        <p:nvSpPr>
          <p:cNvPr id="20" name="TextBox 3"/>
          <p:cNvSpPr txBox="1"/>
          <p:nvPr userDrawn="1"/>
        </p:nvSpPr>
        <p:spPr>
          <a:xfrm>
            <a:off x="2703387" y="6605572"/>
            <a:ext cx="3785742" cy="200055"/>
          </a:xfrm>
          <a:prstGeom prst="rect">
            <a:avLst/>
          </a:prstGeom>
          <a:noFill/>
          <a:ln>
            <a:noFill/>
          </a:ln>
        </p:spPr>
        <p:txBody>
          <a:bodyPr wrap="square" rtlCol="1">
            <a:spAutoFit/>
          </a:bodyPr>
          <a:lstStyle/>
          <a:p>
            <a:pPr algn="ctr">
              <a:spcAft>
                <a:spcPts val="0"/>
              </a:spcAft>
            </a:pP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Proprietary &amp; Confidential,</a:t>
            </a:r>
            <a:r>
              <a:rPr lang="en-US" sz="700" kern="1200" baseline="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 </a:t>
            </a:r>
            <a:r>
              <a:rPr lang="en-US" sz="700" kern="1200" dirty="0" smtClean="0">
                <a:solidFill>
                  <a:srgbClr val="A6A6A6"/>
                </a:solidFill>
                <a:effectLst/>
                <a:latin typeface="Calibri" panose="020F0502020204030204" pitchFamily="34" charset="0"/>
                <a:ea typeface="Times New Roman" panose="02020603050405020304" pitchFamily="18" charset="0"/>
                <a:cs typeface="Arial" panose="020B0604020202020204" pitchFamily="34" charset="0"/>
              </a:rPr>
              <a:t>Britannica Knowledge Systems, Ltd.</a:t>
            </a:r>
            <a:endParaRPr lang="en-US" sz="1100" dirty="0">
              <a:solidFill>
                <a:srgbClr val="000000"/>
              </a:solidFill>
              <a:effectLst/>
              <a:latin typeface="Times New Roman" panose="02020603050405020304" pitchFamily="18" charset="0"/>
              <a:ea typeface="Times New Roman" panose="02020603050405020304" pitchFamily="18" charset="0"/>
            </a:endParaRPr>
          </a:p>
        </p:txBody>
      </p:sp>
      <p:pic>
        <p:nvPicPr>
          <p:cNvPr id="21" name="Picture 20"/>
          <p:cNvPicPr/>
          <p:nvPr userDrawn="1"/>
        </p:nvPicPr>
        <p:blipFill>
          <a:blip r:embed="rId3" cstate="print">
            <a:extLst>
              <a:ext uri="{28A0092B-C50C-407E-A947-70E740481C1C}">
                <a14:useLocalDpi xmlns:a14="http://schemas.microsoft.com/office/drawing/2010/main" val="0"/>
              </a:ext>
            </a:extLst>
          </a:blip>
          <a:stretch>
            <a:fillRect/>
          </a:stretch>
        </p:blipFill>
        <p:spPr>
          <a:xfrm>
            <a:off x="7560733" y="6384273"/>
            <a:ext cx="1049867" cy="245127"/>
          </a:xfrm>
          <a:prstGeom prst="rect">
            <a:avLst/>
          </a:prstGeom>
        </p:spPr>
      </p:pic>
    </p:spTree>
    <p:extLst>
      <p:ext uri="{BB962C8B-B14F-4D97-AF65-F5344CB8AC3E}">
        <p14:creationId xmlns:p14="http://schemas.microsoft.com/office/powerpoint/2010/main" val="89282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9185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spcBef>
          <a:spcPct val="0"/>
        </a:spcBef>
        <a:buNone/>
        <a:defRPr sz="4400" b="1" kern="1200">
          <a:solidFill>
            <a:schemeClr val="tx2">
              <a:lumMod val="75000"/>
            </a:schemeClr>
          </a:solidFill>
          <a:latin typeface="+mj-lt"/>
          <a:ea typeface="+mj-ea"/>
          <a:cs typeface="+mj-cs"/>
        </a:defRPr>
      </a:lvl1pPr>
    </p:titleStyle>
    <p:bodyStyle>
      <a:lvl1pPr marL="342900" indent="-342900" algn="r" defTabSz="914400" rtl="1" eaLnBrk="1" latinLnBrk="0" hangingPunct="1">
        <a:spcBef>
          <a:spcPct val="20000"/>
        </a:spcBef>
        <a:buClr>
          <a:schemeClr val="accent6">
            <a:lumMod val="75000"/>
          </a:schemeClr>
        </a:buClr>
        <a:buFont typeface="Arial" panose="020B0604020202020204" pitchFamily="34" charset="0"/>
        <a:buChar char="•"/>
        <a:defRPr sz="3200" b="1" kern="1200">
          <a:solidFill>
            <a:schemeClr val="tx2">
              <a:lumMod val="75000"/>
            </a:schemeClr>
          </a:solidFill>
          <a:latin typeface="+mn-lt"/>
          <a:ea typeface="+mn-ea"/>
          <a:cs typeface="+mn-cs"/>
        </a:defRPr>
      </a:lvl1pPr>
      <a:lvl2pPr marL="742950" indent="-285750" algn="r" defTabSz="914400" rtl="1" eaLnBrk="1" latinLnBrk="0" hangingPunct="1">
        <a:spcBef>
          <a:spcPct val="20000"/>
        </a:spcBef>
        <a:buClr>
          <a:schemeClr val="accent6">
            <a:lumMod val="75000"/>
          </a:schemeClr>
        </a:buClr>
        <a:buFont typeface="Arial" panose="020B0604020202020204" pitchFamily="34" charset="0"/>
        <a:buChar char="–"/>
        <a:defRPr sz="2800" kern="1200">
          <a:solidFill>
            <a:schemeClr val="tx2">
              <a:lumMod val="75000"/>
            </a:schemeClr>
          </a:solidFill>
          <a:latin typeface="+mn-lt"/>
          <a:ea typeface="+mn-ea"/>
          <a:cs typeface="+mn-cs"/>
        </a:defRPr>
      </a:lvl2pPr>
      <a:lvl3pPr marL="1143000" indent="-228600" algn="r" defTabSz="914400" rtl="1" eaLnBrk="1" latinLnBrk="0" hangingPunct="1">
        <a:spcBef>
          <a:spcPct val="20000"/>
        </a:spcBef>
        <a:buClr>
          <a:schemeClr val="accent6">
            <a:lumMod val="75000"/>
          </a:schemeClr>
        </a:buClr>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r" defTabSz="914400" rtl="1" eaLnBrk="1" latinLnBrk="0" hangingPunct="1">
        <a:spcBef>
          <a:spcPct val="20000"/>
        </a:spcBef>
        <a:buClr>
          <a:schemeClr val="accent6">
            <a:lumMod val="75000"/>
          </a:schemeClr>
        </a:buClr>
        <a:buFont typeface="Arial" panose="020B0604020202020204" pitchFamily="34" charset="0"/>
        <a:buChar char="–"/>
        <a:defRPr sz="2000" kern="1200">
          <a:solidFill>
            <a:schemeClr val="tx2">
              <a:lumMod val="75000"/>
            </a:schemeClr>
          </a:solidFill>
          <a:latin typeface="+mn-lt"/>
          <a:ea typeface="+mn-ea"/>
          <a:cs typeface="+mn-cs"/>
        </a:defRPr>
      </a:lvl4pPr>
      <a:lvl5pPr marL="2057400" indent="-228600" algn="r" defTabSz="914400" rtl="1" eaLnBrk="1" latinLnBrk="0" hangingPunct="1">
        <a:spcBef>
          <a:spcPct val="20000"/>
        </a:spcBef>
        <a:buClr>
          <a:schemeClr val="accent6">
            <a:lumMod val="75000"/>
          </a:schemeClr>
        </a:buClr>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46" y="579010"/>
            <a:ext cx="1367368" cy="656337"/>
          </a:xfrm>
          <a:prstGeom prst="rect">
            <a:avLst/>
          </a:prstGeom>
        </p:spPr>
      </p:pic>
      <p:sp>
        <p:nvSpPr>
          <p:cNvPr id="11" name="TextBox 10"/>
          <p:cNvSpPr txBox="1"/>
          <p:nvPr/>
        </p:nvSpPr>
        <p:spPr>
          <a:xfrm>
            <a:off x="661934" y="1182591"/>
            <a:ext cx="4170385" cy="307777"/>
          </a:xfrm>
          <a:prstGeom prst="rect">
            <a:avLst/>
          </a:prstGeom>
          <a:noFill/>
        </p:spPr>
        <p:txBody>
          <a:bodyPr wrap="square" rtlCol="0">
            <a:spAutoFit/>
          </a:bodyPr>
          <a:lstStyle/>
          <a:p>
            <a:r>
              <a:rPr lang="en-US" sz="1400" b="1" dirty="0">
                <a:solidFill>
                  <a:schemeClr val="bg1"/>
                </a:solidFill>
              </a:rPr>
              <a:t>Advanced Training Management </a:t>
            </a:r>
            <a:r>
              <a:rPr lang="en-US" sz="1400" b="1" dirty="0" smtClean="0">
                <a:solidFill>
                  <a:schemeClr val="bg1"/>
                </a:solidFill>
              </a:rPr>
              <a:t>System</a:t>
            </a:r>
            <a:endParaRPr lang="he-IL" sz="1400" b="1" dirty="0">
              <a:solidFill>
                <a:schemeClr val="bg1"/>
              </a:solidFill>
            </a:endParaRPr>
          </a:p>
        </p:txBody>
      </p:sp>
      <p:sp>
        <p:nvSpPr>
          <p:cNvPr id="5" name="Title 4"/>
          <p:cNvSpPr>
            <a:spLocks noGrp="1"/>
          </p:cNvSpPr>
          <p:nvPr>
            <p:ph type="ctrTitle"/>
          </p:nvPr>
        </p:nvSpPr>
        <p:spPr/>
        <p:txBody>
          <a:bodyPr/>
          <a:lstStyle/>
          <a:p>
            <a:r>
              <a:rPr lang="he-IL" dirty="0" smtClean="0"/>
              <a:t>ניהול הידע בצה"ל</a:t>
            </a:r>
            <a:endParaRPr lang="he-IL" dirty="0"/>
          </a:p>
        </p:txBody>
      </p:sp>
      <p:sp>
        <p:nvSpPr>
          <p:cNvPr id="6" name="Title 4"/>
          <p:cNvSpPr txBox="1">
            <a:spLocks/>
          </p:cNvSpPr>
          <p:nvPr/>
        </p:nvSpPr>
        <p:spPr>
          <a:xfrm>
            <a:off x="696646" y="3789040"/>
            <a:ext cx="7772400" cy="1470025"/>
          </a:xfrm>
          <a:prstGeom prst="rect">
            <a:avLst/>
          </a:prstGeom>
        </p:spPr>
        <p:txBody>
          <a:bodyPr vert="horz" lIns="91440" tIns="45720" rIns="91440" bIns="45720" rtlCol="0" anchor="ctr">
            <a:normAutofit/>
          </a:bodyPr>
          <a:lstStyle>
            <a:lvl1pPr algn="r" defTabSz="914400" rtl="1" eaLnBrk="1" latinLnBrk="0" hangingPunct="1">
              <a:spcBef>
                <a:spcPct val="0"/>
              </a:spcBef>
              <a:buNone/>
              <a:defRPr sz="4000" b="1" kern="1200">
                <a:solidFill>
                  <a:schemeClr val="bg1"/>
                </a:solidFill>
                <a:latin typeface="Segoe UI Semilight" panose="020B0402040204020203" pitchFamily="34" charset="0"/>
                <a:ea typeface="+mj-ea"/>
                <a:cs typeface="Segoe UI Semilight" panose="020B0402040204020203" pitchFamily="34" charset="0"/>
              </a:defRPr>
            </a:lvl1pPr>
          </a:lstStyle>
          <a:p>
            <a:r>
              <a:rPr lang="he-IL" sz="2800" dirty="0" smtClean="0">
                <a:solidFill>
                  <a:schemeClr val="bg1">
                    <a:lumMod val="75000"/>
                  </a:schemeClr>
                </a:solidFill>
              </a:rPr>
              <a:t>בקשת שינויים</a:t>
            </a:r>
            <a:endParaRPr lang="he-IL" sz="2800" dirty="0">
              <a:solidFill>
                <a:schemeClr val="bg1">
                  <a:lumMod val="75000"/>
                </a:schemeClr>
              </a:solidFill>
            </a:endParaRPr>
          </a:p>
        </p:txBody>
      </p:sp>
      <p:sp>
        <p:nvSpPr>
          <p:cNvPr id="7" name="Title 4"/>
          <p:cNvSpPr txBox="1">
            <a:spLocks/>
          </p:cNvSpPr>
          <p:nvPr/>
        </p:nvSpPr>
        <p:spPr>
          <a:xfrm>
            <a:off x="1371600" y="6419354"/>
            <a:ext cx="7086600" cy="438646"/>
          </a:xfrm>
          <a:prstGeom prst="rect">
            <a:avLst/>
          </a:prstGeom>
        </p:spPr>
        <p:txBody>
          <a:bodyPr vert="horz" lIns="91440" tIns="45720" rIns="91440" bIns="45720" rtlCol="0" anchor="ctr">
            <a:noAutofit/>
          </a:bodyPr>
          <a:lstStyle>
            <a:lvl1pPr algn="r" defTabSz="914400" rtl="1" eaLnBrk="1" latinLnBrk="0" hangingPunct="1">
              <a:spcBef>
                <a:spcPct val="0"/>
              </a:spcBef>
              <a:buNone/>
              <a:defRPr sz="4000" b="1" kern="1200">
                <a:solidFill>
                  <a:schemeClr val="bg1"/>
                </a:solidFill>
                <a:latin typeface="Segoe UI Semilight" panose="020B0402040204020203" pitchFamily="34" charset="0"/>
                <a:ea typeface="+mj-ea"/>
                <a:cs typeface="Segoe UI Semilight" panose="020B0402040204020203" pitchFamily="34" charset="0"/>
              </a:defRPr>
            </a:lvl1pPr>
          </a:lstStyle>
          <a:p>
            <a:r>
              <a:rPr lang="he-IL" sz="1400" dirty="0" smtClean="0">
                <a:solidFill>
                  <a:schemeClr val="bg1">
                    <a:lumMod val="65000"/>
                  </a:schemeClr>
                </a:solidFill>
              </a:rPr>
              <a:t>עודכן בתאריך 09/02/2016</a:t>
            </a:r>
            <a:endParaRPr lang="he-IL" sz="1400" dirty="0">
              <a:solidFill>
                <a:schemeClr val="bg1">
                  <a:lumMod val="65000"/>
                </a:schemeClr>
              </a:solidFill>
            </a:endParaRPr>
          </a:p>
        </p:txBody>
      </p:sp>
    </p:spTree>
    <p:extLst>
      <p:ext uri="{BB962C8B-B14F-4D97-AF65-F5344CB8AC3E}">
        <p14:creationId xmlns:p14="http://schemas.microsoft.com/office/powerpoint/2010/main" val="249731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פתרון מוצע</a:t>
            </a:r>
            <a:endParaRPr lang="he-IL" dirty="0"/>
          </a:p>
        </p:txBody>
      </p:sp>
      <p:pic>
        <p:nvPicPr>
          <p:cNvPr id="4" name="מציין מיקום תוכן 3"/>
          <p:cNvPicPr>
            <a:picLocks noGrp="1" noChangeAspect="1"/>
          </p:cNvPicPr>
          <p:nvPr>
            <p:ph idx="1"/>
          </p:nvPr>
        </p:nvPicPr>
        <p:blipFill>
          <a:blip r:embed="rId3"/>
          <a:stretch>
            <a:fillRect/>
          </a:stretch>
        </p:blipFill>
        <p:spPr>
          <a:xfrm>
            <a:off x="457200" y="1093561"/>
            <a:ext cx="8229600" cy="4759778"/>
          </a:xfrm>
          <a:prstGeom prst="rect">
            <a:avLst/>
          </a:prstGeom>
        </p:spPr>
      </p:pic>
      <p:sp>
        <p:nvSpPr>
          <p:cNvPr id="5" name="TextBox 4"/>
          <p:cNvSpPr txBox="1"/>
          <p:nvPr/>
        </p:nvSpPr>
        <p:spPr>
          <a:xfrm>
            <a:off x="457200" y="3822014"/>
            <a:ext cx="5812258" cy="2031325"/>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he-IL" dirty="0" smtClean="0"/>
              <a:t>מתוך המאגר הראשי, יתאפשר לבצע פעולת "צור קיצור דרך"</a:t>
            </a:r>
          </a:p>
          <a:p>
            <a:pPr algn="r" rtl="1"/>
            <a:r>
              <a:rPr lang="he-IL" dirty="0" smtClean="0"/>
              <a:t>לקורס אב/סביבת למידה/ מאגר תוכן ופעילויות </a:t>
            </a:r>
            <a:r>
              <a:rPr lang="he-IL" dirty="0" smtClean="0"/>
              <a:t>שלם</a:t>
            </a:r>
          </a:p>
          <a:p>
            <a:pPr algn="r" rtl="1"/>
            <a:endParaRPr lang="he-IL" dirty="0"/>
          </a:p>
          <a:p>
            <a:pPr algn="r" rtl="1"/>
            <a:r>
              <a:rPr lang="he-IL" dirty="0" smtClean="0"/>
              <a:t>לאחר קישור קורס/מאגר/סביבה שלמה, במקרה של שינוי/הוספה של תכנים בתיקיות ופריטי המקור, השינויים יחולו גם על המאגר המקושר.</a:t>
            </a:r>
          </a:p>
          <a:p>
            <a:pPr marL="742950" lvl="1" indent="-285750" algn="r" rtl="1">
              <a:buFont typeface="Arial" panose="020B0604020202020204" pitchFamily="34" charset="0"/>
              <a:buChar char="•"/>
            </a:pPr>
            <a:endParaRPr lang="he-IL" dirty="0"/>
          </a:p>
        </p:txBody>
      </p:sp>
    </p:spTree>
    <p:extLst>
      <p:ext uri="{BB962C8B-B14F-4D97-AF65-F5344CB8AC3E}">
        <p14:creationId xmlns:p14="http://schemas.microsoft.com/office/powerpoint/2010/main" val="168893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2</a:t>
            </a:r>
            <a:endParaRPr lang="he-IL" dirty="0"/>
          </a:p>
        </p:txBody>
      </p:sp>
      <p:sp>
        <p:nvSpPr>
          <p:cNvPr id="3" name="מציין מיקום תוכן 2"/>
          <p:cNvSpPr>
            <a:spLocks noGrp="1"/>
          </p:cNvSpPr>
          <p:nvPr>
            <p:ph idx="1"/>
          </p:nvPr>
        </p:nvSpPr>
        <p:spPr/>
        <p:txBody>
          <a:bodyPr>
            <a:normAutofit/>
          </a:bodyPr>
          <a:lstStyle/>
          <a:p>
            <a:r>
              <a:rPr lang="he-IL" b="1" cap="small" dirty="0"/>
              <a:t>תרחיש משתמש 2# - </a:t>
            </a:r>
            <a:r>
              <a:rPr lang="he-IL" b="1" cap="small" dirty="0" smtClean="0"/>
              <a:t>כמנהל </a:t>
            </a:r>
            <a:r>
              <a:rPr lang="he-IL" b="1" cap="small" dirty="0"/>
              <a:t>של מאגר תוכן אני נדרש להגדיר הרשאות למשתמשים/קבוצות לפי החלוקה הבאה: </a:t>
            </a:r>
            <a:r>
              <a:rPr lang="he-IL" b="1" cap="small" dirty="0" smtClean="0"/>
              <a:t>הרשאות </a:t>
            </a:r>
            <a:r>
              <a:rPr lang="he-IL" b="1" cap="small" dirty="0"/>
              <a:t>צפייה </a:t>
            </a:r>
            <a:r>
              <a:rPr lang="he-IL" b="1" cap="small" dirty="0" smtClean="0"/>
              <a:t>בתוכן</a:t>
            </a:r>
            <a:r>
              <a:rPr lang="he-IL" cap="small" dirty="0" smtClean="0"/>
              <a:t>, </a:t>
            </a:r>
            <a:r>
              <a:rPr lang="he-IL" b="1" cap="small" dirty="0" smtClean="0"/>
              <a:t>הרשאת </a:t>
            </a:r>
            <a:r>
              <a:rPr lang="he-IL" b="1" cap="small" dirty="0"/>
              <a:t>קישור </a:t>
            </a:r>
            <a:r>
              <a:rPr lang="he-IL" b="1" cap="small" dirty="0" smtClean="0"/>
              <a:t>תוכן</a:t>
            </a:r>
            <a:r>
              <a:rPr lang="he-IL" cap="small" dirty="0"/>
              <a:t>,</a:t>
            </a:r>
            <a:r>
              <a:rPr lang="he-IL" b="1" cap="small" dirty="0" smtClean="0"/>
              <a:t> </a:t>
            </a:r>
            <a:r>
              <a:rPr lang="he-IL" b="1" cap="small" dirty="0"/>
              <a:t>הרשאת עריכת תוכן</a:t>
            </a:r>
            <a:br>
              <a:rPr lang="he-IL" b="1" cap="small" dirty="0"/>
            </a:br>
            <a:r>
              <a:rPr lang="he-IL" b="1" cap="small" dirty="0"/>
              <a:t>וזאת על מנת לאפשר להם לקשר תכנים לקורסי האב שלהם.</a:t>
            </a:r>
            <a:endParaRPr lang="en-US" b="1" cap="small" dirty="0"/>
          </a:p>
          <a:p>
            <a:pPr lvl="1"/>
            <a:r>
              <a:rPr lang="he-IL" dirty="0"/>
              <a:t>הצורך/הבעיה:</a:t>
            </a:r>
            <a:endParaRPr lang="en-US" dirty="0"/>
          </a:p>
          <a:p>
            <a:pPr lvl="2"/>
            <a:r>
              <a:rPr lang="he-IL" dirty="0"/>
              <a:t>כיום, הרשאת קישור התוכן נמצאת כחלק מהרשאת "עריכת תוכן",  תפישת ההפעלה של צה"ל מגדירה כי מנהלי קורסי אב נדרשים לקבל הרשאות קישור בלבד לתוכן כדי שיוכלו לקשר את התוכן ממוקדי הידע אל הקורסים שלהם מבלי לתת להם הרשאות עריכה עליהם.</a:t>
            </a:r>
            <a:endParaRPr lang="en-US" dirty="0"/>
          </a:p>
          <a:p>
            <a:endParaRPr lang="he-IL" b="0" dirty="0"/>
          </a:p>
          <a:p>
            <a:pPr marL="0" indent="0">
              <a:buNone/>
            </a:pPr>
            <a:endParaRPr lang="he-IL" b="0" dirty="0" smtClean="0"/>
          </a:p>
          <a:p>
            <a:endParaRPr lang="he-IL" b="0" dirty="0" smtClean="0"/>
          </a:p>
        </p:txBody>
      </p:sp>
    </p:spTree>
    <p:extLst>
      <p:ext uri="{BB962C8B-B14F-4D97-AF65-F5344CB8AC3E}">
        <p14:creationId xmlns:p14="http://schemas.microsoft.com/office/powerpoint/2010/main" val="326480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2</a:t>
            </a:r>
            <a:endParaRPr lang="he-IL" dirty="0"/>
          </a:p>
        </p:txBody>
      </p:sp>
      <p:sp>
        <p:nvSpPr>
          <p:cNvPr id="3" name="מציין מיקום תוכן 2"/>
          <p:cNvSpPr>
            <a:spLocks noGrp="1"/>
          </p:cNvSpPr>
          <p:nvPr>
            <p:ph idx="1"/>
          </p:nvPr>
        </p:nvSpPr>
        <p:spPr/>
        <p:txBody>
          <a:bodyPr>
            <a:normAutofit/>
          </a:bodyPr>
          <a:lstStyle/>
          <a:p>
            <a:r>
              <a:rPr lang="he-IL" b="1" cap="small" dirty="0"/>
              <a:t>תרחיש משתמש 2# - </a:t>
            </a:r>
            <a:r>
              <a:rPr lang="he-IL" b="1" cap="small" dirty="0" smtClean="0"/>
              <a:t>כמנהל </a:t>
            </a:r>
            <a:r>
              <a:rPr lang="he-IL" b="1" cap="small" dirty="0"/>
              <a:t>של מאגר תוכן אני נדרש להגדיר הרשאות למשתמשים/קבוצות לפי החלוקה הבאה: </a:t>
            </a:r>
            <a:r>
              <a:rPr lang="he-IL" b="1" cap="small" dirty="0" smtClean="0"/>
              <a:t>הרשאות </a:t>
            </a:r>
            <a:r>
              <a:rPr lang="he-IL" b="1" cap="small" dirty="0"/>
              <a:t>צפייה </a:t>
            </a:r>
            <a:r>
              <a:rPr lang="he-IL" b="1" cap="small" dirty="0" smtClean="0"/>
              <a:t>בתוכן</a:t>
            </a:r>
            <a:r>
              <a:rPr lang="he-IL" cap="small" dirty="0" smtClean="0"/>
              <a:t>, </a:t>
            </a:r>
            <a:r>
              <a:rPr lang="he-IL" b="1" cap="small" dirty="0" smtClean="0"/>
              <a:t>הרשאת </a:t>
            </a:r>
            <a:r>
              <a:rPr lang="he-IL" b="1" cap="small" dirty="0"/>
              <a:t>קישור </a:t>
            </a:r>
            <a:r>
              <a:rPr lang="he-IL" b="1" cap="small" dirty="0" smtClean="0"/>
              <a:t>תוכן</a:t>
            </a:r>
            <a:r>
              <a:rPr lang="he-IL" cap="small" dirty="0"/>
              <a:t>,</a:t>
            </a:r>
            <a:r>
              <a:rPr lang="he-IL" b="1" cap="small" dirty="0" smtClean="0"/>
              <a:t> </a:t>
            </a:r>
            <a:r>
              <a:rPr lang="he-IL" b="1" cap="small" dirty="0"/>
              <a:t>הרשאת עריכת תוכן</a:t>
            </a:r>
            <a:br>
              <a:rPr lang="he-IL" b="1" cap="small" dirty="0"/>
            </a:br>
            <a:r>
              <a:rPr lang="he-IL" b="1" cap="small" dirty="0"/>
              <a:t>וזאת על מנת לאפשר להם לקשר תכנים לקורסי האב שלהם.</a:t>
            </a:r>
            <a:endParaRPr lang="en-US" b="1" cap="small" dirty="0"/>
          </a:p>
          <a:p>
            <a:pPr lvl="1"/>
            <a:r>
              <a:rPr lang="he-IL" dirty="0"/>
              <a:t>תיאור הפתרון הפונקציונאלי:</a:t>
            </a:r>
            <a:endParaRPr lang="en-US" dirty="0"/>
          </a:p>
          <a:p>
            <a:pPr lvl="2"/>
            <a:r>
              <a:rPr lang="he-IL" dirty="0"/>
              <a:t>אני יכול לתת למשתמשים הרשאות קישור התוכן במאגר באמצעות לשונית "מנהלים" ומתן סט הרשאות המכיל את ביט ההרשאות "קישור תכנים", הרשאה זו תעניק גם הרשאת צפייה.</a:t>
            </a:r>
            <a:endParaRPr lang="en-US" dirty="0"/>
          </a:p>
          <a:p>
            <a:pPr lvl="2"/>
            <a:r>
              <a:rPr lang="he-IL" dirty="0"/>
              <a:t>אני יכול לתת למשתמשים הרשאות עריכת התוכן במאגר באמצעות לשונית "מנהלים" ומתן סט הרשאות המכיל את ביט ההרשאות "עריכת תכנים", הרשאה זו תעניק גם הרשאת צפייה וקישור.</a:t>
            </a:r>
            <a:endParaRPr lang="en-US" dirty="0"/>
          </a:p>
          <a:p>
            <a:pPr lvl="2"/>
            <a:r>
              <a:rPr lang="he-IL" dirty="0"/>
              <a:t>אני יכול לתת למשתמשים הרשאות צפייה במאגר באמצעות לשונית "צופים"</a:t>
            </a:r>
            <a:endParaRPr lang="en-US" dirty="0"/>
          </a:p>
          <a:p>
            <a:endParaRPr lang="he-IL" b="0" dirty="0"/>
          </a:p>
          <a:p>
            <a:pPr marL="0" indent="0">
              <a:buNone/>
            </a:pPr>
            <a:endParaRPr lang="he-IL" b="0" dirty="0" smtClean="0"/>
          </a:p>
          <a:p>
            <a:endParaRPr lang="he-IL" b="0" dirty="0" smtClean="0"/>
          </a:p>
        </p:txBody>
      </p:sp>
    </p:spTree>
    <p:extLst>
      <p:ext uri="{BB962C8B-B14F-4D97-AF65-F5344CB8AC3E}">
        <p14:creationId xmlns:p14="http://schemas.microsoft.com/office/powerpoint/2010/main" val="230617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a:t>
            </a:r>
            <a:r>
              <a:rPr lang="he-IL" dirty="0" smtClean="0"/>
              <a:t>3</a:t>
            </a:r>
            <a:endParaRPr lang="he-IL" dirty="0"/>
          </a:p>
        </p:txBody>
      </p:sp>
      <p:sp>
        <p:nvSpPr>
          <p:cNvPr id="3" name="מציין מיקום תוכן 2"/>
          <p:cNvSpPr>
            <a:spLocks noGrp="1"/>
          </p:cNvSpPr>
          <p:nvPr>
            <p:ph idx="1"/>
          </p:nvPr>
        </p:nvSpPr>
        <p:spPr/>
        <p:txBody>
          <a:bodyPr>
            <a:normAutofit/>
          </a:bodyPr>
          <a:lstStyle/>
          <a:p>
            <a:r>
              <a:rPr lang="he-IL" cap="small" dirty="0" smtClean="0"/>
              <a:t>תרחיש </a:t>
            </a:r>
            <a:r>
              <a:rPr lang="he-IL" cap="small" dirty="0"/>
              <a:t>משתמש 3# - </a:t>
            </a:r>
            <a:r>
              <a:rPr lang="he-IL" cap="small" dirty="0" smtClean="0"/>
              <a:t>כמנהל קורס </a:t>
            </a:r>
            <a:r>
              <a:rPr lang="he-IL" cap="small" dirty="0"/>
              <a:t>אב אני נדרש ליצור מבחנים מקצועיים, אך השאלות נוצרו במוקד הידע המקצועי.</a:t>
            </a:r>
          </a:p>
          <a:p>
            <a:pPr lvl="1"/>
            <a:r>
              <a:rPr lang="he-IL" dirty="0"/>
              <a:t>הצורך/הבעיה:</a:t>
            </a:r>
            <a:endParaRPr lang="en-US" dirty="0"/>
          </a:p>
          <a:p>
            <a:pPr lvl="2"/>
            <a:r>
              <a:rPr lang="he-IL" dirty="0"/>
              <a:t>תפישת ההפעלה של צה"ל מגדירה כי מאגרי שאלות יבנו במוקדי הידע המקצועיים אך המבחנים יבנו בקורסי האב. לשם כך נדרשים מנהלי הקורסים לבצע קישורים של התוכן ממוקדי הידע אל הקורסים שלהם.</a:t>
            </a:r>
            <a:endParaRPr lang="en-US" dirty="0"/>
          </a:p>
          <a:p>
            <a:pPr lvl="2"/>
            <a:r>
              <a:rPr lang="he-IL" dirty="0"/>
              <a:t>הצורך הוא להשתמש בשאלות שנוצרו והוקמו במאגרי התוכן המקצועיים. </a:t>
            </a:r>
            <a:br>
              <a:rPr lang="he-IL" dirty="0"/>
            </a:br>
            <a:r>
              <a:rPr lang="he-IL" dirty="0"/>
              <a:t>כאשר כיום לא ניתן לקשר שאלות למבחן ממקורות מחוץ לקורס.</a:t>
            </a:r>
            <a:br>
              <a:rPr lang="he-IL" dirty="0"/>
            </a:br>
            <a:r>
              <a:rPr lang="he-IL" dirty="0"/>
              <a:t>כיום לא ניתן לקשר מאגר שאלות ממאגר תוכן ופעילויות לתוך הקורס וכמעקף לבעיה, המשתמשים מבצעים קישור לתיקייה שלמה בה קיים מאגר השאלות וזאת בכדי ליצור מבחן המכיל את השאלות הללו.</a:t>
            </a:r>
            <a:endParaRPr lang="en-US" dirty="0"/>
          </a:p>
          <a:p>
            <a:pPr lvl="2"/>
            <a:r>
              <a:rPr lang="he-IL" dirty="0"/>
              <a:t>המענה השלם לצורך זה הוא לאפשר למשתמש לקשר שאלות ממאגרי ידע מקצועיים ישירות למבחן.</a:t>
            </a:r>
            <a:endParaRPr lang="en-US" dirty="0"/>
          </a:p>
          <a:p>
            <a:endParaRPr lang="he-IL" b="0" dirty="0"/>
          </a:p>
          <a:p>
            <a:pPr marL="0" indent="0">
              <a:buNone/>
            </a:pPr>
            <a:endParaRPr lang="he-IL" b="0" dirty="0" smtClean="0"/>
          </a:p>
          <a:p>
            <a:endParaRPr lang="he-IL" b="0" dirty="0" smtClean="0"/>
          </a:p>
        </p:txBody>
      </p:sp>
    </p:spTree>
    <p:extLst>
      <p:ext uri="{BB962C8B-B14F-4D97-AF65-F5344CB8AC3E}">
        <p14:creationId xmlns:p14="http://schemas.microsoft.com/office/powerpoint/2010/main" val="195739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a:t>
            </a:r>
            <a:r>
              <a:rPr lang="he-IL" dirty="0" smtClean="0"/>
              <a:t>3</a:t>
            </a:r>
            <a:endParaRPr lang="he-IL" dirty="0"/>
          </a:p>
        </p:txBody>
      </p:sp>
      <p:sp>
        <p:nvSpPr>
          <p:cNvPr id="3" name="מציין מיקום תוכן 2"/>
          <p:cNvSpPr>
            <a:spLocks noGrp="1"/>
          </p:cNvSpPr>
          <p:nvPr>
            <p:ph idx="1"/>
          </p:nvPr>
        </p:nvSpPr>
        <p:spPr/>
        <p:txBody>
          <a:bodyPr>
            <a:normAutofit/>
          </a:bodyPr>
          <a:lstStyle/>
          <a:p>
            <a:r>
              <a:rPr lang="he-IL" cap="small" dirty="0" smtClean="0"/>
              <a:t>תרחיש </a:t>
            </a:r>
            <a:r>
              <a:rPr lang="he-IL" cap="small" dirty="0"/>
              <a:t>משתמש 3# - </a:t>
            </a:r>
            <a:r>
              <a:rPr lang="he-IL" cap="small" dirty="0" smtClean="0"/>
              <a:t>כמנהל קורס </a:t>
            </a:r>
            <a:r>
              <a:rPr lang="he-IL" cap="small" dirty="0"/>
              <a:t>אב אני נדרש ליצור מבחנים מקצועיים, אך השאלות נוצרו במוקד הידע המקצועי.</a:t>
            </a:r>
          </a:p>
          <a:p>
            <a:pPr lvl="1"/>
            <a:r>
              <a:rPr lang="he-IL" dirty="0"/>
              <a:t>תיאור הפתרון הפונקציונאלי:</a:t>
            </a:r>
            <a:endParaRPr lang="en-US" dirty="0"/>
          </a:p>
          <a:p>
            <a:pPr lvl="2"/>
            <a:r>
              <a:rPr lang="he-IL" dirty="0"/>
              <a:t>בעת יצירת מבחן תחת לשונית "בחירת שאלות" ע"י לחיצה על כפתור "הוסף" אני יכול לבחור כי ברצוני:</a:t>
            </a:r>
            <a:endParaRPr lang="en-US" dirty="0"/>
          </a:p>
          <a:p>
            <a:pPr lvl="3"/>
            <a:r>
              <a:rPr lang="he-IL" dirty="0"/>
              <a:t> לקשר שאלות קיימות</a:t>
            </a:r>
            <a:endParaRPr lang="en-US" sz="2000" dirty="0"/>
          </a:p>
          <a:p>
            <a:pPr lvl="3"/>
            <a:r>
              <a:rPr lang="he-IL" dirty="0"/>
              <a:t>ליצור שאלה חדשה תחת המבחן</a:t>
            </a:r>
            <a:endParaRPr lang="en-US" sz="2000" dirty="0"/>
          </a:p>
          <a:p>
            <a:pPr lvl="2"/>
            <a:r>
              <a:rPr lang="he-IL" dirty="0"/>
              <a:t>החלון שנפתח מציג בצדו הימני את כלל הישויות להם למשתמש יש הרשאות ומהם יכול לקשר שאלות קיימות.</a:t>
            </a:r>
            <a:endParaRPr lang="en-US" dirty="0"/>
          </a:p>
          <a:p>
            <a:endParaRPr lang="he-IL" b="0" dirty="0"/>
          </a:p>
          <a:p>
            <a:pPr marL="0" indent="0">
              <a:buNone/>
            </a:pPr>
            <a:endParaRPr lang="he-IL" b="0" dirty="0" smtClean="0"/>
          </a:p>
          <a:p>
            <a:endParaRPr lang="he-IL" b="0" dirty="0" smtClean="0"/>
          </a:p>
        </p:txBody>
      </p:sp>
    </p:spTree>
    <p:extLst>
      <p:ext uri="{BB962C8B-B14F-4D97-AF65-F5344CB8AC3E}">
        <p14:creationId xmlns:p14="http://schemas.microsoft.com/office/powerpoint/2010/main" val="239723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הפתרון המוצע</a:t>
            </a:r>
            <a:endParaRPr lang="he-IL" dirty="0"/>
          </a:p>
        </p:txBody>
      </p:sp>
      <p:pic>
        <p:nvPicPr>
          <p:cNvPr id="4" name="תמונה 3"/>
          <p:cNvPicPr>
            <a:picLocks noChangeAspect="1"/>
          </p:cNvPicPr>
          <p:nvPr/>
        </p:nvPicPr>
        <p:blipFill>
          <a:blip r:embed="rId2"/>
          <a:stretch>
            <a:fillRect/>
          </a:stretch>
        </p:blipFill>
        <p:spPr>
          <a:xfrm>
            <a:off x="107504" y="1196752"/>
            <a:ext cx="8928992" cy="4464496"/>
          </a:xfrm>
          <a:prstGeom prst="rect">
            <a:avLst/>
          </a:prstGeom>
        </p:spPr>
      </p:pic>
    </p:spTree>
    <p:extLst>
      <p:ext uri="{BB962C8B-B14F-4D97-AF65-F5344CB8AC3E}">
        <p14:creationId xmlns:p14="http://schemas.microsoft.com/office/powerpoint/2010/main" val="165978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הפתרון המוצע</a:t>
            </a:r>
            <a:endParaRPr lang="he-IL" dirty="0"/>
          </a:p>
        </p:txBody>
      </p:sp>
      <p:grpSp>
        <p:nvGrpSpPr>
          <p:cNvPr id="4" name="קבוצה 3"/>
          <p:cNvGrpSpPr/>
          <p:nvPr/>
        </p:nvGrpSpPr>
        <p:grpSpPr>
          <a:xfrm>
            <a:off x="0" y="1052736"/>
            <a:ext cx="9217024" cy="4795739"/>
            <a:chOff x="0" y="1052736"/>
            <a:chExt cx="9217024" cy="4795739"/>
          </a:xfrm>
        </p:grpSpPr>
        <p:pic>
          <p:nvPicPr>
            <p:cNvPr id="6" name="תמונה 5"/>
            <p:cNvPicPr>
              <a:picLocks noChangeAspect="1"/>
            </p:cNvPicPr>
            <p:nvPr/>
          </p:nvPicPr>
          <p:blipFill>
            <a:blip r:embed="rId2"/>
            <a:stretch>
              <a:fillRect/>
            </a:stretch>
          </p:blipFill>
          <p:spPr>
            <a:xfrm>
              <a:off x="0" y="1052736"/>
              <a:ext cx="9217024" cy="4608512"/>
            </a:xfrm>
            <a:prstGeom prst="rect">
              <a:avLst/>
            </a:prstGeom>
          </p:spPr>
        </p:pic>
        <p:pic>
          <p:nvPicPr>
            <p:cNvPr id="3" name="תמונה 2"/>
            <p:cNvPicPr>
              <a:picLocks noChangeAspect="1"/>
            </p:cNvPicPr>
            <p:nvPr/>
          </p:nvPicPr>
          <p:blipFill>
            <a:blip r:embed="rId3"/>
            <a:stretch>
              <a:fillRect/>
            </a:stretch>
          </p:blipFill>
          <p:spPr>
            <a:xfrm>
              <a:off x="971600" y="1484784"/>
              <a:ext cx="7252984" cy="4363691"/>
            </a:xfrm>
            <a:prstGeom prst="rect">
              <a:avLst/>
            </a:prstGeom>
          </p:spPr>
        </p:pic>
        <p:sp>
          <p:nvSpPr>
            <p:cNvPr id="5" name="TextBox 4"/>
            <p:cNvSpPr txBox="1"/>
            <p:nvPr/>
          </p:nvSpPr>
          <p:spPr>
            <a:xfrm>
              <a:off x="3779912" y="3356992"/>
              <a:ext cx="2355874"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he-IL" dirty="0" smtClean="0"/>
                <a:t>בחירת שאלות מכלל הישויות</a:t>
              </a:r>
              <a:r>
                <a:rPr lang="en-US" dirty="0" smtClean="0"/>
                <a:t/>
              </a:r>
              <a:br>
                <a:rPr lang="en-US" dirty="0" smtClean="0"/>
              </a:br>
              <a:r>
                <a:rPr lang="he-IL" dirty="0" smtClean="0"/>
                <a:t>אליהן למשתמש יש הרשאות קישור/עריכה</a:t>
              </a:r>
              <a:endParaRPr lang="he-IL" dirty="0"/>
            </a:p>
          </p:txBody>
        </p:sp>
      </p:grpSp>
    </p:spTree>
    <p:extLst>
      <p:ext uri="{BB962C8B-B14F-4D97-AF65-F5344CB8AC3E}">
        <p14:creationId xmlns:p14="http://schemas.microsoft.com/office/powerpoint/2010/main" val="89932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a:t>
            </a:r>
            <a:r>
              <a:rPr lang="he-IL" dirty="0" smtClean="0"/>
              <a:t>4</a:t>
            </a:r>
            <a:endParaRPr lang="he-IL" dirty="0"/>
          </a:p>
        </p:txBody>
      </p:sp>
      <p:sp>
        <p:nvSpPr>
          <p:cNvPr id="3" name="מציין מיקום תוכן 2"/>
          <p:cNvSpPr>
            <a:spLocks noGrp="1"/>
          </p:cNvSpPr>
          <p:nvPr>
            <p:ph idx="1"/>
          </p:nvPr>
        </p:nvSpPr>
        <p:spPr/>
        <p:txBody>
          <a:bodyPr>
            <a:normAutofit/>
          </a:bodyPr>
          <a:lstStyle/>
          <a:p>
            <a:r>
              <a:rPr lang="he-IL" cap="small" dirty="0" smtClean="0"/>
              <a:t>תרחיש </a:t>
            </a:r>
            <a:r>
              <a:rPr lang="he-IL" cap="small" dirty="0"/>
              <a:t>משתמש 4# - </a:t>
            </a:r>
            <a:r>
              <a:rPr lang="he-IL" cap="small" dirty="0" smtClean="0"/>
              <a:t>כמנהל קורס אב אני מעוניין לקשר תכנים למאגר קורס האב, אך התוכן אליו יש לי גישה הוא תוכן מקושר.</a:t>
            </a:r>
          </a:p>
          <a:p>
            <a:pPr lvl="1"/>
            <a:r>
              <a:rPr lang="he-IL" dirty="0"/>
              <a:t>הצורך/ הבעיה:</a:t>
            </a:r>
            <a:endParaRPr lang="en-US" dirty="0"/>
          </a:p>
          <a:p>
            <a:pPr lvl="2"/>
            <a:r>
              <a:rPr lang="he-IL" dirty="0"/>
              <a:t>כיום לא ניתן לבצע פעולת "צור קיצור דרך" על פריט/תיקייה שהם עצמם "קיצור דרך" (קישור לקישור). לעיתים מנהלי קורסי אב מקבלים הרשאות למאגרי תוכן ופעילויות שבהם התוכן שנמצא בו הוא מקושר ממוקדי ידע אחרים, תוכן זה הוגדר כתוכן חובה בקורס ולכן הם נדרשים לקשר תוכן זה לקורס שלהם.</a:t>
            </a:r>
            <a:endParaRPr lang="en-US" dirty="0"/>
          </a:p>
          <a:p>
            <a:endParaRPr lang="he-IL" b="0" dirty="0"/>
          </a:p>
          <a:p>
            <a:pPr marL="0" indent="0">
              <a:buNone/>
            </a:pPr>
            <a:endParaRPr lang="he-IL" b="0" dirty="0" smtClean="0"/>
          </a:p>
          <a:p>
            <a:endParaRPr lang="he-IL" b="0" dirty="0" smtClean="0"/>
          </a:p>
        </p:txBody>
      </p:sp>
    </p:spTree>
    <p:extLst>
      <p:ext uri="{BB962C8B-B14F-4D97-AF65-F5344CB8AC3E}">
        <p14:creationId xmlns:p14="http://schemas.microsoft.com/office/powerpoint/2010/main" val="403014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a:t>
            </a:r>
            <a:r>
              <a:rPr lang="he-IL" dirty="0" smtClean="0"/>
              <a:t>4</a:t>
            </a:r>
            <a:endParaRPr lang="he-IL" dirty="0"/>
          </a:p>
        </p:txBody>
      </p:sp>
      <p:sp>
        <p:nvSpPr>
          <p:cNvPr id="3" name="מציין מיקום תוכן 2"/>
          <p:cNvSpPr>
            <a:spLocks noGrp="1"/>
          </p:cNvSpPr>
          <p:nvPr>
            <p:ph idx="1"/>
          </p:nvPr>
        </p:nvSpPr>
        <p:spPr/>
        <p:txBody>
          <a:bodyPr>
            <a:normAutofit/>
          </a:bodyPr>
          <a:lstStyle/>
          <a:p>
            <a:r>
              <a:rPr lang="he-IL" cap="small" dirty="0" smtClean="0"/>
              <a:t>תרחיש </a:t>
            </a:r>
            <a:r>
              <a:rPr lang="he-IL" cap="small" dirty="0"/>
              <a:t>משתמש 4# - </a:t>
            </a:r>
            <a:r>
              <a:rPr lang="he-IL" cap="small" dirty="0" smtClean="0"/>
              <a:t>כמנהל קורס אב אני מעוניין לקשר תכנים למאגר קורס האב, אך התוכן אליו יש לי גישה הוא תוכן מקושר.</a:t>
            </a:r>
          </a:p>
          <a:p>
            <a:pPr lvl="1"/>
            <a:r>
              <a:rPr lang="he-IL" dirty="0"/>
              <a:t>תיאור הפתרון הפונקציונאלי:</a:t>
            </a:r>
            <a:endParaRPr lang="en-US" dirty="0"/>
          </a:p>
          <a:p>
            <a:pPr lvl="2"/>
            <a:r>
              <a:rPr lang="he-IL" dirty="0"/>
              <a:t>בכדי שאני יוכל לקשר תיקייה /פריט זה:</a:t>
            </a:r>
            <a:endParaRPr lang="en-US" dirty="0"/>
          </a:p>
          <a:p>
            <a:pPr lvl="2"/>
            <a:r>
              <a:rPr lang="he-IL" dirty="0"/>
              <a:t>אני יכול ללחוץ על כפתור אפשרויות עריכה של התיקייה/פריט המקושר &gt; צור קיצור דרך</a:t>
            </a:r>
            <a:endParaRPr lang="en-US" dirty="0"/>
          </a:p>
          <a:p>
            <a:endParaRPr lang="he-IL" b="0" dirty="0"/>
          </a:p>
          <a:p>
            <a:pPr marL="0" indent="0">
              <a:buNone/>
            </a:pPr>
            <a:endParaRPr lang="he-IL" b="0" dirty="0" smtClean="0"/>
          </a:p>
          <a:p>
            <a:endParaRPr lang="he-IL" b="0" dirty="0" smtClean="0"/>
          </a:p>
        </p:txBody>
      </p:sp>
    </p:spTree>
    <p:extLst>
      <p:ext uri="{BB962C8B-B14F-4D97-AF65-F5344CB8AC3E}">
        <p14:creationId xmlns:p14="http://schemas.microsoft.com/office/powerpoint/2010/main" val="415174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הפתרון המוצע</a:t>
            </a:r>
            <a:endParaRPr lang="he-IL" dirty="0"/>
          </a:p>
        </p:txBody>
      </p:sp>
      <p:pic>
        <p:nvPicPr>
          <p:cNvPr id="5" name="תמונה 4"/>
          <p:cNvPicPr>
            <a:picLocks noChangeAspect="1"/>
          </p:cNvPicPr>
          <p:nvPr/>
        </p:nvPicPr>
        <p:blipFill>
          <a:blip r:embed="rId2"/>
          <a:stretch>
            <a:fillRect/>
          </a:stretch>
        </p:blipFill>
        <p:spPr>
          <a:xfrm>
            <a:off x="0" y="1052736"/>
            <a:ext cx="9217024" cy="4584509"/>
          </a:xfrm>
          <a:prstGeom prst="rect">
            <a:avLst/>
          </a:prstGeom>
        </p:spPr>
      </p:pic>
      <p:sp>
        <p:nvSpPr>
          <p:cNvPr id="4" name="TextBox 3"/>
          <p:cNvSpPr txBox="1"/>
          <p:nvPr/>
        </p:nvSpPr>
        <p:spPr>
          <a:xfrm>
            <a:off x="2216126" y="4221088"/>
            <a:ext cx="235587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he-IL" dirty="0" smtClean="0"/>
              <a:t>קיצור הדרך מתבצע לתיקיה שהיא מקושרת</a:t>
            </a:r>
            <a:endParaRPr lang="he-IL" dirty="0"/>
          </a:p>
        </p:txBody>
      </p:sp>
    </p:spTree>
    <p:extLst>
      <p:ext uri="{BB962C8B-B14F-4D97-AF65-F5344CB8AC3E}">
        <p14:creationId xmlns:p14="http://schemas.microsoft.com/office/powerpoint/2010/main" val="91811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מבוא והגדרת הצורך</a:t>
            </a:r>
            <a:endParaRPr lang="he-IL" dirty="0"/>
          </a:p>
        </p:txBody>
      </p:sp>
      <p:sp>
        <p:nvSpPr>
          <p:cNvPr id="3" name="מציין מיקום תוכן 2"/>
          <p:cNvSpPr>
            <a:spLocks noGrp="1"/>
          </p:cNvSpPr>
          <p:nvPr>
            <p:ph idx="1"/>
          </p:nvPr>
        </p:nvSpPr>
        <p:spPr/>
        <p:txBody>
          <a:bodyPr>
            <a:normAutofit/>
          </a:bodyPr>
          <a:lstStyle/>
          <a:p>
            <a:r>
              <a:rPr lang="he-IL" sz="1600" b="0" dirty="0"/>
              <a:t>תפישת ניהול הידע בצה"ל מכילה מוקדי ידע מקצועיים אשר מנהלים את התוכן המקצועי עליהם הם </a:t>
            </a:r>
            <a:r>
              <a:rPr lang="he-IL" sz="1600" b="0" dirty="0" smtClean="0"/>
              <a:t>האחראיים הבלעדיים ליצירת ועריכת התכנים.</a:t>
            </a:r>
            <a:endParaRPr lang="he-IL" sz="1600" b="0" dirty="0"/>
          </a:p>
          <a:p>
            <a:pPr marL="0" indent="0">
              <a:buNone/>
            </a:pPr>
            <a:r>
              <a:rPr lang="he-IL" sz="1600" b="0" dirty="0"/>
              <a:t>	לדוגמה: </a:t>
            </a:r>
          </a:p>
          <a:p>
            <a:pPr lvl="1"/>
            <a:r>
              <a:rPr lang="he-IL" sz="1600" dirty="0"/>
              <a:t>חיל הרפואה הוא הגורם המקצועי לתכני הרפואה כגון: עזרה ראשונה.</a:t>
            </a:r>
          </a:p>
          <a:p>
            <a:pPr lvl="1"/>
            <a:r>
              <a:rPr lang="he-IL" sz="1600" dirty="0"/>
              <a:t>חיל רגלים הוא הגורם המקצועי לתכני רובאות </a:t>
            </a:r>
            <a:r>
              <a:rPr lang="he-IL" sz="1600" dirty="0" smtClean="0"/>
              <a:t>02</a:t>
            </a:r>
          </a:p>
          <a:p>
            <a:r>
              <a:rPr lang="he-IL" sz="1600" b="0" dirty="0" smtClean="0"/>
              <a:t>מוקדי הידע מכילים תוכן מקצועי כאשר </a:t>
            </a:r>
            <a:r>
              <a:rPr lang="he-IL" sz="1600" b="0" dirty="0"/>
              <a:t>כל נושא מקצועי מיוצג באמצעות מאגר תוכן ופעילויות אשר שמו הוא שם נושא/מקצוע</a:t>
            </a:r>
            <a:r>
              <a:rPr lang="he-IL" sz="1600" b="0" dirty="0" smtClean="0"/>
              <a:t>.</a:t>
            </a:r>
          </a:p>
          <a:p>
            <a:pPr lvl="1"/>
            <a:r>
              <a:rPr lang="he-IL" sz="1600" dirty="0">
                <a:ea typeface="+mj-ea"/>
              </a:rPr>
              <a:t>התוכן המנוהל במאגרים אלו הם:</a:t>
            </a:r>
          </a:p>
          <a:p>
            <a:pPr lvl="2"/>
            <a:r>
              <a:rPr lang="he-IL" sz="1400" dirty="0"/>
              <a:t>מצגות הדרכתיות</a:t>
            </a:r>
          </a:p>
          <a:p>
            <a:pPr lvl="2"/>
            <a:r>
              <a:rPr lang="he-IL" sz="1400" dirty="0"/>
              <a:t>מערכי שיעור מקצועיים</a:t>
            </a:r>
          </a:p>
          <a:p>
            <a:pPr lvl="2"/>
            <a:r>
              <a:rPr lang="he-IL" sz="1400" dirty="0"/>
              <a:t>מאגרי </a:t>
            </a:r>
            <a:r>
              <a:rPr lang="he-IL" sz="1400" dirty="0" smtClean="0"/>
              <a:t>שאלות</a:t>
            </a:r>
            <a:endParaRPr lang="he-IL" sz="1400" b="0" dirty="0" smtClean="0"/>
          </a:p>
          <a:p>
            <a:r>
              <a:rPr lang="he-IL" sz="1600" b="0" dirty="0"/>
              <a:t>מאגר הידע המוזכר לעיל נבנה תחת יחידה ארגונית ייעודית לתחום התוכן הרלוונטי וזאת על מנת לאפשר מידר הרשאות, כל גוף מקצועי אחראי על היחידה והמאגרים </a:t>
            </a:r>
            <a:r>
              <a:rPr lang="he-IL" sz="1600" b="0" dirty="0" smtClean="0"/>
              <a:t>שלו</a:t>
            </a:r>
          </a:p>
        </p:txBody>
      </p:sp>
    </p:spTree>
    <p:extLst>
      <p:ext uri="{BB962C8B-B14F-4D97-AF65-F5344CB8AC3E}">
        <p14:creationId xmlns:p14="http://schemas.microsoft.com/office/powerpoint/2010/main" val="276627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a:t>
            </a:r>
            <a:r>
              <a:rPr lang="he-IL" dirty="0" smtClean="0"/>
              <a:t>5</a:t>
            </a:r>
            <a:endParaRPr lang="he-IL" dirty="0"/>
          </a:p>
        </p:txBody>
      </p:sp>
      <p:sp>
        <p:nvSpPr>
          <p:cNvPr id="3" name="מציין מיקום תוכן 2"/>
          <p:cNvSpPr>
            <a:spLocks noGrp="1"/>
          </p:cNvSpPr>
          <p:nvPr>
            <p:ph idx="1"/>
          </p:nvPr>
        </p:nvSpPr>
        <p:spPr/>
        <p:txBody>
          <a:bodyPr>
            <a:normAutofit/>
          </a:bodyPr>
          <a:lstStyle/>
          <a:p>
            <a:r>
              <a:rPr lang="he-IL" cap="small" dirty="0" smtClean="0"/>
              <a:t>תרחיש </a:t>
            </a:r>
            <a:r>
              <a:rPr lang="he-IL" cap="small" dirty="0"/>
              <a:t>משתמש </a:t>
            </a:r>
            <a:r>
              <a:rPr lang="he-IL" cap="small" dirty="0" smtClean="0"/>
              <a:t>5# </a:t>
            </a:r>
            <a:r>
              <a:rPr lang="he-IL" cap="small" dirty="0"/>
              <a:t>- </a:t>
            </a:r>
            <a:r>
              <a:rPr lang="he-IL" dirty="0"/>
              <a:t>כמנהל קורס אב אני נדרש לקשר מאגר/ תיקיה/פריט למאגר קורס האב, את פעולת קישור התכנים אני מעוניין לבצע </a:t>
            </a:r>
            <a:r>
              <a:rPr lang="he-IL" u="sng" dirty="0"/>
              <a:t>מישות היעד</a:t>
            </a:r>
            <a:r>
              <a:rPr lang="he-IL" dirty="0"/>
              <a:t> וזאת ללא שימוש במאגר הראשי</a:t>
            </a:r>
            <a:r>
              <a:rPr lang="he-IL" dirty="0" smtClean="0"/>
              <a:t>.</a:t>
            </a:r>
          </a:p>
          <a:p>
            <a:pPr lvl="1"/>
            <a:r>
              <a:rPr lang="he-IL" dirty="0"/>
              <a:t>הצורך/ הבעיה:</a:t>
            </a:r>
            <a:endParaRPr lang="en-US" dirty="0"/>
          </a:p>
          <a:p>
            <a:pPr lvl="2"/>
            <a:r>
              <a:rPr lang="he-IL" dirty="0"/>
              <a:t>כיום בכדי לקשר תיקיות ופריטים לקורס אב, נדרשים המנהלים להיכנס למאגר הראשי, לחפש את מוקד הידע הרלוונטי ולבצע קישור ממנו אל הקורס שלו. נדרשת היכולת לאפשר מתוך הקורס (קורס היעד לקישור) את היכולת להוסיף פריטים ותיקיות כ"קיצור דרך" ולחפש את התוכן אותו רוצים לקשר.</a:t>
            </a:r>
            <a:endParaRPr lang="en-US" dirty="0"/>
          </a:p>
          <a:p>
            <a:endParaRPr lang="he-IL" b="0" dirty="0"/>
          </a:p>
          <a:p>
            <a:pPr marL="0" indent="0">
              <a:buNone/>
            </a:pPr>
            <a:endParaRPr lang="he-IL" b="0" dirty="0" smtClean="0"/>
          </a:p>
          <a:p>
            <a:endParaRPr lang="he-IL" b="0" dirty="0" smtClean="0"/>
          </a:p>
        </p:txBody>
      </p:sp>
    </p:spTree>
    <p:extLst>
      <p:ext uri="{BB962C8B-B14F-4D97-AF65-F5344CB8AC3E}">
        <p14:creationId xmlns:p14="http://schemas.microsoft.com/office/powerpoint/2010/main" val="2790391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a:t>
            </a:r>
            <a:r>
              <a:rPr lang="he-IL" dirty="0" smtClean="0"/>
              <a:t>5</a:t>
            </a:r>
            <a:endParaRPr lang="he-IL" dirty="0"/>
          </a:p>
        </p:txBody>
      </p:sp>
      <p:sp>
        <p:nvSpPr>
          <p:cNvPr id="3" name="מציין מיקום תוכן 2"/>
          <p:cNvSpPr>
            <a:spLocks noGrp="1"/>
          </p:cNvSpPr>
          <p:nvPr>
            <p:ph idx="1"/>
          </p:nvPr>
        </p:nvSpPr>
        <p:spPr/>
        <p:txBody>
          <a:bodyPr>
            <a:normAutofit/>
          </a:bodyPr>
          <a:lstStyle/>
          <a:p>
            <a:r>
              <a:rPr lang="he-IL" cap="small" dirty="0" smtClean="0"/>
              <a:t>תרחיש </a:t>
            </a:r>
            <a:r>
              <a:rPr lang="he-IL" cap="small" dirty="0"/>
              <a:t>משתמש </a:t>
            </a:r>
            <a:r>
              <a:rPr lang="he-IL" cap="small" dirty="0" smtClean="0"/>
              <a:t>5# </a:t>
            </a:r>
            <a:r>
              <a:rPr lang="he-IL" cap="small" dirty="0"/>
              <a:t>- </a:t>
            </a:r>
            <a:r>
              <a:rPr lang="he-IL" dirty="0"/>
              <a:t>כמנהל קורס אב אני נדרש לקשר מאגר/ תיקיה/פריט למאגר קורס האב, את פעולת קישור התכנים אני מעוניין לבצע </a:t>
            </a:r>
            <a:r>
              <a:rPr lang="he-IL" u="sng" dirty="0"/>
              <a:t>מישות היעד</a:t>
            </a:r>
            <a:r>
              <a:rPr lang="he-IL" dirty="0"/>
              <a:t> וזאת ללא שימוש במאגר הראשי</a:t>
            </a:r>
            <a:r>
              <a:rPr lang="he-IL" dirty="0" smtClean="0"/>
              <a:t>.</a:t>
            </a:r>
          </a:p>
          <a:p>
            <a:pPr lvl="1"/>
            <a:r>
              <a:rPr lang="he-IL" dirty="0"/>
              <a:t>תיאור הפתרון הפונקציונאלי:</a:t>
            </a:r>
            <a:endParaRPr lang="en-US" dirty="0"/>
          </a:p>
          <a:p>
            <a:pPr lvl="2"/>
            <a:r>
              <a:rPr lang="he-IL" dirty="0"/>
              <a:t>כאשר אני נמצא בתיקיה הראשית במאגר הידע בקורס האב אני יכול ללחוץ על כפתור "הוסף" &gt; קיצור דרך לתיקיה</a:t>
            </a:r>
            <a:br>
              <a:rPr lang="he-IL" dirty="0"/>
            </a:br>
            <a:r>
              <a:rPr lang="he-IL" dirty="0"/>
              <a:t>*יכולת זו תהיה זמינה גם במאגר תוכן וקורס.</a:t>
            </a:r>
            <a:endParaRPr lang="en-US" dirty="0"/>
          </a:p>
          <a:p>
            <a:pPr lvl="3"/>
            <a:r>
              <a:rPr lang="he-IL" dirty="0"/>
              <a:t>חלון חדש נפתח המאפשר לבצע חיפוש על התיקייה אותה נדרש לקשר / שיטוט במאגרים המוצגים עפ"י ההיררכיה של המאגר הראשי את התיקייה אותה נדרש לקשר – ניתן לבחור בכל פעם פריט/תיקייה </a:t>
            </a:r>
            <a:r>
              <a:rPr lang="he-IL" dirty="0" smtClean="0"/>
              <a:t>אחת</a:t>
            </a:r>
            <a:endParaRPr lang="he-IL" b="0" dirty="0"/>
          </a:p>
          <a:p>
            <a:pPr marL="0" indent="0">
              <a:buNone/>
            </a:pPr>
            <a:endParaRPr lang="he-IL" b="0" dirty="0" smtClean="0"/>
          </a:p>
          <a:p>
            <a:endParaRPr lang="he-IL" b="0" dirty="0" smtClean="0"/>
          </a:p>
        </p:txBody>
      </p:sp>
    </p:spTree>
    <p:extLst>
      <p:ext uri="{BB962C8B-B14F-4D97-AF65-F5344CB8AC3E}">
        <p14:creationId xmlns:p14="http://schemas.microsoft.com/office/powerpoint/2010/main" val="384562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הפתרון המוצע</a:t>
            </a:r>
            <a:endParaRPr lang="he-IL" dirty="0"/>
          </a:p>
        </p:txBody>
      </p:sp>
      <p:pic>
        <p:nvPicPr>
          <p:cNvPr id="4" name="תמונה 3"/>
          <p:cNvPicPr/>
          <p:nvPr/>
        </p:nvPicPr>
        <p:blipFill>
          <a:blip r:embed="rId2"/>
          <a:stretch>
            <a:fillRect/>
          </a:stretch>
        </p:blipFill>
        <p:spPr>
          <a:xfrm>
            <a:off x="-27493" y="1052736"/>
            <a:ext cx="9171494" cy="4561332"/>
          </a:xfrm>
          <a:prstGeom prst="rect">
            <a:avLst/>
          </a:prstGeom>
        </p:spPr>
      </p:pic>
      <p:sp>
        <p:nvSpPr>
          <p:cNvPr id="5" name="TextBox 4"/>
          <p:cNvSpPr txBox="1"/>
          <p:nvPr/>
        </p:nvSpPr>
        <p:spPr>
          <a:xfrm>
            <a:off x="2267744" y="4365104"/>
            <a:ext cx="2907889"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he-IL" dirty="0" smtClean="0"/>
              <a:t>כשנמצאים בתיקייה הראשית של המאגר ניתן לקשר תיקיות בלבד</a:t>
            </a:r>
            <a:endParaRPr lang="he-IL" dirty="0"/>
          </a:p>
        </p:txBody>
      </p:sp>
    </p:spTree>
    <p:extLst>
      <p:ext uri="{BB962C8B-B14F-4D97-AF65-F5344CB8AC3E}">
        <p14:creationId xmlns:p14="http://schemas.microsoft.com/office/powerpoint/2010/main" val="385759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הפתרון המוצע</a:t>
            </a:r>
            <a:endParaRPr lang="he-IL" dirty="0"/>
          </a:p>
        </p:txBody>
      </p:sp>
      <p:pic>
        <p:nvPicPr>
          <p:cNvPr id="4" name="תמונה 3"/>
          <p:cNvPicPr/>
          <p:nvPr/>
        </p:nvPicPr>
        <p:blipFill>
          <a:blip r:embed="rId2"/>
          <a:stretch>
            <a:fillRect/>
          </a:stretch>
        </p:blipFill>
        <p:spPr>
          <a:xfrm>
            <a:off x="-27493" y="1052736"/>
            <a:ext cx="9171494" cy="4561332"/>
          </a:xfrm>
          <a:prstGeom prst="rect">
            <a:avLst/>
          </a:prstGeom>
        </p:spPr>
      </p:pic>
      <p:pic>
        <p:nvPicPr>
          <p:cNvPr id="5" name="תמונה 4"/>
          <p:cNvPicPr/>
          <p:nvPr/>
        </p:nvPicPr>
        <p:blipFill>
          <a:blip r:embed="rId3"/>
          <a:stretch>
            <a:fillRect/>
          </a:stretch>
        </p:blipFill>
        <p:spPr>
          <a:xfrm>
            <a:off x="1115616" y="1556792"/>
            <a:ext cx="5486400" cy="3848100"/>
          </a:xfrm>
          <a:prstGeom prst="rect">
            <a:avLst/>
          </a:prstGeom>
        </p:spPr>
      </p:pic>
      <p:sp>
        <p:nvSpPr>
          <p:cNvPr id="6" name="TextBox 5"/>
          <p:cNvSpPr txBox="1"/>
          <p:nvPr/>
        </p:nvSpPr>
        <p:spPr>
          <a:xfrm>
            <a:off x="3419872" y="3927564"/>
            <a:ext cx="2907889"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he-IL" dirty="0" smtClean="0"/>
              <a:t>בחירת תיקייה </a:t>
            </a:r>
            <a:endParaRPr lang="he-IL" dirty="0"/>
          </a:p>
          <a:p>
            <a:pPr algn="r" rtl="1"/>
            <a:r>
              <a:rPr lang="he-IL" dirty="0" smtClean="0"/>
              <a:t>ניתן לבחור רק תיקייה אחת בכל פעם</a:t>
            </a:r>
            <a:endParaRPr lang="he-IL" dirty="0"/>
          </a:p>
        </p:txBody>
      </p:sp>
    </p:spTree>
    <p:extLst>
      <p:ext uri="{BB962C8B-B14F-4D97-AF65-F5344CB8AC3E}">
        <p14:creationId xmlns:p14="http://schemas.microsoft.com/office/powerpoint/2010/main" val="163967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הפתרון המוצע</a:t>
            </a:r>
            <a:endParaRPr lang="he-IL" dirty="0"/>
          </a:p>
        </p:txBody>
      </p:sp>
      <p:pic>
        <p:nvPicPr>
          <p:cNvPr id="5" name="תמונה 4"/>
          <p:cNvPicPr/>
          <p:nvPr/>
        </p:nvPicPr>
        <p:blipFill>
          <a:blip r:embed="rId2"/>
          <a:stretch>
            <a:fillRect/>
          </a:stretch>
        </p:blipFill>
        <p:spPr>
          <a:xfrm>
            <a:off x="0" y="1124744"/>
            <a:ext cx="9166900" cy="4680520"/>
          </a:xfrm>
          <a:prstGeom prst="rect">
            <a:avLst/>
          </a:prstGeom>
        </p:spPr>
      </p:pic>
    </p:spTree>
    <p:extLst>
      <p:ext uri="{BB962C8B-B14F-4D97-AF65-F5344CB8AC3E}">
        <p14:creationId xmlns:p14="http://schemas.microsoft.com/office/powerpoint/2010/main" val="371469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הפתרון המוצע</a:t>
            </a:r>
            <a:endParaRPr lang="he-IL" dirty="0"/>
          </a:p>
        </p:txBody>
      </p:sp>
      <p:pic>
        <p:nvPicPr>
          <p:cNvPr id="7" name="תמונה 6"/>
          <p:cNvPicPr/>
          <p:nvPr/>
        </p:nvPicPr>
        <p:blipFill>
          <a:blip r:embed="rId2"/>
          <a:stretch>
            <a:fillRect/>
          </a:stretch>
        </p:blipFill>
        <p:spPr>
          <a:xfrm>
            <a:off x="0" y="1124744"/>
            <a:ext cx="9166900" cy="4680520"/>
          </a:xfrm>
          <a:prstGeom prst="rect">
            <a:avLst/>
          </a:prstGeom>
        </p:spPr>
      </p:pic>
      <p:pic>
        <p:nvPicPr>
          <p:cNvPr id="8" name="תמונה 7"/>
          <p:cNvPicPr/>
          <p:nvPr/>
        </p:nvPicPr>
        <p:blipFill>
          <a:blip r:embed="rId3"/>
          <a:stretch>
            <a:fillRect/>
          </a:stretch>
        </p:blipFill>
        <p:spPr>
          <a:xfrm>
            <a:off x="1259632" y="1550796"/>
            <a:ext cx="5485130" cy="3828415"/>
          </a:xfrm>
          <a:prstGeom prst="rect">
            <a:avLst/>
          </a:prstGeom>
        </p:spPr>
      </p:pic>
    </p:spTree>
    <p:extLst>
      <p:ext uri="{BB962C8B-B14F-4D97-AF65-F5344CB8AC3E}">
        <p14:creationId xmlns:p14="http://schemas.microsoft.com/office/powerpoint/2010/main" val="4247994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a:t>
            </a:r>
            <a:r>
              <a:rPr lang="he-IL" dirty="0" smtClean="0"/>
              <a:t>6</a:t>
            </a:r>
            <a:endParaRPr lang="he-IL" dirty="0"/>
          </a:p>
        </p:txBody>
      </p:sp>
      <p:sp>
        <p:nvSpPr>
          <p:cNvPr id="3" name="מציין מיקום תוכן 2"/>
          <p:cNvSpPr>
            <a:spLocks noGrp="1"/>
          </p:cNvSpPr>
          <p:nvPr>
            <p:ph idx="1"/>
          </p:nvPr>
        </p:nvSpPr>
        <p:spPr/>
        <p:txBody>
          <a:bodyPr>
            <a:normAutofit/>
          </a:bodyPr>
          <a:lstStyle/>
          <a:p>
            <a:r>
              <a:rPr lang="he-IL" cap="small" dirty="0" smtClean="0"/>
              <a:t>תרחיש </a:t>
            </a:r>
            <a:r>
              <a:rPr lang="he-IL" cap="small" dirty="0"/>
              <a:t>משתמש </a:t>
            </a:r>
            <a:r>
              <a:rPr lang="he-IL" cap="small" dirty="0" smtClean="0"/>
              <a:t>6# </a:t>
            </a:r>
            <a:r>
              <a:rPr lang="he-IL" cap="small" dirty="0"/>
              <a:t>- </a:t>
            </a:r>
            <a:r>
              <a:rPr lang="he-IL" dirty="0"/>
              <a:t>כמנהל קורס/חניך  אני נדרש לשוטט בתכנים אליהם יש לי הרשאת קישור ואני מעוניין לצפות בעץ המידע הצה"לי לפי ההיררכיה שלו כדי למצוא את התוכן הרלוונטי </a:t>
            </a:r>
            <a:r>
              <a:rPr lang="he-IL" dirty="0" smtClean="0"/>
              <a:t>אלי</a:t>
            </a:r>
          </a:p>
          <a:p>
            <a:pPr lvl="1"/>
            <a:r>
              <a:rPr lang="he-IL" dirty="0"/>
              <a:t>הצורך/ הבעיה:</a:t>
            </a:r>
            <a:endParaRPr lang="en-US" dirty="0"/>
          </a:p>
          <a:p>
            <a:pPr lvl="2"/>
            <a:r>
              <a:rPr lang="he-IL" dirty="0"/>
              <a:t>כיום הכלי בו משתמשים יכולים לצפות בתוכן של עץ המידע הצה"לי לפי הרשאות הוא כלי "מאגר הראשי".</a:t>
            </a:r>
            <a:br>
              <a:rPr lang="he-IL" dirty="0"/>
            </a:br>
            <a:r>
              <a:rPr lang="he-IL" dirty="0"/>
              <a:t>המאגר הראשי מציג רשימה שטוחה של הישויות להם יש למשתמש הרשאות עליהן. כיוון וזה מוצג ברשימה שטוחה, הכלי לא מציג את ההיררכיה שנוצרה לעץ המידע הצה"לי ובכך לא תמיד יודע היכן לשוטט בכדי למצוא את התוכן הרלוונטי אליו. </a:t>
            </a:r>
            <a:endParaRPr lang="en-US" dirty="0"/>
          </a:p>
          <a:p>
            <a:pPr marL="0" indent="0">
              <a:buNone/>
            </a:pPr>
            <a:endParaRPr lang="he-IL" b="0" dirty="0" smtClean="0"/>
          </a:p>
          <a:p>
            <a:endParaRPr lang="he-IL" b="0" dirty="0" smtClean="0"/>
          </a:p>
        </p:txBody>
      </p:sp>
    </p:spTree>
    <p:extLst>
      <p:ext uri="{BB962C8B-B14F-4D97-AF65-F5344CB8AC3E}">
        <p14:creationId xmlns:p14="http://schemas.microsoft.com/office/powerpoint/2010/main" val="1092722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a:t>
            </a:r>
            <a:r>
              <a:rPr lang="he-IL" dirty="0" smtClean="0"/>
              <a:t>6</a:t>
            </a:r>
            <a:endParaRPr lang="he-IL" dirty="0"/>
          </a:p>
        </p:txBody>
      </p:sp>
      <p:sp>
        <p:nvSpPr>
          <p:cNvPr id="3" name="מציין מיקום תוכן 2"/>
          <p:cNvSpPr>
            <a:spLocks noGrp="1"/>
          </p:cNvSpPr>
          <p:nvPr>
            <p:ph idx="1"/>
          </p:nvPr>
        </p:nvSpPr>
        <p:spPr/>
        <p:txBody>
          <a:bodyPr>
            <a:normAutofit/>
          </a:bodyPr>
          <a:lstStyle/>
          <a:p>
            <a:r>
              <a:rPr lang="he-IL" cap="small" dirty="0" smtClean="0"/>
              <a:t>תרחיש </a:t>
            </a:r>
            <a:r>
              <a:rPr lang="he-IL" cap="small" dirty="0"/>
              <a:t>משתמש </a:t>
            </a:r>
            <a:r>
              <a:rPr lang="he-IL" cap="small" dirty="0" smtClean="0"/>
              <a:t>6# </a:t>
            </a:r>
            <a:r>
              <a:rPr lang="he-IL" cap="small" dirty="0"/>
              <a:t>- </a:t>
            </a:r>
            <a:r>
              <a:rPr lang="he-IL" dirty="0"/>
              <a:t>כמנהל קורס/חניך  אני נדרש לשוטט בתכנים אליהם יש לי הרשאת קישור ואני מעוניין לצפות בעץ המידע הצה"לי לפי ההיררכיה שלו כדי למצוא את התוכן הרלוונטי </a:t>
            </a:r>
            <a:r>
              <a:rPr lang="he-IL" dirty="0" smtClean="0"/>
              <a:t>אלי</a:t>
            </a:r>
          </a:p>
          <a:p>
            <a:pPr lvl="1"/>
            <a:r>
              <a:rPr lang="he-IL" dirty="0"/>
              <a:t>תיאור הפתרון הפונקציונאלי:</a:t>
            </a:r>
            <a:endParaRPr lang="en-US" dirty="0"/>
          </a:p>
          <a:p>
            <a:pPr lvl="2"/>
            <a:r>
              <a:rPr lang="he-IL" dirty="0"/>
              <a:t>כלי המאגר הראשי יציג את רשימת הישויות עפ"י ההיררכיה שנוצרה במסך המבנה הארגוני במערכת.</a:t>
            </a:r>
            <a:endParaRPr lang="en-US" dirty="0"/>
          </a:p>
          <a:p>
            <a:pPr lvl="2"/>
            <a:r>
              <a:rPr lang="he-IL" dirty="0"/>
              <a:t>עלי להיכנס לתצוגת "המאגר הראשי"</a:t>
            </a:r>
            <a:endParaRPr lang="en-US" dirty="0"/>
          </a:p>
          <a:p>
            <a:pPr lvl="2"/>
            <a:r>
              <a:rPr lang="he-IL" dirty="0"/>
              <a:t>ניתן יהיה לבצע פעולת חיפוש ולמצוא תיקיות ומאגרים</a:t>
            </a:r>
            <a:endParaRPr lang="en-US" dirty="0"/>
          </a:p>
          <a:p>
            <a:pPr lvl="2"/>
            <a:r>
              <a:rPr lang="he-IL" dirty="0"/>
              <a:t>אני יכול לסנן את התצוגה ולבחור לראות רק מאגרי תוכן ופעילויות/קורסי אב ומחזורים</a:t>
            </a:r>
            <a:endParaRPr lang="en-US" dirty="0"/>
          </a:p>
          <a:p>
            <a:pPr lvl="2"/>
            <a:r>
              <a:rPr lang="he-IL" dirty="0"/>
              <a:t>אני יכול לחפש לפי תיקיות/מאגרים/פריטים</a:t>
            </a:r>
            <a:endParaRPr lang="en-US" dirty="0"/>
          </a:p>
          <a:p>
            <a:pPr lvl="2"/>
            <a:r>
              <a:rPr lang="he-IL" dirty="0"/>
              <a:t>המסכים בכל המערכת אשר מציגים בחירת תוכן (לדוגמה בעת קישור מבחן לפעילות כשיטת הערכה) יציגו את התצוגה החדשה של המאגר הראשי</a:t>
            </a:r>
            <a:endParaRPr lang="en-US" dirty="0"/>
          </a:p>
          <a:p>
            <a:pPr marL="0" indent="0">
              <a:buNone/>
            </a:pPr>
            <a:endParaRPr lang="he-IL" b="0" dirty="0" smtClean="0"/>
          </a:p>
          <a:p>
            <a:endParaRPr lang="he-IL" b="0" dirty="0" smtClean="0"/>
          </a:p>
        </p:txBody>
      </p:sp>
    </p:spTree>
    <p:extLst>
      <p:ext uri="{BB962C8B-B14F-4D97-AF65-F5344CB8AC3E}">
        <p14:creationId xmlns:p14="http://schemas.microsoft.com/office/powerpoint/2010/main" val="3889016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הפתרון המוצע</a:t>
            </a:r>
          </a:p>
        </p:txBody>
      </p:sp>
      <p:sp>
        <p:nvSpPr>
          <p:cNvPr id="5" name="TextBox 4"/>
          <p:cNvSpPr txBox="1"/>
          <p:nvPr/>
        </p:nvSpPr>
        <p:spPr>
          <a:xfrm>
            <a:off x="1043608" y="2060848"/>
            <a:ext cx="5860217" cy="3139321"/>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marL="342900" indent="-342900" algn="r" rtl="1">
              <a:buAutoNum type="arabicPeriod"/>
            </a:pPr>
            <a:r>
              <a:rPr lang="he-IL" dirty="0" smtClean="0"/>
              <a:t>הצגת </a:t>
            </a:r>
            <a:r>
              <a:rPr lang="he-IL" dirty="0"/>
              <a:t>המבנה הארגוני במאגר הראשי (לפי הרשאות - כלומר אם יש למשתמש הרשאה על </a:t>
            </a:r>
            <a:r>
              <a:rPr lang="he-IL" dirty="0" smtClean="0"/>
              <a:t>מאגר/תיקייה ספציפי/ת </a:t>
            </a:r>
            <a:r>
              <a:rPr lang="he-IL" dirty="0"/>
              <a:t>יש להציג לו את המבנה הארגוני </a:t>
            </a:r>
            <a:r>
              <a:rPr lang="he-IL" dirty="0" smtClean="0"/>
              <a:t>מעלי) </a:t>
            </a:r>
          </a:p>
          <a:p>
            <a:pPr marL="342900" indent="-342900" algn="r" rtl="1">
              <a:buAutoNum type="arabicPeriod"/>
            </a:pPr>
            <a:r>
              <a:rPr lang="he-IL" dirty="0" smtClean="0"/>
              <a:t>הוספת סינון לפי </a:t>
            </a:r>
            <a:r>
              <a:rPr lang="he-IL" dirty="0"/>
              <a:t>סוגי </a:t>
            </a:r>
            <a:r>
              <a:rPr lang="he-IL" dirty="0" smtClean="0"/>
              <a:t>ישויות </a:t>
            </a:r>
            <a:r>
              <a:rPr lang="he-IL" dirty="0"/>
              <a:t>(מאגר תוכן ופעילויות, תבנית, קורס) </a:t>
            </a:r>
            <a:endParaRPr lang="he-IL" dirty="0" smtClean="0"/>
          </a:p>
          <a:p>
            <a:pPr marL="342900" indent="-342900" algn="r" rtl="1">
              <a:buAutoNum type="arabicPeriod"/>
            </a:pPr>
            <a:r>
              <a:rPr lang="he-IL" dirty="0" smtClean="0"/>
              <a:t>יכולת </a:t>
            </a:r>
            <a:r>
              <a:rPr lang="he-IL" dirty="0"/>
              <a:t>לחפש </a:t>
            </a:r>
            <a:r>
              <a:rPr lang="he-IL" dirty="0" smtClean="0"/>
              <a:t>תיקיות במאגר </a:t>
            </a:r>
            <a:r>
              <a:rPr lang="he-IL" dirty="0"/>
              <a:t>הראשי (תיקייה כפריט) אפשרות ללחוץ על התיקייה ואז </a:t>
            </a:r>
            <a:r>
              <a:rPr lang="he-IL" dirty="0" smtClean="0"/>
              <a:t>התיקייה </a:t>
            </a:r>
            <a:r>
              <a:rPr lang="he-IL" dirty="0"/>
              <a:t>הזו תיבחר בעץ ותציג את הפריטים שלה</a:t>
            </a:r>
            <a:r>
              <a:rPr lang="he-IL" dirty="0" smtClean="0"/>
              <a:t>.</a:t>
            </a:r>
          </a:p>
          <a:p>
            <a:pPr marL="342900" indent="-342900" algn="r" rtl="1">
              <a:buAutoNum type="arabicPeriod"/>
            </a:pPr>
            <a:r>
              <a:rPr lang="he-IL" dirty="0" smtClean="0"/>
              <a:t>הגדלת </a:t>
            </a:r>
            <a:r>
              <a:rPr lang="he-IL" dirty="0"/>
              <a:t>אזור עץ הנושאים כך שיהיה ניתן להציג יותר מ 4 </a:t>
            </a:r>
            <a:r>
              <a:rPr lang="he-IL" dirty="0" smtClean="0"/>
              <a:t>רמות</a:t>
            </a:r>
          </a:p>
          <a:p>
            <a:pPr marL="342900" indent="-342900" algn="r" rtl="1">
              <a:buAutoNum type="arabicPeriod"/>
            </a:pPr>
            <a:r>
              <a:rPr lang="he-IL" dirty="0"/>
              <a:t>לאפשר בחירה מרובה בחיפוש אל מול סוגים ו-</a:t>
            </a:r>
            <a:r>
              <a:rPr lang="en-US" dirty="0"/>
              <a:t>MD</a:t>
            </a:r>
            <a:endParaRPr lang="he-IL" dirty="0"/>
          </a:p>
        </p:txBody>
      </p:sp>
    </p:spTree>
    <p:extLst>
      <p:ext uri="{BB962C8B-B14F-4D97-AF65-F5344CB8AC3E}">
        <p14:creationId xmlns:p14="http://schemas.microsoft.com/office/powerpoint/2010/main" val="2442815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הפתרון המוצע</a:t>
            </a:r>
          </a:p>
        </p:txBody>
      </p:sp>
      <p:pic>
        <p:nvPicPr>
          <p:cNvPr id="6" name="מציין מיקום תוכן 5"/>
          <p:cNvPicPr>
            <a:picLocks noGrp="1"/>
          </p:cNvPicPr>
          <p:nvPr>
            <p:ph idx="1"/>
          </p:nvPr>
        </p:nvPicPr>
        <p:blipFill>
          <a:blip r:embed="rId2"/>
          <a:stretch>
            <a:fillRect/>
          </a:stretch>
        </p:blipFill>
        <p:spPr>
          <a:xfrm>
            <a:off x="457200" y="1286880"/>
            <a:ext cx="8229600" cy="4373140"/>
          </a:xfrm>
          <a:prstGeom prst="rect">
            <a:avLst/>
          </a:prstGeom>
        </p:spPr>
      </p:pic>
    </p:spTree>
    <p:extLst>
      <p:ext uri="{BB962C8B-B14F-4D97-AF65-F5344CB8AC3E}">
        <p14:creationId xmlns:p14="http://schemas.microsoft.com/office/powerpoint/2010/main" val="1806486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מבוא והגדרת הצורך</a:t>
            </a:r>
            <a:endParaRPr lang="he-IL" dirty="0"/>
          </a:p>
        </p:txBody>
      </p:sp>
      <p:sp>
        <p:nvSpPr>
          <p:cNvPr id="3" name="מציין מיקום תוכן 2"/>
          <p:cNvSpPr>
            <a:spLocks noGrp="1"/>
          </p:cNvSpPr>
          <p:nvPr>
            <p:ph idx="1"/>
          </p:nvPr>
        </p:nvSpPr>
        <p:spPr/>
        <p:txBody>
          <a:bodyPr>
            <a:normAutofit/>
          </a:bodyPr>
          <a:lstStyle/>
          <a:p>
            <a:r>
              <a:rPr lang="he-IL" sz="1600" b="0" dirty="0"/>
              <a:t>תפישת ניהול הידע בצה"ל מגדירה כי התוכן אשר נלמד בקורסים הינו תוכן אשר מקושר ממוקדי ידע מקצועיים.</a:t>
            </a:r>
          </a:p>
          <a:p>
            <a:pPr lvl="1"/>
            <a:r>
              <a:rPr lang="he-IL" sz="1600" dirty="0">
                <a:ea typeface="+mj-ea"/>
              </a:rPr>
              <a:t>מנהלי קורסים בעת בניית קורסי האב, נדרשים להשתמש בתכנים אשר נוצרו במוקדי הידע המקצועיים וזאת על מנת להבטיח שימוש בתוכן המאושר והמעודכן ביותר.</a:t>
            </a:r>
          </a:p>
          <a:p>
            <a:pPr lvl="1"/>
            <a:r>
              <a:rPr lang="he-IL" sz="1600" dirty="0">
                <a:ea typeface="+mj-ea"/>
              </a:rPr>
              <a:t>קיימים מנהלי קורסי אב אשר נדרשים לקשר </a:t>
            </a:r>
            <a:r>
              <a:rPr lang="he-IL" sz="1600" dirty="0" smtClean="0">
                <a:ea typeface="+mj-ea"/>
              </a:rPr>
              <a:t>תיקייה שלמה המייצגת נושא </a:t>
            </a:r>
            <a:r>
              <a:rPr lang="he-IL" sz="1600" dirty="0">
                <a:ea typeface="+mj-ea"/>
              </a:rPr>
              <a:t>כדוגמה: חשמל אוויוניקה לקורס שלהם</a:t>
            </a:r>
            <a:r>
              <a:rPr lang="he-IL" sz="1600" dirty="0" smtClean="0">
                <a:ea typeface="+mj-ea"/>
              </a:rPr>
              <a:t>.</a:t>
            </a:r>
          </a:p>
          <a:p>
            <a:pPr lvl="1"/>
            <a:r>
              <a:rPr lang="he-IL" sz="1600" dirty="0" smtClean="0">
                <a:ea typeface="+mj-ea"/>
              </a:rPr>
              <a:t>קיימים מנהלים שמקבלים הרשאות לתוכן שהוא מקושר ולא המקור</a:t>
            </a:r>
          </a:p>
          <a:p>
            <a:r>
              <a:rPr lang="he-IL" sz="1600" b="0" dirty="0" smtClean="0"/>
              <a:t>הכלי לביצוע הקישורים הוא </a:t>
            </a:r>
            <a:r>
              <a:rPr lang="he-IL" sz="1600" dirty="0" smtClean="0"/>
              <a:t>המאגר הראשי </a:t>
            </a:r>
            <a:r>
              <a:rPr lang="he-IL" sz="1600" b="0" dirty="0" smtClean="0"/>
              <a:t>תוך כדי חיפוש התוכן אותו צריך לקשר וקישורו ואת פעולה זאת נדרשים לעשות על מספר תחומי ידע.</a:t>
            </a:r>
          </a:p>
          <a:p>
            <a:r>
              <a:rPr lang="he-IL" sz="1600" b="0" dirty="0" smtClean="0"/>
              <a:t>תפישת ניהול הידע הצהלי היא צפייה בתכנים באמצעות עץ היררכי כאשר כל תוכן (מצגת /מסמך) הם תחת תיקייה מאגדת</a:t>
            </a:r>
          </a:p>
          <a:p>
            <a:r>
              <a:rPr lang="he-IL" sz="1600" b="0" dirty="0" smtClean="0"/>
              <a:t>נושאים מסווגים – מנוהלים לפי רשימת אנשים להם יש אפשרות גישה לתוכן.</a:t>
            </a:r>
            <a:endParaRPr lang="he-IL" sz="1600" dirty="0" smtClean="0"/>
          </a:p>
          <a:p>
            <a:pPr marL="0" indent="0">
              <a:buNone/>
            </a:pPr>
            <a:endParaRPr lang="he-IL" sz="1600" b="0" dirty="0" smtClean="0"/>
          </a:p>
        </p:txBody>
      </p:sp>
    </p:spTree>
    <p:extLst>
      <p:ext uri="{BB962C8B-B14F-4D97-AF65-F5344CB8AC3E}">
        <p14:creationId xmlns:p14="http://schemas.microsoft.com/office/powerpoint/2010/main" val="2087093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הפתרון המוצע</a:t>
            </a:r>
          </a:p>
        </p:txBody>
      </p:sp>
      <p:pic>
        <p:nvPicPr>
          <p:cNvPr id="5" name="מציין מיקום תוכן 4"/>
          <p:cNvPicPr>
            <a:picLocks noGrp="1"/>
          </p:cNvPicPr>
          <p:nvPr>
            <p:ph idx="1"/>
          </p:nvPr>
        </p:nvPicPr>
        <p:blipFill>
          <a:blip r:embed="rId2"/>
          <a:stretch>
            <a:fillRect/>
          </a:stretch>
        </p:blipFill>
        <p:spPr>
          <a:xfrm>
            <a:off x="457200" y="2260386"/>
            <a:ext cx="8229600" cy="2426128"/>
          </a:xfrm>
          <a:prstGeom prst="rect">
            <a:avLst/>
          </a:prstGeom>
        </p:spPr>
      </p:pic>
    </p:spTree>
    <p:extLst>
      <p:ext uri="{BB962C8B-B14F-4D97-AF65-F5344CB8AC3E}">
        <p14:creationId xmlns:p14="http://schemas.microsoft.com/office/powerpoint/2010/main" val="3530252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הפתרון המוצע</a:t>
            </a:r>
          </a:p>
        </p:txBody>
      </p:sp>
      <p:pic>
        <p:nvPicPr>
          <p:cNvPr id="6" name="מציין מיקום תוכן 5"/>
          <p:cNvPicPr>
            <a:picLocks noGrp="1"/>
          </p:cNvPicPr>
          <p:nvPr>
            <p:ph idx="1"/>
          </p:nvPr>
        </p:nvPicPr>
        <p:blipFill>
          <a:blip r:embed="rId2"/>
          <a:stretch>
            <a:fillRect/>
          </a:stretch>
        </p:blipFill>
        <p:spPr>
          <a:xfrm>
            <a:off x="457200" y="2220306"/>
            <a:ext cx="8229600" cy="2506287"/>
          </a:xfrm>
          <a:prstGeom prst="rect">
            <a:avLst/>
          </a:prstGeom>
        </p:spPr>
      </p:pic>
    </p:spTree>
    <p:extLst>
      <p:ext uri="{BB962C8B-B14F-4D97-AF65-F5344CB8AC3E}">
        <p14:creationId xmlns:p14="http://schemas.microsoft.com/office/powerpoint/2010/main" val="3980304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הפתרון המוצע</a:t>
            </a:r>
          </a:p>
        </p:txBody>
      </p:sp>
      <p:pic>
        <p:nvPicPr>
          <p:cNvPr id="5" name="מציין מיקום תוכן 4"/>
          <p:cNvPicPr>
            <a:picLocks noGrp="1"/>
          </p:cNvPicPr>
          <p:nvPr>
            <p:ph idx="1"/>
          </p:nvPr>
        </p:nvPicPr>
        <p:blipFill>
          <a:blip r:embed="rId2"/>
          <a:stretch>
            <a:fillRect/>
          </a:stretch>
        </p:blipFill>
        <p:spPr>
          <a:xfrm>
            <a:off x="457200" y="2304290"/>
            <a:ext cx="8229600" cy="2338319"/>
          </a:xfrm>
          <a:prstGeom prst="rect">
            <a:avLst/>
          </a:prstGeom>
        </p:spPr>
      </p:pic>
    </p:spTree>
    <p:extLst>
      <p:ext uri="{BB962C8B-B14F-4D97-AF65-F5344CB8AC3E}">
        <p14:creationId xmlns:p14="http://schemas.microsoft.com/office/powerpoint/2010/main" val="215185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הפתרון המוצע</a:t>
            </a:r>
          </a:p>
        </p:txBody>
      </p:sp>
      <p:pic>
        <p:nvPicPr>
          <p:cNvPr id="6" name="מציין מיקום תוכן 5"/>
          <p:cNvPicPr>
            <a:picLocks noGrp="1"/>
          </p:cNvPicPr>
          <p:nvPr>
            <p:ph idx="1"/>
          </p:nvPr>
        </p:nvPicPr>
        <p:blipFill>
          <a:blip r:embed="rId2"/>
          <a:stretch>
            <a:fillRect/>
          </a:stretch>
        </p:blipFill>
        <p:spPr>
          <a:xfrm>
            <a:off x="457200" y="2093845"/>
            <a:ext cx="8229600" cy="2759210"/>
          </a:xfrm>
          <a:prstGeom prst="rect">
            <a:avLst/>
          </a:prstGeom>
        </p:spPr>
      </p:pic>
    </p:spTree>
    <p:extLst>
      <p:ext uri="{BB962C8B-B14F-4D97-AF65-F5344CB8AC3E}">
        <p14:creationId xmlns:p14="http://schemas.microsoft.com/office/powerpoint/2010/main" val="1945995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646" y="579010"/>
            <a:ext cx="1367368" cy="656337"/>
          </a:xfrm>
          <a:prstGeom prst="rect">
            <a:avLst/>
          </a:prstGeom>
        </p:spPr>
      </p:pic>
      <p:sp>
        <p:nvSpPr>
          <p:cNvPr id="11" name="TextBox 10"/>
          <p:cNvSpPr txBox="1"/>
          <p:nvPr/>
        </p:nvSpPr>
        <p:spPr>
          <a:xfrm>
            <a:off x="661934" y="1182591"/>
            <a:ext cx="4170385" cy="307777"/>
          </a:xfrm>
          <a:prstGeom prst="rect">
            <a:avLst/>
          </a:prstGeom>
          <a:noFill/>
        </p:spPr>
        <p:txBody>
          <a:bodyPr wrap="square" rtlCol="0">
            <a:spAutoFit/>
          </a:bodyPr>
          <a:lstStyle/>
          <a:p>
            <a:r>
              <a:rPr lang="en-US" sz="1400" b="1" dirty="0">
                <a:solidFill>
                  <a:schemeClr val="bg1"/>
                </a:solidFill>
              </a:rPr>
              <a:t>Advanced Training Management </a:t>
            </a:r>
            <a:r>
              <a:rPr lang="en-US" sz="1400" b="1" dirty="0" smtClean="0">
                <a:solidFill>
                  <a:schemeClr val="bg1"/>
                </a:solidFill>
              </a:rPr>
              <a:t>System</a:t>
            </a:r>
            <a:endParaRPr lang="he-IL" sz="1400" b="1" dirty="0">
              <a:solidFill>
                <a:schemeClr val="bg1"/>
              </a:solidFill>
            </a:endParaRPr>
          </a:p>
        </p:txBody>
      </p:sp>
      <p:sp>
        <p:nvSpPr>
          <p:cNvPr id="5" name="Title 4"/>
          <p:cNvSpPr>
            <a:spLocks noGrp="1"/>
          </p:cNvSpPr>
          <p:nvPr>
            <p:ph type="ctrTitle"/>
          </p:nvPr>
        </p:nvSpPr>
        <p:spPr/>
        <p:txBody>
          <a:bodyPr/>
          <a:lstStyle/>
          <a:p>
            <a:r>
              <a:rPr lang="he-IL" dirty="0" smtClean="0"/>
              <a:t>סקירת היכולות לאחר השינויים</a:t>
            </a:r>
            <a:endParaRPr lang="he-IL" dirty="0"/>
          </a:p>
        </p:txBody>
      </p:sp>
      <p:sp>
        <p:nvSpPr>
          <p:cNvPr id="6" name="Title 4"/>
          <p:cNvSpPr txBox="1">
            <a:spLocks/>
          </p:cNvSpPr>
          <p:nvPr/>
        </p:nvSpPr>
        <p:spPr>
          <a:xfrm>
            <a:off x="696646" y="3789040"/>
            <a:ext cx="7772400" cy="1470025"/>
          </a:xfrm>
          <a:prstGeom prst="rect">
            <a:avLst/>
          </a:prstGeom>
        </p:spPr>
        <p:txBody>
          <a:bodyPr vert="horz" lIns="91440" tIns="45720" rIns="91440" bIns="45720" rtlCol="0" anchor="ctr">
            <a:normAutofit/>
          </a:bodyPr>
          <a:lstStyle>
            <a:lvl1pPr algn="r" defTabSz="914400" rtl="1" eaLnBrk="1" latinLnBrk="0" hangingPunct="1">
              <a:spcBef>
                <a:spcPct val="0"/>
              </a:spcBef>
              <a:buNone/>
              <a:defRPr sz="4000" b="1" kern="1200">
                <a:solidFill>
                  <a:schemeClr val="bg1"/>
                </a:solidFill>
                <a:latin typeface="Segoe UI Semilight" panose="020B0402040204020203" pitchFamily="34" charset="0"/>
                <a:ea typeface="+mj-ea"/>
                <a:cs typeface="Segoe UI Semilight" panose="020B0402040204020203" pitchFamily="34" charset="0"/>
              </a:defRPr>
            </a:lvl1pPr>
          </a:lstStyle>
          <a:p>
            <a:r>
              <a:rPr lang="he-IL" sz="2800" dirty="0" smtClean="0">
                <a:solidFill>
                  <a:schemeClr val="bg1">
                    <a:lumMod val="75000"/>
                  </a:schemeClr>
                </a:solidFill>
              </a:rPr>
              <a:t>בקשת שינויים</a:t>
            </a:r>
            <a:endParaRPr lang="he-IL" sz="2800" dirty="0">
              <a:solidFill>
                <a:schemeClr val="bg1">
                  <a:lumMod val="75000"/>
                </a:schemeClr>
              </a:solidFill>
            </a:endParaRPr>
          </a:p>
        </p:txBody>
      </p:sp>
      <p:sp>
        <p:nvSpPr>
          <p:cNvPr id="7" name="Title 4"/>
          <p:cNvSpPr txBox="1">
            <a:spLocks/>
          </p:cNvSpPr>
          <p:nvPr/>
        </p:nvSpPr>
        <p:spPr>
          <a:xfrm>
            <a:off x="1371600" y="6419354"/>
            <a:ext cx="7086600" cy="438646"/>
          </a:xfrm>
          <a:prstGeom prst="rect">
            <a:avLst/>
          </a:prstGeom>
        </p:spPr>
        <p:txBody>
          <a:bodyPr vert="horz" lIns="91440" tIns="45720" rIns="91440" bIns="45720" rtlCol="0" anchor="ctr">
            <a:noAutofit/>
          </a:bodyPr>
          <a:lstStyle>
            <a:lvl1pPr algn="r" defTabSz="914400" rtl="1" eaLnBrk="1" latinLnBrk="0" hangingPunct="1">
              <a:spcBef>
                <a:spcPct val="0"/>
              </a:spcBef>
              <a:buNone/>
              <a:defRPr sz="4000" b="1" kern="1200">
                <a:solidFill>
                  <a:schemeClr val="bg1"/>
                </a:solidFill>
                <a:latin typeface="Segoe UI Semilight" panose="020B0402040204020203" pitchFamily="34" charset="0"/>
                <a:ea typeface="+mj-ea"/>
                <a:cs typeface="Segoe UI Semilight" panose="020B0402040204020203" pitchFamily="34" charset="0"/>
              </a:defRPr>
            </a:lvl1pPr>
          </a:lstStyle>
          <a:p>
            <a:r>
              <a:rPr lang="he-IL" sz="1400" dirty="0" smtClean="0">
                <a:solidFill>
                  <a:schemeClr val="bg1">
                    <a:lumMod val="65000"/>
                  </a:schemeClr>
                </a:solidFill>
              </a:rPr>
              <a:t>עודכן בתאריך 09/02/2016</a:t>
            </a:r>
            <a:endParaRPr lang="he-IL" sz="1400" dirty="0">
              <a:solidFill>
                <a:schemeClr val="bg1">
                  <a:lumMod val="65000"/>
                </a:schemeClr>
              </a:solidFill>
            </a:endParaRPr>
          </a:p>
        </p:txBody>
      </p:sp>
    </p:spTree>
    <p:extLst>
      <p:ext uri="{BB962C8B-B14F-4D97-AF65-F5344CB8AC3E}">
        <p14:creationId xmlns:p14="http://schemas.microsoft.com/office/powerpoint/2010/main" val="3888569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dirty="0" smtClean="0"/>
              <a:t>קישור </a:t>
            </a:r>
            <a:r>
              <a:rPr lang="he-IL" sz="2400" dirty="0"/>
              <a:t>תכנים לקורס אב באמצעות פעולת "קיצור דרך"</a:t>
            </a:r>
            <a:endParaRPr lang="he-IL" sz="2400" dirty="0"/>
          </a:p>
        </p:txBody>
      </p:sp>
      <p:sp>
        <p:nvSpPr>
          <p:cNvPr id="3" name="מציין מיקום תוכן 2"/>
          <p:cNvSpPr>
            <a:spLocks noGrp="1"/>
          </p:cNvSpPr>
          <p:nvPr>
            <p:ph idx="1"/>
          </p:nvPr>
        </p:nvSpPr>
        <p:spPr/>
        <p:txBody>
          <a:bodyPr>
            <a:normAutofit fontScale="92500" lnSpcReduction="10000"/>
          </a:bodyPr>
          <a:lstStyle/>
          <a:p>
            <a:r>
              <a:rPr lang="he-IL" dirty="0"/>
              <a:t>פעולת "קיצור דרך" מאפשר שיקוף של תיקיה/פריט במערכת כאשר הקשר בין המקור לקישור נשאר. שינויים במקור ישוקפו בישות בה קיים קיצור הדרך.</a:t>
            </a:r>
            <a:endParaRPr lang="en-US" sz="2600" dirty="0"/>
          </a:p>
          <a:p>
            <a:r>
              <a:rPr lang="he-IL" dirty="0"/>
              <a:t>דרכים בהם פעולת "קיצור דרך" מתאפשרת:</a:t>
            </a:r>
            <a:endParaRPr lang="en-US" sz="2600" dirty="0"/>
          </a:p>
          <a:p>
            <a:pPr lvl="1"/>
            <a:r>
              <a:rPr lang="he-IL" dirty="0"/>
              <a:t>במאגר ידע של קורס/מאגר – קיצור דרך של תיקיה אל תיקיה אחרת / קיצור דרך של פריט אל תיקיה אחרת באותה הישות</a:t>
            </a:r>
            <a:endParaRPr lang="en-US" dirty="0"/>
          </a:p>
          <a:p>
            <a:pPr lvl="1"/>
            <a:r>
              <a:rPr lang="he-IL" dirty="0"/>
              <a:t>בין ישויות – ממאגר </a:t>
            </a:r>
            <a:r>
              <a:rPr lang="en-US" dirty="0"/>
              <a:t>X</a:t>
            </a:r>
            <a:r>
              <a:rPr lang="he-IL" dirty="0"/>
              <a:t> למאגר </a:t>
            </a:r>
            <a:r>
              <a:rPr lang="en-US" dirty="0"/>
              <a:t>Y</a:t>
            </a:r>
          </a:p>
          <a:p>
            <a:r>
              <a:rPr lang="he-IL" dirty="0"/>
              <a:t>פעולת קיצור דרך בין ישויות יכולה להתבצע ב-2 דרכים:</a:t>
            </a:r>
            <a:endParaRPr lang="en-US" sz="2600" dirty="0"/>
          </a:p>
          <a:p>
            <a:pPr lvl="1"/>
            <a:r>
              <a:rPr lang="he-IL" dirty="0"/>
              <a:t>מאגר ראשי -  ע"י בחירת הפריט/תיקיה/ישות לה רוצים לבצע פעולת קיצור דרך אל ישות אחרת.</a:t>
            </a:r>
            <a:endParaRPr lang="en-US" dirty="0"/>
          </a:p>
          <a:p>
            <a:pPr lvl="1"/>
            <a:r>
              <a:rPr lang="he-IL" dirty="0"/>
              <a:t>ישות מסוימת לה רוצים להוסיף מאגר/תיקיה/פריט ע"י לחיצה על כפתור "הוסף" &gt; קיצור דרך למאגר/תיקיה/פריט</a:t>
            </a:r>
            <a:endParaRPr lang="en-US" dirty="0"/>
          </a:p>
          <a:p>
            <a:r>
              <a:rPr lang="he-IL" dirty="0"/>
              <a:t>פעולת קיצור דרך תתאפשר ל:</a:t>
            </a:r>
            <a:endParaRPr lang="en-US" sz="2600" dirty="0"/>
          </a:p>
          <a:p>
            <a:pPr lvl="1"/>
            <a:r>
              <a:rPr lang="he-IL" dirty="0"/>
              <a:t>מאגר ידע בישות (מאגר תוכן/סביבת למידה/קורס אב)</a:t>
            </a:r>
            <a:endParaRPr lang="en-US" dirty="0"/>
          </a:p>
          <a:p>
            <a:pPr lvl="1"/>
            <a:r>
              <a:rPr lang="he-IL" dirty="0"/>
              <a:t>תיקייה</a:t>
            </a:r>
            <a:endParaRPr lang="en-US" dirty="0"/>
          </a:p>
          <a:p>
            <a:pPr lvl="1"/>
            <a:r>
              <a:rPr lang="he-IL" dirty="0"/>
              <a:t>פריט במערכת</a:t>
            </a:r>
            <a:endParaRPr lang="en-US" dirty="0"/>
          </a:p>
          <a:p>
            <a:endParaRPr lang="he-IL" dirty="0"/>
          </a:p>
        </p:txBody>
      </p:sp>
    </p:spTree>
    <p:extLst>
      <p:ext uri="{BB962C8B-B14F-4D97-AF65-F5344CB8AC3E}">
        <p14:creationId xmlns:p14="http://schemas.microsoft.com/office/powerpoint/2010/main" val="246226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dirty="0" smtClean="0"/>
              <a:t>מאגר </a:t>
            </a:r>
            <a:r>
              <a:rPr lang="he-IL" sz="2400" dirty="0"/>
              <a:t>ראשי</a:t>
            </a:r>
            <a:endParaRPr lang="he-IL" sz="2400" dirty="0"/>
          </a:p>
        </p:txBody>
      </p:sp>
      <p:sp>
        <p:nvSpPr>
          <p:cNvPr id="3" name="מציין מיקום תוכן 2"/>
          <p:cNvSpPr>
            <a:spLocks noGrp="1"/>
          </p:cNvSpPr>
          <p:nvPr>
            <p:ph idx="1"/>
          </p:nvPr>
        </p:nvSpPr>
        <p:spPr/>
        <p:txBody>
          <a:bodyPr>
            <a:normAutofit/>
          </a:bodyPr>
          <a:lstStyle/>
          <a:p>
            <a:r>
              <a:rPr lang="he-IL" dirty="0"/>
              <a:t>מאגר ראשי הוא מסך המציג את כלל הישויות אשר למשתמש יש הרשאות אליהם.</a:t>
            </a:r>
            <a:endParaRPr lang="en-US" sz="2600" dirty="0"/>
          </a:p>
          <a:p>
            <a:r>
              <a:rPr lang="he-IL" dirty="0"/>
              <a:t>באמצעות מסך זה משתמשים יראו את עץ המידע הצה"לי לפי ההרשאות שיש למשתמש</a:t>
            </a:r>
            <a:endParaRPr lang="en-US" sz="2600" dirty="0"/>
          </a:p>
          <a:p>
            <a:r>
              <a:rPr lang="he-IL" dirty="0"/>
              <a:t>המידע מקובץ לפי ההיררכיה של המבנה הארגוני </a:t>
            </a:r>
            <a:endParaRPr lang="en-US" sz="2600" dirty="0"/>
          </a:p>
          <a:p>
            <a:r>
              <a:rPr lang="he-IL" dirty="0"/>
              <a:t>מסך זה הוא כלי עבודה לבעלי הרשאות עריכה ומאפשר ביצוע הפעולות הבאות:</a:t>
            </a:r>
            <a:endParaRPr lang="en-US" sz="2600" dirty="0"/>
          </a:p>
          <a:p>
            <a:pPr lvl="1"/>
            <a:r>
              <a:rPr lang="he-IL" dirty="0"/>
              <a:t>העברות של פריטים/תיקיות בין ישויות</a:t>
            </a:r>
            <a:endParaRPr lang="en-US" dirty="0"/>
          </a:p>
          <a:p>
            <a:pPr lvl="1"/>
            <a:r>
              <a:rPr lang="he-IL" dirty="0"/>
              <a:t>ביצוע פעולות "קיצור דרך" לפריט/תיקיות בין ישויות</a:t>
            </a:r>
            <a:endParaRPr lang="en-US" dirty="0"/>
          </a:p>
          <a:p>
            <a:pPr lvl="1"/>
            <a:r>
              <a:rPr lang="he-IL" dirty="0"/>
              <a:t>יצירת פריטים ותיקיות למאגרים</a:t>
            </a:r>
            <a:endParaRPr lang="en-US" dirty="0"/>
          </a:p>
          <a:p>
            <a:endParaRPr lang="he-IL" dirty="0"/>
          </a:p>
        </p:txBody>
      </p:sp>
    </p:spTree>
    <p:extLst>
      <p:ext uri="{BB962C8B-B14F-4D97-AF65-F5344CB8AC3E}">
        <p14:creationId xmlns:p14="http://schemas.microsoft.com/office/powerpoint/2010/main" val="180285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dirty="0" smtClean="0"/>
              <a:t>מנגנון הרשאות התוכן</a:t>
            </a:r>
            <a:endParaRPr lang="he-IL" sz="2400" dirty="0"/>
          </a:p>
        </p:txBody>
      </p:sp>
      <p:sp>
        <p:nvSpPr>
          <p:cNvPr id="3" name="מציין מיקום תוכן 2"/>
          <p:cNvSpPr>
            <a:spLocks noGrp="1"/>
          </p:cNvSpPr>
          <p:nvPr>
            <p:ph idx="1"/>
          </p:nvPr>
        </p:nvSpPr>
        <p:spPr/>
        <p:txBody>
          <a:bodyPr>
            <a:normAutofit/>
          </a:bodyPr>
          <a:lstStyle/>
          <a:p>
            <a:r>
              <a:rPr lang="he-IL" dirty="0"/>
              <a:t>למאגר תוכן ופעילויות, קורס אב וסביבת למידה תתווסף הרשאת קישור תכנים בנוסף להרשאת עריכת התוכן.</a:t>
            </a:r>
            <a:endParaRPr lang="en-US" sz="2600" dirty="0"/>
          </a:p>
          <a:p>
            <a:pPr lvl="1"/>
            <a:r>
              <a:rPr lang="he-IL" dirty="0"/>
              <a:t>הרשאת קישור תכיל בתוכה את הרשאת צפייה</a:t>
            </a:r>
            <a:endParaRPr lang="en-US" dirty="0"/>
          </a:p>
          <a:p>
            <a:pPr lvl="1"/>
            <a:r>
              <a:rPr lang="he-IL" dirty="0"/>
              <a:t>הרשאת עריכה תכיל בתוכה את הרשאת צפייה וקישור</a:t>
            </a:r>
            <a:endParaRPr lang="en-US" dirty="0"/>
          </a:p>
          <a:p>
            <a:r>
              <a:rPr lang="he-IL" dirty="0"/>
              <a:t>לישות "מאגר תוכן ופעילויות" במסך העריכה תתווסף לשונית חדשה שתיקרא "צופים" אשר יאפשרו הגדרת משתמשים אשר יקבלו אחת מההרשאות הבאות למאגר התוכן:</a:t>
            </a:r>
            <a:endParaRPr lang="en-US" sz="2600" dirty="0"/>
          </a:p>
          <a:p>
            <a:pPr lvl="1"/>
            <a:r>
              <a:rPr lang="he-IL" dirty="0"/>
              <a:t>הרשאות צפייה</a:t>
            </a:r>
            <a:endParaRPr lang="en-US" dirty="0"/>
          </a:p>
          <a:p>
            <a:pPr lvl="1"/>
            <a:r>
              <a:rPr lang="he-IL" dirty="0"/>
              <a:t>בלשונית זו יוגדרו המשתמשים בעלי הרשאות צפייה, משתמשים בעלי הרשאות עריכה יוגדרו כ"מנהלים" תחת לשונית "מנהלים".</a:t>
            </a:r>
            <a:endParaRPr lang="en-US" dirty="0"/>
          </a:p>
          <a:p>
            <a:endParaRPr lang="he-IL" dirty="0"/>
          </a:p>
        </p:txBody>
      </p:sp>
    </p:spTree>
    <p:extLst>
      <p:ext uri="{BB962C8B-B14F-4D97-AF65-F5344CB8AC3E}">
        <p14:creationId xmlns:p14="http://schemas.microsoft.com/office/powerpoint/2010/main" val="341575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פערים</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3081952885"/>
              </p:ext>
            </p:extLst>
          </p:nvPr>
        </p:nvGraphicFramePr>
        <p:xfrm>
          <a:off x="457200" y="764704"/>
          <a:ext cx="8229600" cy="4180840"/>
        </p:xfrm>
        <a:graphic>
          <a:graphicData uri="http://schemas.openxmlformats.org/drawingml/2006/table">
            <a:tbl>
              <a:tblPr rtl="1" firstRow="1" bandRow="1">
                <a:tableStyleId>{2A488322-F2BA-4B5B-9748-0D474271808F}</a:tableStyleId>
              </a:tblPr>
              <a:tblGrid>
                <a:gridCol w="4179952">
                  <a:extLst>
                    <a:ext uri="{9D8B030D-6E8A-4147-A177-3AD203B41FA5}">
                      <a16:colId xmlns:a16="http://schemas.microsoft.com/office/drawing/2014/main" xmlns="" val="20000"/>
                    </a:ext>
                  </a:extLst>
                </a:gridCol>
                <a:gridCol w="4049648">
                  <a:extLst>
                    <a:ext uri="{9D8B030D-6E8A-4147-A177-3AD203B41FA5}">
                      <a16:colId xmlns:a16="http://schemas.microsoft.com/office/drawing/2014/main" xmlns="" val="20001"/>
                    </a:ext>
                  </a:extLst>
                </a:gridCol>
              </a:tblGrid>
              <a:tr h="370840">
                <a:tc>
                  <a:txBody>
                    <a:bodyPr/>
                    <a:lstStyle/>
                    <a:p>
                      <a:pPr rtl="1"/>
                      <a:r>
                        <a:rPr lang="he-IL" b="0" dirty="0" smtClean="0"/>
                        <a:t>פער</a:t>
                      </a:r>
                      <a:endParaRPr lang="he-IL" b="0" dirty="0"/>
                    </a:p>
                  </a:txBody>
                  <a:tcPr/>
                </a:tc>
                <a:tc>
                  <a:txBody>
                    <a:bodyPr/>
                    <a:lstStyle/>
                    <a:p>
                      <a:pPr rtl="1"/>
                      <a:r>
                        <a:rPr lang="he-IL" b="0" dirty="0" smtClean="0"/>
                        <a:t>צורך </a:t>
                      </a:r>
                      <a:r>
                        <a:rPr lang="he-IL" b="1" dirty="0" smtClean="0"/>
                        <a:t>במערכת</a:t>
                      </a:r>
                      <a:r>
                        <a:rPr lang="he-IL" b="0" baseline="0" dirty="0" smtClean="0"/>
                        <a:t> לגישור הפער</a:t>
                      </a:r>
                      <a:endParaRPr lang="he-IL" b="0" dirty="0"/>
                    </a:p>
                  </a:txBody>
                  <a:tcPr/>
                </a:tc>
                <a:extLst>
                  <a:ext uri="{0D108BD9-81ED-4DB2-BD59-A6C34878D82A}">
                    <a16:rowId xmlns:a16="http://schemas.microsoft.com/office/drawing/2014/main" xmlns="" val="10000"/>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אין הרשאת</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קישור נפרדת מהרשאת העריכה</a:t>
                      </a:r>
                      <a:endPar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endParaRPr>
                    </a:p>
                    <a:p>
                      <a:pPr rtl="1"/>
                      <a:endParaRPr lang="he-IL" sz="1400" dirty="0"/>
                    </a:p>
                  </a:txBody>
                  <a:tcPr/>
                </a:tc>
                <a:tc>
                  <a:txBody>
                    <a:bodyPr/>
                    <a:lstStyle/>
                    <a:p>
                      <a:pPr rtl="1"/>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צורך ביצירת</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a:t>
                      </a: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הרשאת קישור/העתקה בלבד של תוכן ממאגר תוכן/קורס אב/סביבת למידה</a:t>
                      </a:r>
                    </a:p>
                    <a:p>
                      <a:pPr rtl="1"/>
                      <a:endParaRPr lang="he-IL" sz="1400" dirty="0"/>
                    </a:p>
                  </a:txBody>
                  <a:tcPr/>
                </a:tc>
                <a:extLst>
                  <a:ext uri="{0D108BD9-81ED-4DB2-BD59-A6C34878D82A}">
                    <a16:rowId xmlns:a16="http://schemas.microsoft.com/office/drawing/2014/main" xmlns="" val="10001"/>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אין יכולת לקשר מאגר שלם</a:t>
                      </a:r>
                      <a:endPar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endParaRPr>
                    </a:p>
                    <a:p>
                      <a:pPr rtl="1"/>
                      <a:endParaRPr lang="he-IL" sz="1600" b="0" kern="120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tc>
                  <a: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מאגר/קורס/מחזור </a:t>
                      </a: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שלם – במידה ויש</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שינויים במקור, השינויים ישוקפו בקישור.</a:t>
                      </a:r>
                      <a:endPar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endParaRPr>
                    </a:p>
                    <a:p>
                      <a:pPr rtl="1"/>
                      <a:endParaRPr lang="he-IL" sz="1400" dirty="0"/>
                    </a:p>
                  </a:txBody>
                  <a:tcPr/>
                </a:tc>
                <a:extLst>
                  <a:ext uri="{0D108BD9-81ED-4DB2-BD59-A6C34878D82A}">
                    <a16:rowId xmlns:a16="http://schemas.microsoft.com/office/drawing/2014/main" xmlns="" val="10002"/>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אין יכולת לקשר שאלות למבחן</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ממאגר אחר</a:t>
                      </a:r>
                      <a:endPar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endParaRPr>
                    </a:p>
                    <a:p>
                      <a:pPr rtl="1"/>
                      <a:endParaRPr lang="he-IL" sz="1400" dirty="0"/>
                    </a:p>
                  </a:txBody>
                  <a:tcPr/>
                </a:tc>
                <a:tc>
                  <a: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צורך לאפשר בעת יצירת מבחן לקשר שאלות ממאגרי שאלות הנמצאים בישויות אחרות עליהן יש למשתמש הרשאות</a:t>
                      </a:r>
                    </a:p>
                    <a:p>
                      <a:pPr marL="0" marR="0" lvl="1" indent="0" algn="r" defTabSz="914400" rtl="1" eaLnBrk="1" fontAlgn="auto" latinLnBrk="0" hangingPunct="1">
                        <a:lnSpc>
                          <a:spcPct val="100000"/>
                        </a:lnSpc>
                        <a:spcBef>
                          <a:spcPts val="0"/>
                        </a:spcBef>
                        <a:spcAft>
                          <a:spcPts val="0"/>
                        </a:spcAft>
                        <a:buClrTx/>
                        <a:buSzTx/>
                        <a:buFontTx/>
                        <a:buNone/>
                        <a:tabLst/>
                        <a:defRPr/>
                      </a:pPr>
                      <a:endParaRPr lang="he-IL" sz="1600" b="0" kern="120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extLst>
                  <a:ext uri="{0D108BD9-81ED-4DB2-BD59-A6C34878D82A}">
                    <a16:rowId xmlns:a16="http://schemas.microsoft.com/office/drawing/2014/main" xmlns="" val="10003"/>
                  </a:ext>
                </a:extLst>
              </a:tr>
              <a:tr h="370840">
                <a:tc>
                  <a:txBody>
                    <a:bodyPr/>
                    <a:lstStyle/>
                    <a:p>
                      <a:pPr rtl="1"/>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אין יכולת לבצע קישור</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על פריט מקושר</a:t>
                      </a:r>
                      <a:endParaRPr lang="he-IL" sz="1600" b="0" kern="120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tc>
                  <a: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he-IL" sz="1600" b="0" kern="1200" dirty="0" smtClean="0">
                          <a:solidFill>
                            <a:schemeClr val="tx2">
                              <a:lumMod val="75000"/>
                            </a:schemeClr>
                          </a:solidFill>
                          <a:latin typeface="Segoe UI Semilight" panose="020B0402040204020203" pitchFamily="34" charset="0"/>
                          <a:ea typeface="+mn-ea"/>
                          <a:cs typeface="Segoe UI Semilight" panose="020B0402040204020203" pitchFamily="34" charset="0"/>
                        </a:rPr>
                        <a:t>צורך לאפשר לקשר תיקייה /פריט מקושר/ת</a:t>
                      </a:r>
                    </a:p>
                    <a:p>
                      <a:pPr marL="0" marR="0" lvl="1" indent="0" algn="r" defTabSz="914400" rtl="1" eaLnBrk="1" fontAlgn="auto" latinLnBrk="0" hangingPunct="1">
                        <a:lnSpc>
                          <a:spcPct val="100000"/>
                        </a:lnSpc>
                        <a:spcBef>
                          <a:spcPts val="0"/>
                        </a:spcBef>
                        <a:spcAft>
                          <a:spcPts val="0"/>
                        </a:spcAft>
                        <a:buClrTx/>
                        <a:buSzTx/>
                        <a:buFontTx/>
                        <a:buNone/>
                        <a:tabLst/>
                        <a:defRPr/>
                      </a:pP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 </a:t>
                      </a:r>
                      <a:endParaRPr lang="he-IL" sz="1600" b="0" kern="120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extLst>
                  <a:ext uri="{0D108BD9-81ED-4DB2-BD59-A6C34878D82A}">
                    <a16:rowId xmlns:a16="http://schemas.microsoft.com/office/drawing/2014/main" xmlns="" val="10004"/>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אין יכולת לבצע</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פעולות קישור מתוך ישות היעד</a:t>
                      </a:r>
                      <a:endPar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tc>
                  <a:txBody>
                    <a:bodyPr/>
                    <a:lstStyle/>
                    <a:p>
                      <a:pPr rtl="1"/>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צורך ביכולת להוסיף</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פעולת "קיצור דרך" מישות היעד :קורס אב/סביבת למידה</a:t>
                      </a:r>
                      <a:endPar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tr>
            </a:tbl>
          </a:graphicData>
        </a:graphic>
      </p:graphicFrame>
    </p:spTree>
    <p:extLst>
      <p:ext uri="{BB962C8B-B14F-4D97-AF65-F5344CB8AC3E}">
        <p14:creationId xmlns:p14="http://schemas.microsoft.com/office/powerpoint/2010/main" val="8826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פערים</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4087473507"/>
              </p:ext>
            </p:extLst>
          </p:nvPr>
        </p:nvGraphicFramePr>
        <p:xfrm>
          <a:off x="457200" y="764704"/>
          <a:ext cx="8229600" cy="3083560"/>
        </p:xfrm>
        <a:graphic>
          <a:graphicData uri="http://schemas.openxmlformats.org/drawingml/2006/table">
            <a:tbl>
              <a:tblPr rtl="1" firstRow="1" bandRow="1">
                <a:tableStyleId>{2A488322-F2BA-4B5B-9748-0D474271808F}</a:tableStyleId>
              </a:tblPr>
              <a:tblGrid>
                <a:gridCol w="4179952">
                  <a:extLst>
                    <a:ext uri="{9D8B030D-6E8A-4147-A177-3AD203B41FA5}">
                      <a16:colId xmlns:a16="http://schemas.microsoft.com/office/drawing/2014/main" xmlns="" val="20000"/>
                    </a:ext>
                  </a:extLst>
                </a:gridCol>
                <a:gridCol w="4049648">
                  <a:extLst>
                    <a:ext uri="{9D8B030D-6E8A-4147-A177-3AD203B41FA5}">
                      <a16:colId xmlns:a16="http://schemas.microsoft.com/office/drawing/2014/main" xmlns="" val="20001"/>
                    </a:ext>
                  </a:extLst>
                </a:gridCol>
              </a:tblGrid>
              <a:tr h="370840">
                <a:tc>
                  <a:txBody>
                    <a:bodyPr/>
                    <a:lstStyle/>
                    <a:p>
                      <a:pPr rtl="1"/>
                      <a:r>
                        <a:rPr lang="he-IL" b="0" dirty="0" smtClean="0"/>
                        <a:t>פער</a:t>
                      </a:r>
                      <a:endParaRPr lang="he-IL" b="0" dirty="0"/>
                    </a:p>
                  </a:txBody>
                  <a:tcPr/>
                </a:tc>
                <a:tc>
                  <a:txBody>
                    <a:bodyPr/>
                    <a:lstStyle/>
                    <a:p>
                      <a:pPr rtl="1"/>
                      <a:r>
                        <a:rPr lang="he-IL" b="0" dirty="0" smtClean="0"/>
                        <a:t>צורך </a:t>
                      </a:r>
                      <a:r>
                        <a:rPr lang="he-IL" b="1" dirty="0" smtClean="0"/>
                        <a:t>במערכת</a:t>
                      </a:r>
                      <a:r>
                        <a:rPr lang="he-IL" b="0" baseline="0" dirty="0" smtClean="0"/>
                        <a:t> לגישור הפער</a:t>
                      </a:r>
                      <a:endParaRPr lang="he-IL" b="0" dirty="0"/>
                    </a:p>
                  </a:txBody>
                  <a:tcPr/>
                </a:tc>
                <a:extLst>
                  <a:ext uri="{0D108BD9-81ED-4DB2-BD59-A6C34878D82A}">
                    <a16:rowId xmlns:a16="http://schemas.microsoft.com/office/drawing/2014/main" xmlns="" val="10000"/>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מאגר הראשי מציג רשימה שטוחה של הישויות להם למשתמש יש הרשאות לצפייה ובכך הוא לא רואה את עץ הידע הצה"לי בתצוגת עץ. </a:t>
                      </a:r>
                      <a:r>
                        <a:rPr lang="en-US"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a:r>
                      <a:br>
                        <a:rPr lang="en-US"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b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כיום הצפייה בעץ היא דרך המבנה הארגוני</a:t>
                      </a:r>
                      <a:endParaRPr lang="he-IL" sz="1600" b="0" kern="1200" baseline="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tc>
                  <a:txBody>
                    <a:bodyPr/>
                    <a:lstStyle/>
                    <a:p>
                      <a:pPr rtl="1"/>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שינוי תצוגת "מאגר ראשי" – תצוגה</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התומכת היררכית המבנה הארגוני</a:t>
                      </a:r>
                      <a:endParaRPr lang="he-IL" sz="1600" b="0" kern="120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extLst>
                  <a:ext uri="{0D108BD9-81ED-4DB2-BD59-A6C34878D82A}">
                    <a16:rowId xmlns:a16="http://schemas.microsoft.com/office/drawing/2014/main" xmlns="" val="10002"/>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במאגרי תוכן בכדי לשמור על היררכית הנושאים המקצועית בעץ הידע הצה"לי נדרש לנהל תכנים מסווגים ולהם לנהל הרשאות נפרדות</a:t>
                      </a:r>
                      <a:endParaRPr lang="he-IL" sz="1600" b="0" kern="1200" baseline="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tc>
                  <a:txBody>
                    <a:bodyPr/>
                    <a:lstStyle/>
                    <a:p>
                      <a:pPr rtl="1"/>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הרשאות ברמת תיקייה</a:t>
                      </a:r>
                    </a:p>
                    <a:p>
                      <a:pPr rtl="1"/>
                      <a:endParaRPr lang="he-IL" sz="1600" b="0" kern="120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extLst>
                  <a:ext uri="{0D108BD9-81ED-4DB2-BD59-A6C34878D82A}">
                    <a16:rowId xmlns:a16="http://schemas.microsoft.com/office/drawing/2014/main" xmlns="" val="10003"/>
                  </a:ext>
                </a:extLst>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במאגר הראשי לא ניתן לחפש תיקיות/מאגרים</a:t>
                      </a:r>
                      <a:endParaRPr lang="he-IL" sz="1600" b="0" kern="1200" baseline="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tc>
                  <a:txBody>
                    <a:bodyPr/>
                    <a:lstStyle/>
                    <a:p>
                      <a:pPr rtl="1"/>
                      <a:r>
                        <a:rPr lang="he-IL" sz="1600" b="0" kern="1200" dirty="0" smtClean="0">
                          <a:solidFill>
                            <a:schemeClr val="tx2">
                              <a:lumMod val="75000"/>
                            </a:schemeClr>
                          </a:solidFill>
                          <a:latin typeface="Segoe UI Semilight" panose="020B0402040204020203" pitchFamily="34" charset="0"/>
                          <a:ea typeface="+mj-ea"/>
                          <a:cs typeface="Segoe UI Semilight" panose="020B0402040204020203" pitchFamily="34" charset="0"/>
                        </a:rPr>
                        <a:t>שיפור</a:t>
                      </a:r>
                      <a:r>
                        <a:rPr lang="he-IL" sz="1600" b="0" kern="1200" baseline="0" dirty="0" smtClean="0">
                          <a:solidFill>
                            <a:schemeClr val="tx2">
                              <a:lumMod val="75000"/>
                            </a:schemeClr>
                          </a:solidFill>
                          <a:latin typeface="Segoe UI Semilight" panose="020B0402040204020203" pitchFamily="34" charset="0"/>
                          <a:ea typeface="+mj-ea"/>
                          <a:cs typeface="Segoe UI Semilight" panose="020B0402040204020203" pitchFamily="34" charset="0"/>
                        </a:rPr>
                        <a:t> כלי החיפוש – כחלק משינוי תצוגת המאגר הראשי מאגרים ותיקיות יהיו פריט במערכת</a:t>
                      </a:r>
                      <a:endParaRPr lang="he-IL" sz="1600" b="0" kern="1200" dirty="0">
                        <a:solidFill>
                          <a:schemeClr val="tx2">
                            <a:lumMod val="75000"/>
                          </a:schemeClr>
                        </a:solidFill>
                        <a:latin typeface="Segoe UI Semilight" panose="020B0402040204020203" pitchFamily="34" charset="0"/>
                        <a:ea typeface="+mj-ea"/>
                        <a:cs typeface="Segoe UI Semilight" panose="020B0402040204020203"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818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תמצית הפיתוחים החדשים</a:t>
            </a:r>
            <a:endParaRPr lang="he-IL" dirty="0"/>
          </a:p>
        </p:txBody>
      </p:sp>
      <p:sp>
        <p:nvSpPr>
          <p:cNvPr id="3" name="מציין מיקום תוכן 2"/>
          <p:cNvSpPr>
            <a:spLocks noGrp="1"/>
          </p:cNvSpPr>
          <p:nvPr>
            <p:ph idx="1"/>
          </p:nvPr>
        </p:nvSpPr>
        <p:spPr/>
        <p:txBody>
          <a:bodyPr>
            <a:normAutofit fontScale="85000" lnSpcReduction="20000"/>
          </a:bodyPr>
          <a:lstStyle/>
          <a:p>
            <a:r>
              <a:rPr lang="he-IL" b="1" cap="small" dirty="0"/>
              <a:t>תמצית הפיתוחים </a:t>
            </a:r>
            <a:endParaRPr lang="en-US" b="1" cap="small" dirty="0"/>
          </a:p>
          <a:p>
            <a:pPr lvl="1"/>
            <a:r>
              <a:rPr lang="he-IL" dirty="0"/>
              <a:t>היכולת לבצע פעולת "קיצור דרך" למאגר/קורס/סביבה שלם</a:t>
            </a:r>
            <a:endParaRPr lang="en-US" sz="2200" dirty="0"/>
          </a:p>
          <a:p>
            <a:pPr lvl="1"/>
            <a:r>
              <a:rPr lang="he-IL" dirty="0"/>
              <a:t>היכולת לבצע פעולת "קיצור דרך" לתיקיה/פריט </a:t>
            </a:r>
            <a:r>
              <a:rPr lang="he-IL" dirty="0" smtClean="0"/>
              <a:t>מקושר</a:t>
            </a:r>
            <a:endParaRPr lang="en-US" sz="2200" dirty="0"/>
          </a:p>
          <a:p>
            <a:pPr lvl="1"/>
            <a:r>
              <a:rPr lang="he-IL" dirty="0"/>
              <a:t>היכולת לבנות מבחן ולקשר מבחנים מישויות שונות להם יש למשתמש הרשאות</a:t>
            </a:r>
            <a:endParaRPr lang="en-US" sz="2200" dirty="0"/>
          </a:p>
          <a:p>
            <a:pPr lvl="1"/>
            <a:r>
              <a:rPr lang="he-IL" dirty="0"/>
              <a:t>היכולת להוסיף בישויות השונות קיצור דרך לתיקיה / פריט </a:t>
            </a:r>
            <a:endParaRPr lang="en-US" sz="2200" dirty="0"/>
          </a:p>
          <a:p>
            <a:pPr lvl="1"/>
            <a:r>
              <a:rPr lang="he-IL" dirty="0"/>
              <a:t>שיפור תצוגת "מאגר ראשי" לפי היכולות הבאות:</a:t>
            </a:r>
            <a:endParaRPr lang="en-US" sz="2200" dirty="0"/>
          </a:p>
          <a:p>
            <a:r>
              <a:rPr lang="he-IL" dirty="0"/>
              <a:t>שיקוף ההיררכיה ממסך המבנה הארגוני</a:t>
            </a:r>
            <a:endParaRPr lang="en-US" sz="2800" dirty="0"/>
          </a:p>
          <a:p>
            <a:r>
              <a:rPr lang="he-IL" dirty="0"/>
              <a:t>הוספת סינון לפי סוגי ישויות (מאגר תוכן ופעילויות, קורס אב, סביבות למידה) </a:t>
            </a:r>
            <a:endParaRPr lang="en-US" sz="2800" dirty="0"/>
          </a:p>
          <a:p>
            <a:r>
              <a:rPr lang="he-IL" dirty="0"/>
              <a:t>היכולת לחפש לפי  פריט/תיקיה/ישות </a:t>
            </a:r>
            <a:endParaRPr lang="en-US" sz="2800" dirty="0"/>
          </a:p>
          <a:p>
            <a:r>
              <a:rPr lang="he-IL" dirty="0"/>
              <a:t>הגדלת אזור עץ הנושאים כך שיהיה ניתן להציג יותר מ 4 רמות</a:t>
            </a:r>
            <a:endParaRPr lang="en-US" sz="2800" dirty="0"/>
          </a:p>
          <a:p>
            <a:r>
              <a:rPr lang="he-IL" dirty="0"/>
              <a:t>היכולת לבחור מספר אפשרויות ברשימה הנפתחת "סוג פריט" בחיפוש אל מול סוגים ו-</a:t>
            </a:r>
            <a:r>
              <a:rPr lang="en-US" sz="2800" dirty="0" smtClean="0"/>
              <a:t>MD</a:t>
            </a:r>
          </a:p>
          <a:p>
            <a:r>
              <a:rPr lang="he-IL" dirty="0" smtClean="0"/>
              <a:t>היכולות </a:t>
            </a:r>
            <a:r>
              <a:rPr lang="he-IL" dirty="0"/>
              <a:t>הכלליות של המערכת בנושא ניהול התוכן יישארו כפי שהן:</a:t>
            </a:r>
            <a:endParaRPr lang="en-US" sz="2200" dirty="0"/>
          </a:p>
          <a:p>
            <a:pPr lvl="1"/>
            <a:r>
              <a:rPr lang="he-IL" dirty="0"/>
              <a:t>היכולת לבצע פעולת העתקה</a:t>
            </a:r>
            <a:endParaRPr lang="en-US" dirty="0"/>
          </a:p>
          <a:p>
            <a:pPr lvl="1"/>
            <a:r>
              <a:rPr lang="he-IL" dirty="0"/>
              <a:t>היכולת לבצע פעולת העברה </a:t>
            </a:r>
            <a:endParaRPr lang="en-US" dirty="0"/>
          </a:p>
          <a:p>
            <a:pPr lvl="1"/>
            <a:r>
              <a:rPr lang="he-IL" dirty="0"/>
              <a:t>היכולת ליצור תיקיות / פריטים</a:t>
            </a:r>
            <a:endParaRPr lang="en-US" dirty="0"/>
          </a:p>
          <a:p>
            <a:pPr lvl="1"/>
            <a:r>
              <a:rPr lang="he-IL" dirty="0"/>
              <a:t>היכולת ליצור כלי הערכה</a:t>
            </a:r>
            <a:endParaRPr lang="en-US" dirty="0"/>
          </a:p>
          <a:p>
            <a:endParaRPr lang="he-IL" dirty="0"/>
          </a:p>
        </p:txBody>
      </p:sp>
    </p:spTree>
    <p:extLst>
      <p:ext uri="{BB962C8B-B14F-4D97-AF65-F5344CB8AC3E}">
        <p14:creationId xmlns:p14="http://schemas.microsoft.com/office/powerpoint/2010/main" val="278610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1</a:t>
            </a:r>
            <a:endParaRPr lang="he-IL" dirty="0"/>
          </a:p>
        </p:txBody>
      </p:sp>
      <p:sp>
        <p:nvSpPr>
          <p:cNvPr id="3" name="מציין מיקום תוכן 2"/>
          <p:cNvSpPr>
            <a:spLocks noGrp="1"/>
          </p:cNvSpPr>
          <p:nvPr>
            <p:ph idx="1"/>
          </p:nvPr>
        </p:nvSpPr>
        <p:spPr/>
        <p:txBody>
          <a:bodyPr>
            <a:normAutofit/>
          </a:bodyPr>
          <a:lstStyle/>
          <a:p>
            <a:pPr marL="0" indent="-400050"/>
            <a:r>
              <a:rPr lang="he-IL" b="1" cap="small" dirty="0"/>
              <a:t>תרחיש משתמש 1# - </a:t>
            </a:r>
            <a:r>
              <a:rPr lang="he-IL" b="1" cap="small" dirty="0" smtClean="0"/>
              <a:t>כמנהל קורס </a:t>
            </a:r>
            <a:r>
              <a:rPr lang="he-IL" b="1" cap="small" dirty="0"/>
              <a:t>אב אני נדרש לקשר מאגר תוכן שלם למאגר קורס האב על מנת להשתמש בו בקורס</a:t>
            </a:r>
            <a:r>
              <a:rPr lang="he-IL" b="1" cap="small" dirty="0" smtClean="0"/>
              <a:t>.</a:t>
            </a:r>
          </a:p>
          <a:p>
            <a:pPr lvl="1"/>
            <a:r>
              <a:rPr lang="he-IL" dirty="0"/>
              <a:t>הצורך/הבעיה:</a:t>
            </a:r>
            <a:endParaRPr lang="en-US" dirty="0"/>
          </a:p>
          <a:p>
            <a:pPr lvl="2"/>
            <a:r>
              <a:rPr lang="he-IL" dirty="0"/>
              <a:t>כיום ניתן לבצע קישור לתיקייה בודדת בלבד.</a:t>
            </a:r>
            <a:br>
              <a:rPr lang="he-IL" dirty="0"/>
            </a:br>
            <a:r>
              <a:rPr lang="he-IL" dirty="0"/>
              <a:t>כאשר משתמשים בעת הקמת הקורס אב, נדרשים לקשר את התוכן של הקורס ממוקדי הידע, הם מקשרים בכל פעם על תיקייה בודדת. </a:t>
            </a:r>
            <a:br>
              <a:rPr lang="he-IL" dirty="0"/>
            </a:br>
            <a:r>
              <a:rPr lang="he-IL" dirty="0"/>
              <a:t>לרוב, מוקדי הידע מכילים את כל הנושאים אותם נדרש מנהל קורס האב לקשר, ולכן היכולת לקשר תיקייה בודדת בלבד דורשת מספר רב של קליקים למשתמש.</a:t>
            </a:r>
            <a:endParaRPr lang="en-US" dirty="0"/>
          </a:p>
          <a:p>
            <a:pPr lvl="2"/>
            <a:r>
              <a:rPr lang="he-IL" dirty="0"/>
              <a:t>הצורך הוא היכולת לקשר מאגר תוכן שלם, בכדי להקל על המשתמשים לקשר מעל 20 תיקיות ב-20 פעולות שונות.</a:t>
            </a:r>
            <a:endParaRPr lang="en-US" dirty="0"/>
          </a:p>
          <a:p>
            <a:pPr marL="400050" lvl="1" indent="-400050"/>
            <a:endParaRPr lang="en-US" b="1" cap="small" dirty="0"/>
          </a:p>
          <a:p>
            <a:pPr marL="0" indent="0" algn="r">
              <a:buNone/>
            </a:pPr>
            <a:endParaRPr lang="he-IL" b="0" dirty="0" smtClean="0"/>
          </a:p>
          <a:p>
            <a:endParaRPr lang="he-IL" b="0" dirty="0" smtClean="0"/>
          </a:p>
        </p:txBody>
      </p:sp>
    </p:spTree>
    <p:extLst>
      <p:ext uri="{BB962C8B-B14F-4D97-AF65-F5344CB8AC3E}">
        <p14:creationId xmlns:p14="http://schemas.microsoft.com/office/powerpoint/2010/main" val="188452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תרחיש משתמש 1</a:t>
            </a:r>
            <a:endParaRPr lang="he-IL" dirty="0"/>
          </a:p>
        </p:txBody>
      </p:sp>
      <p:sp>
        <p:nvSpPr>
          <p:cNvPr id="3" name="מציין מיקום תוכן 2"/>
          <p:cNvSpPr>
            <a:spLocks noGrp="1"/>
          </p:cNvSpPr>
          <p:nvPr>
            <p:ph idx="1"/>
          </p:nvPr>
        </p:nvSpPr>
        <p:spPr/>
        <p:txBody>
          <a:bodyPr>
            <a:normAutofit fontScale="92500" lnSpcReduction="20000"/>
          </a:bodyPr>
          <a:lstStyle/>
          <a:p>
            <a:pPr marL="0" indent="-400050"/>
            <a:r>
              <a:rPr lang="he-IL" b="1" cap="small" dirty="0"/>
              <a:t>תרחיש משתמש 1# - </a:t>
            </a:r>
            <a:r>
              <a:rPr lang="he-IL" b="1" cap="small" dirty="0" smtClean="0"/>
              <a:t>כמנהל </a:t>
            </a:r>
            <a:r>
              <a:rPr lang="he-IL" b="1" cap="small" dirty="0"/>
              <a:t>קורס אב אני נדרש לקשר מאגר תוכן שלם למאגר קורס האב על מנת להשתמש בו בקורס</a:t>
            </a:r>
            <a:r>
              <a:rPr lang="he-IL" b="1" cap="small" dirty="0" smtClean="0"/>
              <a:t>.</a:t>
            </a:r>
          </a:p>
          <a:p>
            <a:pPr lvl="1"/>
            <a:r>
              <a:rPr lang="he-IL" b="1" dirty="0" smtClean="0"/>
              <a:t>תיאור הפתרון</a:t>
            </a:r>
          </a:p>
          <a:p>
            <a:pPr lvl="2"/>
            <a:r>
              <a:rPr lang="he-IL" dirty="0"/>
              <a:t>לכל קורס אב/מאגר תוכן ופעילויות/סביבת למידה שתיווצר במערכת תתווסף לה תיקייה ראשית במאגר התוכן שלה</a:t>
            </a:r>
            <a:r>
              <a:rPr lang="he-IL" dirty="0" smtClean="0"/>
              <a:t>.</a:t>
            </a:r>
          </a:p>
          <a:p>
            <a:pPr lvl="2"/>
            <a:r>
              <a:rPr lang="he-IL" dirty="0"/>
              <a:t>תיקייה זו תוצג תמיד בתצוגה </a:t>
            </a:r>
            <a:r>
              <a:rPr lang="he-IL" dirty="0" smtClean="0"/>
              <a:t>מורחבת</a:t>
            </a:r>
            <a:endParaRPr lang="en-US" dirty="0"/>
          </a:p>
          <a:p>
            <a:pPr lvl="2"/>
            <a:r>
              <a:rPr lang="he-IL" dirty="0"/>
              <a:t>לא תתאפשר מחיקתה</a:t>
            </a:r>
            <a:endParaRPr lang="en-US" sz="2200" dirty="0"/>
          </a:p>
          <a:p>
            <a:pPr lvl="2"/>
            <a:r>
              <a:rPr lang="he-IL" dirty="0"/>
              <a:t>לא תתאפשר יצירת תיקיה נוספת ברמה 0 (רמת שם המאגר</a:t>
            </a:r>
            <a:r>
              <a:rPr lang="he-IL" dirty="0" smtClean="0"/>
              <a:t>)</a:t>
            </a:r>
          </a:p>
          <a:p>
            <a:pPr lvl="1"/>
            <a:r>
              <a:rPr lang="he-IL" b="1" dirty="0"/>
              <a:t>אני יכול ללחוץ על כפתור "הוסף" במאגר תוכן ופעילויות / קורס אב / סביבת למידה &gt; קיצור דרך לתיקיה/פריט</a:t>
            </a:r>
            <a:endParaRPr lang="en-US" b="1" dirty="0"/>
          </a:p>
          <a:p>
            <a:pPr lvl="2"/>
            <a:r>
              <a:rPr lang="he-IL" dirty="0"/>
              <a:t>אני יכול לנווט בין כלל מאגרי התכנים במערכת שיש לי הרשאות  קישור / עריכה עליהן</a:t>
            </a:r>
            <a:endParaRPr lang="en-US" sz="2200" dirty="0"/>
          </a:p>
          <a:p>
            <a:pPr lvl="2"/>
            <a:r>
              <a:rPr lang="he-IL" dirty="0"/>
              <a:t>אני יכול לבחור תיקייה ראשית (מאגר תוכן שלם) אשר יקשר את כלל היררכית התיקיות.</a:t>
            </a:r>
            <a:endParaRPr lang="en-US" sz="2200" dirty="0"/>
          </a:p>
          <a:p>
            <a:pPr lvl="2"/>
            <a:r>
              <a:rPr lang="he-IL" dirty="0"/>
              <a:t>אני יכול לבחור תיקייה ספציפית בתוך עץ הנושא במאגר תוכן ספציפי.</a:t>
            </a:r>
            <a:endParaRPr lang="en-US" sz="2200" dirty="0"/>
          </a:p>
          <a:p>
            <a:pPr lvl="2"/>
            <a:r>
              <a:rPr lang="he-IL" dirty="0"/>
              <a:t>אני יכול לקשר תיקיה שהיא מקושרת ("קיצור דרך")</a:t>
            </a:r>
            <a:endParaRPr lang="en-US" sz="2200" dirty="0"/>
          </a:p>
          <a:p>
            <a:pPr lvl="2"/>
            <a:r>
              <a:rPr lang="he-IL" dirty="0"/>
              <a:t>התיקייה תקושר על כלל תכניה</a:t>
            </a:r>
            <a:endParaRPr lang="en-US" sz="2200" dirty="0"/>
          </a:p>
          <a:p>
            <a:pPr lvl="2"/>
            <a:r>
              <a:rPr lang="he-IL" dirty="0"/>
              <a:t>במידה והתוכן בתיקיית המקור עודכנו ע"י מנהל התוכן, העדכונים יופיעו גם בישויות בהם יש קיצור דרך אליהן.</a:t>
            </a:r>
            <a:endParaRPr lang="en-US" sz="2200" dirty="0"/>
          </a:p>
          <a:p>
            <a:pPr lvl="2"/>
            <a:endParaRPr lang="en-US" sz="2200" dirty="0"/>
          </a:p>
          <a:p>
            <a:pPr lvl="2"/>
            <a:endParaRPr lang="en-US" b="1" cap="small" dirty="0"/>
          </a:p>
          <a:p>
            <a:pPr marL="0" indent="0" algn="r">
              <a:buNone/>
            </a:pPr>
            <a:endParaRPr lang="he-IL" b="0" dirty="0" smtClean="0"/>
          </a:p>
          <a:p>
            <a:endParaRPr lang="he-IL" b="0" dirty="0" smtClean="0"/>
          </a:p>
        </p:txBody>
      </p:sp>
    </p:spTree>
    <p:extLst>
      <p:ext uri="{BB962C8B-B14F-4D97-AF65-F5344CB8AC3E}">
        <p14:creationId xmlns:p14="http://schemas.microsoft.com/office/powerpoint/2010/main" val="391978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הפתרון המוצע</a:t>
            </a:r>
            <a:endParaRPr lang="he-IL" dirty="0"/>
          </a:p>
        </p:txBody>
      </p:sp>
      <p:pic>
        <p:nvPicPr>
          <p:cNvPr id="4" name="מציין מיקום תוכן 3"/>
          <p:cNvPicPr>
            <a:picLocks noGrp="1" noChangeAspect="1"/>
          </p:cNvPicPr>
          <p:nvPr>
            <p:ph idx="1"/>
          </p:nvPr>
        </p:nvPicPr>
        <p:blipFill>
          <a:blip r:embed="rId2"/>
          <a:stretch>
            <a:fillRect/>
          </a:stretch>
        </p:blipFill>
        <p:spPr>
          <a:xfrm>
            <a:off x="457200" y="1062632"/>
            <a:ext cx="8229600" cy="4821636"/>
          </a:xfrm>
          <a:prstGeom prst="rect">
            <a:avLst/>
          </a:prstGeom>
        </p:spPr>
      </p:pic>
      <p:grpSp>
        <p:nvGrpSpPr>
          <p:cNvPr id="7" name="קבוצה 6"/>
          <p:cNvGrpSpPr/>
          <p:nvPr/>
        </p:nvGrpSpPr>
        <p:grpSpPr>
          <a:xfrm>
            <a:off x="683568" y="3068960"/>
            <a:ext cx="5812258" cy="1754326"/>
            <a:chOff x="683568" y="3068960"/>
            <a:chExt cx="5184576" cy="1564871"/>
          </a:xfrm>
        </p:grpSpPr>
        <p:sp>
          <p:nvSpPr>
            <p:cNvPr id="5" name="TextBox 4"/>
            <p:cNvSpPr txBox="1"/>
            <p:nvPr/>
          </p:nvSpPr>
          <p:spPr>
            <a:xfrm>
              <a:off x="683568" y="3068960"/>
              <a:ext cx="5184576" cy="1564871"/>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r" rtl="1"/>
              <a:r>
                <a:rPr lang="he-IL" dirty="0" smtClean="0"/>
                <a:t>בעת יצירת קורס אב/מאגר תוכן/ מחזור:</a:t>
              </a:r>
            </a:p>
            <a:p>
              <a:pPr marL="285750" indent="-285750" algn="r" rtl="1">
                <a:buFont typeface="Arial" panose="020B0604020202020204" pitchFamily="34" charset="0"/>
                <a:buChar char="•"/>
              </a:pPr>
              <a:r>
                <a:rPr lang="he-IL" dirty="0" smtClean="0"/>
                <a:t>תתווסף אוטומטית תיקיה ראשית בשם המחזור</a:t>
              </a:r>
            </a:p>
            <a:p>
              <a:pPr marL="742950" lvl="1" indent="-285750" algn="r" rtl="1">
                <a:buFont typeface="Arial" panose="020B0604020202020204" pitchFamily="34" charset="0"/>
                <a:buChar char="•"/>
              </a:pPr>
              <a:r>
                <a:rPr lang="he-IL" dirty="0" smtClean="0"/>
                <a:t>תוצג תמיד מורחבת  (   )</a:t>
              </a:r>
            </a:p>
            <a:p>
              <a:pPr marL="742950" lvl="1" indent="-285750" algn="r" rtl="1">
                <a:buFont typeface="Arial" panose="020B0604020202020204" pitchFamily="34" charset="0"/>
                <a:buChar char="•"/>
              </a:pPr>
              <a:r>
                <a:rPr lang="he-IL" dirty="0" smtClean="0"/>
                <a:t>לא תתאפשר מחיקתה</a:t>
              </a:r>
            </a:p>
            <a:p>
              <a:pPr marL="742950" lvl="1" indent="-285750" algn="r" rtl="1">
                <a:buFont typeface="Arial" panose="020B0604020202020204" pitchFamily="34" charset="0"/>
                <a:buChar char="•"/>
              </a:pPr>
              <a:r>
                <a:rPr lang="he-IL" dirty="0" smtClean="0"/>
                <a:t>לא תתאפשר יצירת תיקיה נוספת ברמה 0 </a:t>
              </a:r>
              <a:r>
                <a:rPr lang="en-US" dirty="0" smtClean="0"/>
                <a:t/>
              </a:r>
              <a:br>
                <a:rPr lang="en-US" dirty="0" smtClean="0"/>
              </a:br>
              <a:r>
                <a:rPr lang="he-IL" dirty="0" smtClean="0"/>
                <a:t>(רמת שם המאגר)</a:t>
              </a:r>
              <a:endParaRPr lang="he-IL" dirty="0"/>
            </a:p>
          </p:txBody>
        </p:sp>
        <p:pic>
          <p:nvPicPr>
            <p:cNvPr id="6" name="תמונה 5"/>
            <p:cNvPicPr>
              <a:picLocks noChangeAspect="1"/>
            </p:cNvPicPr>
            <p:nvPr/>
          </p:nvPicPr>
          <p:blipFill>
            <a:blip r:embed="rId3"/>
            <a:stretch>
              <a:fillRect/>
            </a:stretch>
          </p:blipFill>
          <p:spPr>
            <a:xfrm>
              <a:off x="3252834" y="3647045"/>
              <a:ext cx="161905" cy="190476"/>
            </a:xfrm>
            <a:prstGeom prst="rect">
              <a:avLst/>
            </a:prstGeom>
          </p:spPr>
        </p:pic>
      </p:grpSp>
    </p:spTree>
    <p:extLst>
      <p:ext uri="{BB962C8B-B14F-4D97-AF65-F5344CB8AC3E}">
        <p14:creationId xmlns:p14="http://schemas.microsoft.com/office/powerpoint/2010/main" val="127204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KS Powerpoint Template.potx" id="{50888B3A-0F2F-4FAD-9FBD-8D8C461B22C4}" vid="{14957427-AAEF-4EBC-A375-3B0E0F4BF6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BKS Powerpoint Template</Template>
  <TotalTime>1326</TotalTime>
  <Words>1871</Words>
  <Application>Microsoft Office PowerPoint</Application>
  <PresentationFormat>‫הצגה על המסך (4:3)</PresentationFormat>
  <Paragraphs>214</Paragraphs>
  <Slides>37</Slides>
  <Notes>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37</vt:i4>
      </vt:variant>
    </vt:vector>
  </HeadingPairs>
  <TitlesOfParts>
    <vt:vector size="42" baseType="lpstr">
      <vt:lpstr>Arial</vt:lpstr>
      <vt:lpstr>Calibri</vt:lpstr>
      <vt:lpstr>Segoe UI Semilight</vt:lpstr>
      <vt:lpstr>Times New Roman</vt:lpstr>
      <vt:lpstr>Office Theme</vt:lpstr>
      <vt:lpstr>ניהול הידע בצה"ל</vt:lpstr>
      <vt:lpstr>מבוא והגדרת הצורך</vt:lpstr>
      <vt:lpstr>מבוא והגדרת הצורך</vt:lpstr>
      <vt:lpstr>פערים</vt:lpstr>
      <vt:lpstr>פערים</vt:lpstr>
      <vt:lpstr>תמצית הפיתוחים החדשים</vt:lpstr>
      <vt:lpstr>תרחיש משתמש 1</vt:lpstr>
      <vt:lpstr>תרחיש משתמש 1</vt:lpstr>
      <vt:lpstr>הפתרון המוצע</vt:lpstr>
      <vt:lpstr>פתרון מוצע</vt:lpstr>
      <vt:lpstr>תרחיש משתמש 2</vt:lpstr>
      <vt:lpstr>תרחיש משתמש 2</vt:lpstr>
      <vt:lpstr>תרחיש משתמש 3</vt:lpstr>
      <vt:lpstr>תרחיש משתמש 3</vt:lpstr>
      <vt:lpstr>הפתרון המוצע</vt:lpstr>
      <vt:lpstr>הפתרון המוצע</vt:lpstr>
      <vt:lpstr>תרחיש משתמש 4</vt:lpstr>
      <vt:lpstr>תרחיש משתמש 4</vt:lpstr>
      <vt:lpstr>הפתרון המוצע</vt:lpstr>
      <vt:lpstr>תרחיש משתמש 5</vt:lpstr>
      <vt:lpstr>תרחיש משתמש 5</vt:lpstr>
      <vt:lpstr>הפתרון המוצע</vt:lpstr>
      <vt:lpstr>הפתרון המוצע</vt:lpstr>
      <vt:lpstr>הפתרון המוצע</vt:lpstr>
      <vt:lpstr>הפתרון המוצע</vt:lpstr>
      <vt:lpstr>תרחיש משתמש 6</vt:lpstr>
      <vt:lpstr>תרחיש משתמש 6</vt:lpstr>
      <vt:lpstr>הפתרון המוצע</vt:lpstr>
      <vt:lpstr>הפתרון המוצע</vt:lpstr>
      <vt:lpstr>הפתרון המוצע</vt:lpstr>
      <vt:lpstr>הפתרון המוצע</vt:lpstr>
      <vt:lpstr>הפתרון המוצע</vt:lpstr>
      <vt:lpstr>הפתרון המוצע</vt:lpstr>
      <vt:lpstr>סקירת היכולות לאחר השינויים</vt:lpstr>
      <vt:lpstr>קישור תכנים לקורס אב באמצעות פעולת "קיצור דרך"</vt:lpstr>
      <vt:lpstr>מאגר ראשי</vt:lpstr>
      <vt:lpstr>מנגנון הרשאות התוכן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FOX Training</dc:title>
  <dc:creator>Mor Tzchaik</dc:creator>
  <cp:lastModifiedBy>Nati Assor</cp:lastModifiedBy>
  <cp:revision>124</cp:revision>
  <cp:lastPrinted>2014-12-31T12:25:47Z</cp:lastPrinted>
  <dcterms:created xsi:type="dcterms:W3CDTF">2015-10-18T08:06:51Z</dcterms:created>
  <dcterms:modified xsi:type="dcterms:W3CDTF">2016-03-02T09:23:30Z</dcterms:modified>
</cp:coreProperties>
</file>