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6858000" cx="12192000"/>
  <p:notesSz cx="6797675" cy="99282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slide" Target="slides/slide56.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852016" y="0"/>
            <a:ext cx="2945659" cy="498135"/>
          </a:xfrm>
          <a:prstGeom prst="rect">
            <a:avLst/>
          </a:prstGeom>
          <a:noFill/>
          <a:ln>
            <a:noFill/>
          </a:ln>
        </p:spPr>
        <p:txBody>
          <a:bodyPr anchorCtr="0" anchor="t" bIns="45700" lIns="91425" spcFirstLastPara="1" rIns="91425" wrap="square" tIns="45700"/>
          <a:lstStyle>
            <a:lvl1pPr lvl="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574" y="0"/>
            <a:ext cx="2945659" cy="498135"/>
          </a:xfrm>
          <a:prstGeom prst="rect">
            <a:avLst/>
          </a:prstGeom>
          <a:noFill/>
          <a:ln>
            <a:noFill/>
          </a:ln>
        </p:spPr>
        <p:txBody>
          <a:bodyPr anchorCtr="0" anchor="t" bIns="45700" lIns="91425" spcFirstLastPara="1" rIns="91425" wrap="square" tIns="45700"/>
          <a:lstStyle>
            <a:lvl1pPr lvl="0" marR="0" rtl="1"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lstStyle>
            <a:lvl1pPr indent="-228600" lvl="0" marL="4572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3852016" y="9430091"/>
            <a:ext cx="2945659" cy="498134"/>
          </a:xfrm>
          <a:prstGeom prst="rect">
            <a:avLst/>
          </a:prstGeom>
          <a:noFill/>
          <a:ln>
            <a:noFill/>
          </a:ln>
        </p:spPr>
        <p:txBody>
          <a:bodyPr anchorCtr="0" anchor="b" bIns="45700" lIns="91425" spcFirstLastPara="1" rIns="91425" wrap="square" tIns="45700"/>
          <a:lstStyle>
            <a:lvl1pPr lvl="0" marR="0" rtl="1"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1" algn="r">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marR="0" rtl="1" algn="l">
              <a:spcBef>
                <a:spcPts val="0"/>
              </a:spcBef>
              <a:spcAft>
                <a:spcPts val="0"/>
              </a:spcAft>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p1: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68" name="Google Shape;68;p1: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1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0: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348" name="Google Shape;348;p10: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11: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12: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1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13: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1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4: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416" name="Google Shape;416;p14: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p15: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1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16: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1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p17: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1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p18: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1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1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19: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501" name="Google Shape;501;p19: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2: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87" name="Google Shape;87;p2: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20: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2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p2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21: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523" name="Google Shape;523;p21: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p2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2: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531" name="Google Shape;531;p22: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p2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23: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540" name="Google Shape;540;p23: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p2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24: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576" name="Google Shape;576;p24: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p2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25: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594" name="Google Shape;594;p25: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p2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26: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607" name="Google Shape;607;p26: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p2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27: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621" name="Google Shape;621;p27: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p28: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2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p29: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2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3: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98" name="Google Shape;98;p3: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p3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30: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673" name="Google Shape;673;p30: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p31: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3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p32: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3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p3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33: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703" name="Google Shape;703;p33: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p34: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p3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p3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35: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724" name="Google Shape;724;p35: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p36: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3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p37: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7" name="Google Shape;767;p3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p38: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3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p39: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p3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1" name="Shape 801"/>
        <p:cNvGrpSpPr/>
        <p:nvPr/>
      </p:nvGrpSpPr>
      <p:grpSpPr>
        <a:xfrm>
          <a:off x="0" y="0"/>
          <a:ext cx="0" cy="0"/>
          <a:chOff x="0" y="0"/>
          <a:chExt cx="0" cy="0"/>
        </a:xfrm>
      </p:grpSpPr>
      <p:sp>
        <p:nvSpPr>
          <p:cNvPr id="802" name="Google Shape;802;p40: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4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p41: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7" name="Google Shape;817;p4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p42: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p4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6" name="Shape 856"/>
        <p:cNvGrpSpPr/>
        <p:nvPr/>
      </p:nvGrpSpPr>
      <p:grpSpPr>
        <a:xfrm>
          <a:off x="0" y="0"/>
          <a:ext cx="0" cy="0"/>
          <a:chOff x="0" y="0"/>
          <a:chExt cx="0" cy="0"/>
        </a:xfrm>
      </p:grpSpPr>
      <p:sp>
        <p:nvSpPr>
          <p:cNvPr id="857" name="Google Shape;857;p43: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4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p44: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4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5" name="Shape 875"/>
        <p:cNvGrpSpPr/>
        <p:nvPr/>
      </p:nvGrpSpPr>
      <p:grpSpPr>
        <a:xfrm>
          <a:off x="0" y="0"/>
          <a:ext cx="0" cy="0"/>
          <a:chOff x="0" y="0"/>
          <a:chExt cx="0" cy="0"/>
        </a:xfrm>
      </p:grpSpPr>
      <p:sp>
        <p:nvSpPr>
          <p:cNvPr id="876" name="Google Shape;876;p45: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p4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p46: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2" name="Google Shape;892;p4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p47: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4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p48: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4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p49: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p4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5: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9" name="Shape 939"/>
        <p:cNvGrpSpPr/>
        <p:nvPr/>
      </p:nvGrpSpPr>
      <p:grpSpPr>
        <a:xfrm>
          <a:off x="0" y="0"/>
          <a:ext cx="0" cy="0"/>
          <a:chOff x="0" y="0"/>
          <a:chExt cx="0" cy="0"/>
        </a:xfrm>
      </p:grpSpPr>
      <p:sp>
        <p:nvSpPr>
          <p:cNvPr id="940" name="Google Shape;940;p50: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1" name="Google Shape;941;p50: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0" name="Shape 950"/>
        <p:cNvGrpSpPr/>
        <p:nvPr/>
      </p:nvGrpSpPr>
      <p:grpSpPr>
        <a:xfrm>
          <a:off x="0" y="0"/>
          <a:ext cx="0" cy="0"/>
          <a:chOff x="0" y="0"/>
          <a:chExt cx="0" cy="0"/>
        </a:xfrm>
      </p:grpSpPr>
      <p:sp>
        <p:nvSpPr>
          <p:cNvPr id="951" name="Google Shape;951;p5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51: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953" name="Google Shape;953;p51: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p52: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5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2" name="Shape 972"/>
        <p:cNvGrpSpPr/>
        <p:nvPr/>
      </p:nvGrpSpPr>
      <p:grpSpPr>
        <a:xfrm>
          <a:off x="0" y="0"/>
          <a:ext cx="0" cy="0"/>
          <a:chOff x="0" y="0"/>
          <a:chExt cx="0" cy="0"/>
        </a:xfrm>
      </p:grpSpPr>
      <p:sp>
        <p:nvSpPr>
          <p:cNvPr id="973" name="Google Shape;973;p53: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5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7" name="Shape 1007"/>
        <p:cNvGrpSpPr/>
        <p:nvPr/>
      </p:nvGrpSpPr>
      <p:grpSpPr>
        <a:xfrm>
          <a:off x="0" y="0"/>
          <a:ext cx="0" cy="0"/>
          <a:chOff x="0" y="0"/>
          <a:chExt cx="0" cy="0"/>
        </a:xfrm>
      </p:grpSpPr>
      <p:sp>
        <p:nvSpPr>
          <p:cNvPr id="1008" name="Google Shape;1008;p54: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p54: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1010" name="Google Shape;1010;p54: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p55: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55:notes"/>
          <p:cNvSpPr txBox="1"/>
          <p:nvPr>
            <p:ph idx="1" type="body"/>
          </p:nvPr>
        </p:nvSpPr>
        <p:spPr>
          <a:xfrm>
            <a:off x="679768" y="4777958"/>
            <a:ext cx="5438140" cy="3909239"/>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t/>
            </a:r>
            <a:endParaRPr/>
          </a:p>
        </p:txBody>
      </p:sp>
      <p:sp>
        <p:nvSpPr>
          <p:cNvPr id="1061" name="Google Shape;1061;p55:notes"/>
          <p:cNvSpPr txBox="1"/>
          <p:nvPr>
            <p:ph idx="12" type="sldNum"/>
          </p:nvPr>
        </p:nvSpPr>
        <p:spPr>
          <a:xfrm>
            <a:off x="1574" y="9430091"/>
            <a:ext cx="2945659" cy="498134"/>
          </a:xfrm>
          <a:prstGeom prst="rect">
            <a:avLst/>
          </a:prstGeom>
          <a:noFill/>
          <a:ln>
            <a:noFill/>
          </a:ln>
        </p:spPr>
        <p:txBody>
          <a:bodyPr anchorCtr="0" anchor="b" bIns="45700" lIns="91425" spcFirstLastPara="1" rIns="91425" wrap="square" tIns="45700">
            <a:noAutofit/>
          </a:body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9" name="Shape 1069"/>
        <p:cNvGrpSpPr/>
        <p:nvPr/>
      </p:nvGrpSpPr>
      <p:grpSpPr>
        <a:xfrm>
          <a:off x="0" y="0"/>
          <a:ext cx="0" cy="0"/>
          <a:chOff x="0" y="0"/>
          <a:chExt cx="0" cy="0"/>
        </a:xfrm>
      </p:grpSpPr>
      <p:sp>
        <p:nvSpPr>
          <p:cNvPr id="1070" name="Google Shape;1070;p56: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1" name="Google Shape;1071;p5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6: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6: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7: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7: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8: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8: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9:notes"/>
          <p:cNvSpPr txBox="1"/>
          <p:nvPr>
            <p:ph idx="1" type="body"/>
          </p:nvPr>
        </p:nvSpPr>
        <p:spPr>
          <a:xfrm>
            <a:off x="679768" y="4777958"/>
            <a:ext cx="5438140" cy="3909239"/>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9: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פריסה מותאמת אישית">
  <p:cSld name="1_פריסה מותאמת אישית">
    <p:bg>
      <p:bgPr>
        <a:solidFill>
          <a:srgbClr val="FCC201"/>
        </a:solidFill>
      </p:bgPr>
    </p:bg>
    <p:spTree>
      <p:nvGrpSpPr>
        <p:cNvPr id="10" name="Shape 10"/>
        <p:cNvGrpSpPr/>
        <p:nvPr/>
      </p:nvGrpSpPr>
      <p:grpSpPr>
        <a:xfrm>
          <a:off x="0" y="0"/>
          <a:ext cx="0" cy="0"/>
          <a:chOff x="0" y="0"/>
          <a:chExt cx="0" cy="0"/>
        </a:xfrm>
      </p:grpSpPr>
      <p:sp>
        <p:nvSpPr>
          <p:cNvPr id="11" name="Google Shape;11;p2"/>
          <p:cNvSpPr/>
          <p:nvPr/>
        </p:nvSpPr>
        <p:spPr>
          <a:xfrm>
            <a:off x="6096000" y="0"/>
            <a:ext cx="6096000" cy="6858000"/>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פריסה מותאמת אישית">
  <p:cSld name="12_פריסה מותאמת אישית">
    <p:spTree>
      <p:nvGrpSpPr>
        <p:cNvPr id="52" name="Shape 52"/>
        <p:cNvGrpSpPr/>
        <p:nvPr/>
      </p:nvGrpSpPr>
      <p:grpSpPr>
        <a:xfrm>
          <a:off x="0" y="0"/>
          <a:ext cx="0" cy="0"/>
          <a:chOff x="0" y="0"/>
          <a:chExt cx="0" cy="0"/>
        </a:xfrm>
      </p:grpSpPr>
      <p:pic>
        <p:nvPicPr>
          <p:cNvPr id="53" name="Google Shape;53;p11"/>
          <p:cNvPicPr preferRelativeResize="0"/>
          <p:nvPr/>
        </p:nvPicPr>
        <p:blipFill rotWithShape="1">
          <a:blip r:embed="rId2">
            <a:alphaModFix/>
          </a:blip>
          <a:srcRect b="0" l="0" r="0" t="0"/>
          <a:stretch/>
        </p:blipFill>
        <p:spPr>
          <a:xfrm>
            <a:off x="-1560" y="0"/>
            <a:ext cx="12189630" cy="6858000"/>
          </a:xfrm>
          <a:prstGeom prst="rect">
            <a:avLst/>
          </a:prstGeom>
          <a:noFill/>
          <a:ln>
            <a:noFill/>
          </a:ln>
        </p:spPr>
      </p:pic>
      <p:sp>
        <p:nvSpPr>
          <p:cNvPr id="54" name="Google Shape;54;p11"/>
          <p:cNvSpPr/>
          <p:nvPr/>
        </p:nvSpPr>
        <p:spPr>
          <a:xfrm>
            <a:off x="0" y="0"/>
            <a:ext cx="12192000" cy="6858000"/>
          </a:xfrm>
          <a:prstGeom prst="rect">
            <a:avLst/>
          </a:prstGeom>
          <a:solidFill>
            <a:srgbClr val="222B34">
              <a:alpha val="7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פריסה מותאמת אישית">
  <p:cSld name="פריסה מותאמת אישית">
    <p:bg>
      <p:bgPr>
        <a:solidFill>
          <a:srgbClr val="FCC201"/>
        </a:solidFill>
      </p:bgPr>
    </p:bg>
    <p:spTree>
      <p:nvGrpSpPr>
        <p:cNvPr id="55" name="Shape 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פריסה מותאמת אישית">
  <p:cSld name="2_פריסה מותאמת אישית">
    <p:bg>
      <p:bgPr>
        <a:solidFill>
          <a:srgbClr val="FCC201"/>
        </a:solidFill>
      </p:bgPr>
    </p:bg>
    <p:spTree>
      <p:nvGrpSpPr>
        <p:cNvPr id="56" name="Shape 56"/>
        <p:cNvGrpSpPr/>
        <p:nvPr/>
      </p:nvGrpSpPr>
      <p:grpSpPr>
        <a:xfrm>
          <a:off x="0" y="0"/>
          <a:ext cx="0" cy="0"/>
          <a:chOff x="0" y="0"/>
          <a:chExt cx="0" cy="0"/>
        </a:xfrm>
      </p:grpSpPr>
      <p:sp>
        <p:nvSpPr>
          <p:cNvPr id="57" name="Google Shape;57;p13"/>
          <p:cNvSpPr/>
          <p:nvPr/>
        </p:nvSpPr>
        <p:spPr>
          <a:xfrm>
            <a:off x="0" y="0"/>
            <a:ext cx="6096000" cy="6858000"/>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פריסה מותאמת אישית">
  <p:cSld name="6_פריסה מותאמת אישית">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2">
            <a:alphaModFix/>
          </a:blip>
          <a:srcRect b="64427" l="0" r="0" t="1"/>
          <a:stretch/>
        </p:blipFill>
        <p:spPr>
          <a:xfrm>
            <a:off x="0" y="76201"/>
            <a:ext cx="12190815" cy="6781800"/>
          </a:xfrm>
          <a:prstGeom prst="rect">
            <a:avLst/>
          </a:prstGeom>
          <a:noFill/>
          <a:ln>
            <a:noFill/>
          </a:ln>
        </p:spPr>
      </p:pic>
      <p:sp>
        <p:nvSpPr>
          <p:cNvPr id="60" name="Google Shape;60;p14"/>
          <p:cNvSpPr/>
          <p:nvPr/>
        </p:nvSpPr>
        <p:spPr>
          <a:xfrm>
            <a:off x="-1185" y="-1"/>
            <a:ext cx="12192000" cy="6858001"/>
          </a:xfrm>
          <a:prstGeom prst="rect">
            <a:avLst/>
          </a:prstGeom>
          <a:solidFill>
            <a:srgbClr val="222B34">
              <a:alpha val="81960"/>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 name="Google Shape;61;p14"/>
          <p:cNvSpPr/>
          <p:nvPr/>
        </p:nvSpPr>
        <p:spPr>
          <a:xfrm>
            <a:off x="0" y="0"/>
            <a:ext cx="12192000" cy="1341117"/>
          </a:xfrm>
          <a:prstGeom prst="rect">
            <a:avLst/>
          </a:prstGeom>
          <a:solidFill>
            <a:srgbClr val="222B34">
              <a:alpha val="89803"/>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 name="Google Shape;62;p14"/>
          <p:cNvSpPr/>
          <p:nvPr/>
        </p:nvSpPr>
        <p:spPr>
          <a:xfrm>
            <a:off x="0" y="0"/>
            <a:ext cx="12192000" cy="1341119"/>
          </a:xfrm>
          <a:prstGeom prst="rect">
            <a:avLst/>
          </a:prstGeom>
          <a:solidFill>
            <a:srgbClr val="222B34">
              <a:alpha val="7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3" name="Google Shape;63;p14"/>
          <p:cNvCxnSpPr/>
          <p:nvPr/>
        </p:nvCxnSpPr>
        <p:spPr>
          <a:xfrm>
            <a:off x="5354320" y="1341120"/>
            <a:ext cx="1483360" cy="0"/>
          </a:xfrm>
          <a:prstGeom prst="straightConnector1">
            <a:avLst/>
          </a:prstGeom>
          <a:noFill/>
          <a:ln cap="flat" cmpd="sng" w="76200">
            <a:solidFill>
              <a:srgbClr val="FCC201"/>
            </a:solidFill>
            <a:prstDash val="solid"/>
            <a:miter lim="800000"/>
            <a:headEnd len="sm" w="sm" type="none"/>
            <a:tailEnd len="sm" w="sm" type="none"/>
          </a:ln>
        </p:spPr>
      </p:cxnSp>
      <p:sp>
        <p:nvSpPr>
          <p:cNvPr id="64" name="Google Shape;64;p14"/>
          <p:cNvSpPr txBox="1"/>
          <p:nvPr>
            <p:ph type="title"/>
          </p:nvPr>
        </p:nvSpPr>
        <p:spPr>
          <a:xfrm>
            <a:off x="-1" y="307957"/>
            <a:ext cx="12192000" cy="846770"/>
          </a:xfrm>
          <a:prstGeom prst="rect">
            <a:avLst/>
          </a:prstGeom>
          <a:noFill/>
          <a:ln>
            <a:noFill/>
          </a:ln>
        </p:spPr>
        <p:txBody>
          <a:bodyPr anchorCtr="0" anchor="t" bIns="45700" lIns="91425" spcFirstLastPara="1" rIns="91425" wrap="square" tIns="45700"/>
          <a:lstStyle>
            <a:lvl1pPr lvl="0" marR="0" rtl="1" algn="r">
              <a:lnSpc>
                <a:spcPct val="90000"/>
              </a:lnSpc>
              <a:spcBef>
                <a:spcPts val="0"/>
              </a:spcBef>
              <a:spcAft>
                <a:spcPts val="0"/>
              </a:spcAft>
              <a:buClr>
                <a:schemeClr val="lt1"/>
              </a:buClr>
              <a:buSzPts val="5300"/>
              <a:buFont typeface="Arial"/>
              <a:buNone/>
              <a:defRPr b="0" i="0" sz="53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פריסה מותאמת אישית">
  <p:cSld name="3_פריסה מותאמת אישית">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b="0" l="0" r="0" t="0"/>
          <a:stretch/>
        </p:blipFill>
        <p:spPr>
          <a:xfrm>
            <a:off x="0" y="0"/>
            <a:ext cx="12192000" cy="2230578"/>
          </a:xfrm>
          <a:prstGeom prst="rect">
            <a:avLst/>
          </a:prstGeom>
          <a:noFill/>
          <a:ln>
            <a:noFill/>
          </a:ln>
        </p:spPr>
      </p:pic>
      <p:sp>
        <p:nvSpPr>
          <p:cNvPr id="14" name="Google Shape;14;p3"/>
          <p:cNvSpPr/>
          <p:nvPr/>
        </p:nvSpPr>
        <p:spPr>
          <a:xfrm>
            <a:off x="0" y="0"/>
            <a:ext cx="12192000" cy="1341119"/>
          </a:xfrm>
          <a:prstGeom prst="rect">
            <a:avLst/>
          </a:prstGeom>
          <a:solidFill>
            <a:srgbClr val="222B34">
              <a:alpha val="7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 name="Google Shape;15;p3"/>
          <p:cNvSpPr/>
          <p:nvPr/>
        </p:nvSpPr>
        <p:spPr>
          <a:xfrm>
            <a:off x="0" y="1341120"/>
            <a:ext cx="12192000" cy="5516880"/>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6" name="Google Shape;16;p3"/>
          <p:cNvCxnSpPr/>
          <p:nvPr/>
        </p:nvCxnSpPr>
        <p:spPr>
          <a:xfrm>
            <a:off x="5354320" y="1341120"/>
            <a:ext cx="1483360" cy="0"/>
          </a:xfrm>
          <a:prstGeom prst="straightConnector1">
            <a:avLst/>
          </a:prstGeom>
          <a:noFill/>
          <a:ln cap="flat" cmpd="sng" w="76200">
            <a:solidFill>
              <a:srgbClr val="FCC201"/>
            </a:solidFill>
            <a:prstDash val="solid"/>
            <a:miter lim="800000"/>
            <a:headEnd len="sm" w="sm" type="none"/>
            <a:tailEnd len="sm" w="sm" type="none"/>
          </a:ln>
        </p:spPr>
      </p:cxnSp>
      <p:sp>
        <p:nvSpPr>
          <p:cNvPr id="17" name="Google Shape;17;p3"/>
          <p:cNvSpPr txBox="1"/>
          <p:nvPr>
            <p:ph type="title"/>
          </p:nvPr>
        </p:nvSpPr>
        <p:spPr>
          <a:xfrm>
            <a:off x="-1" y="307957"/>
            <a:ext cx="12192000" cy="846770"/>
          </a:xfrm>
          <a:prstGeom prst="rect">
            <a:avLst/>
          </a:prstGeom>
          <a:noFill/>
          <a:ln>
            <a:noFill/>
          </a:ln>
        </p:spPr>
        <p:txBody>
          <a:bodyPr anchorCtr="0" anchor="t" bIns="45700" lIns="91425" spcFirstLastPara="1" rIns="91425" wrap="square" tIns="45700"/>
          <a:lstStyle>
            <a:lvl1pPr lvl="0" marR="0" rtl="1" algn="r">
              <a:lnSpc>
                <a:spcPct val="90000"/>
              </a:lnSpc>
              <a:spcBef>
                <a:spcPts val="0"/>
              </a:spcBef>
              <a:spcAft>
                <a:spcPts val="0"/>
              </a:spcAft>
              <a:buClr>
                <a:schemeClr val="lt1"/>
              </a:buClr>
              <a:buSzPts val="5300"/>
              <a:buFont typeface="Arial"/>
              <a:buNone/>
              <a:defRPr b="0" i="0" sz="53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פריסה מותאמת אישית">
  <p:cSld name="5_פריסה מותאמת אישית">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1185" y="0"/>
            <a:ext cx="12189630" cy="6858000"/>
          </a:xfrm>
          <a:prstGeom prst="rect">
            <a:avLst/>
          </a:prstGeom>
          <a:noFill/>
          <a:ln>
            <a:noFill/>
          </a:ln>
        </p:spPr>
      </p:pic>
      <p:sp>
        <p:nvSpPr>
          <p:cNvPr id="20" name="Google Shape;20;p4"/>
          <p:cNvSpPr/>
          <p:nvPr/>
        </p:nvSpPr>
        <p:spPr>
          <a:xfrm>
            <a:off x="-1185" y="-1"/>
            <a:ext cx="12192000" cy="6858001"/>
          </a:xfrm>
          <a:prstGeom prst="rect">
            <a:avLst/>
          </a:prstGeom>
          <a:solidFill>
            <a:srgbClr val="222B34">
              <a:alpha val="80000"/>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 name="Google Shape;21;p4"/>
          <p:cNvSpPr/>
          <p:nvPr/>
        </p:nvSpPr>
        <p:spPr>
          <a:xfrm>
            <a:off x="0" y="1"/>
            <a:ext cx="12192000" cy="963038"/>
          </a:xfrm>
          <a:prstGeom prst="rect">
            <a:avLst/>
          </a:prstGeom>
          <a:solidFill>
            <a:srgbClr val="222B34">
              <a:alpha val="89803"/>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2" name="Google Shape;22;p4"/>
          <p:cNvCxnSpPr/>
          <p:nvPr/>
        </p:nvCxnSpPr>
        <p:spPr>
          <a:xfrm>
            <a:off x="5354320" y="971470"/>
            <a:ext cx="1483360" cy="0"/>
          </a:xfrm>
          <a:prstGeom prst="straightConnector1">
            <a:avLst/>
          </a:prstGeom>
          <a:noFill/>
          <a:ln cap="flat" cmpd="sng" w="76200">
            <a:solidFill>
              <a:srgbClr val="FCC201"/>
            </a:solidFill>
            <a:prstDash val="solid"/>
            <a:miter lim="800000"/>
            <a:headEnd len="sm" w="sm" type="none"/>
            <a:tailEnd len="sm" w="sm" type="none"/>
          </a:ln>
        </p:spPr>
      </p:cxnSp>
      <p:sp>
        <p:nvSpPr>
          <p:cNvPr id="23" name="Google Shape;23;p4"/>
          <p:cNvSpPr txBox="1"/>
          <p:nvPr>
            <p:ph type="title"/>
          </p:nvPr>
        </p:nvSpPr>
        <p:spPr>
          <a:xfrm>
            <a:off x="0" y="186492"/>
            <a:ext cx="12192000" cy="690189"/>
          </a:xfrm>
          <a:prstGeom prst="rect">
            <a:avLst/>
          </a:prstGeom>
          <a:noFill/>
          <a:ln>
            <a:noFill/>
          </a:ln>
        </p:spPr>
        <p:txBody>
          <a:bodyPr anchorCtr="0" anchor="t" bIns="45700" lIns="91425" spcFirstLastPara="1" rIns="91425" wrap="square" tIns="45700"/>
          <a:lstStyle>
            <a:lvl1pPr lvl="0" marR="0" rtl="1" algn="r">
              <a:lnSpc>
                <a:spcPct val="90000"/>
              </a:lnSpc>
              <a:spcBef>
                <a:spcPts val="0"/>
              </a:spcBef>
              <a:spcAft>
                <a:spcPts val="0"/>
              </a:spcAft>
              <a:buClr>
                <a:schemeClr val="lt1"/>
              </a:buClr>
              <a:buSzPts val="4200"/>
              <a:buFont typeface="Arial"/>
              <a:buNone/>
              <a:defRPr b="0" i="0" sz="4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פריסה מותאמת אישית">
  <p:cSld name="4_פריסה מותאמת אישית">
    <p:spTree>
      <p:nvGrpSpPr>
        <p:cNvPr id="24"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b="0" l="0" r="0" t="0"/>
          <a:stretch/>
        </p:blipFill>
        <p:spPr>
          <a:xfrm>
            <a:off x="0" y="0"/>
            <a:ext cx="12192000" cy="2230578"/>
          </a:xfrm>
          <a:prstGeom prst="rect">
            <a:avLst/>
          </a:prstGeom>
          <a:noFill/>
          <a:ln>
            <a:noFill/>
          </a:ln>
        </p:spPr>
      </p:pic>
      <p:sp>
        <p:nvSpPr>
          <p:cNvPr id="26" name="Google Shape;26;p5"/>
          <p:cNvSpPr/>
          <p:nvPr/>
        </p:nvSpPr>
        <p:spPr>
          <a:xfrm>
            <a:off x="0" y="0"/>
            <a:ext cx="12192000" cy="2245489"/>
          </a:xfrm>
          <a:prstGeom prst="rect">
            <a:avLst/>
          </a:prstGeom>
          <a:solidFill>
            <a:srgbClr val="222B34">
              <a:alpha val="86666"/>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5"/>
          <p:cNvSpPr/>
          <p:nvPr/>
        </p:nvSpPr>
        <p:spPr>
          <a:xfrm>
            <a:off x="0" y="2230578"/>
            <a:ext cx="12192000" cy="462742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פריסה מותאמת אישית">
  <p:cSld name="7_פריסה מותאמת אישית">
    <p:spTree>
      <p:nvGrpSpPr>
        <p:cNvPr id="28"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b="0" l="0" r="0" t="0"/>
          <a:stretch/>
        </p:blipFill>
        <p:spPr>
          <a:xfrm>
            <a:off x="8422638" y="-1"/>
            <a:ext cx="3765654" cy="6858000"/>
          </a:xfrm>
          <a:prstGeom prst="rect">
            <a:avLst/>
          </a:prstGeom>
          <a:noFill/>
          <a:ln>
            <a:noFill/>
          </a:ln>
        </p:spPr>
      </p:pic>
      <p:sp>
        <p:nvSpPr>
          <p:cNvPr id="30" name="Google Shape;30;p6"/>
          <p:cNvSpPr/>
          <p:nvPr/>
        </p:nvSpPr>
        <p:spPr>
          <a:xfrm>
            <a:off x="-1" y="0"/>
            <a:ext cx="12192000" cy="6858000"/>
          </a:xfrm>
          <a:prstGeom prst="rect">
            <a:avLst/>
          </a:prstGeom>
          <a:solidFill>
            <a:srgbClr val="222B34">
              <a:alpha val="80784"/>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31" name="Google Shape;31;p6"/>
          <p:cNvCxnSpPr/>
          <p:nvPr/>
        </p:nvCxnSpPr>
        <p:spPr>
          <a:xfrm rot="10800000">
            <a:off x="8422640" y="0"/>
            <a:ext cx="0" cy="6857999"/>
          </a:xfrm>
          <a:prstGeom prst="straightConnector1">
            <a:avLst/>
          </a:prstGeom>
          <a:noFill/>
          <a:ln cap="flat" cmpd="sng" w="38100">
            <a:solidFill>
              <a:srgbClr val="FCC201"/>
            </a:solidFill>
            <a:prstDash val="solid"/>
            <a:miter lim="800000"/>
            <a:headEnd len="sm" w="sm" type="none"/>
            <a:tailEnd len="sm" w="sm" type="none"/>
          </a:ln>
        </p:spPr>
      </p:cxnSp>
      <p:sp>
        <p:nvSpPr>
          <p:cNvPr id="32" name="Google Shape;32;p6"/>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lstStyle>
            <a:lvl1pPr lvl="0" marR="0" rtl="1" algn="r">
              <a:lnSpc>
                <a:spcPct val="101886"/>
              </a:lnSpc>
              <a:spcBef>
                <a:spcPts val="0"/>
              </a:spcBef>
              <a:spcAft>
                <a:spcPts val="0"/>
              </a:spcAft>
              <a:buClr>
                <a:schemeClr val="lt1"/>
              </a:buClr>
              <a:buSzPts val="5300"/>
              <a:buFont typeface="Arial"/>
              <a:buNone/>
              <a:defRPr b="0" i="0" sz="53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פריסה מותאמת אישית">
  <p:cSld name="8_פריסה מותאמת אישית">
    <p:spTree>
      <p:nvGrpSpPr>
        <p:cNvPr id="33"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b="0" l="0" r="0" t="0"/>
          <a:stretch/>
        </p:blipFill>
        <p:spPr>
          <a:xfrm>
            <a:off x="0" y="0"/>
            <a:ext cx="12192000" cy="2230578"/>
          </a:xfrm>
          <a:prstGeom prst="rect">
            <a:avLst/>
          </a:prstGeom>
          <a:noFill/>
          <a:ln>
            <a:noFill/>
          </a:ln>
        </p:spPr>
      </p:pic>
      <p:sp>
        <p:nvSpPr>
          <p:cNvPr id="35" name="Google Shape;35;p7"/>
          <p:cNvSpPr/>
          <p:nvPr/>
        </p:nvSpPr>
        <p:spPr>
          <a:xfrm>
            <a:off x="0" y="0"/>
            <a:ext cx="12192000" cy="1738278"/>
          </a:xfrm>
          <a:prstGeom prst="rect">
            <a:avLst/>
          </a:prstGeom>
          <a:solidFill>
            <a:srgbClr val="222B34">
              <a:alpha val="7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 name="Google Shape;36;p7"/>
          <p:cNvSpPr/>
          <p:nvPr/>
        </p:nvSpPr>
        <p:spPr>
          <a:xfrm>
            <a:off x="0" y="1738279"/>
            <a:ext cx="12192000" cy="5516880"/>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7" name="Google Shape;37;p7"/>
          <p:cNvCxnSpPr/>
          <p:nvPr/>
        </p:nvCxnSpPr>
        <p:spPr>
          <a:xfrm>
            <a:off x="5354320" y="1738279"/>
            <a:ext cx="1483360" cy="0"/>
          </a:xfrm>
          <a:prstGeom prst="straightConnector1">
            <a:avLst/>
          </a:prstGeom>
          <a:noFill/>
          <a:ln cap="flat" cmpd="sng" w="76200">
            <a:solidFill>
              <a:srgbClr val="FCC201"/>
            </a:solidFill>
            <a:prstDash val="solid"/>
            <a:miter lim="800000"/>
            <a:headEnd len="sm" w="sm" type="none"/>
            <a:tailEnd len="sm" w="sm" type="none"/>
          </a:ln>
        </p:spPr>
      </p:cxnSp>
      <p:sp>
        <p:nvSpPr>
          <p:cNvPr id="38" name="Google Shape;38;p7"/>
          <p:cNvSpPr txBox="1"/>
          <p:nvPr>
            <p:ph type="title"/>
          </p:nvPr>
        </p:nvSpPr>
        <p:spPr>
          <a:xfrm>
            <a:off x="-1" y="243305"/>
            <a:ext cx="12192000" cy="718658"/>
          </a:xfrm>
          <a:prstGeom prst="rect">
            <a:avLst/>
          </a:prstGeom>
          <a:noFill/>
          <a:ln>
            <a:noFill/>
          </a:ln>
        </p:spPr>
        <p:txBody>
          <a:bodyPr anchorCtr="0" anchor="t" bIns="45700" lIns="91425" spcFirstLastPara="1" rIns="91425" wrap="square" tIns="45700"/>
          <a:lstStyle>
            <a:lvl1pPr lvl="0" marR="0" rtl="1" algn="r">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פריסה מותאמת אישית">
  <p:cSld name="9_פריסה מותאמת אישית">
    <p:spTree>
      <p:nvGrpSpPr>
        <p:cNvPr id="39"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b="0" l="0" r="0" t="0"/>
          <a:stretch/>
        </p:blipFill>
        <p:spPr>
          <a:xfrm>
            <a:off x="0" y="0"/>
            <a:ext cx="12192000" cy="2230578"/>
          </a:xfrm>
          <a:prstGeom prst="rect">
            <a:avLst/>
          </a:prstGeom>
          <a:noFill/>
          <a:ln>
            <a:noFill/>
          </a:ln>
        </p:spPr>
      </p:pic>
      <p:sp>
        <p:nvSpPr>
          <p:cNvPr id="41" name="Google Shape;41;p8"/>
          <p:cNvSpPr/>
          <p:nvPr/>
        </p:nvSpPr>
        <p:spPr>
          <a:xfrm>
            <a:off x="0" y="0"/>
            <a:ext cx="12192000" cy="1341119"/>
          </a:xfrm>
          <a:prstGeom prst="rect">
            <a:avLst/>
          </a:prstGeom>
          <a:solidFill>
            <a:srgbClr val="222B34">
              <a:alpha val="7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 name="Google Shape;42;p8"/>
          <p:cNvSpPr/>
          <p:nvPr/>
        </p:nvSpPr>
        <p:spPr>
          <a:xfrm>
            <a:off x="0" y="1073267"/>
            <a:ext cx="12192000" cy="578473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 name="Google Shape;43;p8"/>
          <p:cNvCxnSpPr/>
          <p:nvPr/>
        </p:nvCxnSpPr>
        <p:spPr>
          <a:xfrm>
            <a:off x="5354320" y="1073268"/>
            <a:ext cx="1483360" cy="0"/>
          </a:xfrm>
          <a:prstGeom prst="straightConnector1">
            <a:avLst/>
          </a:prstGeom>
          <a:noFill/>
          <a:ln cap="flat" cmpd="sng" w="76200">
            <a:solidFill>
              <a:srgbClr val="FCC201"/>
            </a:solidFill>
            <a:prstDash val="solid"/>
            <a:miter lim="800000"/>
            <a:headEnd len="sm" w="sm" type="none"/>
            <a:tailEnd len="sm" w="sm" type="none"/>
          </a:ln>
        </p:spPr>
      </p:cxnSp>
      <p:sp>
        <p:nvSpPr>
          <p:cNvPr id="44" name="Google Shape;44;p8"/>
          <p:cNvSpPr txBox="1"/>
          <p:nvPr>
            <p:ph type="title"/>
          </p:nvPr>
        </p:nvSpPr>
        <p:spPr>
          <a:xfrm>
            <a:off x="-1" y="187885"/>
            <a:ext cx="12192000" cy="775597"/>
          </a:xfrm>
          <a:prstGeom prst="rect">
            <a:avLst/>
          </a:prstGeom>
          <a:noFill/>
          <a:ln>
            <a:noFill/>
          </a:ln>
        </p:spPr>
        <p:txBody>
          <a:bodyPr anchorCtr="0" anchor="t" bIns="45700" lIns="91425" spcFirstLastPara="1" rIns="91425" wrap="square" tIns="45700"/>
          <a:lstStyle>
            <a:lvl1pPr lvl="0" marR="0" rtl="1" algn="r">
              <a:lnSpc>
                <a:spcPct val="90000"/>
              </a:lnSpc>
              <a:spcBef>
                <a:spcPts val="0"/>
              </a:spcBef>
              <a:spcAft>
                <a:spcPts val="0"/>
              </a:spcAft>
              <a:buClr>
                <a:schemeClr val="lt1"/>
              </a:buClr>
              <a:buSzPts val="4800"/>
              <a:buFont typeface="Arial"/>
              <a:buNone/>
              <a:defRPr b="0" i="0" sz="4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שקופית כותרת">
  <p:cSld name="שקופית כותרת">
    <p:spTree>
      <p:nvGrpSpPr>
        <p:cNvPr id="45" name="Shape 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פריסה מותאמת אישית">
  <p:cSld name="10_פריסה מותאמת אישית">
    <p:spTree>
      <p:nvGrpSpPr>
        <p:cNvPr id="46" name="Shape 46"/>
        <p:cNvGrpSpPr/>
        <p:nvPr/>
      </p:nvGrpSpPr>
      <p:grpSpPr>
        <a:xfrm>
          <a:off x="0" y="0"/>
          <a:ext cx="0" cy="0"/>
          <a:chOff x="0" y="0"/>
          <a:chExt cx="0" cy="0"/>
        </a:xfrm>
      </p:grpSpPr>
      <p:pic>
        <p:nvPicPr>
          <p:cNvPr id="47" name="Google Shape;47;p10"/>
          <p:cNvPicPr preferRelativeResize="0"/>
          <p:nvPr/>
        </p:nvPicPr>
        <p:blipFill rotWithShape="1">
          <a:blip r:embed="rId2">
            <a:alphaModFix/>
          </a:blip>
          <a:srcRect b="0" l="0" r="0" t="0"/>
          <a:stretch/>
        </p:blipFill>
        <p:spPr>
          <a:xfrm>
            <a:off x="8422638" y="-1"/>
            <a:ext cx="3765654" cy="6858000"/>
          </a:xfrm>
          <a:prstGeom prst="rect">
            <a:avLst/>
          </a:prstGeom>
          <a:noFill/>
          <a:ln>
            <a:noFill/>
          </a:ln>
        </p:spPr>
      </p:pic>
      <p:sp>
        <p:nvSpPr>
          <p:cNvPr id="48" name="Google Shape;48;p10"/>
          <p:cNvSpPr/>
          <p:nvPr/>
        </p:nvSpPr>
        <p:spPr>
          <a:xfrm>
            <a:off x="-1" y="0"/>
            <a:ext cx="12192000" cy="6858000"/>
          </a:xfrm>
          <a:prstGeom prst="rect">
            <a:avLst/>
          </a:prstGeom>
          <a:solidFill>
            <a:srgbClr val="222B34">
              <a:alpha val="80784"/>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 name="Google Shape;49;p10"/>
          <p:cNvPicPr preferRelativeResize="0"/>
          <p:nvPr/>
        </p:nvPicPr>
        <p:blipFill rotWithShape="1">
          <a:blip r:embed="rId3">
            <a:alphaModFix/>
          </a:blip>
          <a:srcRect b="0" l="0" r="0" t="0"/>
          <a:stretch/>
        </p:blipFill>
        <p:spPr>
          <a:xfrm>
            <a:off x="0" y="0"/>
            <a:ext cx="8430070" cy="6858000"/>
          </a:xfrm>
          <a:prstGeom prst="rect">
            <a:avLst/>
          </a:prstGeom>
          <a:noFill/>
          <a:ln>
            <a:noFill/>
          </a:ln>
        </p:spPr>
      </p:pic>
      <p:cxnSp>
        <p:nvCxnSpPr>
          <p:cNvPr id="50" name="Google Shape;50;p10"/>
          <p:cNvCxnSpPr/>
          <p:nvPr/>
        </p:nvCxnSpPr>
        <p:spPr>
          <a:xfrm rot="10800000">
            <a:off x="8422640" y="0"/>
            <a:ext cx="0" cy="6857999"/>
          </a:xfrm>
          <a:prstGeom prst="straightConnector1">
            <a:avLst/>
          </a:prstGeom>
          <a:noFill/>
          <a:ln cap="flat" cmpd="sng" w="38100">
            <a:solidFill>
              <a:srgbClr val="FCC201"/>
            </a:solidFill>
            <a:prstDash val="solid"/>
            <a:miter lim="800000"/>
            <a:headEnd len="sm" w="sm" type="none"/>
            <a:tailEnd len="sm" w="sm" type="none"/>
          </a:ln>
        </p:spPr>
      </p:cxnSp>
      <p:sp>
        <p:nvSpPr>
          <p:cNvPr id="51" name="Google Shape;51;p10"/>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lstStyle>
            <a:lvl1pPr lvl="0" marR="0" rtl="1" algn="r">
              <a:lnSpc>
                <a:spcPct val="101886"/>
              </a:lnSpc>
              <a:spcBef>
                <a:spcPts val="0"/>
              </a:spcBef>
              <a:spcAft>
                <a:spcPts val="0"/>
              </a:spcAft>
              <a:buClr>
                <a:schemeClr val="lt1"/>
              </a:buClr>
              <a:buSzPts val="5300"/>
              <a:buFont typeface="Arial"/>
              <a:buNone/>
              <a:defRPr b="0" i="0" sz="53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22B34"/>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8.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slide" Target="/ppt/slides/slide31.xml"/><Relationship Id="rId5" Type="http://schemas.openxmlformats.org/officeDocument/2006/relationships/slide" Target="/ppt/slides/slide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slide" Target="/ppt/slides/slide30.xml"/><Relationship Id="rId5" Type="http://schemas.openxmlformats.org/officeDocument/2006/relationships/slide" Target="/ppt/slides/slide30.xml"/><Relationship Id="rId6" Type="http://schemas.openxmlformats.org/officeDocument/2006/relationships/slide" Target="/ppt/slid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slide" Target="/ppt/slides/slide18.xml"/><Relationship Id="rId5" Type="http://schemas.openxmlformats.org/officeDocument/2006/relationships/slide" Target="/ppt/slides/slide22.xml"/><Relationship Id="rId6" Type="http://schemas.openxmlformats.org/officeDocument/2006/relationships/slide" Target="/ppt/slides/slide47.xml"/><Relationship Id="rId7" Type="http://schemas.openxmlformats.org/officeDocument/2006/relationships/slide" Target="/ppt/slides/slide54.xml"/><Relationship Id="rId8"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31.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27.png"/><Relationship Id="rId5"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b="0" l="0" r="0" t="0"/>
          <a:stretch/>
        </p:blipFill>
        <p:spPr>
          <a:xfrm>
            <a:off x="0" y="0"/>
            <a:ext cx="6099048" cy="6858000"/>
          </a:xfrm>
          <a:prstGeom prst="rect">
            <a:avLst/>
          </a:prstGeom>
          <a:noFill/>
          <a:ln>
            <a:noFill/>
          </a:ln>
        </p:spPr>
      </p:pic>
      <p:pic>
        <p:nvPicPr>
          <p:cNvPr id="71" name="Google Shape;71;p15"/>
          <p:cNvPicPr preferRelativeResize="0"/>
          <p:nvPr/>
        </p:nvPicPr>
        <p:blipFill rotWithShape="1">
          <a:blip r:embed="rId4">
            <a:alphaModFix/>
          </a:blip>
          <a:srcRect b="0" l="0" r="0" t="0"/>
          <a:stretch/>
        </p:blipFill>
        <p:spPr>
          <a:xfrm>
            <a:off x="6092952" y="0"/>
            <a:ext cx="6099048" cy="6858000"/>
          </a:xfrm>
          <a:prstGeom prst="rect">
            <a:avLst/>
          </a:prstGeom>
          <a:noFill/>
          <a:ln>
            <a:noFill/>
          </a:ln>
        </p:spPr>
      </p:pic>
      <p:sp>
        <p:nvSpPr>
          <p:cNvPr id="72" name="Google Shape;72;p15"/>
          <p:cNvSpPr/>
          <p:nvPr/>
        </p:nvSpPr>
        <p:spPr>
          <a:xfrm>
            <a:off x="6092952" y="0"/>
            <a:ext cx="6099048" cy="6858000"/>
          </a:xfrm>
          <a:prstGeom prst="rect">
            <a:avLst/>
          </a:prstGeom>
          <a:solidFill>
            <a:srgbClr val="222B34">
              <a:alpha val="9294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73" name="Google Shape;73;p15"/>
          <p:cNvGrpSpPr/>
          <p:nvPr/>
        </p:nvGrpSpPr>
        <p:grpSpPr>
          <a:xfrm>
            <a:off x="6781095" y="1524635"/>
            <a:ext cx="4720055" cy="2409901"/>
            <a:chOff x="6781095" y="8357235"/>
            <a:chExt cx="4720055" cy="2409901"/>
          </a:xfrm>
        </p:grpSpPr>
        <p:grpSp>
          <p:nvGrpSpPr>
            <p:cNvPr id="74" name="Google Shape;74;p15"/>
            <p:cNvGrpSpPr/>
            <p:nvPr/>
          </p:nvGrpSpPr>
          <p:grpSpPr>
            <a:xfrm>
              <a:off x="6781095" y="8414797"/>
              <a:ext cx="4717485" cy="2311337"/>
              <a:chOff x="6700070" y="4363654"/>
              <a:chExt cx="4717485" cy="2311337"/>
            </a:xfrm>
          </p:grpSpPr>
          <p:sp>
            <p:nvSpPr>
              <p:cNvPr id="75" name="Google Shape;75;p15"/>
              <p:cNvSpPr txBox="1"/>
              <p:nvPr/>
            </p:nvSpPr>
            <p:spPr>
              <a:xfrm>
                <a:off x="6700070" y="4363654"/>
                <a:ext cx="4717485" cy="163121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10100" u="none" cap="none" strike="noStrike">
                    <a:solidFill>
                      <a:srgbClr val="FCC201"/>
                    </a:solidFill>
                    <a:latin typeface="Arial"/>
                    <a:ea typeface="Arial"/>
                    <a:cs typeface="Arial"/>
                    <a:sym typeface="Arial"/>
                  </a:rPr>
                  <a:t>חשיבה</a:t>
                </a:r>
                <a:endParaRPr/>
              </a:p>
            </p:txBody>
          </p:sp>
          <p:sp>
            <p:nvSpPr>
              <p:cNvPr id="76" name="Google Shape;76;p15"/>
              <p:cNvSpPr txBox="1"/>
              <p:nvPr/>
            </p:nvSpPr>
            <p:spPr>
              <a:xfrm>
                <a:off x="6700070" y="5536218"/>
                <a:ext cx="4717485" cy="113877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6700" u="none" cap="none" strike="noStrike">
                    <a:solidFill>
                      <a:schemeClr val="lt1"/>
                    </a:solidFill>
                    <a:latin typeface="Arial"/>
                    <a:ea typeface="Arial"/>
                    <a:cs typeface="Arial"/>
                    <a:sym typeface="Arial"/>
                  </a:rPr>
                  <a:t>אסטרטגית</a:t>
                </a:r>
                <a:endParaRPr/>
              </a:p>
            </p:txBody>
          </p:sp>
        </p:grpSp>
        <p:sp>
          <p:nvSpPr>
            <p:cNvPr id="77" name="Google Shape;77;p15"/>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15"/>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 name="Google Shape;79;p15"/>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15"/>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grpSp>
      <p:sp>
        <p:nvSpPr>
          <p:cNvPr id="81" name="Google Shape;81;p15"/>
          <p:cNvSpPr txBox="1"/>
          <p:nvPr/>
        </p:nvSpPr>
        <p:spPr>
          <a:xfrm>
            <a:off x="6477000" y="4312920"/>
            <a:ext cx="5318760" cy="75405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0" i="0" lang="iw-IL" sz="4200" u="none" cap="none" strike="noStrike">
                <a:solidFill>
                  <a:schemeClr val="lt1"/>
                </a:solidFill>
                <a:latin typeface="Arial"/>
                <a:ea typeface="Arial"/>
                <a:cs typeface="Arial"/>
                <a:sym typeface="Arial"/>
              </a:rPr>
              <a:t>המשגה ורמות הפעולה</a:t>
            </a:r>
            <a:endParaRPr/>
          </a:p>
        </p:txBody>
      </p:sp>
      <p:sp>
        <p:nvSpPr>
          <p:cNvPr id="82" name="Google Shape;82;p15"/>
          <p:cNvSpPr/>
          <p:nvPr/>
        </p:nvSpPr>
        <p:spPr>
          <a:xfrm rot="-2700000">
            <a:off x="9054332" y="5077715"/>
            <a:ext cx="164101" cy="164101"/>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המכללות הצבאיות " id="83" name="Google Shape;83;p15"/>
          <p:cNvPicPr preferRelativeResize="0"/>
          <p:nvPr/>
        </p:nvPicPr>
        <p:blipFill rotWithShape="1">
          <a:blip r:embed="rId5">
            <a:alphaModFix/>
          </a:blip>
          <a:srcRect b="0" l="0" r="0" t="0"/>
          <a:stretch/>
        </p:blipFill>
        <p:spPr>
          <a:xfrm>
            <a:off x="11269239" y="200644"/>
            <a:ext cx="683648" cy="863473"/>
          </a:xfrm>
          <a:prstGeom prst="rect">
            <a:avLst/>
          </a:prstGeom>
          <a:noFill/>
          <a:ln>
            <a:noFill/>
          </a:ln>
          <a:effectLst>
            <a:outerShdw blurRad="50800" rotWithShape="0" algn="t" dir="5400000" dist="38100">
              <a:srgbClr val="000000">
                <a:alpha val="40000"/>
              </a:srgbClr>
            </a:outerShdw>
          </a:effectLst>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73"/>
                                        </p:tgtEl>
                                        <p:attrNameLst>
                                          <p:attrName>style.visibility</p:attrName>
                                        </p:attrNameLst>
                                      </p:cBhvr>
                                      <p:to>
                                        <p:strVal val="visible"/>
                                      </p:to>
                                    </p:set>
                                    <p:animEffect filter="fade" transition="in">
                                      <p:cBhvr>
                                        <p:cTn dur="500"/>
                                        <p:tgtEl>
                                          <p:spTgt spid="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500"/>
                                        <p:tgtEl>
                                          <p:spTgt spid="81"/>
                                        </p:tgtEl>
                                      </p:cBhvr>
                                    </p:animEffec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5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24"/>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מה זו מלחמה?</a:t>
            </a:r>
            <a:endParaRPr/>
          </a:p>
        </p:txBody>
      </p:sp>
      <p:sp>
        <p:nvSpPr>
          <p:cNvPr id="351" name="Google Shape;351;p24"/>
          <p:cNvSpPr/>
          <p:nvPr/>
        </p:nvSpPr>
        <p:spPr>
          <a:xfrm rot="2700000">
            <a:off x="10195771" y="21299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24"/>
          <p:cNvSpPr/>
          <p:nvPr/>
        </p:nvSpPr>
        <p:spPr>
          <a:xfrm>
            <a:off x="1" y="548028"/>
            <a:ext cx="8418930" cy="70788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4000">
                <a:solidFill>
                  <a:schemeClr val="lt1"/>
                </a:solidFill>
                <a:latin typeface="Arial"/>
                <a:ea typeface="Arial"/>
                <a:cs typeface="Arial"/>
                <a:sym typeface="Arial"/>
              </a:rPr>
              <a:t>אמצעים לניהול סכסוך </a:t>
            </a:r>
            <a:endParaRPr/>
          </a:p>
        </p:txBody>
      </p:sp>
      <p:sp>
        <p:nvSpPr>
          <p:cNvPr id="353" name="Google Shape;353;p24"/>
          <p:cNvSpPr/>
          <p:nvPr/>
        </p:nvSpPr>
        <p:spPr>
          <a:xfrm>
            <a:off x="3096349" y="3569270"/>
            <a:ext cx="2226230" cy="70788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rgbClr val="FCC201"/>
                </a:solidFill>
                <a:latin typeface="Arial"/>
                <a:ea typeface="Arial"/>
                <a:cs typeface="Arial"/>
                <a:sym typeface="Arial"/>
              </a:rPr>
              <a:t>סכסוך</a:t>
            </a:r>
            <a:endParaRPr/>
          </a:p>
        </p:txBody>
      </p:sp>
      <p:sp>
        <p:nvSpPr>
          <p:cNvPr id="354" name="Google Shape;354;p24"/>
          <p:cNvSpPr/>
          <p:nvPr/>
        </p:nvSpPr>
        <p:spPr>
          <a:xfrm>
            <a:off x="5606283" y="3200518"/>
            <a:ext cx="2127673" cy="1232308"/>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דיפלומטיה</a:t>
            </a:r>
            <a:endParaRPr/>
          </a:p>
        </p:txBody>
      </p:sp>
      <p:sp>
        <p:nvSpPr>
          <p:cNvPr id="355" name="Google Shape;355;p24"/>
          <p:cNvSpPr/>
          <p:nvPr/>
        </p:nvSpPr>
        <p:spPr>
          <a:xfrm>
            <a:off x="3145628" y="1799982"/>
            <a:ext cx="2127673" cy="1232308"/>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iw-IL" sz="2800">
                <a:solidFill>
                  <a:srgbClr val="FF7C80"/>
                </a:solidFill>
                <a:latin typeface="Arial"/>
                <a:ea typeface="Arial"/>
                <a:cs typeface="Arial"/>
                <a:sym typeface="Arial"/>
              </a:rPr>
              <a:t>מלחמה</a:t>
            </a:r>
            <a:endParaRPr/>
          </a:p>
        </p:txBody>
      </p:sp>
      <p:sp>
        <p:nvSpPr>
          <p:cNvPr id="356" name="Google Shape;356;p24"/>
          <p:cNvSpPr/>
          <p:nvPr/>
        </p:nvSpPr>
        <p:spPr>
          <a:xfrm>
            <a:off x="684973" y="3200517"/>
            <a:ext cx="2127673" cy="1232308"/>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מדיניות כלכלית</a:t>
            </a:r>
            <a:endParaRPr/>
          </a:p>
        </p:txBody>
      </p:sp>
      <p:sp>
        <p:nvSpPr>
          <p:cNvPr id="357" name="Google Shape;357;p24"/>
          <p:cNvSpPr/>
          <p:nvPr/>
        </p:nvSpPr>
        <p:spPr>
          <a:xfrm>
            <a:off x="1890661" y="4879128"/>
            <a:ext cx="2127673" cy="1232308"/>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תעמולה</a:t>
            </a:r>
            <a:endParaRPr/>
          </a:p>
        </p:txBody>
      </p:sp>
      <p:sp>
        <p:nvSpPr>
          <p:cNvPr id="358" name="Google Shape;358;p24"/>
          <p:cNvSpPr/>
          <p:nvPr/>
        </p:nvSpPr>
        <p:spPr>
          <a:xfrm>
            <a:off x="4400594" y="4889990"/>
            <a:ext cx="2127673" cy="1232308"/>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בית משפט/ בוררות</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ppt_w</p:attrName>
                                        </p:attrNameLst>
                                      </p:cBhvr>
                                      <p:tavLst>
                                        <p:tav fmla="" tm="0">
                                          <p:val>
                                            <p:strVal val="0"/>
                                          </p:val>
                                        </p:tav>
                                        <p:tav fmla="" tm="100000">
                                          <p:val>
                                            <p:strVal val="#ppt_w"/>
                                          </p:val>
                                        </p:tav>
                                      </p:tavLst>
                                    </p:anim>
                                    <p:anim calcmode="lin" valueType="num">
                                      <p:cBhvr additive="base">
                                        <p:cTn dur="500"/>
                                        <p:tgtEl>
                                          <p:spTgt spid="353"/>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25"/>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מה זו מלחמה?</a:t>
            </a:r>
            <a:endParaRPr/>
          </a:p>
        </p:txBody>
      </p:sp>
      <p:sp>
        <p:nvSpPr>
          <p:cNvPr id="364" name="Google Shape;364;p25"/>
          <p:cNvSpPr/>
          <p:nvPr/>
        </p:nvSpPr>
        <p:spPr>
          <a:xfrm rot="2700000">
            <a:off x="10195771" y="21299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25"/>
          <p:cNvSpPr/>
          <p:nvPr/>
        </p:nvSpPr>
        <p:spPr>
          <a:xfrm>
            <a:off x="613364" y="1925659"/>
            <a:ext cx="5441074" cy="1055879"/>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"שימוש בכוח כדי לאלץ את יריבנו לעשות כרצוננו"</a:t>
            </a:r>
            <a:endParaRPr/>
          </a:p>
        </p:txBody>
      </p:sp>
      <p:sp>
        <p:nvSpPr>
          <p:cNvPr id="366" name="Google Shape;366;p25"/>
          <p:cNvSpPr/>
          <p:nvPr/>
        </p:nvSpPr>
        <p:spPr>
          <a:xfrm>
            <a:off x="613362" y="651553"/>
            <a:ext cx="5441074" cy="1055879"/>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"המשך המדיניות תוך עירוב של אמצעים אחרים"</a:t>
            </a:r>
            <a:endParaRPr/>
          </a:p>
        </p:txBody>
      </p:sp>
      <p:grpSp>
        <p:nvGrpSpPr>
          <p:cNvPr id="367" name="Google Shape;367;p25"/>
          <p:cNvGrpSpPr/>
          <p:nvPr/>
        </p:nvGrpSpPr>
        <p:grpSpPr>
          <a:xfrm>
            <a:off x="5954981" y="536912"/>
            <a:ext cx="1950042" cy="2559268"/>
            <a:chOff x="5954981" y="536912"/>
            <a:chExt cx="1950042" cy="2559268"/>
          </a:xfrm>
        </p:grpSpPr>
        <p:pic>
          <p:nvPicPr>
            <p:cNvPr id="368" name="Google Shape;368;p25"/>
            <p:cNvPicPr preferRelativeResize="0"/>
            <p:nvPr/>
          </p:nvPicPr>
          <p:blipFill rotWithShape="1">
            <a:blip r:embed="rId3">
              <a:alphaModFix/>
            </a:blip>
            <a:srcRect b="0" l="4544" r="0" t="0"/>
            <a:stretch/>
          </p:blipFill>
          <p:spPr>
            <a:xfrm>
              <a:off x="6054437" y="651553"/>
              <a:ext cx="1751132" cy="2329986"/>
            </a:xfrm>
            <a:prstGeom prst="rect">
              <a:avLst/>
            </a:prstGeom>
            <a:noFill/>
            <a:ln>
              <a:noFill/>
            </a:ln>
          </p:spPr>
        </p:pic>
        <p:grpSp>
          <p:nvGrpSpPr>
            <p:cNvPr id="369" name="Google Shape;369;p25"/>
            <p:cNvGrpSpPr/>
            <p:nvPr/>
          </p:nvGrpSpPr>
          <p:grpSpPr>
            <a:xfrm>
              <a:off x="5954981" y="536912"/>
              <a:ext cx="1950042" cy="2559268"/>
              <a:chOff x="5968729" y="551315"/>
              <a:chExt cx="1950042" cy="2559268"/>
            </a:xfrm>
          </p:grpSpPr>
          <p:sp>
            <p:nvSpPr>
              <p:cNvPr id="370" name="Google Shape;370;p25"/>
              <p:cNvSpPr/>
              <p:nvPr/>
            </p:nvSpPr>
            <p:spPr>
              <a:xfrm>
                <a:off x="7665648" y="551315"/>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25"/>
              <p:cNvSpPr/>
              <p:nvPr/>
            </p:nvSpPr>
            <p:spPr>
              <a:xfrm rot="5400000">
                <a:off x="7664938" y="2856750"/>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25"/>
              <p:cNvSpPr/>
              <p:nvPr/>
            </p:nvSpPr>
            <p:spPr>
              <a:xfrm rot="10800000">
                <a:off x="5968729" y="2856041"/>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25"/>
              <p:cNvSpPr/>
              <p:nvPr/>
            </p:nvSpPr>
            <p:spPr>
              <a:xfrm rot="-5400000">
                <a:off x="5969439" y="55060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74" name="Google Shape;374;p25"/>
            <p:cNvSpPr txBox="1"/>
            <p:nvPr/>
          </p:nvSpPr>
          <p:spPr>
            <a:xfrm>
              <a:off x="6054436" y="2581154"/>
              <a:ext cx="1751132" cy="40011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000">
                  <a:solidFill>
                    <a:schemeClr val="lt1"/>
                  </a:solidFill>
                  <a:latin typeface="Arial"/>
                  <a:ea typeface="Arial"/>
                  <a:cs typeface="Arial"/>
                  <a:sym typeface="Arial"/>
                </a:rPr>
                <a:t>קלאוזוביץ'</a:t>
              </a:r>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26"/>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מה זו מלחמה?</a:t>
            </a:r>
            <a:endParaRPr/>
          </a:p>
        </p:txBody>
      </p:sp>
      <p:sp>
        <p:nvSpPr>
          <p:cNvPr id="380" name="Google Shape;380;p26"/>
          <p:cNvSpPr/>
          <p:nvPr/>
        </p:nvSpPr>
        <p:spPr>
          <a:xfrm rot="2700000">
            <a:off x="10195771" y="21299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26"/>
          <p:cNvSpPr/>
          <p:nvPr/>
        </p:nvSpPr>
        <p:spPr>
          <a:xfrm>
            <a:off x="440938" y="2481999"/>
            <a:ext cx="3664408" cy="1622641"/>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182563" marR="0" rtl="1" algn="r">
              <a:spcBef>
                <a:spcPts val="0"/>
              </a:spcBef>
              <a:spcAft>
                <a:spcPts val="0"/>
              </a:spcAft>
              <a:buNone/>
            </a:pPr>
            <a:r>
              <a:rPr lang="iw-IL" sz="3600">
                <a:solidFill>
                  <a:schemeClr val="lt1"/>
                </a:solidFill>
                <a:latin typeface="Arial"/>
                <a:ea typeface="Arial"/>
                <a:cs typeface="Arial"/>
                <a:sym typeface="Arial"/>
              </a:rPr>
              <a:t>קרבות ה-14</a:t>
            </a:r>
            <a:endParaRPr/>
          </a:p>
          <a:p>
            <a:pPr indent="0" lvl="0" marL="182563" marR="0" rtl="1" algn="r">
              <a:spcBef>
                <a:spcPts val="0"/>
              </a:spcBef>
              <a:spcAft>
                <a:spcPts val="0"/>
              </a:spcAft>
              <a:buNone/>
            </a:pPr>
            <a:r>
              <a:rPr lang="iw-IL" sz="3600">
                <a:solidFill>
                  <a:schemeClr val="lt1"/>
                </a:solidFill>
                <a:latin typeface="Arial"/>
                <a:ea typeface="Arial"/>
                <a:cs typeface="Arial"/>
                <a:sym typeface="Arial"/>
              </a:rPr>
              <a:t>באוקטובר 1973</a:t>
            </a:r>
            <a:endParaRPr/>
          </a:p>
        </p:txBody>
      </p:sp>
      <p:grpSp>
        <p:nvGrpSpPr>
          <p:cNvPr id="382" name="Google Shape;382;p26"/>
          <p:cNvGrpSpPr/>
          <p:nvPr/>
        </p:nvGrpSpPr>
        <p:grpSpPr>
          <a:xfrm>
            <a:off x="3971502" y="429456"/>
            <a:ext cx="4006490" cy="6094513"/>
            <a:chOff x="335955" y="429456"/>
            <a:chExt cx="4006490" cy="6094513"/>
          </a:xfrm>
        </p:grpSpPr>
        <p:pic>
          <p:nvPicPr>
            <p:cNvPr id="383" name="Google Shape;383;p26"/>
            <p:cNvPicPr preferRelativeResize="0"/>
            <p:nvPr/>
          </p:nvPicPr>
          <p:blipFill rotWithShape="1">
            <a:blip r:embed="rId3">
              <a:alphaModFix/>
            </a:blip>
            <a:srcRect b="11291" l="672" r="882" t="12170"/>
            <a:stretch/>
          </p:blipFill>
          <p:spPr>
            <a:xfrm>
              <a:off x="456373" y="548991"/>
              <a:ext cx="3765655" cy="5855442"/>
            </a:xfrm>
            <a:prstGeom prst="rect">
              <a:avLst/>
            </a:prstGeom>
            <a:noFill/>
            <a:ln>
              <a:noFill/>
            </a:ln>
          </p:spPr>
        </p:pic>
        <p:grpSp>
          <p:nvGrpSpPr>
            <p:cNvPr id="384" name="Google Shape;384;p26"/>
            <p:cNvGrpSpPr/>
            <p:nvPr/>
          </p:nvGrpSpPr>
          <p:grpSpPr>
            <a:xfrm>
              <a:off x="335955" y="429456"/>
              <a:ext cx="4006490" cy="6094513"/>
              <a:chOff x="5968729" y="551315"/>
              <a:chExt cx="4006490" cy="6094513"/>
            </a:xfrm>
          </p:grpSpPr>
          <p:sp>
            <p:nvSpPr>
              <p:cNvPr id="385" name="Google Shape;385;p26"/>
              <p:cNvSpPr/>
              <p:nvPr/>
            </p:nvSpPr>
            <p:spPr>
              <a:xfrm>
                <a:off x="9722096" y="551315"/>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26"/>
              <p:cNvSpPr/>
              <p:nvPr/>
            </p:nvSpPr>
            <p:spPr>
              <a:xfrm rot="5400000">
                <a:off x="9715677" y="639199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26"/>
              <p:cNvSpPr/>
              <p:nvPr/>
            </p:nvSpPr>
            <p:spPr>
              <a:xfrm rot="10800000">
                <a:off x="5968729" y="639128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26"/>
              <p:cNvSpPr/>
              <p:nvPr/>
            </p:nvSpPr>
            <p:spPr>
              <a:xfrm rot="-5400000">
                <a:off x="5969439" y="55060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27"/>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מה זו מלחמה?</a:t>
            </a:r>
            <a:endParaRPr/>
          </a:p>
        </p:txBody>
      </p:sp>
      <p:sp>
        <p:nvSpPr>
          <p:cNvPr id="394" name="Google Shape;394;p27"/>
          <p:cNvSpPr/>
          <p:nvPr/>
        </p:nvSpPr>
        <p:spPr>
          <a:xfrm rot="2700000">
            <a:off x="10195771" y="21299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27"/>
          <p:cNvSpPr/>
          <p:nvPr/>
        </p:nvSpPr>
        <p:spPr>
          <a:xfrm>
            <a:off x="622600" y="1925659"/>
            <a:ext cx="5441074" cy="1055879"/>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"שימוש בכוח כדי לאלץ את יריבנו לעשות כרצוננו"</a:t>
            </a:r>
            <a:endParaRPr/>
          </a:p>
        </p:txBody>
      </p:sp>
      <p:sp>
        <p:nvSpPr>
          <p:cNvPr id="396" name="Google Shape;396;p27"/>
          <p:cNvSpPr/>
          <p:nvPr/>
        </p:nvSpPr>
        <p:spPr>
          <a:xfrm>
            <a:off x="622598" y="651552"/>
            <a:ext cx="5441074" cy="1055879"/>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"המשך המדיניות תוך עירוב של אמצעים אחרים"</a:t>
            </a:r>
            <a:endParaRPr/>
          </a:p>
        </p:txBody>
      </p:sp>
      <p:sp>
        <p:nvSpPr>
          <p:cNvPr id="397" name="Google Shape;397;p27"/>
          <p:cNvSpPr/>
          <p:nvPr/>
        </p:nvSpPr>
        <p:spPr>
          <a:xfrm>
            <a:off x="622598" y="4523362"/>
            <a:ext cx="5441074" cy="1683085"/>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"מלחמה היא פוליטיקה הכוללת שפיכות דמים, פוליטיקה היא מלחמה ללא שפיכות דמים"</a:t>
            </a:r>
            <a:endParaRPr/>
          </a:p>
        </p:txBody>
      </p:sp>
      <p:grpSp>
        <p:nvGrpSpPr>
          <p:cNvPr id="398" name="Google Shape;398;p27"/>
          <p:cNvGrpSpPr/>
          <p:nvPr/>
        </p:nvGrpSpPr>
        <p:grpSpPr>
          <a:xfrm>
            <a:off x="5954981" y="536912"/>
            <a:ext cx="1950042" cy="2559268"/>
            <a:chOff x="5968729" y="551315"/>
            <a:chExt cx="1950042" cy="2559268"/>
          </a:xfrm>
        </p:grpSpPr>
        <p:sp>
          <p:nvSpPr>
            <p:cNvPr id="399" name="Google Shape;399;p27"/>
            <p:cNvSpPr/>
            <p:nvPr/>
          </p:nvSpPr>
          <p:spPr>
            <a:xfrm>
              <a:off x="7665648" y="551315"/>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27"/>
            <p:cNvSpPr/>
            <p:nvPr/>
          </p:nvSpPr>
          <p:spPr>
            <a:xfrm rot="5400000">
              <a:off x="7664938" y="2856750"/>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27"/>
            <p:cNvSpPr/>
            <p:nvPr/>
          </p:nvSpPr>
          <p:spPr>
            <a:xfrm rot="10800000">
              <a:off x="5968729" y="2856041"/>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27"/>
            <p:cNvSpPr/>
            <p:nvPr/>
          </p:nvSpPr>
          <p:spPr>
            <a:xfrm rot="-5400000">
              <a:off x="5969439" y="55060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403" name="Google Shape;403;p27"/>
          <p:cNvPicPr preferRelativeResize="0"/>
          <p:nvPr/>
        </p:nvPicPr>
        <p:blipFill rotWithShape="1">
          <a:blip r:embed="rId3">
            <a:alphaModFix/>
          </a:blip>
          <a:srcRect b="0" l="4544" r="0" t="0"/>
          <a:stretch/>
        </p:blipFill>
        <p:spPr>
          <a:xfrm>
            <a:off x="6054437" y="651553"/>
            <a:ext cx="1751132" cy="2329986"/>
          </a:xfrm>
          <a:prstGeom prst="rect">
            <a:avLst/>
          </a:prstGeom>
          <a:noFill/>
          <a:ln>
            <a:noFill/>
          </a:ln>
        </p:spPr>
      </p:pic>
      <p:sp>
        <p:nvSpPr>
          <p:cNvPr id="404" name="Google Shape;404;p27"/>
          <p:cNvSpPr txBox="1"/>
          <p:nvPr/>
        </p:nvSpPr>
        <p:spPr>
          <a:xfrm>
            <a:off x="6054436" y="2581154"/>
            <a:ext cx="1751132" cy="40011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000">
                <a:solidFill>
                  <a:schemeClr val="lt1"/>
                </a:solidFill>
                <a:latin typeface="Arial"/>
                <a:ea typeface="Arial"/>
                <a:cs typeface="Arial"/>
                <a:sym typeface="Arial"/>
              </a:rPr>
              <a:t>קלאוזוביץ'</a:t>
            </a:r>
            <a:endParaRPr/>
          </a:p>
        </p:txBody>
      </p:sp>
      <p:grpSp>
        <p:nvGrpSpPr>
          <p:cNvPr id="405" name="Google Shape;405;p27"/>
          <p:cNvGrpSpPr/>
          <p:nvPr/>
        </p:nvGrpSpPr>
        <p:grpSpPr>
          <a:xfrm>
            <a:off x="5954981" y="3762244"/>
            <a:ext cx="1950042" cy="2559268"/>
            <a:chOff x="5954981" y="3762244"/>
            <a:chExt cx="1950042" cy="2559268"/>
          </a:xfrm>
        </p:grpSpPr>
        <p:grpSp>
          <p:nvGrpSpPr>
            <p:cNvPr id="406" name="Google Shape;406;p27"/>
            <p:cNvGrpSpPr/>
            <p:nvPr/>
          </p:nvGrpSpPr>
          <p:grpSpPr>
            <a:xfrm>
              <a:off x="5954981" y="3762244"/>
              <a:ext cx="1950042" cy="2559268"/>
              <a:chOff x="5968729" y="551315"/>
              <a:chExt cx="1950042" cy="2559268"/>
            </a:xfrm>
          </p:grpSpPr>
          <p:sp>
            <p:nvSpPr>
              <p:cNvPr id="407" name="Google Shape;407;p27"/>
              <p:cNvSpPr/>
              <p:nvPr/>
            </p:nvSpPr>
            <p:spPr>
              <a:xfrm>
                <a:off x="7665648" y="551315"/>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27"/>
              <p:cNvSpPr/>
              <p:nvPr/>
            </p:nvSpPr>
            <p:spPr>
              <a:xfrm rot="5400000">
                <a:off x="7664938" y="2856750"/>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27"/>
              <p:cNvSpPr/>
              <p:nvPr/>
            </p:nvSpPr>
            <p:spPr>
              <a:xfrm rot="10800000">
                <a:off x="5968729" y="2856041"/>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27"/>
              <p:cNvSpPr/>
              <p:nvPr/>
            </p:nvSpPr>
            <p:spPr>
              <a:xfrm rot="-5400000">
                <a:off x="5969439" y="55060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411" name="Google Shape;411;p27"/>
            <p:cNvPicPr preferRelativeResize="0"/>
            <p:nvPr/>
          </p:nvPicPr>
          <p:blipFill rotWithShape="1">
            <a:blip r:embed="rId4">
              <a:alphaModFix/>
            </a:blip>
            <a:srcRect b="0" l="0" r="0" t="0"/>
            <a:stretch/>
          </p:blipFill>
          <p:spPr>
            <a:xfrm>
              <a:off x="6054437" y="3876462"/>
              <a:ext cx="1751131" cy="2329986"/>
            </a:xfrm>
            <a:prstGeom prst="rect">
              <a:avLst/>
            </a:prstGeom>
            <a:noFill/>
            <a:ln>
              <a:noFill/>
            </a:ln>
          </p:spPr>
        </p:pic>
        <p:sp>
          <p:nvSpPr>
            <p:cNvPr id="412" name="Google Shape;412;p27"/>
            <p:cNvSpPr txBox="1"/>
            <p:nvPr/>
          </p:nvSpPr>
          <p:spPr>
            <a:xfrm>
              <a:off x="6054436" y="5807985"/>
              <a:ext cx="1751132" cy="40011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000">
                  <a:solidFill>
                    <a:schemeClr val="lt1"/>
                  </a:solidFill>
                  <a:latin typeface="Arial"/>
                  <a:ea typeface="Arial"/>
                  <a:cs typeface="Arial"/>
                  <a:sym typeface="Arial"/>
                </a:rPr>
                <a:t>מאו דזה דונג</a:t>
              </a:r>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28"/>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מה זו מלחמה?</a:t>
            </a:r>
            <a:endParaRPr/>
          </a:p>
        </p:txBody>
      </p:sp>
      <p:sp>
        <p:nvSpPr>
          <p:cNvPr id="419" name="Google Shape;419;p28"/>
          <p:cNvSpPr/>
          <p:nvPr/>
        </p:nvSpPr>
        <p:spPr>
          <a:xfrm rot="2700000">
            <a:off x="10195771" y="21299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20" name="Google Shape;420;p28"/>
          <p:cNvGrpSpPr/>
          <p:nvPr/>
        </p:nvGrpSpPr>
        <p:grpSpPr>
          <a:xfrm>
            <a:off x="4464884" y="1288253"/>
            <a:ext cx="3366249" cy="3366248"/>
            <a:chOff x="4610775" y="418847"/>
            <a:chExt cx="3366249" cy="3366248"/>
          </a:xfrm>
        </p:grpSpPr>
        <p:sp>
          <p:nvSpPr>
            <p:cNvPr id="421" name="Google Shape;421;p28"/>
            <p:cNvSpPr/>
            <p:nvPr/>
          </p:nvSpPr>
          <p:spPr>
            <a:xfrm>
              <a:off x="4610775" y="418847"/>
              <a:ext cx="3366249" cy="3366248"/>
            </a:xfrm>
            <a:prstGeom prst="ellipse">
              <a:avLst/>
            </a:prstGeom>
            <a:solidFill>
              <a:schemeClr val="lt1">
                <a:alpha val="20000"/>
              </a:schemeClr>
            </a:solid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2700">
                <a:solidFill>
                  <a:schemeClr val="lt1"/>
                </a:solidFill>
                <a:latin typeface="Arial"/>
                <a:ea typeface="Arial"/>
                <a:cs typeface="Arial"/>
                <a:sym typeface="Arial"/>
              </a:endParaRPr>
            </a:p>
          </p:txBody>
        </p:sp>
        <p:sp>
          <p:nvSpPr>
            <p:cNvPr id="422" name="Google Shape;422;p28"/>
            <p:cNvSpPr txBox="1"/>
            <p:nvPr/>
          </p:nvSpPr>
          <p:spPr>
            <a:xfrm>
              <a:off x="4806479" y="1278869"/>
              <a:ext cx="2974840" cy="1785104"/>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900">
                  <a:solidFill>
                    <a:srgbClr val="FCC201"/>
                  </a:solidFill>
                  <a:latin typeface="Arial"/>
                  <a:ea typeface="Arial"/>
                  <a:cs typeface="Arial"/>
                  <a:sym typeface="Arial"/>
                </a:rPr>
                <a:t>הגדרה מתארת</a:t>
              </a:r>
              <a:endParaRPr/>
            </a:p>
            <a:p>
              <a:pPr indent="0" lvl="0" marL="0" marR="0" rtl="1" algn="ctr">
                <a:spcBef>
                  <a:spcPts val="0"/>
                </a:spcBef>
                <a:spcAft>
                  <a:spcPts val="0"/>
                </a:spcAft>
                <a:buNone/>
              </a:pPr>
              <a:r>
                <a:rPr lang="iw-IL" sz="2700">
                  <a:solidFill>
                    <a:srgbClr val="FFFFFF"/>
                  </a:solidFill>
                  <a:latin typeface="Arial"/>
                  <a:ea typeface="Arial"/>
                  <a:cs typeface="Arial"/>
                  <a:sym typeface="Arial"/>
                </a:rPr>
                <a:t>אלימות הדדית, מכוונת ומאורגנת, בין קבוצות אנשים</a:t>
              </a:r>
              <a:endParaRPr/>
            </a:p>
          </p:txBody>
        </p:sp>
      </p:grpSp>
      <p:grpSp>
        <p:nvGrpSpPr>
          <p:cNvPr id="423" name="Google Shape;423;p28"/>
          <p:cNvGrpSpPr/>
          <p:nvPr/>
        </p:nvGrpSpPr>
        <p:grpSpPr>
          <a:xfrm>
            <a:off x="587797" y="1288253"/>
            <a:ext cx="3366249" cy="3366248"/>
            <a:chOff x="1023573" y="1888659"/>
            <a:chExt cx="3366249" cy="3366248"/>
          </a:xfrm>
        </p:grpSpPr>
        <p:sp>
          <p:nvSpPr>
            <p:cNvPr id="424" name="Google Shape;424;p28"/>
            <p:cNvSpPr/>
            <p:nvPr/>
          </p:nvSpPr>
          <p:spPr>
            <a:xfrm>
              <a:off x="1023573" y="1888659"/>
              <a:ext cx="3366249" cy="3366248"/>
            </a:xfrm>
            <a:prstGeom prst="ellipse">
              <a:avLst/>
            </a:prstGeom>
            <a:solidFill>
              <a:schemeClr val="lt1">
                <a:alpha val="20000"/>
              </a:schemeClr>
            </a:solid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2700">
                <a:solidFill>
                  <a:schemeClr val="lt1"/>
                </a:solidFill>
                <a:latin typeface="Arial"/>
                <a:ea typeface="Arial"/>
                <a:cs typeface="Arial"/>
                <a:sym typeface="Arial"/>
              </a:endParaRPr>
            </a:p>
          </p:txBody>
        </p:sp>
        <p:sp>
          <p:nvSpPr>
            <p:cNvPr id="425" name="Google Shape;425;p28"/>
            <p:cNvSpPr txBox="1"/>
            <p:nvPr/>
          </p:nvSpPr>
          <p:spPr>
            <a:xfrm>
              <a:off x="1219277" y="2748681"/>
              <a:ext cx="2974840" cy="1785104"/>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900">
                  <a:solidFill>
                    <a:srgbClr val="FCC201"/>
                  </a:solidFill>
                  <a:latin typeface="Arial"/>
                  <a:ea typeface="Arial"/>
                  <a:cs typeface="Arial"/>
                  <a:sym typeface="Arial"/>
                </a:rPr>
                <a:t>הגדרה משפטית</a:t>
              </a:r>
              <a:endParaRPr/>
            </a:p>
            <a:p>
              <a:pPr indent="0" lvl="0" marL="0" marR="0" rtl="1" algn="ctr">
                <a:spcBef>
                  <a:spcPts val="0"/>
                </a:spcBef>
                <a:spcAft>
                  <a:spcPts val="0"/>
                </a:spcAft>
                <a:buNone/>
              </a:pPr>
              <a:r>
                <a:rPr lang="iw-IL" sz="2700">
                  <a:solidFill>
                    <a:srgbClr val="FFFFFF"/>
                  </a:solidFill>
                  <a:latin typeface="Arial"/>
                  <a:ea typeface="Arial"/>
                  <a:cs typeface="Arial"/>
                  <a:sym typeface="Arial"/>
                </a:rPr>
                <a:t>מצב משפטי שהוכרז על ידי מי שמוסמך לכך</a:t>
              </a:r>
              <a:endParaRPr/>
            </a:p>
          </p:txBody>
        </p:sp>
      </p:grpSp>
      <p:sp>
        <p:nvSpPr>
          <p:cNvPr id="426" name="Google Shape;426;p28"/>
          <p:cNvSpPr/>
          <p:nvPr/>
        </p:nvSpPr>
        <p:spPr>
          <a:xfrm>
            <a:off x="1254971" y="4901063"/>
            <a:ext cx="5908990" cy="92333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5400">
                <a:solidFill>
                  <a:srgbClr val="FCC201"/>
                </a:solidFill>
                <a:latin typeface="Arial"/>
                <a:ea typeface="Arial"/>
                <a:cs typeface="Arial"/>
                <a:sym typeface="Arial"/>
              </a:rPr>
              <a:t>מישהו מזהה בעיה?</a:t>
            </a:r>
            <a:endParaRPr sz="5400">
              <a:solidFill>
                <a:schemeClr val="dk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400"/>
                                        <p:tgtEl>
                                          <p:spTgt spid="420"/>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4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6"/>
                                        </p:tgtEl>
                                        <p:attrNameLst>
                                          <p:attrName>style.visibility</p:attrName>
                                        </p:attrNameLst>
                                      </p:cBhvr>
                                      <p:to>
                                        <p:strVal val="visible"/>
                                      </p:to>
                                    </p:set>
                                    <p:anim calcmode="lin" valueType="num">
                                      <p:cBhvr additive="base">
                                        <p:cTn dur="500"/>
                                        <p:tgtEl>
                                          <p:spTgt spid="426"/>
                                        </p:tgtEl>
                                        <p:attrNameLst>
                                          <p:attrName>ppt_w</p:attrName>
                                        </p:attrNameLst>
                                      </p:cBhvr>
                                      <p:tavLst>
                                        <p:tav fmla="" tm="0">
                                          <p:val>
                                            <p:strVal val="0"/>
                                          </p:val>
                                        </p:tav>
                                        <p:tav fmla="" tm="100000">
                                          <p:val>
                                            <p:strVal val="#ppt_w"/>
                                          </p:val>
                                        </p:tav>
                                      </p:tavLst>
                                    </p:anim>
                                    <p:anim calcmode="lin" valueType="num">
                                      <p:cBhvr additive="base">
                                        <p:cTn dur="500"/>
                                        <p:tgtEl>
                                          <p:spTgt spid="42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29"/>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מה זו מלחמה?</a:t>
            </a:r>
            <a:endParaRPr/>
          </a:p>
        </p:txBody>
      </p:sp>
      <p:sp>
        <p:nvSpPr>
          <p:cNvPr id="432" name="Google Shape;432;p29"/>
          <p:cNvSpPr/>
          <p:nvPr/>
        </p:nvSpPr>
        <p:spPr>
          <a:xfrm rot="2700000">
            <a:off x="10195771" y="21299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29"/>
          <p:cNvSpPr/>
          <p:nvPr/>
        </p:nvSpPr>
        <p:spPr>
          <a:xfrm>
            <a:off x="1" y="270234"/>
            <a:ext cx="8418930" cy="70788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rgbClr val="FCC201"/>
                </a:solidFill>
                <a:latin typeface="Arial"/>
                <a:ea typeface="Arial"/>
                <a:cs typeface="Arial"/>
                <a:sym typeface="Arial"/>
              </a:rPr>
              <a:t>ההגדרות חופפות רק חלקית</a:t>
            </a:r>
            <a:endParaRPr/>
          </a:p>
        </p:txBody>
      </p:sp>
      <p:grpSp>
        <p:nvGrpSpPr>
          <p:cNvPr id="434" name="Google Shape;434;p29"/>
          <p:cNvGrpSpPr/>
          <p:nvPr/>
        </p:nvGrpSpPr>
        <p:grpSpPr>
          <a:xfrm>
            <a:off x="3910635" y="1093867"/>
            <a:ext cx="4179920" cy="4179919"/>
            <a:chOff x="3888818" y="1140167"/>
            <a:chExt cx="4179920" cy="4179919"/>
          </a:xfrm>
        </p:grpSpPr>
        <p:sp>
          <p:nvSpPr>
            <p:cNvPr id="435" name="Google Shape;435;p29"/>
            <p:cNvSpPr/>
            <p:nvPr/>
          </p:nvSpPr>
          <p:spPr>
            <a:xfrm>
              <a:off x="3888818" y="1140167"/>
              <a:ext cx="4179920" cy="4179919"/>
            </a:xfrm>
            <a:prstGeom prst="ellipse">
              <a:avLst/>
            </a:prstGeom>
            <a:solidFill>
              <a:schemeClr val="lt1">
                <a:alpha val="20000"/>
              </a:schemeClr>
            </a:solid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2700">
                <a:solidFill>
                  <a:schemeClr val="lt1"/>
                </a:solidFill>
                <a:latin typeface="Arial"/>
                <a:ea typeface="Arial"/>
                <a:cs typeface="Arial"/>
                <a:sym typeface="Arial"/>
              </a:endParaRPr>
            </a:p>
          </p:txBody>
        </p:sp>
        <p:sp>
          <p:nvSpPr>
            <p:cNvPr id="436" name="Google Shape;436;p29"/>
            <p:cNvSpPr txBox="1"/>
            <p:nvPr/>
          </p:nvSpPr>
          <p:spPr>
            <a:xfrm>
              <a:off x="4131827" y="1860828"/>
              <a:ext cx="3693902" cy="1269578"/>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2550">
                  <a:solidFill>
                    <a:srgbClr val="FFFFFF"/>
                  </a:solidFill>
                  <a:latin typeface="Arial"/>
                  <a:ea typeface="Arial"/>
                  <a:cs typeface="Arial"/>
                  <a:sym typeface="Arial"/>
                </a:rPr>
                <a:t>אלימות הדדית, מכוונת </a:t>
              </a:r>
              <a:r>
                <a:rPr b="1" lang="iw-IL" sz="2550">
                  <a:solidFill>
                    <a:srgbClr val="FFFFFF"/>
                  </a:solidFill>
                  <a:latin typeface="Arial"/>
                  <a:ea typeface="Arial"/>
                  <a:cs typeface="Arial"/>
                  <a:sym typeface="Arial"/>
                </a:rPr>
                <a:t>ומאורגנת, בין קבוצות אנשים</a:t>
              </a:r>
              <a:endParaRPr/>
            </a:p>
          </p:txBody>
        </p:sp>
        <p:sp>
          <p:nvSpPr>
            <p:cNvPr id="437" name="Google Shape;437;p29"/>
            <p:cNvSpPr txBox="1"/>
            <p:nvPr/>
          </p:nvSpPr>
          <p:spPr>
            <a:xfrm>
              <a:off x="4253332" y="3176506"/>
              <a:ext cx="3450893" cy="1692771"/>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550">
                  <a:solidFill>
                    <a:srgbClr val="FCC201"/>
                  </a:solidFill>
                  <a:latin typeface="Arial"/>
                  <a:ea typeface="Arial"/>
                  <a:cs typeface="Arial"/>
                  <a:sym typeface="Arial"/>
                </a:rPr>
                <a:t>מלחמת לבנון השנייה, מלחמת וייטנאם: </a:t>
              </a:r>
              <a:endParaRPr/>
            </a:p>
            <a:p>
              <a:pPr indent="0" lvl="0" marL="0" marR="0" rtl="1" algn="ctr">
                <a:spcBef>
                  <a:spcPts val="0"/>
                </a:spcBef>
                <a:spcAft>
                  <a:spcPts val="0"/>
                </a:spcAft>
                <a:buNone/>
              </a:pPr>
              <a:r>
                <a:rPr lang="iw-IL" sz="2550">
                  <a:solidFill>
                    <a:srgbClr val="FCC201"/>
                  </a:solidFill>
                  <a:latin typeface="Arial"/>
                  <a:ea typeface="Arial"/>
                  <a:cs typeface="Arial"/>
                  <a:sym typeface="Arial"/>
                </a:rPr>
                <a:t>מלחמה מתבצעת</a:t>
              </a:r>
              <a:endParaRPr/>
            </a:p>
            <a:p>
              <a:pPr indent="0" lvl="0" marL="0" marR="0" rtl="1" algn="ctr">
                <a:spcBef>
                  <a:spcPts val="0"/>
                </a:spcBef>
                <a:spcAft>
                  <a:spcPts val="0"/>
                </a:spcAft>
                <a:buNone/>
              </a:pPr>
              <a:r>
                <a:rPr lang="iw-IL" sz="2550">
                  <a:solidFill>
                    <a:srgbClr val="FCC201"/>
                  </a:solidFill>
                  <a:latin typeface="Arial"/>
                  <a:ea typeface="Arial"/>
                  <a:cs typeface="Arial"/>
                  <a:sym typeface="Arial"/>
                </a:rPr>
                <a:t>אבל לא מוכרזת</a:t>
              </a:r>
              <a:endParaRPr b="1" sz="2550">
                <a:solidFill>
                  <a:srgbClr val="FCC201"/>
                </a:solidFill>
                <a:latin typeface="Arial"/>
                <a:ea typeface="Arial"/>
                <a:cs typeface="Arial"/>
                <a:sym typeface="Arial"/>
              </a:endParaRPr>
            </a:p>
          </p:txBody>
        </p:sp>
      </p:grpSp>
      <p:grpSp>
        <p:nvGrpSpPr>
          <p:cNvPr id="438" name="Google Shape;438;p29"/>
          <p:cNvGrpSpPr/>
          <p:nvPr/>
        </p:nvGrpSpPr>
        <p:grpSpPr>
          <a:xfrm>
            <a:off x="328378" y="2325052"/>
            <a:ext cx="4179920" cy="4179919"/>
            <a:chOff x="306561" y="2371352"/>
            <a:chExt cx="4179920" cy="4179919"/>
          </a:xfrm>
        </p:grpSpPr>
        <p:sp>
          <p:nvSpPr>
            <p:cNvPr id="439" name="Google Shape;439;p29"/>
            <p:cNvSpPr/>
            <p:nvPr/>
          </p:nvSpPr>
          <p:spPr>
            <a:xfrm>
              <a:off x="306561" y="2371352"/>
              <a:ext cx="4179920" cy="4179919"/>
            </a:xfrm>
            <a:prstGeom prst="ellipse">
              <a:avLst/>
            </a:prstGeom>
            <a:solidFill>
              <a:schemeClr val="lt1">
                <a:alpha val="20000"/>
              </a:schemeClr>
            </a:solid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2700">
                <a:solidFill>
                  <a:schemeClr val="lt1"/>
                </a:solidFill>
                <a:latin typeface="Arial"/>
                <a:ea typeface="Arial"/>
                <a:cs typeface="Arial"/>
                <a:sym typeface="Arial"/>
              </a:endParaRPr>
            </a:p>
          </p:txBody>
        </p:sp>
        <p:sp>
          <p:nvSpPr>
            <p:cNvPr id="440" name="Google Shape;440;p29"/>
            <p:cNvSpPr txBox="1"/>
            <p:nvPr/>
          </p:nvSpPr>
          <p:spPr>
            <a:xfrm>
              <a:off x="636350" y="3520279"/>
              <a:ext cx="3450893" cy="87716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2550">
                  <a:solidFill>
                    <a:srgbClr val="FFFFFF"/>
                  </a:solidFill>
                  <a:latin typeface="Arial"/>
                  <a:ea typeface="Arial"/>
                  <a:cs typeface="Arial"/>
                  <a:sym typeface="Arial"/>
                </a:rPr>
                <a:t>מצב משפטי שהוכרז</a:t>
              </a:r>
              <a:endParaRPr/>
            </a:p>
            <a:p>
              <a:pPr indent="0" lvl="0" marL="0" marR="0" rtl="1" algn="ctr">
                <a:spcBef>
                  <a:spcPts val="0"/>
                </a:spcBef>
                <a:spcAft>
                  <a:spcPts val="0"/>
                </a:spcAft>
                <a:buNone/>
              </a:pPr>
              <a:r>
                <a:rPr b="1" lang="iw-IL" sz="2550">
                  <a:solidFill>
                    <a:srgbClr val="FFFFFF"/>
                  </a:solidFill>
                  <a:latin typeface="Arial"/>
                  <a:ea typeface="Arial"/>
                  <a:cs typeface="Arial"/>
                  <a:sym typeface="Arial"/>
                </a:rPr>
                <a:t>על ידי מי שמוסמך לכך</a:t>
              </a:r>
              <a:endParaRPr/>
            </a:p>
          </p:txBody>
        </p:sp>
        <p:sp>
          <p:nvSpPr>
            <p:cNvPr id="441" name="Google Shape;441;p29"/>
            <p:cNvSpPr txBox="1"/>
            <p:nvPr/>
          </p:nvSpPr>
          <p:spPr>
            <a:xfrm>
              <a:off x="671075" y="4452151"/>
              <a:ext cx="3450893" cy="1292662"/>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550">
                  <a:solidFill>
                    <a:srgbClr val="FCC201"/>
                  </a:solidFill>
                  <a:latin typeface="Arial"/>
                  <a:ea typeface="Arial"/>
                  <a:cs typeface="Arial"/>
                  <a:sym typeface="Arial"/>
                </a:rPr>
                <a:t>ישראל-עיראק:</a:t>
              </a:r>
              <a:endParaRPr/>
            </a:p>
            <a:p>
              <a:pPr indent="0" lvl="0" marL="0" marR="0" rtl="1" algn="ctr">
                <a:spcBef>
                  <a:spcPts val="0"/>
                </a:spcBef>
                <a:spcAft>
                  <a:spcPts val="0"/>
                </a:spcAft>
                <a:buNone/>
              </a:pPr>
              <a:r>
                <a:rPr lang="iw-IL" sz="2550">
                  <a:solidFill>
                    <a:srgbClr val="FCC201"/>
                  </a:solidFill>
                  <a:latin typeface="Arial"/>
                  <a:ea typeface="Arial"/>
                  <a:cs typeface="Arial"/>
                  <a:sym typeface="Arial"/>
                </a:rPr>
                <a:t>מלחמה מוכרזת אבל לא מתבצעת</a:t>
              </a:r>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500"/>
                                        <p:tgtEl>
                                          <p:spTgt spid="433"/>
                                        </p:tgtEl>
                                        <p:attrNameLst>
                                          <p:attrName>ppt_w</p:attrName>
                                        </p:attrNameLst>
                                      </p:cBhvr>
                                      <p:tavLst>
                                        <p:tav fmla="" tm="0">
                                          <p:val>
                                            <p:strVal val="0"/>
                                          </p:val>
                                        </p:tav>
                                        <p:tav fmla="" tm="100000">
                                          <p:val>
                                            <p:strVal val="#ppt_w"/>
                                          </p:val>
                                        </p:tav>
                                      </p:tavLst>
                                    </p:anim>
                                    <p:anim calcmode="lin" valueType="num">
                                      <p:cBhvr additive="base">
                                        <p:cTn dur="500"/>
                                        <p:tgtEl>
                                          <p:spTgt spid="433"/>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500"/>
                                        <p:tgtEl>
                                          <p:spTgt spid="434"/>
                                        </p:tgtEl>
                                        <p:attrNameLst>
                                          <p:attrName>ppt_w</p:attrName>
                                        </p:attrNameLst>
                                      </p:cBhvr>
                                      <p:tavLst>
                                        <p:tav fmla="" tm="0">
                                          <p:val>
                                            <p:strVal val="0"/>
                                          </p:val>
                                        </p:tav>
                                        <p:tav fmla="" tm="100000">
                                          <p:val>
                                            <p:strVal val="#ppt_w"/>
                                          </p:val>
                                        </p:tav>
                                      </p:tavLst>
                                    </p:anim>
                                    <p:anim calcmode="lin" valueType="num">
                                      <p:cBhvr additive="base">
                                        <p:cTn dur="500"/>
                                        <p:tgtEl>
                                          <p:spTgt spid="43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5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500"/>
                                        <p:tgtEl>
                                          <p:spTgt spid="438"/>
                                        </p:tgtEl>
                                        <p:attrNameLst>
                                          <p:attrName>ppt_w</p:attrName>
                                        </p:attrNameLst>
                                      </p:cBhvr>
                                      <p:tavLst>
                                        <p:tav fmla="" tm="0">
                                          <p:val>
                                            <p:strVal val="0"/>
                                          </p:val>
                                        </p:tav>
                                        <p:tav fmla="" tm="100000">
                                          <p:val>
                                            <p:strVal val="#ppt_w"/>
                                          </p:val>
                                        </p:tav>
                                      </p:tavLst>
                                    </p:anim>
                                    <p:anim calcmode="lin" valueType="num">
                                      <p:cBhvr additive="base">
                                        <p:cTn dur="500"/>
                                        <p:tgtEl>
                                          <p:spTgt spid="4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grpSp>
        <p:nvGrpSpPr>
          <p:cNvPr id="446" name="Google Shape;446;p30"/>
          <p:cNvGrpSpPr/>
          <p:nvPr/>
        </p:nvGrpSpPr>
        <p:grpSpPr>
          <a:xfrm>
            <a:off x="8679356" y="367171"/>
            <a:ext cx="2862770" cy="1461635"/>
            <a:chOff x="6781095" y="8357235"/>
            <a:chExt cx="4720055" cy="2409901"/>
          </a:xfrm>
        </p:grpSpPr>
        <p:grpSp>
          <p:nvGrpSpPr>
            <p:cNvPr id="447" name="Google Shape;447;p30"/>
            <p:cNvGrpSpPr/>
            <p:nvPr/>
          </p:nvGrpSpPr>
          <p:grpSpPr>
            <a:xfrm>
              <a:off x="6781095" y="8414797"/>
              <a:ext cx="4717485" cy="2339707"/>
              <a:chOff x="6700070" y="4363654"/>
              <a:chExt cx="4717485" cy="2339707"/>
            </a:xfrm>
          </p:grpSpPr>
          <p:sp>
            <p:nvSpPr>
              <p:cNvPr id="448" name="Google Shape;448;p30"/>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6100">
                    <a:solidFill>
                      <a:srgbClr val="FCC201"/>
                    </a:solidFill>
                    <a:latin typeface="Arial"/>
                    <a:ea typeface="Arial"/>
                    <a:cs typeface="Arial"/>
                    <a:sym typeface="Arial"/>
                  </a:rPr>
                  <a:t>חשיבה</a:t>
                </a:r>
                <a:endParaRPr/>
              </a:p>
            </p:txBody>
          </p:sp>
          <p:sp>
            <p:nvSpPr>
              <p:cNvPr id="449" name="Google Shape;449;p30"/>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chemeClr val="lt1"/>
                    </a:solidFill>
                    <a:latin typeface="Arial"/>
                    <a:ea typeface="Arial"/>
                    <a:cs typeface="Arial"/>
                    <a:sym typeface="Arial"/>
                  </a:rPr>
                  <a:t>אסטרטגית</a:t>
                </a:r>
                <a:endParaRPr/>
              </a:p>
            </p:txBody>
          </p:sp>
        </p:grpSp>
        <p:sp>
          <p:nvSpPr>
            <p:cNvPr id="450" name="Google Shape;450;p30"/>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30"/>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30"/>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0"/>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sp>
        <p:nvSpPr>
          <p:cNvPr id="454" name="Google Shape;454;p30"/>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5300">
                <a:solidFill>
                  <a:schemeClr val="lt1"/>
                </a:solidFill>
                <a:latin typeface="Arial"/>
                <a:ea typeface="Arial"/>
                <a:cs typeface="Arial"/>
                <a:sym typeface="Arial"/>
              </a:rPr>
              <a:t>המשגה ורמות הפעולה</a:t>
            </a:r>
            <a:endParaRPr/>
          </a:p>
        </p:txBody>
      </p:sp>
      <p:cxnSp>
        <p:nvCxnSpPr>
          <p:cNvPr id="455" name="Google Shape;455;p30"/>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456" name="Google Shape;456;p30"/>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1</a:t>
            </a:r>
            <a:endParaRPr/>
          </a:p>
        </p:txBody>
      </p:sp>
      <p:sp>
        <p:nvSpPr>
          <p:cNvPr id="457" name="Google Shape;457;p30"/>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2</a:t>
            </a:r>
            <a:endParaRPr/>
          </a:p>
        </p:txBody>
      </p:sp>
      <p:sp>
        <p:nvSpPr>
          <p:cNvPr id="458" name="Google Shape;458;p30"/>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3</a:t>
            </a:r>
            <a:endParaRPr/>
          </a:p>
        </p:txBody>
      </p:sp>
      <p:sp>
        <p:nvSpPr>
          <p:cNvPr id="459" name="Google Shape;459;p30"/>
          <p:cNvSpPr/>
          <p:nvPr/>
        </p:nvSpPr>
        <p:spPr>
          <a:xfrm>
            <a:off x="5756730" y="4205640"/>
            <a:ext cx="678542" cy="678542"/>
          </a:xfrm>
          <a:prstGeom prst="ellipse">
            <a:avLst/>
          </a:prstGeom>
          <a:solidFill>
            <a:schemeClr val="lt1"/>
          </a:solidFill>
          <a:ln cap="flat" cmpd="sng" w="5715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4</a:t>
            </a:r>
            <a:endParaRPr/>
          </a:p>
        </p:txBody>
      </p:sp>
      <p:sp>
        <p:nvSpPr>
          <p:cNvPr id="460" name="Google Shape;460;p30"/>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5</a:t>
            </a:r>
            <a:endParaRPr/>
          </a:p>
        </p:txBody>
      </p:sp>
      <p:sp>
        <p:nvSpPr>
          <p:cNvPr id="461" name="Google Shape;461;p30"/>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6</a:t>
            </a:r>
            <a:endParaRPr/>
          </a:p>
        </p:txBody>
      </p:sp>
      <p:sp>
        <p:nvSpPr>
          <p:cNvPr id="462" name="Google Shape;462;p30"/>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7</a:t>
            </a:r>
            <a:endParaRPr/>
          </a:p>
        </p:txBody>
      </p:sp>
      <p:sp>
        <p:nvSpPr>
          <p:cNvPr id="463" name="Google Shape;463;p30"/>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על האבחנה בין מחשבה, חשיבה ויישום אסטרטגי</a:t>
            </a:r>
            <a:endParaRPr/>
          </a:p>
        </p:txBody>
      </p:sp>
      <p:sp>
        <p:nvSpPr>
          <p:cNvPr id="464" name="Google Shape;464;p30"/>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מה זו מלחמה?</a:t>
            </a:r>
            <a:endParaRPr/>
          </a:p>
        </p:txBody>
      </p:sp>
      <p:sp>
        <p:nvSpPr>
          <p:cNvPr id="465" name="Google Shape;465;p30"/>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היחס בין אסטרטגיה לטקטיקה</a:t>
            </a:r>
            <a:endParaRPr/>
          </a:p>
        </p:txBody>
      </p:sp>
      <p:sp>
        <p:nvSpPr>
          <p:cNvPr id="466" name="Google Shape;466;p30"/>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אסטרטגיה כמאמץ לבירור המציאות המתהווה</a:t>
            </a:r>
            <a:endParaRPr/>
          </a:p>
        </p:txBody>
      </p:sp>
      <p:sp>
        <p:nvSpPr>
          <p:cNvPr id="467" name="Google Shape;467;p30"/>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מקורות המושג אסטרטגיה (דיון)</a:t>
            </a:r>
            <a:endParaRPr/>
          </a:p>
        </p:txBody>
      </p:sp>
      <p:sp>
        <p:nvSpPr>
          <p:cNvPr id="468" name="Google Shape;468;p30"/>
          <p:cNvSpPr/>
          <p:nvPr/>
        </p:nvSpPr>
        <p:spPr>
          <a:xfrm>
            <a:off x="4861333" y="5391758"/>
            <a:ext cx="2468830" cy="1066191"/>
          </a:xfrm>
          <a:prstGeom prst="rect">
            <a:avLst/>
          </a:prstGeom>
          <a:solidFill>
            <a:schemeClr val="lt1"/>
          </a:solidFill>
          <a:ln cap="flat" cmpd="sng" w="3810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iw-IL" sz="1660">
                <a:solidFill>
                  <a:srgbClr val="222B34"/>
                </a:solidFill>
                <a:latin typeface="Arial"/>
                <a:ea typeface="Arial"/>
                <a:cs typeface="Arial"/>
                <a:sym typeface="Arial"/>
              </a:rPr>
              <a:t>הגדרות ואבחנות:</a:t>
            </a:r>
            <a:endParaRPr/>
          </a:p>
          <a:p>
            <a:pPr indent="0" lvl="0" marL="0" marR="0" rtl="1" algn="ctr">
              <a:spcBef>
                <a:spcPts val="0"/>
              </a:spcBef>
              <a:spcAft>
                <a:spcPts val="0"/>
              </a:spcAft>
              <a:buNone/>
            </a:pPr>
            <a:r>
              <a:rPr b="1" lang="iw-IL" sz="1660">
                <a:solidFill>
                  <a:srgbClr val="222B34"/>
                </a:solidFill>
                <a:latin typeface="Arial"/>
                <a:ea typeface="Arial"/>
                <a:cs typeface="Arial"/>
                <a:sym typeface="Arial"/>
              </a:rPr>
              <a:t>"כשאתה אומר אסטרטגיה למה אתה מתכוון?"</a:t>
            </a:r>
            <a:endParaRPr/>
          </a:p>
        </p:txBody>
      </p:sp>
      <p:sp>
        <p:nvSpPr>
          <p:cNvPr id="469" name="Google Shape;469;p30"/>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גידור רמות הפעולה באסטרטגיה</a:t>
            </a:r>
            <a:endParaRPr/>
          </a:p>
        </p:txBody>
      </p:sp>
      <p:cxnSp>
        <p:nvCxnSpPr>
          <p:cNvPr id="470" name="Google Shape;470;p30"/>
          <p:cNvCxnSpPr>
            <a:stCxn id="462" idx="0"/>
            <a:endCxn id="466"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471" name="Google Shape;471;p30"/>
          <p:cNvCxnSpPr>
            <a:stCxn id="461" idx="4"/>
            <a:endCxn id="469"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472" name="Google Shape;472;p30"/>
          <p:cNvCxnSpPr>
            <a:stCxn id="460" idx="0"/>
            <a:endCxn id="465"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473" name="Google Shape;473;p30"/>
          <p:cNvCxnSpPr>
            <a:stCxn id="459" idx="4"/>
            <a:endCxn id="468" idx="0"/>
          </p:cNvCxnSpPr>
          <p:nvPr/>
        </p:nvCxnSpPr>
        <p:spPr>
          <a:xfrm flipH="1">
            <a:off x="6095701" y="4884182"/>
            <a:ext cx="300" cy="507600"/>
          </a:xfrm>
          <a:prstGeom prst="straightConnector1">
            <a:avLst/>
          </a:prstGeom>
          <a:noFill/>
          <a:ln cap="flat" cmpd="sng" w="38100">
            <a:solidFill>
              <a:srgbClr val="FF4343"/>
            </a:solidFill>
            <a:prstDash val="solid"/>
            <a:miter lim="800000"/>
            <a:headEnd len="sm" w="sm" type="none"/>
            <a:tailEnd len="sm" w="sm" type="none"/>
          </a:ln>
        </p:spPr>
      </p:cxnSp>
      <p:cxnSp>
        <p:nvCxnSpPr>
          <p:cNvPr id="474" name="Google Shape;474;p30"/>
          <p:cNvCxnSpPr>
            <a:stCxn id="458" idx="0"/>
            <a:endCxn id="464"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475" name="Google Shape;475;p30"/>
          <p:cNvCxnSpPr>
            <a:stCxn id="457" idx="4"/>
            <a:endCxn id="467"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476" name="Google Shape;476;p30"/>
          <p:cNvCxnSpPr>
            <a:stCxn id="456" idx="0"/>
            <a:endCxn id="463"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31"/>
          <p:cNvSpPr txBox="1"/>
          <p:nvPr>
            <p:ph type="title"/>
          </p:nvPr>
        </p:nvSpPr>
        <p:spPr>
          <a:xfrm>
            <a:off x="8509322" y="552782"/>
            <a:ext cx="3599726" cy="3874779"/>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הגדרות ואבחנות:</a:t>
            </a:r>
            <a:br>
              <a:rPr b="1" lang="iw-IL" sz="4400"/>
            </a:br>
            <a:r>
              <a:rPr lang="iw-IL" sz="4400"/>
              <a:t>"כשאתה אומר אסטרטגיה למה אתה מתכוון?"</a:t>
            </a:r>
            <a:endParaRPr/>
          </a:p>
        </p:txBody>
      </p:sp>
      <p:sp>
        <p:nvSpPr>
          <p:cNvPr id="482" name="Google Shape;482;p31"/>
          <p:cNvSpPr/>
          <p:nvPr/>
        </p:nvSpPr>
        <p:spPr>
          <a:xfrm rot="2700000">
            <a:off x="10195771" y="4502750"/>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31"/>
          <p:cNvSpPr/>
          <p:nvPr/>
        </p:nvSpPr>
        <p:spPr>
          <a:xfrm>
            <a:off x="1" y="548028"/>
            <a:ext cx="8418930" cy="70788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4000">
                <a:solidFill>
                  <a:schemeClr val="lt1"/>
                </a:solidFill>
                <a:latin typeface="Arial"/>
                <a:ea typeface="Arial"/>
                <a:cs typeface="Arial"/>
                <a:sym typeface="Arial"/>
              </a:rPr>
              <a:t>סרקו את הקוד שלפניכם:</a:t>
            </a:r>
            <a:endParaRPr/>
          </a:p>
        </p:txBody>
      </p:sp>
      <p:grpSp>
        <p:nvGrpSpPr>
          <p:cNvPr id="484" name="Google Shape;484;p31"/>
          <p:cNvGrpSpPr/>
          <p:nvPr/>
        </p:nvGrpSpPr>
        <p:grpSpPr>
          <a:xfrm>
            <a:off x="1948620" y="1586206"/>
            <a:ext cx="4521692" cy="4504621"/>
            <a:chOff x="1910976" y="1493606"/>
            <a:chExt cx="4521692" cy="4504621"/>
          </a:xfrm>
        </p:grpSpPr>
        <p:pic>
          <p:nvPicPr>
            <p:cNvPr id="485" name="Google Shape;485;p31"/>
            <p:cNvPicPr preferRelativeResize="0"/>
            <p:nvPr/>
          </p:nvPicPr>
          <p:blipFill rotWithShape="1">
            <a:blip r:embed="rId3">
              <a:alphaModFix/>
            </a:blip>
            <a:srcRect b="0" l="0" r="0" t="0"/>
            <a:stretch/>
          </p:blipFill>
          <p:spPr>
            <a:xfrm>
              <a:off x="2071605" y="1652516"/>
              <a:ext cx="4200435" cy="4186800"/>
            </a:xfrm>
            <a:prstGeom prst="rect">
              <a:avLst/>
            </a:prstGeom>
            <a:noFill/>
            <a:ln>
              <a:noFill/>
            </a:ln>
          </p:spPr>
        </p:pic>
        <p:grpSp>
          <p:nvGrpSpPr>
            <p:cNvPr id="486" name="Google Shape;486;p31"/>
            <p:cNvGrpSpPr/>
            <p:nvPr/>
          </p:nvGrpSpPr>
          <p:grpSpPr>
            <a:xfrm>
              <a:off x="1910976" y="1493606"/>
              <a:ext cx="4521692" cy="4504621"/>
              <a:chOff x="3397079" y="551315"/>
              <a:chExt cx="4521692" cy="4504621"/>
            </a:xfrm>
          </p:grpSpPr>
          <p:sp>
            <p:nvSpPr>
              <p:cNvPr id="487" name="Google Shape;487;p31"/>
              <p:cNvSpPr/>
              <p:nvPr/>
            </p:nvSpPr>
            <p:spPr>
              <a:xfrm>
                <a:off x="7665648" y="551315"/>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31"/>
              <p:cNvSpPr/>
              <p:nvPr/>
            </p:nvSpPr>
            <p:spPr>
              <a:xfrm rot="5400000">
                <a:off x="7664938" y="4802103"/>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31"/>
              <p:cNvSpPr/>
              <p:nvPr/>
            </p:nvSpPr>
            <p:spPr>
              <a:xfrm rot="10800000">
                <a:off x="3397079" y="4801394"/>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31"/>
              <p:cNvSpPr/>
              <p:nvPr/>
            </p:nvSpPr>
            <p:spPr>
              <a:xfrm rot="-5400000">
                <a:off x="3397789" y="55060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32"/>
          <p:cNvSpPr txBox="1"/>
          <p:nvPr>
            <p:ph type="title"/>
          </p:nvPr>
        </p:nvSpPr>
        <p:spPr>
          <a:xfrm>
            <a:off x="8509322" y="552782"/>
            <a:ext cx="3599726" cy="3874779"/>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הגדרות ואבחנות:</a:t>
            </a:r>
            <a:br>
              <a:rPr b="1" lang="iw-IL" sz="4400"/>
            </a:br>
            <a:r>
              <a:rPr lang="iw-IL" sz="4400">
                <a:solidFill>
                  <a:srgbClr val="FCC201"/>
                </a:solidFill>
              </a:rPr>
              <a:t>1.</a:t>
            </a:r>
            <a:r>
              <a:rPr lang="iw-IL" sz="4400"/>
              <a:t> אבחנה פונקציונאלית בין אמצעים למטרות</a:t>
            </a:r>
            <a:endParaRPr/>
          </a:p>
        </p:txBody>
      </p:sp>
      <p:sp>
        <p:nvSpPr>
          <p:cNvPr id="496" name="Google Shape;496;p32"/>
          <p:cNvSpPr/>
          <p:nvPr/>
        </p:nvSpPr>
        <p:spPr>
          <a:xfrm rot="2700000">
            <a:off x="10195771" y="4502750"/>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97" name="Google Shape;497;p32"/>
          <p:cNvPicPr preferRelativeResize="0"/>
          <p:nvPr/>
        </p:nvPicPr>
        <p:blipFill rotWithShape="1">
          <a:blip r:embed="rId3">
            <a:alphaModFix/>
          </a:blip>
          <a:srcRect b="0" l="0" r="0" t="0"/>
          <a:stretch/>
        </p:blipFill>
        <p:spPr>
          <a:xfrm>
            <a:off x="729798" y="393970"/>
            <a:ext cx="6954730" cy="6070060"/>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33"/>
          <p:cNvSpPr txBox="1"/>
          <p:nvPr>
            <p:ph type="title"/>
          </p:nvPr>
        </p:nvSpPr>
        <p:spPr>
          <a:xfrm>
            <a:off x="8509322" y="552782"/>
            <a:ext cx="3599726" cy="3874779"/>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הגדרות ואבחנות:</a:t>
            </a:r>
            <a:br>
              <a:rPr b="1" lang="iw-IL" sz="4400"/>
            </a:br>
            <a:r>
              <a:rPr lang="iw-IL" sz="4400">
                <a:solidFill>
                  <a:srgbClr val="FCC201"/>
                </a:solidFill>
              </a:rPr>
              <a:t>1.</a:t>
            </a:r>
            <a:r>
              <a:rPr lang="iw-IL" sz="4400"/>
              <a:t> אבחנה פונקציונאלית בין אמצעים למטרות</a:t>
            </a:r>
            <a:endParaRPr/>
          </a:p>
        </p:txBody>
      </p:sp>
      <p:sp>
        <p:nvSpPr>
          <p:cNvPr id="504" name="Google Shape;504;p33"/>
          <p:cNvSpPr/>
          <p:nvPr/>
        </p:nvSpPr>
        <p:spPr>
          <a:xfrm rot="2700000">
            <a:off x="10195771" y="4502750"/>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33"/>
          <p:cNvSpPr/>
          <p:nvPr/>
        </p:nvSpPr>
        <p:spPr>
          <a:xfrm>
            <a:off x="2776703" y="357565"/>
            <a:ext cx="2872964"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lnSpc>
                <a:spcPct val="137500"/>
              </a:lnSpc>
              <a:spcBef>
                <a:spcPts val="0"/>
              </a:spcBef>
              <a:spcAft>
                <a:spcPts val="0"/>
              </a:spcAft>
              <a:buNone/>
            </a:pPr>
            <a:r>
              <a:rPr b="1" lang="iw-IL" sz="3200">
                <a:solidFill>
                  <a:srgbClr val="222B34"/>
                </a:solidFill>
                <a:latin typeface="Arial"/>
                <a:ea typeface="Arial"/>
                <a:cs typeface="Arial"/>
                <a:sym typeface="Arial"/>
              </a:rPr>
              <a:t>קְלָאוּזֶבִיץ</a:t>
            </a:r>
            <a:endParaRPr b="1" sz="3200">
              <a:solidFill>
                <a:srgbClr val="222B34"/>
              </a:solidFill>
              <a:latin typeface="Arial"/>
              <a:ea typeface="Arial"/>
              <a:cs typeface="Arial"/>
              <a:sym typeface="Arial"/>
            </a:endParaRPr>
          </a:p>
        </p:txBody>
      </p:sp>
      <p:sp>
        <p:nvSpPr>
          <p:cNvPr id="506" name="Google Shape;506;p33"/>
          <p:cNvSpPr txBox="1"/>
          <p:nvPr/>
        </p:nvSpPr>
        <p:spPr>
          <a:xfrm>
            <a:off x="567160" y="925232"/>
            <a:ext cx="7292050" cy="954107"/>
          </a:xfrm>
          <a:prstGeom prst="rect">
            <a:avLst/>
          </a:prstGeom>
          <a:noFill/>
          <a:ln cap="flat" cmpd="sng" w="9525">
            <a:solidFill>
              <a:srgbClr val="FCC201"/>
            </a:solidFill>
            <a:prstDash val="solid"/>
            <a:round/>
            <a:headEnd len="sm" w="sm" type="none"/>
            <a:tailEnd len="sm" w="sm" type="none"/>
          </a:ln>
        </p:spPr>
        <p:txBody>
          <a:bodyPr anchorCtr="0" anchor="t" bIns="45700" lIns="91425" spcFirstLastPara="1" rIns="91425" wrap="square" tIns="45700">
            <a:noAutofit/>
          </a:bodyPr>
          <a:lstStyle/>
          <a:p>
            <a:pPr indent="0" lvl="0" marL="0" marR="0" rtl="1" algn="r">
              <a:spcBef>
                <a:spcPts val="0"/>
              </a:spcBef>
              <a:spcAft>
                <a:spcPts val="0"/>
              </a:spcAft>
              <a:buNone/>
            </a:pPr>
            <a:r>
              <a:rPr lang="iw-IL" sz="2800">
                <a:solidFill>
                  <a:schemeClr val="lt1"/>
                </a:solidFill>
                <a:latin typeface="Arial"/>
                <a:ea typeface="Arial"/>
                <a:cs typeface="Arial"/>
                <a:sym typeface="Arial"/>
              </a:rPr>
              <a:t>"האסטרטגיה מלמדת את השימוש בקרבות כאמצעי להשגת </a:t>
            </a:r>
            <a:r>
              <a:rPr b="1" lang="iw-IL" sz="2800">
                <a:solidFill>
                  <a:schemeClr val="lt1"/>
                </a:solidFill>
                <a:latin typeface="Arial"/>
                <a:ea typeface="Arial"/>
                <a:cs typeface="Arial"/>
                <a:sym typeface="Arial"/>
              </a:rPr>
              <a:t>מטרות המלחמה</a:t>
            </a:r>
            <a:r>
              <a:rPr lang="iw-IL" sz="2800">
                <a:solidFill>
                  <a:schemeClr val="lt1"/>
                </a:solidFill>
                <a:latin typeface="Arial"/>
                <a:ea typeface="Arial"/>
                <a:cs typeface="Arial"/>
                <a:sym typeface="Arial"/>
              </a:rPr>
              <a:t>"</a:t>
            </a:r>
            <a:endParaRPr/>
          </a:p>
        </p:txBody>
      </p:sp>
      <p:sp>
        <p:nvSpPr>
          <p:cNvPr id="507" name="Google Shape;507;p33"/>
          <p:cNvSpPr/>
          <p:nvPr/>
        </p:nvSpPr>
        <p:spPr>
          <a:xfrm>
            <a:off x="2776703" y="2220676"/>
            <a:ext cx="2872964"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lnSpc>
                <a:spcPct val="137500"/>
              </a:lnSpc>
              <a:spcBef>
                <a:spcPts val="0"/>
              </a:spcBef>
              <a:spcAft>
                <a:spcPts val="0"/>
              </a:spcAft>
              <a:buNone/>
            </a:pPr>
            <a:r>
              <a:rPr b="1" lang="iw-IL" sz="3200">
                <a:solidFill>
                  <a:srgbClr val="222B34"/>
                </a:solidFill>
                <a:latin typeface="Arial"/>
                <a:ea typeface="Arial"/>
                <a:cs typeface="Arial"/>
                <a:sym typeface="Arial"/>
              </a:rPr>
              <a:t>לידל הארט</a:t>
            </a:r>
            <a:endParaRPr b="1" sz="3200">
              <a:solidFill>
                <a:srgbClr val="222B34"/>
              </a:solidFill>
              <a:latin typeface="Arial"/>
              <a:ea typeface="Arial"/>
              <a:cs typeface="Arial"/>
              <a:sym typeface="Arial"/>
            </a:endParaRPr>
          </a:p>
        </p:txBody>
      </p:sp>
      <p:sp>
        <p:nvSpPr>
          <p:cNvPr id="508" name="Google Shape;508;p33"/>
          <p:cNvSpPr txBox="1"/>
          <p:nvPr/>
        </p:nvSpPr>
        <p:spPr>
          <a:xfrm>
            <a:off x="567160" y="2788343"/>
            <a:ext cx="7292050" cy="954107"/>
          </a:xfrm>
          <a:prstGeom prst="rect">
            <a:avLst/>
          </a:prstGeom>
          <a:noFill/>
          <a:ln cap="flat" cmpd="sng" w="9525">
            <a:solidFill>
              <a:srgbClr val="FCC201"/>
            </a:solidFill>
            <a:prstDash val="solid"/>
            <a:round/>
            <a:headEnd len="sm" w="sm" type="none"/>
            <a:tailEnd len="sm" w="sm" type="none"/>
          </a:ln>
        </p:spPr>
        <p:txBody>
          <a:bodyPr anchorCtr="0" anchor="t" bIns="45700" lIns="91425" spcFirstLastPara="1" rIns="91425" wrap="square" tIns="45700">
            <a:noAutofit/>
          </a:bodyPr>
          <a:lstStyle/>
          <a:p>
            <a:pPr indent="0" lvl="0" marL="0" marR="0" rtl="1" algn="r">
              <a:spcBef>
                <a:spcPts val="0"/>
              </a:spcBef>
              <a:spcAft>
                <a:spcPts val="0"/>
              </a:spcAft>
              <a:buNone/>
            </a:pPr>
            <a:r>
              <a:rPr lang="iw-IL" sz="2800">
                <a:solidFill>
                  <a:schemeClr val="lt1"/>
                </a:solidFill>
                <a:latin typeface="Arial"/>
                <a:ea typeface="Arial"/>
                <a:cs typeface="Arial"/>
                <a:sym typeface="Arial"/>
              </a:rPr>
              <a:t>"אמנות חלוקת האמצעים הצבאיים ויישומם להגשמת </a:t>
            </a:r>
            <a:r>
              <a:rPr b="1" lang="iw-IL" sz="2800">
                <a:solidFill>
                  <a:schemeClr val="lt1"/>
                </a:solidFill>
                <a:latin typeface="Arial"/>
                <a:ea typeface="Arial"/>
                <a:cs typeface="Arial"/>
                <a:sym typeface="Arial"/>
              </a:rPr>
              <a:t>התכלית המדינית</a:t>
            </a:r>
            <a:r>
              <a:rPr lang="iw-IL" sz="2800">
                <a:solidFill>
                  <a:schemeClr val="lt1"/>
                </a:solidFill>
                <a:latin typeface="Arial"/>
                <a:ea typeface="Arial"/>
                <a:cs typeface="Arial"/>
                <a:sym typeface="Arial"/>
              </a:rPr>
              <a:t>"</a:t>
            </a:r>
            <a:endParaRPr/>
          </a:p>
        </p:txBody>
      </p:sp>
      <p:sp>
        <p:nvSpPr>
          <p:cNvPr id="509" name="Google Shape;509;p33"/>
          <p:cNvSpPr/>
          <p:nvPr/>
        </p:nvSpPr>
        <p:spPr>
          <a:xfrm>
            <a:off x="2776703" y="4083788"/>
            <a:ext cx="2872964"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lnSpc>
                <a:spcPct val="137500"/>
              </a:lnSpc>
              <a:spcBef>
                <a:spcPts val="0"/>
              </a:spcBef>
              <a:spcAft>
                <a:spcPts val="0"/>
              </a:spcAft>
              <a:buNone/>
            </a:pPr>
            <a:r>
              <a:rPr b="1" lang="iw-IL" sz="3200">
                <a:solidFill>
                  <a:srgbClr val="222B34"/>
                </a:solidFill>
                <a:latin typeface="Arial"/>
                <a:ea typeface="Arial"/>
                <a:cs typeface="Arial"/>
                <a:sym typeface="Arial"/>
              </a:rPr>
              <a:t>קורס תא"לים</a:t>
            </a:r>
            <a:endParaRPr b="1" sz="3200">
              <a:solidFill>
                <a:srgbClr val="222B34"/>
              </a:solidFill>
              <a:latin typeface="Arial"/>
              <a:ea typeface="Arial"/>
              <a:cs typeface="Arial"/>
              <a:sym typeface="Arial"/>
            </a:endParaRPr>
          </a:p>
        </p:txBody>
      </p:sp>
      <p:sp>
        <p:nvSpPr>
          <p:cNvPr id="510" name="Google Shape;510;p33"/>
          <p:cNvSpPr txBox="1"/>
          <p:nvPr/>
        </p:nvSpPr>
        <p:spPr>
          <a:xfrm>
            <a:off x="567160" y="4651455"/>
            <a:ext cx="7292050" cy="1815882"/>
          </a:xfrm>
          <a:prstGeom prst="rect">
            <a:avLst/>
          </a:prstGeom>
          <a:noFill/>
          <a:ln cap="flat" cmpd="sng" w="9525">
            <a:solidFill>
              <a:srgbClr val="FCC201"/>
            </a:solidFill>
            <a:prstDash val="solid"/>
            <a:round/>
            <a:headEnd len="sm" w="sm" type="none"/>
            <a:tailEnd len="sm" w="sm" type="none"/>
          </a:ln>
        </p:spPr>
        <p:txBody>
          <a:bodyPr anchorCtr="0" anchor="t" bIns="45700" lIns="91425" spcFirstLastPara="1" rIns="91425" wrap="square" tIns="45700">
            <a:noAutofit/>
          </a:bodyPr>
          <a:lstStyle/>
          <a:p>
            <a:pPr indent="0" lvl="0" marL="0" marR="0" rtl="1" algn="r">
              <a:spcBef>
                <a:spcPts val="0"/>
              </a:spcBef>
              <a:spcAft>
                <a:spcPts val="0"/>
              </a:spcAft>
              <a:buNone/>
            </a:pPr>
            <a:r>
              <a:rPr lang="iw-IL" sz="2800">
                <a:solidFill>
                  <a:schemeClr val="lt1"/>
                </a:solidFill>
                <a:latin typeface="Arial"/>
                <a:ea typeface="Arial"/>
                <a:cs typeface="Arial"/>
                <a:sym typeface="Arial"/>
              </a:rPr>
              <a:t>"</a:t>
            </a:r>
            <a:r>
              <a:rPr b="1" lang="iw-IL" sz="2800">
                <a:solidFill>
                  <a:schemeClr val="lt1"/>
                </a:solidFill>
                <a:latin typeface="Arial"/>
                <a:ea typeface="Arial"/>
                <a:cs typeface="Arial"/>
                <a:sym typeface="Arial"/>
              </a:rPr>
              <a:t>סביבה רעיונית </a:t>
            </a:r>
            <a:r>
              <a:rPr lang="iw-IL" sz="2800">
                <a:solidFill>
                  <a:schemeClr val="lt1"/>
                </a:solidFill>
                <a:latin typeface="Arial"/>
                <a:ea typeface="Arial"/>
                <a:cs typeface="Arial"/>
                <a:sym typeface="Arial"/>
              </a:rPr>
              <a:t>רב מימדית ודינמית המשתנה כל העת ודורשת ניווט תפישתי מתמיד, במאמץ לברר את </a:t>
            </a:r>
            <a:r>
              <a:rPr b="1" lang="iw-IL" sz="2800">
                <a:solidFill>
                  <a:schemeClr val="lt1"/>
                </a:solidFill>
                <a:latin typeface="Arial"/>
                <a:ea typeface="Arial"/>
                <a:cs typeface="Arial"/>
                <a:sym typeface="Arial"/>
              </a:rPr>
              <a:t>המתחים</a:t>
            </a:r>
            <a:r>
              <a:rPr lang="iw-IL" sz="2800">
                <a:solidFill>
                  <a:schemeClr val="lt1"/>
                </a:solidFill>
                <a:latin typeface="Arial"/>
                <a:ea typeface="Arial"/>
                <a:cs typeface="Arial"/>
                <a:sym typeface="Arial"/>
              </a:rPr>
              <a:t> בין תפיסת </a:t>
            </a:r>
            <a:r>
              <a:rPr b="1" lang="iw-IL" sz="2800">
                <a:solidFill>
                  <a:schemeClr val="lt1"/>
                </a:solidFill>
                <a:latin typeface="Arial"/>
                <a:ea typeface="Arial"/>
                <a:cs typeface="Arial"/>
                <a:sym typeface="Arial"/>
              </a:rPr>
              <a:t>המציאות</a:t>
            </a:r>
            <a:r>
              <a:rPr lang="iw-IL" sz="2800">
                <a:solidFill>
                  <a:schemeClr val="lt1"/>
                </a:solidFill>
                <a:latin typeface="Arial"/>
                <a:ea typeface="Arial"/>
                <a:cs typeface="Arial"/>
                <a:sym typeface="Arial"/>
              </a:rPr>
              <a:t> הנוכחית לבין </a:t>
            </a:r>
            <a:r>
              <a:rPr b="1" lang="iw-IL" sz="2800">
                <a:solidFill>
                  <a:schemeClr val="lt1"/>
                </a:solidFill>
                <a:latin typeface="Arial"/>
                <a:ea typeface="Arial"/>
                <a:cs typeface="Arial"/>
                <a:sym typeface="Arial"/>
              </a:rPr>
              <a:t>המציאות</a:t>
            </a:r>
            <a:r>
              <a:rPr lang="iw-IL" sz="2800">
                <a:solidFill>
                  <a:schemeClr val="lt1"/>
                </a:solidFill>
                <a:latin typeface="Arial"/>
                <a:ea typeface="Arial"/>
                <a:cs typeface="Arial"/>
                <a:sym typeface="Arial"/>
              </a:rPr>
              <a:t> המשתנה"</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350"/>
                                        <p:tgtEl>
                                          <p:spTgt spid="505"/>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35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350"/>
                                        <p:tgtEl>
                                          <p:spTgt spid="507"/>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35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350"/>
                                        <p:tgtEl>
                                          <p:spTgt spid="509"/>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35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6"/>
          <p:cNvSpPr txBox="1"/>
          <p:nvPr>
            <p:ph type="title"/>
          </p:nvPr>
        </p:nvSpPr>
        <p:spPr>
          <a:xfrm>
            <a:off x="-1" y="307957"/>
            <a:ext cx="12192000" cy="846770"/>
          </a:xfrm>
          <a:prstGeom prst="rect">
            <a:avLst/>
          </a:prstGeom>
          <a:noFill/>
          <a:ln>
            <a:noFill/>
          </a:ln>
        </p:spPr>
        <p:txBody>
          <a:bodyPr anchorCtr="0" anchor="t" bIns="45700" lIns="91425" spcFirstLastPara="1" rIns="91425" wrap="square" tIns="45700">
            <a:noAutofit/>
          </a:bodyPr>
          <a:lstStyle/>
          <a:p>
            <a:pPr indent="0" lvl="0" marL="0" rtl="1" algn="ctr">
              <a:lnSpc>
                <a:spcPct val="90000"/>
              </a:lnSpc>
              <a:spcBef>
                <a:spcPts val="0"/>
              </a:spcBef>
              <a:spcAft>
                <a:spcPts val="0"/>
              </a:spcAft>
              <a:buClr>
                <a:schemeClr val="lt1"/>
              </a:buClr>
              <a:buSzPts val="5300"/>
              <a:buFont typeface="Arial"/>
              <a:buNone/>
            </a:pPr>
            <a:r>
              <a:rPr lang="iw-IL"/>
              <a:t>חומרי קריאה</a:t>
            </a:r>
            <a:endParaRPr/>
          </a:p>
        </p:txBody>
      </p:sp>
      <p:sp>
        <p:nvSpPr>
          <p:cNvPr id="90" name="Google Shape;90;p16"/>
          <p:cNvSpPr/>
          <p:nvPr/>
        </p:nvSpPr>
        <p:spPr>
          <a:xfrm>
            <a:off x="8435503" y="1575367"/>
            <a:ext cx="1416996"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lnSpc>
                <a:spcPct val="137500"/>
              </a:lnSpc>
              <a:spcBef>
                <a:spcPts val="0"/>
              </a:spcBef>
              <a:spcAft>
                <a:spcPts val="0"/>
              </a:spcAft>
              <a:buNone/>
            </a:pPr>
            <a:r>
              <a:rPr b="1" i="0" lang="iw-IL" sz="3200" u="none" cap="none" strike="noStrike">
                <a:solidFill>
                  <a:srgbClr val="222B34"/>
                </a:solidFill>
                <a:latin typeface="Arial"/>
                <a:ea typeface="Arial"/>
                <a:cs typeface="Arial"/>
                <a:sym typeface="Arial"/>
              </a:rPr>
              <a:t>חובה</a:t>
            </a:r>
            <a:endParaRPr/>
          </a:p>
        </p:txBody>
      </p:sp>
      <p:sp>
        <p:nvSpPr>
          <p:cNvPr id="91" name="Google Shape;91;p16"/>
          <p:cNvSpPr/>
          <p:nvPr/>
        </p:nvSpPr>
        <p:spPr>
          <a:xfrm>
            <a:off x="2339501" y="1575367"/>
            <a:ext cx="1416996"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lnSpc>
                <a:spcPct val="137500"/>
              </a:lnSpc>
              <a:spcBef>
                <a:spcPts val="0"/>
              </a:spcBef>
              <a:spcAft>
                <a:spcPts val="0"/>
              </a:spcAft>
              <a:buNone/>
            </a:pPr>
            <a:r>
              <a:rPr b="1" i="0" lang="iw-IL" sz="3200" u="none" cap="none" strike="noStrike">
                <a:solidFill>
                  <a:srgbClr val="222B34"/>
                </a:solidFill>
                <a:latin typeface="Arial"/>
                <a:ea typeface="Arial"/>
                <a:cs typeface="Arial"/>
                <a:sym typeface="Arial"/>
              </a:rPr>
              <a:t>רשות</a:t>
            </a:r>
            <a:endParaRPr/>
          </a:p>
        </p:txBody>
      </p:sp>
      <p:sp>
        <p:nvSpPr>
          <p:cNvPr id="92" name="Google Shape;92;p16"/>
          <p:cNvSpPr txBox="1"/>
          <p:nvPr/>
        </p:nvSpPr>
        <p:spPr>
          <a:xfrm>
            <a:off x="6433226" y="2198360"/>
            <a:ext cx="5421549" cy="3554819"/>
          </a:xfrm>
          <a:prstGeom prst="rect">
            <a:avLst/>
          </a:prstGeom>
          <a:noFill/>
          <a:ln>
            <a:noFill/>
          </a:ln>
        </p:spPr>
        <p:txBody>
          <a:bodyPr anchorCtr="0" anchor="t" bIns="45700" lIns="91425" spcFirstLastPara="1" rIns="91425" wrap="square" tIns="45700">
            <a:noAutofit/>
          </a:bodyPr>
          <a:lstStyle/>
          <a:p>
            <a:pPr indent="-342900" lvl="0" marL="342900" marR="0" rtl="1" algn="r">
              <a:lnSpc>
                <a:spcPct val="150000"/>
              </a:lnSpc>
              <a:spcBef>
                <a:spcPts val="0"/>
              </a:spcBef>
              <a:spcAft>
                <a:spcPts val="0"/>
              </a:spcAft>
              <a:buClr>
                <a:srgbClr val="FCC201"/>
              </a:buClr>
              <a:buSzPts val="2000"/>
              <a:buFont typeface="Calibri"/>
              <a:buAutoNum type="arabicPeriod"/>
            </a:pPr>
            <a:r>
              <a:rPr b="0" i="0" lang="iw-IL" sz="2000" u="none" cap="none" strike="noStrike">
                <a:solidFill>
                  <a:schemeClr val="lt1"/>
                </a:solidFill>
                <a:latin typeface="Arial"/>
                <a:ea typeface="Arial"/>
                <a:cs typeface="Arial"/>
                <a:sym typeface="Arial"/>
              </a:rPr>
              <a:t>הרכבי, יהושפט, </a:t>
            </a:r>
            <a:r>
              <a:rPr b="1" i="0" lang="iw-IL" sz="2000" u="none" cap="none" strike="noStrike">
                <a:solidFill>
                  <a:schemeClr val="lt1"/>
                </a:solidFill>
                <a:latin typeface="Arial"/>
                <a:ea typeface="Arial"/>
                <a:cs typeface="Arial"/>
                <a:sym typeface="Arial"/>
              </a:rPr>
              <a:t>מלחמה ואסטרטגיה,</a:t>
            </a:r>
            <a:r>
              <a:rPr b="0" i="0" lang="iw-IL" sz="2000" u="none" cap="none" strike="noStrike">
                <a:solidFill>
                  <a:schemeClr val="lt1"/>
                </a:solidFill>
                <a:latin typeface="Arial"/>
                <a:ea typeface="Arial"/>
                <a:cs typeface="Arial"/>
                <a:sym typeface="Arial"/>
              </a:rPr>
              <a:t> תל אביב: משרד הביטחון מערכות, 1999 (ע"מ 333-342)</a:t>
            </a:r>
            <a:endParaRPr b="1" i="0" sz="2000" u="none" cap="none" strike="noStrike">
              <a:solidFill>
                <a:schemeClr val="lt1"/>
              </a:solidFill>
              <a:latin typeface="Arial"/>
              <a:ea typeface="Arial"/>
              <a:cs typeface="Arial"/>
              <a:sym typeface="Arial"/>
            </a:endParaRPr>
          </a:p>
          <a:p>
            <a:pPr indent="-342900" lvl="0" marL="342900" marR="0" rtl="1" algn="r">
              <a:lnSpc>
                <a:spcPct val="150000"/>
              </a:lnSpc>
              <a:spcBef>
                <a:spcPts val="0"/>
              </a:spcBef>
              <a:spcAft>
                <a:spcPts val="0"/>
              </a:spcAft>
              <a:buClr>
                <a:srgbClr val="FCC201"/>
              </a:buClr>
              <a:buSzPts val="2000"/>
              <a:buFont typeface="Calibri"/>
              <a:buAutoNum type="arabicPeriod"/>
            </a:pPr>
            <a:r>
              <a:rPr b="1" i="0" lang="iw-IL" sz="2000" u="none" cap="none" strike="noStrike">
                <a:solidFill>
                  <a:schemeClr val="lt1"/>
                </a:solidFill>
                <a:latin typeface="Arial"/>
                <a:ea typeface="Arial"/>
                <a:cs typeface="Arial"/>
                <a:sym typeface="Arial"/>
              </a:rPr>
              <a:t>אסטרטגיה של מלחמה ושלום,</a:t>
            </a:r>
            <a:r>
              <a:rPr b="0" i="0" lang="iw-IL" sz="2000" u="none" cap="none" strike="noStrike">
                <a:solidFill>
                  <a:schemeClr val="lt1"/>
                </a:solidFill>
                <a:latin typeface="Arial"/>
                <a:ea typeface="Arial"/>
                <a:cs typeface="Arial"/>
                <a:sym typeface="Arial"/>
              </a:rPr>
              <a:t>לוטוואק, אדוארד, תל אביב: משרד הביטחון מערכות, 2002 (ע"מ 333-335)</a:t>
            </a:r>
            <a:endParaRPr/>
          </a:p>
          <a:p>
            <a:pPr indent="-342900" lvl="0" marL="342900" marR="0" rtl="1" algn="r">
              <a:lnSpc>
                <a:spcPct val="150000"/>
              </a:lnSpc>
              <a:spcBef>
                <a:spcPts val="0"/>
              </a:spcBef>
              <a:spcAft>
                <a:spcPts val="0"/>
              </a:spcAft>
              <a:buClr>
                <a:srgbClr val="FCC201"/>
              </a:buClr>
              <a:buSzPts val="2000"/>
              <a:buFont typeface="Calibri"/>
              <a:buAutoNum type="arabicPeriod"/>
            </a:pPr>
            <a:r>
              <a:rPr b="0" i="0" lang="iw-IL" sz="2000" u="none" cap="none" strike="noStrike">
                <a:solidFill>
                  <a:schemeClr val="lt1"/>
                </a:solidFill>
                <a:latin typeface="Arial"/>
                <a:ea typeface="Arial"/>
                <a:cs typeface="Arial"/>
                <a:sym typeface="Arial"/>
              </a:rPr>
              <a:t>פורטוגלי יובל, </a:t>
            </a:r>
            <a:r>
              <a:rPr b="1" i="0" lang="iw-IL" sz="2000" u="none" cap="none" strike="noStrike">
                <a:solidFill>
                  <a:schemeClr val="lt1"/>
                </a:solidFill>
                <a:latin typeface="Arial"/>
                <a:ea typeface="Arial"/>
                <a:cs typeface="Arial"/>
                <a:sym typeface="Arial"/>
              </a:rPr>
              <a:t>יחסים מוכלים, </a:t>
            </a:r>
            <a:r>
              <a:rPr b="0" i="0" lang="iw-IL" sz="2000" u="none" cap="none" strike="noStrike">
                <a:solidFill>
                  <a:schemeClr val="lt1"/>
                </a:solidFill>
                <a:latin typeface="Arial"/>
                <a:ea typeface="Arial"/>
                <a:cs typeface="Arial"/>
                <a:sym typeface="Arial"/>
              </a:rPr>
              <a:t>תל אביב: הקיבוץ המאוחד, 1996 (ע"מ 56-62)</a:t>
            </a:r>
            <a:endParaRPr/>
          </a:p>
          <a:p>
            <a:pPr indent="-342900" lvl="0" marL="342900" marR="0" rtl="1" algn="r">
              <a:lnSpc>
                <a:spcPct val="150000"/>
              </a:lnSpc>
              <a:spcBef>
                <a:spcPts val="0"/>
              </a:spcBef>
              <a:spcAft>
                <a:spcPts val="0"/>
              </a:spcAft>
              <a:buClr>
                <a:srgbClr val="FCC201"/>
              </a:buClr>
              <a:buSzPts val="2000"/>
              <a:buFont typeface="Calibri"/>
              <a:buAutoNum type="arabicPeriod"/>
            </a:pPr>
            <a:r>
              <a:rPr b="0" i="0" lang="iw-IL" sz="2000" u="none" cap="none" strike="noStrike">
                <a:solidFill>
                  <a:schemeClr val="lt1"/>
                </a:solidFill>
                <a:latin typeface="Arial"/>
                <a:ea typeface="Arial"/>
                <a:cs typeface="Arial"/>
                <a:sym typeface="Arial"/>
              </a:rPr>
              <a:t>לניר צבי, </a:t>
            </a:r>
            <a:r>
              <a:rPr b="1" i="0" lang="iw-IL" sz="2000" u="none" cap="none" strike="noStrike">
                <a:solidFill>
                  <a:schemeClr val="lt1"/>
                </a:solidFill>
                <a:latin typeface="Arial"/>
                <a:ea typeface="Arial"/>
                <a:cs typeface="Arial"/>
                <a:sym typeface="Arial"/>
              </a:rPr>
              <a:t>סף החשיבה האסטרטגית </a:t>
            </a:r>
            <a:r>
              <a:rPr b="0" i="0" lang="iw-IL" sz="2000" u="none" cap="none" strike="noStrike">
                <a:solidFill>
                  <a:schemeClr val="lt1"/>
                </a:solidFill>
                <a:latin typeface="Arial"/>
                <a:ea typeface="Arial"/>
                <a:cs typeface="Arial"/>
                <a:sym typeface="Arial"/>
              </a:rPr>
              <a:t>בתוך: מערכות גיליון 326, ספטמבר 1992 (ע"מ 2-11)</a:t>
            </a:r>
            <a:endParaRPr/>
          </a:p>
        </p:txBody>
      </p:sp>
      <p:sp>
        <p:nvSpPr>
          <p:cNvPr id="93" name="Google Shape;93;p16"/>
          <p:cNvSpPr txBox="1"/>
          <p:nvPr/>
        </p:nvSpPr>
        <p:spPr>
          <a:xfrm>
            <a:off x="138546" y="2198360"/>
            <a:ext cx="5620230" cy="2400657"/>
          </a:xfrm>
          <a:prstGeom prst="rect">
            <a:avLst/>
          </a:prstGeom>
          <a:noFill/>
          <a:ln>
            <a:noFill/>
          </a:ln>
        </p:spPr>
        <p:txBody>
          <a:bodyPr anchorCtr="0" anchor="t" bIns="45700" lIns="91425" spcFirstLastPara="1" rIns="91425" wrap="square" tIns="45700">
            <a:noAutofit/>
          </a:bodyPr>
          <a:lstStyle/>
          <a:p>
            <a:pPr indent="-342900" lvl="0" marL="342900" marR="0" rtl="1" algn="r">
              <a:lnSpc>
                <a:spcPct val="150000"/>
              </a:lnSpc>
              <a:spcBef>
                <a:spcPts val="0"/>
              </a:spcBef>
              <a:spcAft>
                <a:spcPts val="0"/>
              </a:spcAft>
              <a:buClr>
                <a:srgbClr val="FCC201"/>
              </a:buClr>
              <a:buSzPts val="2000"/>
              <a:buFont typeface="Calibri"/>
              <a:buAutoNum type="arabicPeriod"/>
            </a:pPr>
            <a:r>
              <a:rPr b="0" i="0" lang="iw-IL" sz="2000" u="none" cap="none" strike="noStrike">
                <a:solidFill>
                  <a:schemeClr val="lt1"/>
                </a:solidFill>
                <a:latin typeface="Arial"/>
                <a:ea typeface="Arial"/>
                <a:cs typeface="Arial"/>
                <a:sym typeface="Arial"/>
              </a:rPr>
              <a:t>ויקיפדיה: </a:t>
            </a:r>
            <a:r>
              <a:rPr b="1" i="0" lang="iw-IL" sz="2000" u="none" cap="none" strike="noStrike">
                <a:solidFill>
                  <a:schemeClr val="lt1"/>
                </a:solidFill>
                <a:latin typeface="Arial"/>
                <a:ea typeface="Arial"/>
                <a:cs typeface="Arial"/>
                <a:sym typeface="Arial"/>
              </a:rPr>
              <a:t>הרקליטוס, תומאס קון</a:t>
            </a:r>
            <a:endParaRPr b="1" i="0" sz="2000" u="none" cap="none" strike="noStrike">
              <a:solidFill>
                <a:schemeClr val="lt1"/>
              </a:solidFill>
              <a:latin typeface="Arial"/>
              <a:ea typeface="Arial"/>
              <a:cs typeface="Arial"/>
              <a:sym typeface="Arial"/>
            </a:endParaRPr>
          </a:p>
          <a:p>
            <a:pPr indent="-342900" lvl="0" marL="342900" marR="0" rtl="1" algn="r">
              <a:lnSpc>
                <a:spcPct val="150000"/>
              </a:lnSpc>
              <a:spcBef>
                <a:spcPts val="0"/>
              </a:spcBef>
              <a:spcAft>
                <a:spcPts val="0"/>
              </a:spcAft>
              <a:buClr>
                <a:srgbClr val="FCC201"/>
              </a:buClr>
              <a:buSzPts val="2000"/>
              <a:buFont typeface="Calibri"/>
              <a:buAutoNum type="arabicPeriod"/>
            </a:pPr>
            <a:r>
              <a:rPr b="0" i="0" lang="iw-IL" sz="2000" u="none" cap="none" strike="noStrike">
                <a:solidFill>
                  <a:schemeClr val="lt1"/>
                </a:solidFill>
                <a:latin typeface="Arial"/>
                <a:ea typeface="Arial"/>
                <a:cs typeface="Arial"/>
                <a:sym typeface="Arial"/>
              </a:rPr>
              <a:t>לידל הארט ב"ה, </a:t>
            </a:r>
            <a:r>
              <a:rPr b="1" i="0" lang="iw-IL" sz="2000" u="none" cap="none" strike="noStrike">
                <a:solidFill>
                  <a:schemeClr val="lt1"/>
                </a:solidFill>
                <a:latin typeface="Arial"/>
                <a:ea typeface="Arial"/>
                <a:cs typeface="Arial"/>
                <a:sym typeface="Arial"/>
              </a:rPr>
              <a:t>אסטרטגיה של גישה עקיפה, </a:t>
            </a:r>
            <a:r>
              <a:rPr b="0" i="0" lang="iw-IL" sz="2000" u="none" cap="none" strike="noStrike">
                <a:solidFill>
                  <a:schemeClr val="lt1"/>
                </a:solidFill>
                <a:latin typeface="Arial"/>
                <a:ea typeface="Arial"/>
                <a:cs typeface="Arial"/>
                <a:sym typeface="Arial"/>
              </a:rPr>
              <a:t>תל אביב: משרד הביטחון, מערכות, 1956                  (ע"מ 327-332)</a:t>
            </a:r>
            <a:endParaRPr/>
          </a:p>
          <a:p>
            <a:pPr indent="-342900" lvl="0" marL="342900" marR="0" rtl="1" algn="r">
              <a:lnSpc>
                <a:spcPct val="150000"/>
              </a:lnSpc>
              <a:spcBef>
                <a:spcPts val="0"/>
              </a:spcBef>
              <a:spcAft>
                <a:spcPts val="0"/>
              </a:spcAft>
              <a:buClr>
                <a:srgbClr val="FCC201"/>
              </a:buClr>
              <a:buSzPts val="2000"/>
              <a:buFont typeface="Calibri"/>
              <a:buAutoNum type="arabicPeriod"/>
            </a:pPr>
            <a:r>
              <a:rPr b="0" i="0" lang="iw-IL" sz="2000" u="none" cap="none" strike="noStrike">
                <a:solidFill>
                  <a:schemeClr val="lt1"/>
                </a:solidFill>
                <a:latin typeface="Arial"/>
                <a:ea typeface="Arial"/>
                <a:cs typeface="Arial"/>
                <a:sym typeface="Arial"/>
              </a:rPr>
              <a:t>טולסטוי לב ניקולייביץ', </a:t>
            </a:r>
            <a:r>
              <a:rPr b="1" i="0" lang="iw-IL" sz="2000" u="none" cap="none" strike="noStrike">
                <a:solidFill>
                  <a:schemeClr val="lt1"/>
                </a:solidFill>
                <a:latin typeface="Arial"/>
                <a:ea typeface="Arial"/>
                <a:cs typeface="Arial"/>
                <a:sym typeface="Arial"/>
              </a:rPr>
              <a:t>מלחמה ושלום, </a:t>
            </a:r>
            <a:r>
              <a:rPr b="0" i="0" lang="iw-IL" sz="2000" u="none" cap="none" strike="noStrike">
                <a:solidFill>
                  <a:schemeClr val="lt1"/>
                </a:solidFill>
                <a:latin typeface="Arial"/>
                <a:ea typeface="Arial"/>
                <a:cs typeface="Arial"/>
                <a:sym typeface="Arial"/>
              </a:rPr>
              <a:t>תל אביב: הקיבוץ המאוחד (ע"מ 252-258)</a:t>
            </a:r>
            <a:endParaRPr/>
          </a:p>
        </p:txBody>
      </p:sp>
      <p:sp>
        <p:nvSpPr>
          <p:cNvPr id="94" name="Google Shape;94;p16"/>
          <p:cNvSpPr/>
          <p:nvPr/>
        </p:nvSpPr>
        <p:spPr>
          <a:xfrm>
            <a:off x="4261623" y="6192552"/>
            <a:ext cx="3668754" cy="422283"/>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lnSpc>
                <a:spcPct val="130000"/>
              </a:lnSpc>
              <a:spcBef>
                <a:spcPts val="0"/>
              </a:spcBef>
              <a:spcAft>
                <a:spcPts val="0"/>
              </a:spcAft>
              <a:buNone/>
            </a:pPr>
            <a:r>
              <a:rPr b="1" i="0" lang="iw-IL" sz="2000" u="none" cap="none" strike="noStrike">
                <a:solidFill>
                  <a:srgbClr val="222B34"/>
                </a:solidFill>
                <a:latin typeface="Arial"/>
                <a:ea typeface="Arial"/>
                <a:cs typeface="Arial"/>
                <a:sym typeface="Arial"/>
              </a:rPr>
              <a:t>"אסטרטגיה של מלחמה ושלום"</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p:tgtEl>
                                          <p:spTgt spid="94"/>
                                        </p:tgtEl>
                                        <p:attrNameLst>
                                          <p:attrName>ppt_w</p:attrName>
                                        </p:attrNameLst>
                                      </p:cBhvr>
                                      <p:tavLst>
                                        <p:tav fmla="" tm="0">
                                          <p:val>
                                            <p:strVal val="0"/>
                                          </p:val>
                                        </p:tav>
                                        <p:tav fmla="" tm="100000">
                                          <p:val>
                                            <p:strVal val="#ppt_w"/>
                                          </p:val>
                                        </p:tav>
                                      </p:tavLst>
                                    </p:anim>
                                    <p:anim calcmode="lin" valueType="num">
                                      <p:cBhvr additive="base">
                                        <p:cTn dur="500"/>
                                        <p:tgtEl>
                                          <p:spTgt spid="9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34"/>
          <p:cNvSpPr txBox="1"/>
          <p:nvPr>
            <p:ph type="title"/>
          </p:nvPr>
        </p:nvSpPr>
        <p:spPr>
          <a:xfrm>
            <a:off x="8509322" y="552782"/>
            <a:ext cx="3599726" cy="3874779"/>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הגדרות ואבחנות:</a:t>
            </a:r>
            <a:br>
              <a:rPr b="1" lang="iw-IL" sz="4400"/>
            </a:br>
            <a:r>
              <a:rPr lang="iw-IL" sz="4400">
                <a:solidFill>
                  <a:srgbClr val="FCC201"/>
                </a:solidFill>
              </a:rPr>
              <a:t>2.</a:t>
            </a:r>
            <a:r>
              <a:rPr lang="iw-IL" sz="4400"/>
              <a:t> אבחנה לפי גודל וחשיבות- טווח, עוצמה ועומק</a:t>
            </a:r>
            <a:endParaRPr/>
          </a:p>
        </p:txBody>
      </p:sp>
      <p:sp>
        <p:nvSpPr>
          <p:cNvPr id="516" name="Google Shape;516;p34"/>
          <p:cNvSpPr/>
          <p:nvPr/>
        </p:nvSpPr>
        <p:spPr>
          <a:xfrm rot="2700000">
            <a:off x="10195771" y="4502750"/>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34"/>
          <p:cNvSpPr/>
          <p:nvPr/>
        </p:nvSpPr>
        <p:spPr>
          <a:xfrm>
            <a:off x="2776703" y="1968003"/>
            <a:ext cx="2872964"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lnSpc>
                <a:spcPct val="137500"/>
              </a:lnSpc>
              <a:spcBef>
                <a:spcPts val="0"/>
              </a:spcBef>
              <a:spcAft>
                <a:spcPts val="0"/>
              </a:spcAft>
              <a:buNone/>
            </a:pPr>
            <a:r>
              <a:rPr b="1" lang="iw-IL" sz="3200">
                <a:solidFill>
                  <a:srgbClr val="222B34"/>
                </a:solidFill>
                <a:latin typeface="Arial"/>
                <a:ea typeface="Arial"/>
                <a:cs typeface="Arial"/>
                <a:sym typeface="Arial"/>
              </a:rPr>
              <a:t>ז'ומיני</a:t>
            </a:r>
            <a:endParaRPr b="1" sz="3200">
              <a:solidFill>
                <a:srgbClr val="222B34"/>
              </a:solidFill>
              <a:latin typeface="Arial"/>
              <a:ea typeface="Arial"/>
              <a:cs typeface="Arial"/>
              <a:sym typeface="Arial"/>
            </a:endParaRPr>
          </a:p>
        </p:txBody>
      </p:sp>
      <p:sp>
        <p:nvSpPr>
          <p:cNvPr id="518" name="Google Shape;518;p34"/>
          <p:cNvSpPr/>
          <p:nvPr/>
        </p:nvSpPr>
        <p:spPr>
          <a:xfrm>
            <a:off x="567160" y="2527277"/>
            <a:ext cx="7292050" cy="1181360"/>
          </a:xfrm>
          <a:prstGeom prst="rect">
            <a:avLst/>
          </a:prstGeom>
          <a:noFill/>
          <a:ln cap="flat" cmpd="sng" w="127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rgbClr val="FFFFFF"/>
                </a:solidFill>
                <a:latin typeface="Arial"/>
                <a:ea typeface="Arial"/>
                <a:cs typeface="Arial"/>
                <a:sym typeface="Arial"/>
              </a:rPr>
              <a:t>"האסטרטגיה היא אמנות הכוונת מסות לנקודות מכריעות או תנועות מעבר </a:t>
            </a:r>
            <a:r>
              <a:rPr b="1" lang="iw-IL" sz="2800">
                <a:solidFill>
                  <a:srgbClr val="FFFFFF"/>
                </a:solidFill>
                <a:latin typeface="Arial"/>
                <a:ea typeface="Arial"/>
                <a:cs typeface="Arial"/>
                <a:sym typeface="Arial"/>
              </a:rPr>
              <a:t>לטווח התותחים</a:t>
            </a:r>
            <a:r>
              <a:rPr lang="iw-IL" sz="2800">
                <a:solidFill>
                  <a:srgbClr val="FFFFFF"/>
                </a:solidFill>
                <a:latin typeface="Arial"/>
                <a:ea typeface="Arial"/>
                <a:cs typeface="Arial"/>
                <a:sym typeface="Arial"/>
              </a:rPr>
              <a:t>"</a:t>
            </a:r>
            <a:endParaRPr/>
          </a:p>
        </p:txBody>
      </p:sp>
      <p:sp>
        <p:nvSpPr>
          <p:cNvPr id="519" name="Google Shape;519;p34"/>
          <p:cNvSpPr/>
          <p:nvPr/>
        </p:nvSpPr>
        <p:spPr>
          <a:xfrm>
            <a:off x="567160" y="3708637"/>
            <a:ext cx="7292050" cy="1181360"/>
          </a:xfrm>
          <a:prstGeom prst="rect">
            <a:avLst/>
          </a:prstGeom>
          <a:noFill/>
          <a:ln cap="flat" cmpd="sng" w="127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chemeClr val="lt1"/>
                </a:solidFill>
                <a:latin typeface="Arial"/>
                <a:ea typeface="Arial"/>
                <a:cs typeface="Arial"/>
                <a:sym typeface="Arial"/>
              </a:rPr>
              <a:t>"האסטרטגיה מקיפה את זירת</a:t>
            </a:r>
            <a:endParaRPr/>
          </a:p>
          <a:p>
            <a:pPr indent="0" lvl="0" marL="0" marR="0" rtl="1" algn="ctr">
              <a:spcBef>
                <a:spcPts val="0"/>
              </a:spcBef>
              <a:spcAft>
                <a:spcPts val="0"/>
              </a:spcAft>
              <a:buNone/>
            </a:pPr>
            <a:r>
              <a:rPr lang="iw-IL" sz="2800">
                <a:solidFill>
                  <a:schemeClr val="lt1"/>
                </a:solidFill>
                <a:latin typeface="Arial"/>
                <a:ea typeface="Arial"/>
                <a:cs typeface="Arial"/>
                <a:sym typeface="Arial"/>
              </a:rPr>
              <a:t>המבצעים בכללותה"</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350"/>
                                        <p:tgtEl>
                                          <p:spTgt spid="517"/>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350"/>
                                        <p:tgtEl>
                                          <p:spTgt spid="518"/>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35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35"/>
          <p:cNvSpPr txBox="1"/>
          <p:nvPr>
            <p:ph type="title"/>
          </p:nvPr>
        </p:nvSpPr>
        <p:spPr>
          <a:xfrm>
            <a:off x="-1" y="243305"/>
            <a:ext cx="12192000" cy="1361270"/>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הגדרות ואבחנות:</a:t>
            </a:r>
            <a:br>
              <a:rPr b="1" lang="iw-IL" sz="4400"/>
            </a:br>
            <a:r>
              <a:rPr lang="iw-IL" sz="4400">
                <a:solidFill>
                  <a:srgbClr val="FCC201"/>
                </a:solidFill>
              </a:rPr>
              <a:t>3.</a:t>
            </a:r>
            <a:r>
              <a:rPr lang="iw-IL" sz="4400"/>
              <a:t> אבחנה לפי רמת הפיקוד - היררכיה</a:t>
            </a:r>
            <a:endParaRPr/>
          </a:p>
        </p:txBody>
      </p:sp>
      <p:pic>
        <p:nvPicPr>
          <p:cNvPr id="526" name="Google Shape;526;p35"/>
          <p:cNvPicPr preferRelativeResize="0"/>
          <p:nvPr/>
        </p:nvPicPr>
        <p:blipFill rotWithShape="1">
          <a:blip r:embed="rId3">
            <a:alphaModFix/>
          </a:blip>
          <a:srcRect b="0" l="0" r="0" t="24616"/>
          <a:stretch/>
        </p:blipFill>
        <p:spPr>
          <a:xfrm>
            <a:off x="-1" y="3160888"/>
            <a:ext cx="12192000" cy="3719549"/>
          </a:xfrm>
          <a:prstGeom prst="rect">
            <a:avLst/>
          </a:prstGeom>
          <a:noFill/>
          <a:ln>
            <a:noFill/>
          </a:ln>
        </p:spPr>
      </p:pic>
      <p:pic>
        <p:nvPicPr>
          <p:cNvPr id="527" name="Google Shape;527;p35"/>
          <p:cNvPicPr preferRelativeResize="0"/>
          <p:nvPr/>
        </p:nvPicPr>
        <p:blipFill rotWithShape="1">
          <a:blip r:embed="rId3">
            <a:alphaModFix/>
          </a:blip>
          <a:srcRect b="75382" l="0" r="0" t="2195"/>
          <a:stretch/>
        </p:blipFill>
        <p:spPr>
          <a:xfrm>
            <a:off x="-1" y="2054577"/>
            <a:ext cx="12192000" cy="1106311"/>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2000"/>
                                        <p:tgtEl>
                                          <p:spTgt spid="5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500"/>
                                        <p:tgtEl>
                                          <p:spTgt spid="527"/>
                                        </p:tgtEl>
                                        <p:attrNameLst>
                                          <p:attrName>ppt_w</p:attrName>
                                        </p:attrNameLst>
                                      </p:cBhvr>
                                      <p:tavLst>
                                        <p:tav fmla="" tm="0">
                                          <p:val>
                                            <p:strVal val="0"/>
                                          </p:val>
                                        </p:tav>
                                        <p:tav fmla="" tm="100000">
                                          <p:val>
                                            <p:strVal val="#ppt_w"/>
                                          </p:val>
                                        </p:tav>
                                      </p:tavLst>
                                    </p:anim>
                                    <p:anim calcmode="lin" valueType="num">
                                      <p:cBhvr additive="base">
                                        <p:cTn dur="500"/>
                                        <p:tgtEl>
                                          <p:spTgt spid="5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36"/>
          <p:cNvSpPr txBox="1"/>
          <p:nvPr>
            <p:ph type="title"/>
          </p:nvPr>
        </p:nvSpPr>
        <p:spPr>
          <a:xfrm>
            <a:off x="8509322" y="552782"/>
            <a:ext cx="3599726" cy="3246402"/>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הגדרות ואבחנות:</a:t>
            </a:r>
            <a:br>
              <a:rPr b="1" lang="iw-IL" sz="4400"/>
            </a:br>
            <a:r>
              <a:rPr lang="iw-IL" sz="4400">
                <a:solidFill>
                  <a:srgbClr val="FCC201"/>
                </a:solidFill>
              </a:rPr>
              <a:t>3.</a:t>
            </a:r>
            <a:r>
              <a:rPr lang="iw-IL" sz="4400"/>
              <a:t> אבחנה לפי רמת הפיקוד - היררכיה</a:t>
            </a:r>
            <a:endParaRPr/>
          </a:p>
        </p:txBody>
      </p:sp>
      <p:sp>
        <p:nvSpPr>
          <p:cNvPr id="534" name="Google Shape;534;p36"/>
          <p:cNvSpPr/>
          <p:nvPr/>
        </p:nvSpPr>
        <p:spPr>
          <a:xfrm rot="2700000">
            <a:off x="10195771" y="3854567"/>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36"/>
          <p:cNvSpPr txBox="1"/>
          <p:nvPr/>
        </p:nvSpPr>
        <p:spPr>
          <a:xfrm>
            <a:off x="4318000" y="574373"/>
            <a:ext cx="3881121" cy="2887970"/>
          </a:xfrm>
          <a:prstGeom prst="rect">
            <a:avLst/>
          </a:prstGeom>
          <a:noFill/>
          <a:ln>
            <a:noFill/>
          </a:ln>
        </p:spPr>
        <p:txBody>
          <a:bodyPr anchorCtr="0" anchor="t" bIns="45700" lIns="91425" spcFirstLastPara="1" rIns="91425" wrap="square" tIns="45700">
            <a:noAutofit/>
          </a:bodyPr>
          <a:lstStyle/>
          <a:p>
            <a:pPr indent="0" lvl="0" marL="0" marR="0" rtl="1" algn="r">
              <a:lnSpc>
                <a:spcPct val="137500"/>
              </a:lnSpc>
              <a:spcBef>
                <a:spcPts val="0"/>
              </a:spcBef>
              <a:spcAft>
                <a:spcPts val="0"/>
              </a:spcAft>
              <a:buNone/>
            </a:pPr>
            <a:r>
              <a:rPr b="1" lang="iw-IL" sz="3200">
                <a:solidFill>
                  <a:srgbClr val="FCC201"/>
                </a:solidFill>
                <a:latin typeface="Arial"/>
                <a:ea typeface="Arial"/>
                <a:cs typeface="Arial"/>
                <a:sym typeface="Arial"/>
              </a:rPr>
              <a:t>הסביבה האסטרטגית </a:t>
            </a:r>
            <a:endParaRPr/>
          </a:p>
          <a:p>
            <a:pPr indent="-355600" lvl="0" marL="355600" marR="0" rtl="1" algn="r">
              <a:lnSpc>
                <a:spcPct val="146666"/>
              </a:lnSpc>
              <a:spcBef>
                <a:spcPts val="0"/>
              </a:spcBef>
              <a:spcAft>
                <a:spcPts val="0"/>
              </a:spcAft>
              <a:buClr>
                <a:srgbClr val="FCC201"/>
              </a:buClr>
              <a:buSzPts val="3000"/>
              <a:buFont typeface="Arial"/>
              <a:buChar char="•"/>
            </a:pPr>
            <a:r>
              <a:rPr lang="iw-IL" sz="3000">
                <a:solidFill>
                  <a:schemeClr val="lt1"/>
                </a:solidFill>
                <a:latin typeface="Arial"/>
                <a:ea typeface="Arial"/>
                <a:cs typeface="Arial"/>
                <a:sym typeface="Arial"/>
              </a:rPr>
              <a:t>סביבת פעולה בכירה</a:t>
            </a:r>
            <a:endParaRPr/>
          </a:p>
          <a:p>
            <a:pPr indent="-355600" lvl="0" marL="355600" marR="0" rtl="1" algn="r">
              <a:lnSpc>
                <a:spcPct val="146666"/>
              </a:lnSpc>
              <a:spcBef>
                <a:spcPts val="0"/>
              </a:spcBef>
              <a:spcAft>
                <a:spcPts val="0"/>
              </a:spcAft>
              <a:buClr>
                <a:srgbClr val="FCC201"/>
              </a:buClr>
              <a:buSzPts val="3000"/>
              <a:buFont typeface="Arial"/>
              <a:buChar char="•"/>
            </a:pPr>
            <a:r>
              <a:rPr lang="iw-IL" sz="3000">
                <a:solidFill>
                  <a:schemeClr val="lt1"/>
                </a:solidFill>
                <a:latin typeface="Arial"/>
                <a:ea typeface="Arial"/>
                <a:cs typeface="Arial"/>
                <a:sym typeface="Arial"/>
              </a:rPr>
              <a:t>רעיונות מופשטים </a:t>
            </a:r>
            <a:endParaRPr/>
          </a:p>
          <a:p>
            <a:pPr indent="-355600" lvl="0" marL="355600" marR="0" rtl="1" algn="r">
              <a:lnSpc>
                <a:spcPct val="146666"/>
              </a:lnSpc>
              <a:spcBef>
                <a:spcPts val="0"/>
              </a:spcBef>
              <a:spcAft>
                <a:spcPts val="0"/>
              </a:spcAft>
              <a:buClr>
                <a:srgbClr val="FCC201"/>
              </a:buClr>
              <a:buSzPts val="3000"/>
              <a:buFont typeface="Arial"/>
              <a:buChar char="•"/>
            </a:pPr>
            <a:r>
              <a:rPr lang="iw-IL" sz="3000">
                <a:solidFill>
                  <a:schemeClr val="lt1"/>
                </a:solidFill>
                <a:latin typeface="Arial"/>
                <a:ea typeface="Arial"/>
                <a:cs typeface="Arial"/>
                <a:sym typeface="Arial"/>
              </a:rPr>
              <a:t>ארגון לכדי כושר מימוש וביצוע </a:t>
            </a:r>
            <a:endParaRPr/>
          </a:p>
        </p:txBody>
      </p:sp>
      <p:sp>
        <p:nvSpPr>
          <p:cNvPr id="536" name="Google Shape;536;p36"/>
          <p:cNvSpPr/>
          <p:nvPr/>
        </p:nvSpPr>
        <p:spPr>
          <a:xfrm>
            <a:off x="103032" y="574373"/>
            <a:ext cx="4075833" cy="5734903"/>
          </a:xfrm>
          <a:prstGeom prst="rect">
            <a:avLst/>
          </a:prstGeom>
          <a:noFill/>
          <a:ln>
            <a:noFill/>
          </a:ln>
        </p:spPr>
        <p:txBody>
          <a:bodyPr anchorCtr="0" anchor="t" bIns="45700" lIns="91425" spcFirstLastPara="1" rIns="91425" wrap="square" tIns="45700">
            <a:noAutofit/>
          </a:bodyPr>
          <a:lstStyle/>
          <a:p>
            <a:pPr indent="-457200" lvl="0" marL="457200" marR="0" rtl="1" algn="r">
              <a:lnSpc>
                <a:spcPct val="137500"/>
              </a:lnSpc>
              <a:spcBef>
                <a:spcPts val="0"/>
              </a:spcBef>
              <a:spcAft>
                <a:spcPts val="0"/>
              </a:spcAft>
              <a:buNone/>
            </a:pPr>
            <a:r>
              <a:rPr b="1" lang="iw-IL" sz="3200">
                <a:solidFill>
                  <a:srgbClr val="FCC201"/>
                </a:solidFill>
                <a:latin typeface="Arial"/>
                <a:ea typeface="Arial"/>
                <a:cs typeface="Arial"/>
                <a:sym typeface="Arial"/>
              </a:rPr>
              <a:t>חשיבה אסטרטגית </a:t>
            </a:r>
            <a:endParaRPr/>
          </a:p>
          <a:p>
            <a:pPr indent="-355600" lvl="0" marL="355600" marR="0" rtl="1" algn="r">
              <a:lnSpc>
                <a:spcPct val="146666"/>
              </a:lnSpc>
              <a:spcBef>
                <a:spcPts val="0"/>
              </a:spcBef>
              <a:spcAft>
                <a:spcPts val="0"/>
              </a:spcAft>
              <a:buClr>
                <a:srgbClr val="FCC201"/>
              </a:buClr>
              <a:buSzPts val="3000"/>
              <a:buFont typeface="Arial"/>
              <a:buChar char="•"/>
            </a:pPr>
            <a:r>
              <a:rPr b="1" lang="iw-IL" sz="3000">
                <a:solidFill>
                  <a:schemeClr val="lt1"/>
                </a:solidFill>
                <a:latin typeface="Arial"/>
                <a:ea typeface="Arial"/>
                <a:cs typeface="Arial"/>
                <a:sym typeface="Arial"/>
              </a:rPr>
              <a:t>חשיבה דיאלקטית</a:t>
            </a:r>
            <a:r>
              <a:rPr lang="iw-IL" sz="3000">
                <a:solidFill>
                  <a:schemeClr val="lt1"/>
                </a:solidFill>
                <a:latin typeface="Arial"/>
                <a:ea typeface="Arial"/>
                <a:cs typeface="Arial"/>
                <a:sym typeface="Arial"/>
              </a:rPr>
              <a:t> </a:t>
            </a:r>
            <a:endParaRPr sz="3000">
              <a:solidFill>
                <a:schemeClr val="lt1"/>
              </a:solidFill>
              <a:latin typeface="Arial"/>
              <a:ea typeface="Arial"/>
              <a:cs typeface="Arial"/>
              <a:sym typeface="Arial"/>
            </a:endParaRPr>
          </a:p>
          <a:p>
            <a:pPr indent="-355600" lvl="0" marL="355600" marR="0" rtl="1" algn="r">
              <a:lnSpc>
                <a:spcPct val="146666"/>
              </a:lnSpc>
              <a:spcBef>
                <a:spcPts val="0"/>
              </a:spcBef>
              <a:spcAft>
                <a:spcPts val="0"/>
              </a:spcAft>
              <a:buClr>
                <a:srgbClr val="FCC201"/>
              </a:buClr>
              <a:buSzPts val="3000"/>
              <a:buFont typeface="Arial"/>
              <a:buChar char="•"/>
            </a:pPr>
            <a:r>
              <a:rPr lang="iw-IL" sz="3000">
                <a:solidFill>
                  <a:schemeClr val="lt1"/>
                </a:solidFill>
                <a:latin typeface="Arial"/>
                <a:ea typeface="Arial"/>
                <a:cs typeface="Arial"/>
                <a:sym typeface="Arial"/>
              </a:rPr>
              <a:t>מיישמת מניפולציות ושכנוע על הצד השני</a:t>
            </a:r>
            <a:endParaRPr sz="3000">
              <a:solidFill>
                <a:schemeClr val="lt1"/>
              </a:solidFill>
              <a:latin typeface="Arial"/>
              <a:ea typeface="Arial"/>
              <a:cs typeface="Arial"/>
              <a:sym typeface="Arial"/>
            </a:endParaRPr>
          </a:p>
          <a:p>
            <a:pPr indent="-355600" lvl="0" marL="355600" marR="0" rtl="1" algn="r">
              <a:lnSpc>
                <a:spcPct val="146666"/>
              </a:lnSpc>
              <a:spcBef>
                <a:spcPts val="0"/>
              </a:spcBef>
              <a:spcAft>
                <a:spcPts val="0"/>
              </a:spcAft>
              <a:buClr>
                <a:srgbClr val="FCC201"/>
              </a:buClr>
              <a:buSzPts val="3000"/>
              <a:buFont typeface="Arial"/>
              <a:buChar char="•"/>
            </a:pPr>
            <a:r>
              <a:rPr lang="iw-IL" sz="3000">
                <a:solidFill>
                  <a:schemeClr val="lt1"/>
                </a:solidFill>
                <a:latin typeface="Arial"/>
                <a:ea typeface="Arial"/>
                <a:cs typeface="Arial"/>
                <a:sym typeface="Arial"/>
              </a:rPr>
              <a:t>השגת אינטרסים חיוניים ושיבוש של האחר</a:t>
            </a:r>
            <a:endParaRPr/>
          </a:p>
          <a:p>
            <a:pPr indent="-355600" lvl="0" marL="355600" marR="0" rtl="1" algn="r">
              <a:lnSpc>
                <a:spcPct val="146666"/>
              </a:lnSpc>
              <a:spcBef>
                <a:spcPts val="0"/>
              </a:spcBef>
              <a:spcAft>
                <a:spcPts val="0"/>
              </a:spcAft>
              <a:buClr>
                <a:srgbClr val="FCC201"/>
              </a:buClr>
              <a:buSzPts val="3000"/>
              <a:buFont typeface="Arial"/>
              <a:buChar char="•"/>
            </a:pPr>
            <a:r>
              <a:rPr lang="iw-IL" sz="3000">
                <a:solidFill>
                  <a:schemeClr val="lt1"/>
                </a:solidFill>
                <a:latin typeface="Arial"/>
                <a:ea typeface="Arial"/>
                <a:cs typeface="Arial"/>
                <a:sym typeface="Arial"/>
              </a:rPr>
              <a:t>אכיפת רצוננו על האחר </a:t>
            </a:r>
            <a:r>
              <a:rPr b="1" lang="iw-IL" sz="3000">
                <a:solidFill>
                  <a:schemeClr val="lt1"/>
                </a:solidFill>
                <a:latin typeface="Arial"/>
                <a:ea typeface="Arial"/>
                <a:cs typeface="Arial"/>
                <a:sym typeface="Arial"/>
              </a:rPr>
              <a:t>בהשקעה מינימלית וביעילות מקסימלית</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grpSp>
        <p:nvGrpSpPr>
          <p:cNvPr id="542" name="Google Shape;542;p37"/>
          <p:cNvGrpSpPr/>
          <p:nvPr/>
        </p:nvGrpSpPr>
        <p:grpSpPr>
          <a:xfrm>
            <a:off x="8679356" y="367171"/>
            <a:ext cx="2862770" cy="1461635"/>
            <a:chOff x="6781095" y="8357235"/>
            <a:chExt cx="4720055" cy="2409901"/>
          </a:xfrm>
        </p:grpSpPr>
        <p:grpSp>
          <p:nvGrpSpPr>
            <p:cNvPr id="543" name="Google Shape;543;p37"/>
            <p:cNvGrpSpPr/>
            <p:nvPr/>
          </p:nvGrpSpPr>
          <p:grpSpPr>
            <a:xfrm>
              <a:off x="6781095" y="8414797"/>
              <a:ext cx="4717485" cy="2339707"/>
              <a:chOff x="6700070" y="4363654"/>
              <a:chExt cx="4717485" cy="2339707"/>
            </a:xfrm>
          </p:grpSpPr>
          <p:sp>
            <p:nvSpPr>
              <p:cNvPr id="544" name="Google Shape;544;p37"/>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6100">
                    <a:solidFill>
                      <a:srgbClr val="FCC201"/>
                    </a:solidFill>
                    <a:latin typeface="Arial"/>
                    <a:ea typeface="Arial"/>
                    <a:cs typeface="Arial"/>
                    <a:sym typeface="Arial"/>
                  </a:rPr>
                  <a:t>חשיבה</a:t>
                </a:r>
                <a:endParaRPr/>
              </a:p>
            </p:txBody>
          </p:sp>
          <p:sp>
            <p:nvSpPr>
              <p:cNvPr id="545" name="Google Shape;545;p37"/>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chemeClr val="lt1"/>
                    </a:solidFill>
                    <a:latin typeface="Arial"/>
                    <a:ea typeface="Arial"/>
                    <a:cs typeface="Arial"/>
                    <a:sym typeface="Arial"/>
                  </a:rPr>
                  <a:t>אסטרטגית</a:t>
                </a:r>
                <a:endParaRPr/>
              </a:p>
            </p:txBody>
          </p:sp>
        </p:grpSp>
        <p:sp>
          <p:nvSpPr>
            <p:cNvPr id="546" name="Google Shape;546;p37"/>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37"/>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37"/>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37"/>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sp>
        <p:nvSpPr>
          <p:cNvPr id="550" name="Google Shape;550;p37"/>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5300">
                <a:solidFill>
                  <a:schemeClr val="lt1"/>
                </a:solidFill>
                <a:latin typeface="Arial"/>
                <a:ea typeface="Arial"/>
                <a:cs typeface="Arial"/>
                <a:sym typeface="Arial"/>
              </a:rPr>
              <a:t>המשגה ורמות הפעולה</a:t>
            </a:r>
            <a:endParaRPr/>
          </a:p>
        </p:txBody>
      </p:sp>
      <p:cxnSp>
        <p:nvCxnSpPr>
          <p:cNvPr id="551" name="Google Shape;551;p37"/>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552" name="Google Shape;552;p37"/>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1</a:t>
            </a:r>
            <a:endParaRPr/>
          </a:p>
        </p:txBody>
      </p:sp>
      <p:sp>
        <p:nvSpPr>
          <p:cNvPr id="553" name="Google Shape;553;p37"/>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2</a:t>
            </a:r>
            <a:endParaRPr/>
          </a:p>
        </p:txBody>
      </p:sp>
      <p:sp>
        <p:nvSpPr>
          <p:cNvPr id="554" name="Google Shape;554;p37"/>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3</a:t>
            </a:r>
            <a:endParaRPr/>
          </a:p>
        </p:txBody>
      </p:sp>
      <p:sp>
        <p:nvSpPr>
          <p:cNvPr id="555" name="Google Shape;555;p37"/>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4</a:t>
            </a:r>
            <a:endParaRPr/>
          </a:p>
        </p:txBody>
      </p:sp>
      <p:sp>
        <p:nvSpPr>
          <p:cNvPr id="556" name="Google Shape;556;p37"/>
          <p:cNvSpPr/>
          <p:nvPr/>
        </p:nvSpPr>
        <p:spPr>
          <a:xfrm>
            <a:off x="4260612" y="4205640"/>
            <a:ext cx="678542" cy="678542"/>
          </a:xfrm>
          <a:prstGeom prst="ellipse">
            <a:avLst/>
          </a:prstGeom>
          <a:solidFill>
            <a:schemeClr val="lt1"/>
          </a:solidFill>
          <a:ln cap="flat" cmpd="sng" w="5715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5</a:t>
            </a:r>
            <a:endParaRPr/>
          </a:p>
        </p:txBody>
      </p:sp>
      <p:sp>
        <p:nvSpPr>
          <p:cNvPr id="557" name="Google Shape;557;p37"/>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6</a:t>
            </a:r>
            <a:endParaRPr/>
          </a:p>
        </p:txBody>
      </p:sp>
      <p:sp>
        <p:nvSpPr>
          <p:cNvPr id="558" name="Google Shape;558;p37"/>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7</a:t>
            </a:r>
            <a:endParaRPr/>
          </a:p>
        </p:txBody>
      </p:sp>
      <p:sp>
        <p:nvSpPr>
          <p:cNvPr id="559" name="Google Shape;559;p37"/>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על האבחנה בין מחשבה, חשיבה ויישום אסטרטגי</a:t>
            </a:r>
            <a:endParaRPr/>
          </a:p>
        </p:txBody>
      </p:sp>
      <p:sp>
        <p:nvSpPr>
          <p:cNvPr id="560" name="Google Shape;560;p37"/>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מה זו מלחמה?</a:t>
            </a:r>
            <a:endParaRPr/>
          </a:p>
        </p:txBody>
      </p:sp>
      <p:sp>
        <p:nvSpPr>
          <p:cNvPr id="561" name="Google Shape;561;p37"/>
          <p:cNvSpPr/>
          <p:nvPr/>
        </p:nvSpPr>
        <p:spPr>
          <a:xfrm>
            <a:off x="3369016" y="2631873"/>
            <a:ext cx="2468830" cy="1066191"/>
          </a:xfrm>
          <a:prstGeom prst="rect">
            <a:avLst/>
          </a:prstGeom>
          <a:solidFill>
            <a:schemeClr val="lt1"/>
          </a:solidFill>
          <a:ln cap="flat" cmpd="sng" w="3810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iw-IL" sz="1660">
                <a:solidFill>
                  <a:srgbClr val="222B34"/>
                </a:solidFill>
                <a:latin typeface="Arial"/>
                <a:ea typeface="Arial"/>
                <a:cs typeface="Arial"/>
                <a:sym typeface="Arial"/>
              </a:rPr>
              <a:t>היחס בין אסטרטגיה לטקטיקה</a:t>
            </a:r>
            <a:endParaRPr/>
          </a:p>
        </p:txBody>
      </p:sp>
      <p:sp>
        <p:nvSpPr>
          <p:cNvPr id="562" name="Google Shape;562;p37"/>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אסטרטגיה כמאמץ לבירור המציאות המתהווה</a:t>
            </a:r>
            <a:endParaRPr/>
          </a:p>
        </p:txBody>
      </p:sp>
      <p:sp>
        <p:nvSpPr>
          <p:cNvPr id="563" name="Google Shape;563;p37"/>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מקורות המושג אסטרטגיה (דיון)</a:t>
            </a:r>
            <a:endParaRPr/>
          </a:p>
        </p:txBody>
      </p:sp>
      <p:sp>
        <p:nvSpPr>
          <p:cNvPr id="564" name="Google Shape;564;p37"/>
          <p:cNvSpPr/>
          <p:nvPr/>
        </p:nvSpPr>
        <p:spPr>
          <a:xfrm>
            <a:off x="4861333"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הגדרות ואבחנות:</a:t>
            </a:r>
            <a:endParaRPr/>
          </a:p>
          <a:p>
            <a:pPr indent="0" lvl="0" marL="0" marR="0" rtl="1" algn="ctr">
              <a:spcBef>
                <a:spcPts val="0"/>
              </a:spcBef>
              <a:spcAft>
                <a:spcPts val="0"/>
              </a:spcAft>
              <a:buNone/>
            </a:pPr>
            <a:r>
              <a:rPr lang="iw-IL" sz="1729">
                <a:solidFill>
                  <a:schemeClr val="lt1"/>
                </a:solidFill>
                <a:latin typeface="Arial"/>
                <a:ea typeface="Arial"/>
                <a:cs typeface="Arial"/>
                <a:sym typeface="Arial"/>
              </a:rPr>
              <a:t>"כשאתה אומר אסטרטגיה למה אתה מתכוון?"</a:t>
            </a:r>
            <a:endParaRPr/>
          </a:p>
        </p:txBody>
      </p:sp>
      <p:sp>
        <p:nvSpPr>
          <p:cNvPr id="565" name="Google Shape;565;p37"/>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גידור רמות הפעולה באסטרטגיה</a:t>
            </a:r>
            <a:endParaRPr/>
          </a:p>
        </p:txBody>
      </p:sp>
      <p:cxnSp>
        <p:nvCxnSpPr>
          <p:cNvPr id="566" name="Google Shape;566;p37"/>
          <p:cNvCxnSpPr>
            <a:stCxn id="558" idx="0"/>
            <a:endCxn id="562"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567" name="Google Shape;567;p37"/>
          <p:cNvCxnSpPr>
            <a:stCxn id="557" idx="4"/>
            <a:endCxn id="565"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568" name="Google Shape;568;p37"/>
          <p:cNvCxnSpPr>
            <a:stCxn id="556" idx="0"/>
            <a:endCxn id="561" idx="2"/>
          </p:cNvCxnSpPr>
          <p:nvPr/>
        </p:nvCxnSpPr>
        <p:spPr>
          <a:xfrm flipH="1" rot="10800000">
            <a:off x="4599883" y="3698040"/>
            <a:ext cx="3600" cy="507600"/>
          </a:xfrm>
          <a:prstGeom prst="straightConnector1">
            <a:avLst/>
          </a:prstGeom>
          <a:noFill/>
          <a:ln cap="flat" cmpd="sng" w="38100">
            <a:solidFill>
              <a:srgbClr val="FF4343"/>
            </a:solidFill>
            <a:prstDash val="solid"/>
            <a:miter lim="800000"/>
            <a:headEnd len="sm" w="sm" type="none"/>
            <a:tailEnd len="sm" w="sm" type="none"/>
          </a:ln>
        </p:spPr>
      </p:cxnSp>
      <p:cxnSp>
        <p:nvCxnSpPr>
          <p:cNvPr id="569" name="Google Shape;569;p37"/>
          <p:cNvCxnSpPr>
            <a:stCxn id="555" idx="4"/>
            <a:endCxn id="564"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570" name="Google Shape;570;p37"/>
          <p:cNvCxnSpPr>
            <a:stCxn id="554" idx="0"/>
            <a:endCxn id="560"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571" name="Google Shape;571;p37"/>
          <p:cNvCxnSpPr>
            <a:stCxn id="553" idx="4"/>
            <a:endCxn id="563"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572" name="Google Shape;572;p37"/>
          <p:cNvCxnSpPr>
            <a:stCxn id="552" idx="0"/>
            <a:endCxn id="559"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38"/>
          <p:cNvSpPr txBox="1"/>
          <p:nvPr>
            <p:ph type="title"/>
          </p:nvPr>
        </p:nvSpPr>
        <p:spPr>
          <a:xfrm>
            <a:off x="8509322" y="552782"/>
            <a:ext cx="3599726" cy="3246402"/>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היחס בין אסטרטגיה לטקטיקה</a:t>
            </a:r>
            <a:br>
              <a:rPr b="1" lang="iw-IL" sz="4400"/>
            </a:br>
            <a:r>
              <a:rPr lang="iw-IL" sz="4400">
                <a:solidFill>
                  <a:srgbClr val="FCC201"/>
                </a:solidFill>
              </a:rPr>
              <a:t>1.</a:t>
            </a:r>
            <a:r>
              <a:rPr lang="iw-IL" sz="4400"/>
              <a:t> זיקה דיאלקטית</a:t>
            </a:r>
            <a:endParaRPr/>
          </a:p>
        </p:txBody>
      </p:sp>
      <p:sp>
        <p:nvSpPr>
          <p:cNvPr id="579" name="Google Shape;579;p38"/>
          <p:cNvSpPr/>
          <p:nvPr/>
        </p:nvSpPr>
        <p:spPr>
          <a:xfrm rot="2700000">
            <a:off x="10195771" y="3846974"/>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38"/>
          <p:cNvSpPr/>
          <p:nvPr/>
        </p:nvSpPr>
        <p:spPr>
          <a:xfrm rot="5400000">
            <a:off x="3881189" y="-165007"/>
            <a:ext cx="646331" cy="3801946"/>
          </a:xfrm>
          <a:prstGeom prst="leftBrace">
            <a:avLst>
              <a:gd fmla="val 97694" name="adj1"/>
              <a:gd fmla="val 50000" name="adj2"/>
            </a:avLst>
          </a:prstGeom>
          <a:no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38"/>
          <p:cNvSpPr txBox="1"/>
          <p:nvPr/>
        </p:nvSpPr>
        <p:spPr>
          <a:xfrm>
            <a:off x="3121205" y="638142"/>
            <a:ext cx="2166297" cy="58477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3200">
                <a:solidFill>
                  <a:schemeClr val="lt1"/>
                </a:solidFill>
                <a:latin typeface="Arial"/>
                <a:ea typeface="Arial"/>
                <a:cs typeface="Arial"/>
                <a:sym typeface="Arial"/>
              </a:rPr>
              <a:t> סינתזה</a:t>
            </a:r>
            <a:endParaRPr/>
          </a:p>
        </p:txBody>
      </p:sp>
      <p:sp>
        <p:nvSpPr>
          <p:cNvPr id="582" name="Google Shape;582;p38"/>
          <p:cNvSpPr txBox="1"/>
          <p:nvPr/>
        </p:nvSpPr>
        <p:spPr>
          <a:xfrm>
            <a:off x="5022179" y="2103890"/>
            <a:ext cx="2166297" cy="58477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3200">
                <a:solidFill>
                  <a:schemeClr val="lt1"/>
                </a:solidFill>
                <a:latin typeface="Arial"/>
                <a:ea typeface="Arial"/>
                <a:cs typeface="Arial"/>
                <a:sym typeface="Arial"/>
              </a:rPr>
              <a:t> תזה</a:t>
            </a:r>
            <a:endParaRPr/>
          </a:p>
        </p:txBody>
      </p:sp>
      <p:sp>
        <p:nvSpPr>
          <p:cNvPr id="583" name="Google Shape;583;p38"/>
          <p:cNvSpPr txBox="1"/>
          <p:nvPr/>
        </p:nvSpPr>
        <p:spPr>
          <a:xfrm>
            <a:off x="1220232" y="2103890"/>
            <a:ext cx="2166297" cy="58477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3200">
                <a:solidFill>
                  <a:schemeClr val="lt1"/>
                </a:solidFill>
                <a:latin typeface="Arial"/>
                <a:ea typeface="Arial"/>
                <a:cs typeface="Arial"/>
                <a:sym typeface="Arial"/>
              </a:rPr>
              <a:t> אנטיתזה</a:t>
            </a:r>
            <a:endParaRPr/>
          </a:p>
        </p:txBody>
      </p:sp>
      <p:grpSp>
        <p:nvGrpSpPr>
          <p:cNvPr id="584" name="Google Shape;584;p38"/>
          <p:cNvGrpSpPr/>
          <p:nvPr/>
        </p:nvGrpSpPr>
        <p:grpSpPr>
          <a:xfrm>
            <a:off x="976815" y="3068290"/>
            <a:ext cx="6436419" cy="834412"/>
            <a:chOff x="976815" y="3068290"/>
            <a:chExt cx="6436419" cy="834412"/>
          </a:xfrm>
        </p:grpSpPr>
        <p:cxnSp>
          <p:nvCxnSpPr>
            <p:cNvPr id="585" name="Google Shape;585;p38"/>
            <p:cNvCxnSpPr/>
            <p:nvPr/>
          </p:nvCxnSpPr>
          <p:spPr>
            <a:xfrm>
              <a:off x="4195025" y="3068290"/>
              <a:ext cx="0" cy="834412"/>
            </a:xfrm>
            <a:prstGeom prst="straightConnector1">
              <a:avLst/>
            </a:prstGeom>
            <a:noFill/>
            <a:ln cap="flat" cmpd="sng" w="38100">
              <a:solidFill>
                <a:srgbClr val="FCC201"/>
              </a:solidFill>
              <a:prstDash val="solid"/>
              <a:miter lim="800000"/>
              <a:headEnd len="sm" w="sm" type="none"/>
              <a:tailEnd len="lg" w="lg" type="stealth"/>
            </a:ln>
          </p:spPr>
        </p:cxnSp>
        <p:cxnSp>
          <p:nvCxnSpPr>
            <p:cNvPr id="586" name="Google Shape;586;p38"/>
            <p:cNvCxnSpPr/>
            <p:nvPr/>
          </p:nvCxnSpPr>
          <p:spPr>
            <a:xfrm>
              <a:off x="976815" y="3068290"/>
              <a:ext cx="6436419" cy="0"/>
            </a:xfrm>
            <a:prstGeom prst="straightConnector1">
              <a:avLst/>
            </a:prstGeom>
            <a:noFill/>
            <a:ln cap="flat" cmpd="sng" w="38100">
              <a:solidFill>
                <a:srgbClr val="FCC201"/>
              </a:solidFill>
              <a:prstDash val="solid"/>
              <a:miter lim="800000"/>
              <a:headEnd len="lg" w="lg" type="diamond"/>
              <a:tailEnd len="lg" w="lg" type="diamond"/>
            </a:ln>
          </p:spPr>
        </p:cxnSp>
      </p:grpSp>
      <p:sp>
        <p:nvSpPr>
          <p:cNvPr id="587" name="Google Shape;587;p38"/>
          <p:cNvSpPr/>
          <p:nvPr/>
        </p:nvSpPr>
        <p:spPr>
          <a:xfrm rot="5400000">
            <a:off x="3885657" y="3366187"/>
            <a:ext cx="646331" cy="3801946"/>
          </a:xfrm>
          <a:prstGeom prst="leftBrace">
            <a:avLst>
              <a:gd fmla="val 97694" name="adj1"/>
              <a:gd fmla="val 50000" name="adj2"/>
            </a:avLst>
          </a:prstGeom>
          <a:no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38"/>
          <p:cNvSpPr txBox="1"/>
          <p:nvPr/>
        </p:nvSpPr>
        <p:spPr>
          <a:xfrm>
            <a:off x="1391814" y="4130960"/>
            <a:ext cx="5606419" cy="58477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3200">
                <a:solidFill>
                  <a:schemeClr val="lt1"/>
                </a:solidFill>
                <a:latin typeface="Arial"/>
                <a:ea typeface="Arial"/>
                <a:cs typeface="Arial"/>
                <a:sym typeface="Arial"/>
              </a:rPr>
              <a:t>"אסטרטגיה של התשה (והגנה)"</a:t>
            </a:r>
            <a:endParaRPr b="1" sz="3200">
              <a:solidFill>
                <a:schemeClr val="lt1"/>
              </a:solidFill>
              <a:latin typeface="Arial"/>
              <a:ea typeface="Arial"/>
              <a:cs typeface="Arial"/>
              <a:sym typeface="Arial"/>
            </a:endParaRPr>
          </a:p>
        </p:txBody>
      </p:sp>
      <p:sp>
        <p:nvSpPr>
          <p:cNvPr id="589" name="Google Shape;589;p38"/>
          <p:cNvSpPr txBox="1"/>
          <p:nvPr/>
        </p:nvSpPr>
        <p:spPr>
          <a:xfrm>
            <a:off x="4285907" y="5635084"/>
            <a:ext cx="3620185" cy="58477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3200">
                <a:solidFill>
                  <a:schemeClr val="lt1"/>
                </a:solidFill>
                <a:latin typeface="Arial"/>
                <a:ea typeface="Arial"/>
                <a:cs typeface="Arial"/>
                <a:sym typeface="Arial"/>
              </a:rPr>
              <a:t> הגנה דרך התקפה</a:t>
            </a:r>
            <a:endParaRPr/>
          </a:p>
        </p:txBody>
      </p:sp>
      <p:sp>
        <p:nvSpPr>
          <p:cNvPr id="590" name="Google Shape;590;p38"/>
          <p:cNvSpPr txBox="1"/>
          <p:nvPr/>
        </p:nvSpPr>
        <p:spPr>
          <a:xfrm>
            <a:off x="1154636" y="5635084"/>
            <a:ext cx="2297488" cy="58477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3200">
                <a:solidFill>
                  <a:schemeClr val="lt1"/>
                </a:solidFill>
                <a:latin typeface="Arial"/>
                <a:ea typeface="Arial"/>
                <a:cs typeface="Arial"/>
                <a:sym typeface="Arial"/>
              </a:rPr>
              <a:t> כיפת ברזל</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350"/>
                                        <p:tgtEl>
                                          <p:spTgt spid="581"/>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childTnLst>
                          </p:cTn>
                        </p:par>
                        <p:par>
                          <p:cTn fill="hold">
                            <p:stCondLst>
                              <p:cond delay="850"/>
                            </p:stCondLst>
                            <p:childTnLst>
                              <p:par>
                                <p:cTn fill="hold" nodeType="after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350"/>
                                        <p:tgtEl>
                                          <p:spTgt spid="582"/>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350"/>
                                        <p:tgtEl>
                                          <p:spTgt spid="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750"/>
                                        <p:tgtEl>
                                          <p:spTgt spid="584"/>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350"/>
                                        <p:tgtEl>
                                          <p:spTgt spid="588"/>
                                        </p:tgtEl>
                                      </p:cBhvr>
                                    </p:animEffect>
                                  </p:childTnLst>
                                </p:cTn>
                              </p:par>
                            </p:childTnLst>
                          </p:cTn>
                        </p:par>
                        <p:par>
                          <p:cTn fill="hold">
                            <p:stCondLst>
                              <p:cond delay="1100"/>
                            </p:stCondLst>
                            <p:childTnLst>
                              <p:par>
                                <p:cTn fill="hold" nodeType="after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350"/>
                                        <p:tgtEl>
                                          <p:spTgt spid="589"/>
                                        </p:tgtEl>
                                      </p:cBhvr>
                                    </p:animEffect>
                                  </p:childTnLst>
                                </p:cTn>
                              </p:par>
                            </p:childTnLst>
                          </p:cTn>
                        </p:par>
                        <p:par>
                          <p:cTn fill="hold">
                            <p:stCondLst>
                              <p:cond delay="1950"/>
                            </p:stCondLst>
                            <p:childTnLst>
                              <p:par>
                                <p:cTn fill="hold" nodeType="after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350"/>
                                        <p:tgtEl>
                                          <p:spTgt spid="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39"/>
          <p:cNvSpPr txBox="1"/>
          <p:nvPr>
            <p:ph type="title"/>
          </p:nvPr>
        </p:nvSpPr>
        <p:spPr>
          <a:xfrm>
            <a:off x="8509322" y="552782"/>
            <a:ext cx="3599726" cy="3246402"/>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היחס בין אסטרטגיה לטקטיקה</a:t>
            </a:r>
            <a:br>
              <a:rPr b="1" lang="iw-IL" sz="4400"/>
            </a:br>
            <a:r>
              <a:rPr lang="iw-IL" sz="4400">
                <a:solidFill>
                  <a:srgbClr val="FCC201"/>
                </a:solidFill>
              </a:rPr>
              <a:t>2.</a:t>
            </a:r>
            <a:r>
              <a:rPr lang="iw-IL" sz="4400"/>
              <a:t> אי מעבריות בין הרמות</a:t>
            </a:r>
            <a:endParaRPr/>
          </a:p>
        </p:txBody>
      </p:sp>
      <p:sp>
        <p:nvSpPr>
          <p:cNvPr id="597" name="Google Shape;597;p39"/>
          <p:cNvSpPr/>
          <p:nvPr/>
        </p:nvSpPr>
        <p:spPr>
          <a:xfrm rot="2700000">
            <a:off x="10195771" y="3846974"/>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98" name="Google Shape;598;p39"/>
          <p:cNvGrpSpPr/>
          <p:nvPr/>
        </p:nvGrpSpPr>
        <p:grpSpPr>
          <a:xfrm>
            <a:off x="419468" y="1284463"/>
            <a:ext cx="7506015" cy="4288206"/>
            <a:chOff x="373288" y="1284463"/>
            <a:chExt cx="7506015" cy="4288206"/>
          </a:xfrm>
        </p:grpSpPr>
        <p:pic>
          <p:nvPicPr>
            <p:cNvPr id="599" name="Google Shape;599;p39"/>
            <p:cNvPicPr preferRelativeResize="0"/>
            <p:nvPr/>
          </p:nvPicPr>
          <p:blipFill rotWithShape="1">
            <a:blip r:embed="rId3">
              <a:alphaModFix/>
            </a:blip>
            <a:srcRect b="0" l="0" r="0" t="0"/>
            <a:stretch/>
          </p:blipFill>
          <p:spPr>
            <a:xfrm>
              <a:off x="517236" y="1441315"/>
              <a:ext cx="7211421" cy="3975371"/>
            </a:xfrm>
            <a:prstGeom prst="rect">
              <a:avLst/>
            </a:prstGeom>
            <a:noFill/>
            <a:ln>
              <a:noFill/>
            </a:ln>
          </p:spPr>
        </p:pic>
        <p:sp>
          <p:nvSpPr>
            <p:cNvPr id="600" name="Google Shape;600;p39"/>
            <p:cNvSpPr/>
            <p:nvPr/>
          </p:nvSpPr>
          <p:spPr>
            <a:xfrm rot="-5400000">
              <a:off x="373988" y="1283764"/>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39"/>
            <p:cNvSpPr/>
            <p:nvPr/>
          </p:nvSpPr>
          <p:spPr>
            <a:xfrm>
              <a:off x="7629716" y="1284463"/>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39"/>
            <p:cNvSpPr/>
            <p:nvPr/>
          </p:nvSpPr>
          <p:spPr>
            <a:xfrm rot="5400000">
              <a:off x="7629016" y="5322382"/>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39"/>
            <p:cNvSpPr/>
            <p:nvPr/>
          </p:nvSpPr>
          <p:spPr>
            <a:xfrm rot="10800000">
              <a:off x="373288" y="5321683"/>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40"/>
          <p:cNvSpPr txBox="1"/>
          <p:nvPr>
            <p:ph type="title"/>
          </p:nvPr>
        </p:nvSpPr>
        <p:spPr>
          <a:xfrm>
            <a:off x="-1" y="243304"/>
            <a:ext cx="12192000" cy="1289931"/>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היחס בין אסטרטגיה לטקטיקה</a:t>
            </a:r>
            <a:br>
              <a:rPr b="1" lang="iw-IL" sz="4400"/>
            </a:br>
            <a:r>
              <a:rPr lang="iw-IL" sz="4400">
                <a:solidFill>
                  <a:srgbClr val="FCC201"/>
                </a:solidFill>
              </a:rPr>
              <a:t>3.</a:t>
            </a:r>
            <a:r>
              <a:rPr lang="iw-IL" sz="4400"/>
              <a:t> היעדר רציפות לינארית</a:t>
            </a:r>
            <a:endParaRPr/>
          </a:p>
        </p:txBody>
      </p:sp>
      <p:grpSp>
        <p:nvGrpSpPr>
          <p:cNvPr id="610" name="Google Shape;610;p40"/>
          <p:cNvGrpSpPr/>
          <p:nvPr/>
        </p:nvGrpSpPr>
        <p:grpSpPr>
          <a:xfrm>
            <a:off x="2202711" y="2363486"/>
            <a:ext cx="7786577" cy="3962399"/>
            <a:chOff x="1394008" y="1977192"/>
            <a:chExt cx="9394418" cy="4780590"/>
          </a:xfrm>
        </p:grpSpPr>
        <p:pic>
          <p:nvPicPr>
            <p:cNvPr id="611" name="Google Shape;611;p40"/>
            <p:cNvPicPr preferRelativeResize="0"/>
            <p:nvPr/>
          </p:nvPicPr>
          <p:blipFill rotWithShape="1">
            <a:blip r:embed="rId3">
              <a:alphaModFix/>
            </a:blip>
            <a:srcRect b="0" l="0" r="0" t="0"/>
            <a:stretch/>
          </p:blipFill>
          <p:spPr>
            <a:xfrm>
              <a:off x="1525832" y="2109139"/>
              <a:ext cx="9140336" cy="4523848"/>
            </a:xfrm>
            <a:prstGeom prst="rect">
              <a:avLst/>
            </a:prstGeom>
            <a:noFill/>
            <a:ln>
              <a:noFill/>
            </a:ln>
          </p:spPr>
        </p:pic>
        <p:sp>
          <p:nvSpPr>
            <p:cNvPr id="612" name="Google Shape;612;p40"/>
            <p:cNvSpPr/>
            <p:nvPr/>
          </p:nvSpPr>
          <p:spPr>
            <a:xfrm rot="-5400000">
              <a:off x="1394708" y="1976492"/>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40"/>
            <p:cNvSpPr/>
            <p:nvPr/>
          </p:nvSpPr>
          <p:spPr>
            <a:xfrm>
              <a:off x="10538840" y="1983646"/>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40"/>
            <p:cNvSpPr/>
            <p:nvPr/>
          </p:nvSpPr>
          <p:spPr>
            <a:xfrm rot="5400000">
              <a:off x="10538139" y="6507494"/>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40"/>
            <p:cNvSpPr/>
            <p:nvPr/>
          </p:nvSpPr>
          <p:spPr>
            <a:xfrm rot="10800000">
              <a:off x="1395408" y="6506795"/>
              <a:ext cx="249587" cy="250986"/>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16" name="Google Shape;616;p40"/>
          <p:cNvSpPr/>
          <p:nvPr/>
        </p:nvSpPr>
        <p:spPr>
          <a:xfrm>
            <a:off x="3264553" y="6259382"/>
            <a:ext cx="5662892" cy="536014"/>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1" lang="iw-IL" sz="2800">
                <a:solidFill>
                  <a:srgbClr val="FCC201"/>
                </a:solidFill>
                <a:latin typeface="Arial"/>
                <a:ea typeface="Arial"/>
                <a:cs typeface="Arial"/>
                <a:sym typeface="Arial"/>
              </a:rPr>
              <a:t>מה הייתה האסטרטגיה של חניבעל?</a:t>
            </a:r>
            <a:endParaRPr/>
          </a:p>
        </p:txBody>
      </p:sp>
      <p:sp>
        <p:nvSpPr>
          <p:cNvPr id="617" name="Google Shape;617;p40"/>
          <p:cNvSpPr/>
          <p:nvPr/>
        </p:nvSpPr>
        <p:spPr>
          <a:xfrm>
            <a:off x="3865418" y="1922469"/>
            <a:ext cx="4461163" cy="601350"/>
          </a:xfrm>
          <a:prstGeom prst="rect">
            <a:avLst/>
          </a:prstGeom>
          <a:no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rgbClr val="FCC201"/>
                </a:solidFill>
                <a:latin typeface="Arial"/>
                <a:ea typeface="Arial"/>
                <a:cs typeface="Arial"/>
                <a:sym typeface="Arial"/>
              </a:rPr>
              <a:t>חניבעל חוצה את האלפים</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Google Shape;623;p41"/>
          <p:cNvSpPr txBox="1"/>
          <p:nvPr>
            <p:ph type="title"/>
          </p:nvPr>
        </p:nvSpPr>
        <p:spPr>
          <a:xfrm>
            <a:off x="8509322" y="552782"/>
            <a:ext cx="3599726" cy="3874779"/>
          </a:xfrm>
          <a:prstGeom prst="rect">
            <a:avLst/>
          </a:prstGeom>
          <a:noFill/>
          <a:ln>
            <a:noFill/>
          </a:ln>
        </p:spPr>
        <p:txBody>
          <a:bodyPr anchorCtr="0" anchor="t" bIns="45700" lIns="91425" spcFirstLastPara="1" rIns="91425" wrap="square" tIns="45700">
            <a:noAutofit/>
          </a:bodyPr>
          <a:lstStyle/>
          <a:p>
            <a:pPr indent="0" lvl="0" marL="0" rtl="1" algn="ctr">
              <a:lnSpc>
                <a:spcPct val="111363"/>
              </a:lnSpc>
              <a:spcBef>
                <a:spcPts val="0"/>
              </a:spcBef>
              <a:spcAft>
                <a:spcPts val="0"/>
              </a:spcAft>
              <a:buClr>
                <a:schemeClr val="lt1"/>
              </a:buClr>
              <a:buSzPts val="4400"/>
              <a:buFont typeface="Arial"/>
              <a:buNone/>
            </a:pPr>
            <a:r>
              <a:rPr b="1" lang="iw-IL" sz="4400"/>
              <a:t>היחס בין אסטרטגיה לטקטיקה</a:t>
            </a:r>
            <a:br>
              <a:rPr b="1" lang="iw-IL" sz="4400"/>
            </a:br>
            <a:r>
              <a:rPr lang="iw-IL" sz="4400">
                <a:solidFill>
                  <a:srgbClr val="FCC201"/>
                </a:solidFill>
              </a:rPr>
              <a:t>4.</a:t>
            </a:r>
            <a:r>
              <a:rPr lang="iw-IL" sz="4400"/>
              <a:t> היעדר רציפות קוגניטיבית</a:t>
            </a:r>
            <a:endParaRPr/>
          </a:p>
        </p:txBody>
      </p:sp>
      <p:sp>
        <p:nvSpPr>
          <p:cNvPr id="624" name="Google Shape;624;p41"/>
          <p:cNvSpPr/>
          <p:nvPr/>
        </p:nvSpPr>
        <p:spPr>
          <a:xfrm rot="2700000">
            <a:off x="10195771" y="4393729"/>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41"/>
          <p:cNvSpPr/>
          <p:nvPr/>
        </p:nvSpPr>
        <p:spPr>
          <a:xfrm>
            <a:off x="2463007" y="1605734"/>
            <a:ext cx="3500356"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37500"/>
              </a:lnSpc>
              <a:spcBef>
                <a:spcPts val="0"/>
              </a:spcBef>
              <a:spcAft>
                <a:spcPts val="0"/>
              </a:spcAft>
              <a:buNone/>
            </a:pPr>
            <a:r>
              <a:rPr b="1" lang="iw-IL" sz="3200">
                <a:solidFill>
                  <a:srgbClr val="222B34"/>
                </a:solidFill>
                <a:latin typeface="Arial"/>
                <a:ea typeface="Arial"/>
                <a:cs typeface="Arial"/>
                <a:sym typeface="Arial"/>
              </a:rPr>
              <a:t>מפקד אוגדה חדש</a:t>
            </a:r>
            <a:endParaRPr/>
          </a:p>
        </p:txBody>
      </p:sp>
      <p:sp>
        <p:nvSpPr>
          <p:cNvPr id="626" name="Google Shape;626;p41"/>
          <p:cNvSpPr/>
          <p:nvPr/>
        </p:nvSpPr>
        <p:spPr>
          <a:xfrm>
            <a:off x="567160" y="2165008"/>
            <a:ext cx="7292050" cy="2473642"/>
          </a:xfrm>
          <a:prstGeom prst="rect">
            <a:avLst/>
          </a:prstGeom>
          <a:noFill/>
          <a:ln cap="flat" cmpd="sng" w="127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2800">
                <a:solidFill>
                  <a:srgbClr val="FFFFFF"/>
                </a:solidFill>
                <a:latin typeface="Arial"/>
                <a:ea typeface="Arial"/>
                <a:cs typeface="Arial"/>
                <a:sym typeface="Arial"/>
              </a:rPr>
              <a:t>"עכשיו עליי לפתור בעיות שאינני יכול לראות אותן בצורה ישירה, ואינני יכול להצביע עליהן ישירות בפני קציני המטה שלי והמפקדים הכפופים לי.</a:t>
            </a:r>
            <a:endParaRPr/>
          </a:p>
          <a:p>
            <a:pPr indent="0" lvl="0" marL="0" marR="0" rtl="1" algn="ctr">
              <a:spcBef>
                <a:spcPts val="0"/>
              </a:spcBef>
              <a:spcAft>
                <a:spcPts val="0"/>
              </a:spcAft>
              <a:buNone/>
            </a:pPr>
            <a:r>
              <a:rPr lang="iw-IL" sz="2800">
                <a:solidFill>
                  <a:srgbClr val="FFFFFF"/>
                </a:solidFill>
                <a:latin typeface="Arial"/>
                <a:ea typeface="Arial"/>
                <a:cs typeface="Arial"/>
                <a:sym typeface="Arial"/>
              </a:rPr>
              <a:t>זאת ועוד: כדי למצוא פתרון אני זקוק למידה רבה של המשגה ולכישורי הפשטה"</a:t>
            </a:r>
            <a:endParaRPr/>
          </a:p>
        </p:txBody>
      </p:sp>
      <p:sp>
        <p:nvSpPr>
          <p:cNvPr id="627" name="Google Shape;627;p41"/>
          <p:cNvSpPr txBox="1"/>
          <p:nvPr/>
        </p:nvSpPr>
        <p:spPr>
          <a:xfrm>
            <a:off x="567160" y="4657504"/>
            <a:ext cx="7292050" cy="70788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2000">
                <a:solidFill>
                  <a:srgbClr val="FCC201"/>
                </a:solidFill>
                <a:latin typeface="Arial"/>
                <a:ea typeface="Arial"/>
                <a:cs typeface="Arial"/>
                <a:sym typeface="Arial"/>
              </a:rPr>
              <a:t>מתוך לניר צבי, </a:t>
            </a:r>
            <a:r>
              <a:rPr b="1" lang="iw-IL" sz="2000">
                <a:solidFill>
                  <a:srgbClr val="FCC201"/>
                </a:solidFill>
                <a:latin typeface="Arial"/>
                <a:ea typeface="Arial"/>
                <a:cs typeface="Arial"/>
                <a:sym typeface="Arial"/>
              </a:rPr>
              <a:t>סף החשיבה האסטרטגית </a:t>
            </a:r>
            <a:endParaRPr b="1" sz="2000">
              <a:solidFill>
                <a:srgbClr val="FCC201"/>
              </a:solidFill>
              <a:latin typeface="Arial"/>
              <a:ea typeface="Arial"/>
              <a:cs typeface="Arial"/>
              <a:sym typeface="Arial"/>
            </a:endParaRPr>
          </a:p>
          <a:p>
            <a:pPr indent="0" lvl="0" marL="0" marR="0" rtl="1" algn="ctr">
              <a:spcBef>
                <a:spcPts val="0"/>
              </a:spcBef>
              <a:spcAft>
                <a:spcPts val="0"/>
              </a:spcAft>
              <a:buNone/>
            </a:pPr>
            <a:r>
              <a:rPr lang="iw-IL" sz="2000">
                <a:solidFill>
                  <a:srgbClr val="FCC201"/>
                </a:solidFill>
                <a:latin typeface="Arial"/>
                <a:ea typeface="Arial"/>
                <a:cs typeface="Arial"/>
                <a:sym typeface="Arial"/>
              </a:rPr>
              <a:t>בתוך: מערכות גיליון 326, ספטמבר 1992, ע"מ 6</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350"/>
                                        <p:tgtEl>
                                          <p:spTgt spid="625"/>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350"/>
                                        <p:tgtEl>
                                          <p:spTgt spid="626"/>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35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grpSp>
        <p:nvGrpSpPr>
          <p:cNvPr id="632" name="Google Shape;632;p42"/>
          <p:cNvGrpSpPr/>
          <p:nvPr/>
        </p:nvGrpSpPr>
        <p:grpSpPr>
          <a:xfrm>
            <a:off x="8679356" y="367171"/>
            <a:ext cx="2862770" cy="1461635"/>
            <a:chOff x="6781095" y="8357235"/>
            <a:chExt cx="4720055" cy="2409901"/>
          </a:xfrm>
        </p:grpSpPr>
        <p:grpSp>
          <p:nvGrpSpPr>
            <p:cNvPr id="633" name="Google Shape;633;p42"/>
            <p:cNvGrpSpPr/>
            <p:nvPr/>
          </p:nvGrpSpPr>
          <p:grpSpPr>
            <a:xfrm>
              <a:off x="6781095" y="8414797"/>
              <a:ext cx="4717485" cy="2339707"/>
              <a:chOff x="6700070" y="4363654"/>
              <a:chExt cx="4717485" cy="2339707"/>
            </a:xfrm>
          </p:grpSpPr>
          <p:sp>
            <p:nvSpPr>
              <p:cNvPr id="634" name="Google Shape;634;p42"/>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6100">
                    <a:solidFill>
                      <a:srgbClr val="FCC201"/>
                    </a:solidFill>
                    <a:latin typeface="Arial"/>
                    <a:ea typeface="Arial"/>
                    <a:cs typeface="Arial"/>
                    <a:sym typeface="Arial"/>
                  </a:rPr>
                  <a:t>חשיבה</a:t>
                </a:r>
                <a:endParaRPr/>
              </a:p>
            </p:txBody>
          </p:sp>
          <p:sp>
            <p:nvSpPr>
              <p:cNvPr id="635" name="Google Shape;635;p42"/>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chemeClr val="lt1"/>
                    </a:solidFill>
                    <a:latin typeface="Arial"/>
                    <a:ea typeface="Arial"/>
                    <a:cs typeface="Arial"/>
                    <a:sym typeface="Arial"/>
                  </a:rPr>
                  <a:t>אסטרטגית</a:t>
                </a:r>
                <a:endParaRPr/>
              </a:p>
            </p:txBody>
          </p:sp>
        </p:grpSp>
        <p:sp>
          <p:nvSpPr>
            <p:cNvPr id="636" name="Google Shape;636;p42"/>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42"/>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42"/>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42"/>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sp>
        <p:nvSpPr>
          <p:cNvPr id="640" name="Google Shape;640;p42"/>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5300">
                <a:solidFill>
                  <a:schemeClr val="lt1"/>
                </a:solidFill>
                <a:latin typeface="Arial"/>
                <a:ea typeface="Arial"/>
                <a:cs typeface="Arial"/>
                <a:sym typeface="Arial"/>
              </a:rPr>
              <a:t>המשגה ורמות הפעולה</a:t>
            </a:r>
            <a:endParaRPr/>
          </a:p>
        </p:txBody>
      </p:sp>
      <p:cxnSp>
        <p:nvCxnSpPr>
          <p:cNvPr id="641" name="Google Shape;641;p42"/>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642" name="Google Shape;642;p42"/>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1</a:t>
            </a:r>
            <a:endParaRPr/>
          </a:p>
        </p:txBody>
      </p:sp>
      <p:sp>
        <p:nvSpPr>
          <p:cNvPr id="643" name="Google Shape;643;p42"/>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2</a:t>
            </a:r>
            <a:endParaRPr/>
          </a:p>
        </p:txBody>
      </p:sp>
      <p:sp>
        <p:nvSpPr>
          <p:cNvPr id="644" name="Google Shape;644;p42"/>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3</a:t>
            </a:r>
            <a:endParaRPr/>
          </a:p>
        </p:txBody>
      </p:sp>
      <p:sp>
        <p:nvSpPr>
          <p:cNvPr id="645" name="Google Shape;645;p42"/>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4</a:t>
            </a:r>
            <a:endParaRPr/>
          </a:p>
        </p:txBody>
      </p:sp>
      <p:sp>
        <p:nvSpPr>
          <p:cNvPr id="646" name="Google Shape;646;p42"/>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5</a:t>
            </a:r>
            <a:endParaRPr/>
          </a:p>
        </p:txBody>
      </p:sp>
      <p:sp>
        <p:nvSpPr>
          <p:cNvPr id="647" name="Google Shape;647;p42"/>
          <p:cNvSpPr/>
          <p:nvPr/>
        </p:nvSpPr>
        <p:spPr>
          <a:xfrm>
            <a:off x="2764494" y="4205640"/>
            <a:ext cx="678542" cy="678542"/>
          </a:xfrm>
          <a:prstGeom prst="ellipse">
            <a:avLst/>
          </a:prstGeom>
          <a:solidFill>
            <a:schemeClr val="lt1"/>
          </a:solidFill>
          <a:ln cap="flat" cmpd="sng" w="5715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6</a:t>
            </a:r>
            <a:endParaRPr/>
          </a:p>
        </p:txBody>
      </p:sp>
      <p:sp>
        <p:nvSpPr>
          <p:cNvPr id="648" name="Google Shape;648;p42"/>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7</a:t>
            </a:r>
            <a:endParaRPr/>
          </a:p>
        </p:txBody>
      </p:sp>
      <p:sp>
        <p:nvSpPr>
          <p:cNvPr id="649" name="Google Shape;649;p42"/>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על האבחנה בין מחשבה, חשיבה ויישום אסטרטגי</a:t>
            </a:r>
            <a:endParaRPr/>
          </a:p>
        </p:txBody>
      </p:sp>
      <p:sp>
        <p:nvSpPr>
          <p:cNvPr id="650" name="Google Shape;650;p42"/>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מה זו מלחמה?</a:t>
            </a:r>
            <a:endParaRPr/>
          </a:p>
        </p:txBody>
      </p:sp>
      <p:sp>
        <p:nvSpPr>
          <p:cNvPr id="651" name="Google Shape;651;p42"/>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היחס בין אסטרטגיה לטקטיקה</a:t>
            </a:r>
            <a:endParaRPr/>
          </a:p>
        </p:txBody>
      </p:sp>
      <p:sp>
        <p:nvSpPr>
          <p:cNvPr id="652" name="Google Shape;652;p42"/>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אסטרטגיה כמאמץ לבירור המציאות המתהווה</a:t>
            </a:r>
            <a:endParaRPr/>
          </a:p>
        </p:txBody>
      </p:sp>
      <p:sp>
        <p:nvSpPr>
          <p:cNvPr id="653" name="Google Shape;653;p42"/>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מקורות המושג אסטרטגיה (דיון)</a:t>
            </a:r>
            <a:endParaRPr/>
          </a:p>
        </p:txBody>
      </p:sp>
      <p:sp>
        <p:nvSpPr>
          <p:cNvPr id="654" name="Google Shape;654;p42"/>
          <p:cNvSpPr/>
          <p:nvPr/>
        </p:nvSpPr>
        <p:spPr>
          <a:xfrm>
            <a:off x="4861333"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הגדרות ואבחנות:</a:t>
            </a:r>
            <a:endParaRPr/>
          </a:p>
          <a:p>
            <a:pPr indent="0" lvl="0" marL="0" marR="0" rtl="1" algn="ctr">
              <a:spcBef>
                <a:spcPts val="0"/>
              </a:spcBef>
              <a:spcAft>
                <a:spcPts val="0"/>
              </a:spcAft>
              <a:buNone/>
            </a:pPr>
            <a:r>
              <a:rPr lang="iw-IL" sz="1729">
                <a:solidFill>
                  <a:schemeClr val="lt1"/>
                </a:solidFill>
                <a:latin typeface="Arial"/>
                <a:ea typeface="Arial"/>
                <a:cs typeface="Arial"/>
                <a:sym typeface="Arial"/>
              </a:rPr>
              <a:t>"כשאתה אומר אסטרטגיה למה אתה מתכוון?"</a:t>
            </a:r>
            <a:endParaRPr/>
          </a:p>
        </p:txBody>
      </p:sp>
      <p:sp>
        <p:nvSpPr>
          <p:cNvPr id="655" name="Google Shape;655;p42"/>
          <p:cNvSpPr/>
          <p:nvPr/>
        </p:nvSpPr>
        <p:spPr>
          <a:xfrm>
            <a:off x="1868844" y="5391758"/>
            <a:ext cx="2468830" cy="1066191"/>
          </a:xfrm>
          <a:prstGeom prst="rect">
            <a:avLst/>
          </a:prstGeom>
          <a:solidFill>
            <a:schemeClr val="lt1"/>
          </a:solidFill>
          <a:ln cap="flat" cmpd="sng" w="3810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iw-IL" sz="1660">
                <a:solidFill>
                  <a:srgbClr val="222B34"/>
                </a:solidFill>
                <a:latin typeface="Arial"/>
                <a:ea typeface="Arial"/>
                <a:cs typeface="Arial"/>
                <a:sym typeface="Arial"/>
              </a:rPr>
              <a:t>גידור רמות הפעולה באסטרטגיה</a:t>
            </a:r>
            <a:endParaRPr/>
          </a:p>
        </p:txBody>
      </p:sp>
      <p:cxnSp>
        <p:nvCxnSpPr>
          <p:cNvPr id="656" name="Google Shape;656;p42"/>
          <p:cNvCxnSpPr>
            <a:stCxn id="648" idx="0"/>
            <a:endCxn id="652"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657" name="Google Shape;657;p42"/>
          <p:cNvCxnSpPr>
            <a:stCxn id="647" idx="4"/>
            <a:endCxn id="655" idx="0"/>
          </p:cNvCxnSpPr>
          <p:nvPr/>
        </p:nvCxnSpPr>
        <p:spPr>
          <a:xfrm flipH="1">
            <a:off x="3103165" y="4884182"/>
            <a:ext cx="600" cy="507600"/>
          </a:xfrm>
          <a:prstGeom prst="straightConnector1">
            <a:avLst/>
          </a:prstGeom>
          <a:noFill/>
          <a:ln cap="flat" cmpd="sng" w="38100">
            <a:solidFill>
              <a:srgbClr val="FF4343"/>
            </a:solidFill>
            <a:prstDash val="solid"/>
            <a:miter lim="800000"/>
            <a:headEnd len="sm" w="sm" type="none"/>
            <a:tailEnd len="sm" w="sm" type="none"/>
          </a:ln>
        </p:spPr>
      </p:cxnSp>
      <p:cxnSp>
        <p:nvCxnSpPr>
          <p:cNvPr id="658" name="Google Shape;658;p42"/>
          <p:cNvCxnSpPr>
            <a:stCxn id="646" idx="0"/>
            <a:endCxn id="651"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659" name="Google Shape;659;p42"/>
          <p:cNvCxnSpPr>
            <a:stCxn id="645" idx="4"/>
            <a:endCxn id="654"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660" name="Google Shape;660;p42"/>
          <p:cNvCxnSpPr>
            <a:stCxn id="644" idx="0"/>
            <a:endCxn id="650"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661" name="Google Shape;661;p42"/>
          <p:cNvCxnSpPr>
            <a:stCxn id="643" idx="4"/>
            <a:endCxn id="653"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662" name="Google Shape;662;p42"/>
          <p:cNvCxnSpPr>
            <a:stCxn id="642" idx="0"/>
            <a:endCxn id="649"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43"/>
          <p:cNvSpPr txBox="1"/>
          <p:nvPr>
            <p:ph type="title"/>
          </p:nvPr>
        </p:nvSpPr>
        <p:spPr>
          <a:xfrm>
            <a:off x="-1" y="187885"/>
            <a:ext cx="12192000" cy="775597"/>
          </a:xfrm>
          <a:prstGeom prst="rect">
            <a:avLst/>
          </a:prstGeom>
          <a:noFill/>
          <a:ln>
            <a:noFill/>
          </a:ln>
        </p:spPr>
        <p:txBody>
          <a:bodyPr anchorCtr="0" anchor="t" bIns="45700" lIns="91425" spcFirstLastPara="1" rIns="91425" wrap="square" tIns="45700">
            <a:noAutofit/>
          </a:bodyPr>
          <a:lstStyle/>
          <a:p>
            <a:pPr indent="0" lvl="0" marL="0" rtl="1" algn="ctr">
              <a:lnSpc>
                <a:spcPct val="90000"/>
              </a:lnSpc>
              <a:spcBef>
                <a:spcPts val="0"/>
              </a:spcBef>
              <a:spcAft>
                <a:spcPts val="0"/>
              </a:spcAft>
              <a:buClr>
                <a:schemeClr val="lt1"/>
              </a:buClr>
              <a:buSzPts val="4800"/>
              <a:buFont typeface="Arial"/>
              <a:buNone/>
            </a:pPr>
            <a:r>
              <a:rPr lang="iw-IL"/>
              <a:t>"גידור" רמות הפעולה באסטרטגיה</a:t>
            </a:r>
            <a:endParaRPr/>
          </a:p>
        </p:txBody>
      </p:sp>
      <p:pic>
        <p:nvPicPr>
          <p:cNvPr id="668" name="Google Shape;668;p43"/>
          <p:cNvPicPr preferRelativeResize="0"/>
          <p:nvPr/>
        </p:nvPicPr>
        <p:blipFill rotWithShape="1">
          <a:blip r:embed="rId3">
            <a:alphaModFix/>
          </a:blip>
          <a:srcRect b="0" l="0" r="0" t="0"/>
          <a:stretch/>
        </p:blipFill>
        <p:spPr>
          <a:xfrm>
            <a:off x="814805" y="1395096"/>
            <a:ext cx="5715212" cy="4143375"/>
          </a:xfrm>
          <a:prstGeom prst="rect">
            <a:avLst/>
          </a:prstGeom>
          <a:noFill/>
          <a:ln>
            <a:noFill/>
          </a:ln>
        </p:spPr>
      </p:pic>
      <p:pic>
        <p:nvPicPr>
          <p:cNvPr id="669" name="Google Shape;669;p43"/>
          <p:cNvPicPr preferRelativeResize="0"/>
          <p:nvPr/>
        </p:nvPicPr>
        <p:blipFill rotWithShape="1">
          <a:blip r:embed="rId4">
            <a:alphaModFix/>
          </a:blip>
          <a:srcRect b="0" l="0" r="0" t="0"/>
          <a:stretch/>
        </p:blipFill>
        <p:spPr>
          <a:xfrm>
            <a:off x="5520728" y="1299651"/>
            <a:ext cx="5319750" cy="531975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669"/>
                                        </p:tgtEl>
                                        <p:attrNameLst>
                                          <p:attrName>style.visibility</p:attrName>
                                        </p:attrNameLst>
                                      </p:cBhvr>
                                      <p:to>
                                        <p:strVal val="visible"/>
                                      </p:to>
                                    </p:set>
                                    <p:animEffect filter="fade" transition="in">
                                      <p:cBhvr>
                                        <p:cTn dur="2000"/>
                                        <p:tgtEl>
                                          <p:spTgt spid="669"/>
                                        </p:tgtEl>
                                      </p:cBhvr>
                                    </p:animEffect>
                                  </p:childTnLst>
                                </p:cTn>
                              </p:par>
                              <p:par>
                                <p:cTn fill="hold" nodeType="withEffect" presetClass="entr" presetID="10" presetSubtype="0">
                                  <p:stCondLst>
                                    <p:cond delay="1250"/>
                                  </p:stCondLst>
                                  <p:childTnLst>
                                    <p:set>
                                      <p:cBhvr>
                                        <p:cTn dur="1" fill="hold">
                                          <p:stCondLst>
                                            <p:cond delay="0"/>
                                          </p:stCondLst>
                                        </p:cTn>
                                        <p:tgtEl>
                                          <p:spTgt spid="669"/>
                                        </p:tgtEl>
                                        <p:attrNameLst>
                                          <p:attrName>style.visibility</p:attrName>
                                        </p:attrNameLst>
                                      </p:cBhvr>
                                      <p:to>
                                        <p:strVal val="visible"/>
                                      </p:to>
                                    </p:set>
                                    <p:animEffect filter="fade" transition="in">
                                      <p:cBhvr>
                                        <p:cTn dur="20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7"/>
          <p:cNvSpPr txBox="1"/>
          <p:nvPr>
            <p:ph type="title"/>
          </p:nvPr>
        </p:nvSpPr>
        <p:spPr>
          <a:xfrm>
            <a:off x="0" y="186492"/>
            <a:ext cx="12192000" cy="690189"/>
          </a:xfrm>
          <a:prstGeom prst="rect">
            <a:avLst/>
          </a:prstGeom>
          <a:noFill/>
          <a:ln>
            <a:noFill/>
          </a:ln>
        </p:spPr>
        <p:txBody>
          <a:bodyPr anchorCtr="0" anchor="t" bIns="45700" lIns="91425" spcFirstLastPara="1" rIns="91425" wrap="square" tIns="45700">
            <a:noAutofit/>
          </a:bodyPr>
          <a:lstStyle/>
          <a:p>
            <a:pPr indent="0" lvl="0" marL="0" rtl="1" algn="ctr">
              <a:lnSpc>
                <a:spcPct val="90000"/>
              </a:lnSpc>
              <a:spcBef>
                <a:spcPts val="0"/>
              </a:spcBef>
              <a:spcAft>
                <a:spcPts val="0"/>
              </a:spcAft>
              <a:buClr>
                <a:schemeClr val="lt1"/>
              </a:buClr>
              <a:buSzPts val="4200"/>
              <a:buFont typeface="Arial"/>
              <a:buNone/>
            </a:pPr>
            <a:r>
              <a:rPr lang="iw-IL"/>
              <a:t>מפת הדרכים בלימודי האסטרטגיה</a:t>
            </a:r>
            <a:endParaRPr/>
          </a:p>
        </p:txBody>
      </p:sp>
      <p:grpSp>
        <p:nvGrpSpPr>
          <p:cNvPr id="101" name="Google Shape;101;p17"/>
          <p:cNvGrpSpPr/>
          <p:nvPr/>
        </p:nvGrpSpPr>
        <p:grpSpPr>
          <a:xfrm>
            <a:off x="10399773" y="1199779"/>
            <a:ext cx="1610632" cy="5479463"/>
            <a:chOff x="10399773" y="1199779"/>
            <a:chExt cx="1610632" cy="5479463"/>
          </a:xfrm>
        </p:grpSpPr>
        <p:sp>
          <p:nvSpPr>
            <p:cNvPr id="102" name="Google Shape;102;p17"/>
            <p:cNvSpPr/>
            <p:nvPr/>
          </p:nvSpPr>
          <p:spPr>
            <a:xfrm>
              <a:off x="10399773" y="1199779"/>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מחשבה אסטרטגית</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פרופ' דימה אדמסקי</a:t>
              </a:r>
              <a:endParaRPr b="0" i="0" sz="1600" u="none" cap="none" strike="noStrike">
                <a:solidFill>
                  <a:srgbClr val="222B34"/>
                </a:solidFill>
                <a:latin typeface="Arial"/>
                <a:ea typeface="Arial"/>
                <a:cs typeface="Arial"/>
                <a:sym typeface="Arial"/>
              </a:endParaRPr>
            </a:p>
          </p:txBody>
        </p:sp>
        <p:sp>
          <p:nvSpPr>
            <p:cNvPr id="103" name="Google Shape;103;p17"/>
            <p:cNvSpPr/>
            <p:nvPr/>
          </p:nvSpPr>
          <p:spPr>
            <a:xfrm>
              <a:off x="10399773"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התפתחות המחשבה האסטרטגית צבאית</a:t>
              </a:r>
              <a:endParaRPr/>
            </a:p>
          </p:txBody>
        </p:sp>
        <p:sp>
          <p:nvSpPr>
            <p:cNvPr id="104" name="Google Shape;104;p17"/>
            <p:cNvSpPr/>
            <p:nvPr/>
          </p:nvSpPr>
          <p:spPr>
            <a:xfrm>
              <a:off x="10399773"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תולדות המחשבה האסטרטגית והתפתחות הלוחמה הקונבנציונלית</a:t>
              </a:r>
              <a:endParaRPr/>
            </a:p>
          </p:txBody>
        </p:sp>
        <p:sp>
          <p:nvSpPr>
            <p:cNvPr id="105" name="Google Shape;105;p17"/>
            <p:cNvSpPr/>
            <p:nvPr/>
          </p:nvSpPr>
          <p:spPr>
            <a:xfrm>
              <a:off x="10399773"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תולדות המחשבה האסטרטגית בעידן הלוחמה ההיברידית</a:t>
              </a:r>
              <a:endParaRPr/>
            </a:p>
          </p:txBody>
        </p:sp>
        <p:sp>
          <p:nvSpPr>
            <p:cNvPr id="106" name="Google Shape;106;p17"/>
            <p:cNvSpPr/>
            <p:nvPr/>
          </p:nvSpPr>
          <p:spPr>
            <a:xfrm>
              <a:off x="10399773" y="4156458"/>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תולדות המחשבה האסטרטגית בעידן הגרעיני</a:t>
              </a:r>
              <a:endParaRPr/>
            </a:p>
          </p:txBody>
        </p:sp>
        <p:sp>
          <p:nvSpPr>
            <p:cNvPr id="107" name="Google Shape;107;p17"/>
            <p:cNvSpPr/>
            <p:nvPr/>
          </p:nvSpPr>
          <p:spPr>
            <a:xfrm>
              <a:off x="10399773" y="4810821"/>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דיאגנוזה מודיעינית ותכנון אסטרטגי</a:t>
              </a:r>
              <a:endParaRPr/>
            </a:p>
          </p:txBody>
        </p:sp>
        <p:sp>
          <p:nvSpPr>
            <p:cNvPr id="108" name="Google Shape;108;p17"/>
            <p:cNvSpPr/>
            <p:nvPr/>
          </p:nvSpPr>
          <p:spPr>
            <a:xfrm>
              <a:off x="10399773" y="5465184"/>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האסטרטגיה הרוסית</a:t>
              </a:r>
              <a:endParaRPr/>
            </a:p>
          </p:txBody>
        </p:sp>
        <p:sp>
          <p:nvSpPr>
            <p:cNvPr id="109" name="Google Shape;109;p17"/>
            <p:cNvSpPr/>
            <p:nvPr/>
          </p:nvSpPr>
          <p:spPr>
            <a:xfrm>
              <a:off x="10399773" y="6119550"/>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סייבר</a:t>
              </a:r>
              <a:endParaRPr/>
            </a:p>
          </p:txBody>
        </p:sp>
      </p:grpSp>
      <p:grpSp>
        <p:nvGrpSpPr>
          <p:cNvPr id="110" name="Google Shape;110;p17"/>
          <p:cNvGrpSpPr/>
          <p:nvPr/>
        </p:nvGrpSpPr>
        <p:grpSpPr>
          <a:xfrm>
            <a:off x="8696744" y="1199779"/>
            <a:ext cx="1610632" cy="4825097"/>
            <a:chOff x="8696744" y="1199779"/>
            <a:chExt cx="1610632" cy="4825097"/>
          </a:xfrm>
        </p:grpSpPr>
        <p:sp>
          <p:nvSpPr>
            <p:cNvPr id="111" name="Google Shape;111;p17"/>
            <p:cNvSpPr/>
            <p:nvPr/>
          </p:nvSpPr>
          <p:spPr>
            <a:xfrm>
              <a:off x="8696744" y="1199779"/>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חשיבה אסטרטגית</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אלוף אמיר ברעם</a:t>
              </a:r>
              <a:endParaRPr/>
            </a:p>
          </p:txBody>
        </p:sp>
        <p:sp>
          <p:nvSpPr>
            <p:cNvPr id="112" name="Google Shape;112;p17"/>
            <p:cNvSpPr/>
            <p:nvPr/>
          </p:nvSpPr>
          <p:spPr>
            <a:xfrm>
              <a:off x="8712407"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המשגה ורמות הפעולה</a:t>
              </a:r>
              <a:endParaRPr/>
            </a:p>
          </p:txBody>
        </p:sp>
        <p:sp>
          <p:nvSpPr>
            <p:cNvPr id="113" name="Google Shape;113;p17"/>
            <p:cNvSpPr/>
            <p:nvPr/>
          </p:nvSpPr>
          <p:spPr>
            <a:xfrm>
              <a:off x="8712407"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אתגרים בחשיבה האסטרטגית וגישות מתחרות באסטרטגיה</a:t>
              </a:r>
              <a:endParaRPr/>
            </a:p>
          </p:txBody>
        </p:sp>
        <p:sp>
          <p:nvSpPr>
            <p:cNvPr id="114" name="Google Shape;114;p17"/>
            <p:cNvSpPr/>
            <p:nvPr/>
          </p:nvSpPr>
          <p:spPr>
            <a:xfrm>
              <a:off x="8712407"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ניתוח אירוע "בולגריה"</a:t>
              </a:r>
              <a:endParaRPr/>
            </a:p>
          </p:txBody>
        </p:sp>
        <p:sp>
          <p:nvSpPr>
            <p:cNvPr id="115" name="Google Shape;115;p17"/>
            <p:cNvSpPr/>
            <p:nvPr/>
          </p:nvSpPr>
          <p:spPr>
            <a:xfrm>
              <a:off x="8712407" y="4156458"/>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050" u="none" cap="none" strike="noStrike">
                  <a:solidFill>
                    <a:schemeClr val="lt1"/>
                  </a:solidFill>
                  <a:latin typeface="Arial"/>
                  <a:ea typeface="Arial"/>
                  <a:cs typeface="Arial"/>
                  <a:sym typeface="Arial"/>
                </a:rPr>
                <a:t>"מערכות": חשיבה מערכתית, מערכת מורכבת והרמה המערכתית</a:t>
              </a:r>
              <a:endParaRPr/>
            </a:p>
          </p:txBody>
        </p:sp>
        <p:sp>
          <p:nvSpPr>
            <p:cNvPr id="116" name="Google Shape;116;p17"/>
            <p:cNvSpPr/>
            <p:nvPr/>
          </p:nvSpPr>
          <p:spPr>
            <a:xfrm>
              <a:off x="8712407" y="4810821"/>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עיבוד</a:t>
              </a:r>
              <a:endParaRPr/>
            </a:p>
          </p:txBody>
        </p:sp>
        <p:sp>
          <p:nvSpPr>
            <p:cNvPr id="117" name="Google Shape;117;p17"/>
            <p:cNvSpPr/>
            <p:nvPr/>
          </p:nvSpPr>
          <p:spPr>
            <a:xfrm>
              <a:off x="8712407" y="5465184"/>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אסטרטגיה כעיצוב, תכנון ומימוש (למידה מוסדית והגשמה)</a:t>
              </a:r>
              <a:endParaRPr/>
            </a:p>
          </p:txBody>
        </p:sp>
      </p:grpSp>
      <p:grpSp>
        <p:nvGrpSpPr>
          <p:cNvPr id="118" name="Google Shape;118;p17"/>
          <p:cNvGrpSpPr/>
          <p:nvPr/>
        </p:nvGrpSpPr>
        <p:grpSpPr>
          <a:xfrm>
            <a:off x="6993715" y="1199779"/>
            <a:ext cx="1610632" cy="2862008"/>
            <a:chOff x="6993715" y="1199779"/>
            <a:chExt cx="1610632" cy="2862008"/>
          </a:xfrm>
        </p:grpSpPr>
        <p:sp>
          <p:nvSpPr>
            <p:cNvPr id="119" name="Google Shape;119;p17"/>
            <p:cNvSpPr/>
            <p:nvPr/>
          </p:nvSpPr>
          <p:spPr>
            <a:xfrm>
              <a:off x="6993715" y="1199779"/>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גישת העיצוב</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מרכז דדו</a:t>
              </a:r>
              <a:endParaRPr/>
            </a:p>
          </p:txBody>
        </p:sp>
        <p:sp>
          <p:nvSpPr>
            <p:cNvPr id="120" name="Google Shape;120;p17"/>
            <p:cNvSpPr/>
            <p:nvPr/>
          </p:nvSpPr>
          <p:spPr>
            <a:xfrm>
              <a:off x="7009377"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חקירה מערכתית כמתודולוגיה לעיצוב אסטרטגיה</a:t>
              </a:r>
              <a:endParaRPr/>
            </a:p>
          </p:txBody>
        </p:sp>
        <p:sp>
          <p:nvSpPr>
            <p:cNvPr id="121" name="Google Shape;121;p17"/>
            <p:cNvSpPr/>
            <p:nvPr/>
          </p:nvSpPr>
          <p:spPr>
            <a:xfrm>
              <a:off x="7009377"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חקירה מערכתית כמתודולוגיה לעיצוב אסטרטגיה</a:t>
              </a:r>
              <a:endParaRPr/>
            </a:p>
          </p:txBody>
        </p:sp>
        <p:sp>
          <p:nvSpPr>
            <p:cNvPr id="122" name="Google Shape;122;p17"/>
            <p:cNvSpPr/>
            <p:nvPr/>
          </p:nvSpPr>
          <p:spPr>
            <a:xfrm>
              <a:off x="7009377"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התנסות בחקירת פער הרלוונטיות</a:t>
              </a:r>
              <a:endParaRPr/>
            </a:p>
          </p:txBody>
        </p:sp>
      </p:grpSp>
      <p:grpSp>
        <p:nvGrpSpPr>
          <p:cNvPr id="123" name="Google Shape;123;p17"/>
          <p:cNvGrpSpPr/>
          <p:nvPr/>
        </p:nvGrpSpPr>
        <p:grpSpPr>
          <a:xfrm>
            <a:off x="5290685" y="1199779"/>
            <a:ext cx="1610632" cy="2862008"/>
            <a:chOff x="5290685" y="1199779"/>
            <a:chExt cx="1610632" cy="2862008"/>
          </a:xfrm>
        </p:grpSpPr>
        <p:sp>
          <p:nvSpPr>
            <p:cNvPr id="124" name="Google Shape;124;p17"/>
            <p:cNvSpPr/>
            <p:nvPr/>
          </p:nvSpPr>
          <p:spPr>
            <a:xfrm>
              <a:off x="5290685" y="1199779"/>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התנסות ראשונה</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זירה צפונית</a:t>
              </a:r>
              <a:endParaRPr/>
            </a:p>
          </p:txBody>
        </p:sp>
        <p:sp>
          <p:nvSpPr>
            <p:cNvPr id="125" name="Google Shape;125;p17"/>
            <p:cNvSpPr/>
            <p:nvPr/>
          </p:nvSpPr>
          <p:spPr>
            <a:xfrm>
              <a:off x="5306348"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רקע ונקודות להתייחסות</a:t>
              </a:r>
              <a:endParaRPr/>
            </a:p>
          </p:txBody>
        </p:sp>
        <p:sp>
          <p:nvSpPr>
            <p:cNvPr id="126" name="Google Shape;126;p17"/>
            <p:cNvSpPr/>
            <p:nvPr/>
          </p:nvSpPr>
          <p:spPr>
            <a:xfrm>
              <a:off x="5306348"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התנסות בגישת העיצוב</a:t>
              </a:r>
              <a:endParaRPr/>
            </a:p>
          </p:txBody>
        </p:sp>
        <p:sp>
          <p:nvSpPr>
            <p:cNvPr id="127" name="Google Shape;127;p17"/>
            <p:cNvSpPr/>
            <p:nvPr/>
          </p:nvSpPr>
          <p:spPr>
            <a:xfrm>
              <a:off x="5306348"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סיכום</a:t>
              </a:r>
              <a:endParaRPr/>
            </a:p>
          </p:txBody>
        </p:sp>
      </p:grpSp>
      <p:grpSp>
        <p:nvGrpSpPr>
          <p:cNvPr id="128" name="Google Shape;128;p17"/>
          <p:cNvGrpSpPr/>
          <p:nvPr/>
        </p:nvGrpSpPr>
        <p:grpSpPr>
          <a:xfrm>
            <a:off x="3587655" y="1199780"/>
            <a:ext cx="1610632" cy="2862007"/>
            <a:chOff x="3587655" y="1199780"/>
            <a:chExt cx="1610632" cy="2862007"/>
          </a:xfrm>
        </p:grpSpPr>
        <p:sp>
          <p:nvSpPr>
            <p:cNvPr id="129" name="Google Shape;129;p17"/>
            <p:cNvSpPr/>
            <p:nvPr/>
          </p:nvSpPr>
          <p:spPr>
            <a:xfrm>
              <a:off x="3587655" y="1199780"/>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התנסות שנייה</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הסכסוך הישראלי - פלסטיני</a:t>
              </a:r>
              <a:endParaRPr/>
            </a:p>
          </p:txBody>
        </p:sp>
        <p:sp>
          <p:nvSpPr>
            <p:cNvPr id="130" name="Google Shape;130;p17"/>
            <p:cNvSpPr/>
            <p:nvPr/>
          </p:nvSpPr>
          <p:spPr>
            <a:xfrm>
              <a:off x="3603318"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רקע ונקודות להתייחסות</a:t>
              </a:r>
              <a:endParaRPr/>
            </a:p>
          </p:txBody>
        </p:sp>
        <p:sp>
          <p:nvSpPr>
            <p:cNvPr id="131" name="Google Shape;131;p17"/>
            <p:cNvSpPr/>
            <p:nvPr/>
          </p:nvSpPr>
          <p:spPr>
            <a:xfrm>
              <a:off x="3603318"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התנסות בגישת העיצוב</a:t>
              </a:r>
              <a:endParaRPr/>
            </a:p>
          </p:txBody>
        </p:sp>
        <p:sp>
          <p:nvSpPr>
            <p:cNvPr id="132" name="Google Shape;132;p17"/>
            <p:cNvSpPr/>
            <p:nvPr/>
          </p:nvSpPr>
          <p:spPr>
            <a:xfrm>
              <a:off x="3603318"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"הרמת מסך" סיכום</a:t>
              </a:r>
              <a:endParaRPr/>
            </a:p>
          </p:txBody>
        </p:sp>
      </p:grpSp>
      <p:grpSp>
        <p:nvGrpSpPr>
          <p:cNvPr id="133" name="Google Shape;133;p17"/>
          <p:cNvGrpSpPr/>
          <p:nvPr/>
        </p:nvGrpSpPr>
        <p:grpSpPr>
          <a:xfrm>
            <a:off x="1884626" y="1199780"/>
            <a:ext cx="1610632" cy="2862007"/>
            <a:chOff x="1884626" y="1199780"/>
            <a:chExt cx="1610632" cy="2862007"/>
          </a:xfrm>
        </p:grpSpPr>
        <p:sp>
          <p:nvSpPr>
            <p:cNvPr id="134" name="Google Shape;134;p17"/>
            <p:cNvSpPr/>
            <p:nvPr/>
          </p:nvSpPr>
          <p:spPr>
            <a:xfrm>
              <a:off x="1884626" y="1199780"/>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התנסות שלישית</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סיור וחקירה מזרח</a:t>
              </a:r>
              <a:endParaRPr/>
            </a:p>
          </p:txBody>
        </p:sp>
        <p:sp>
          <p:nvSpPr>
            <p:cNvPr id="135" name="Google Shape;135;p17"/>
            <p:cNvSpPr/>
            <p:nvPr/>
          </p:nvSpPr>
          <p:spPr>
            <a:xfrm>
              <a:off x="1900289"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רקע ונקודות להתייחסות</a:t>
              </a:r>
              <a:endParaRPr/>
            </a:p>
          </p:txBody>
        </p:sp>
        <p:sp>
          <p:nvSpPr>
            <p:cNvPr id="136" name="Google Shape;136;p17"/>
            <p:cNvSpPr/>
            <p:nvPr/>
          </p:nvSpPr>
          <p:spPr>
            <a:xfrm>
              <a:off x="1900289"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סיור מזרח</a:t>
              </a:r>
              <a:endParaRPr/>
            </a:p>
          </p:txBody>
        </p:sp>
        <p:sp>
          <p:nvSpPr>
            <p:cNvPr id="137" name="Google Shape;137;p17"/>
            <p:cNvSpPr/>
            <p:nvPr/>
          </p:nvSpPr>
          <p:spPr>
            <a:xfrm>
              <a:off x="1900289"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סיכום</a:t>
              </a:r>
              <a:endParaRPr/>
            </a:p>
          </p:txBody>
        </p:sp>
      </p:grpSp>
      <p:grpSp>
        <p:nvGrpSpPr>
          <p:cNvPr id="138" name="Google Shape;138;p17"/>
          <p:cNvGrpSpPr/>
          <p:nvPr/>
        </p:nvGrpSpPr>
        <p:grpSpPr>
          <a:xfrm>
            <a:off x="181596" y="1199781"/>
            <a:ext cx="1610632" cy="4825095"/>
            <a:chOff x="181596" y="1199781"/>
            <a:chExt cx="1610632" cy="4825095"/>
          </a:xfrm>
        </p:grpSpPr>
        <p:sp>
          <p:nvSpPr>
            <p:cNvPr id="139" name="Google Shape;139;p17"/>
            <p:cNvSpPr/>
            <p:nvPr/>
          </p:nvSpPr>
          <p:spPr>
            <a:xfrm>
              <a:off x="181596" y="1199781"/>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אסטרטגיה ציבורית עסקית</a:t>
              </a:r>
              <a:endParaRPr b="0" i="0" sz="1600" u="none" cap="none" strike="noStrike">
                <a:solidFill>
                  <a:srgbClr val="222B34"/>
                </a:solidFill>
                <a:latin typeface="Arial"/>
                <a:ea typeface="Arial"/>
                <a:cs typeface="Arial"/>
                <a:sym typeface="Arial"/>
              </a:endParaRPr>
            </a:p>
          </p:txBody>
        </p:sp>
        <p:sp>
          <p:nvSpPr>
            <p:cNvPr id="140" name="Google Shape;140;p17"/>
            <p:cNvSpPr/>
            <p:nvPr/>
          </p:nvSpPr>
          <p:spPr>
            <a:xfrm>
              <a:off x="197260"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"אבולוציית" החשיבה האסטרטגית בעולם העסקי</a:t>
              </a:r>
              <a:endParaRPr/>
            </a:p>
          </p:txBody>
        </p:sp>
        <p:sp>
          <p:nvSpPr>
            <p:cNvPr id="141" name="Google Shape;141;p17"/>
            <p:cNvSpPr/>
            <p:nvPr/>
          </p:nvSpPr>
          <p:spPr>
            <a:xfrm>
              <a:off x="197260"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גישות חדשות</a:t>
              </a:r>
              <a:endParaRPr/>
            </a:p>
          </p:txBody>
        </p:sp>
        <p:sp>
          <p:nvSpPr>
            <p:cNvPr id="142" name="Google Shape;142;p17"/>
            <p:cNvSpPr/>
            <p:nvPr/>
          </p:nvSpPr>
          <p:spPr>
            <a:xfrm>
              <a:off x="197260"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דיפוזיית החשיבה האסטרטגית למגזר הציבורי</a:t>
              </a:r>
              <a:endParaRPr/>
            </a:p>
          </p:txBody>
        </p:sp>
        <p:sp>
          <p:nvSpPr>
            <p:cNvPr id="143" name="Google Shape;143;p17"/>
            <p:cNvSpPr/>
            <p:nvPr/>
          </p:nvSpPr>
          <p:spPr>
            <a:xfrm>
              <a:off x="197260" y="4156458"/>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ארוחת טעימות</a:t>
              </a:r>
              <a:endParaRPr/>
            </a:p>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סקירה של ארסנל</a:t>
              </a:r>
              <a:endParaRPr/>
            </a:p>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כלים תומכי אסטרטגיה</a:t>
              </a:r>
              <a:endParaRPr/>
            </a:p>
          </p:txBody>
        </p:sp>
        <p:sp>
          <p:nvSpPr>
            <p:cNvPr id="144" name="Google Shape;144;p17"/>
            <p:cNvSpPr/>
            <p:nvPr/>
          </p:nvSpPr>
          <p:spPr>
            <a:xfrm>
              <a:off x="197260" y="4810821"/>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הצגה, תחרות ודיון</a:t>
              </a:r>
              <a:endParaRPr/>
            </a:p>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Real life scenario</a:t>
              </a:r>
              <a:endParaRPr/>
            </a:p>
          </p:txBody>
        </p:sp>
        <p:sp>
          <p:nvSpPr>
            <p:cNvPr id="145" name="Google Shape;145;p17"/>
            <p:cNvSpPr/>
            <p:nvPr/>
          </p:nvSpPr>
          <p:spPr>
            <a:xfrm>
              <a:off x="197260" y="5465184"/>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מקרי בוחן מניסיונם של בכירים</a:t>
              </a:r>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350"/>
                                        <p:tgtEl>
                                          <p:spTgt spid="101"/>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350"/>
                                        <p:tgtEl>
                                          <p:spTgt spid="110"/>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350"/>
                                        <p:tgtEl>
                                          <p:spTgt spid="118"/>
                                        </p:tgtEl>
                                      </p:cBhvr>
                                    </p:animEffect>
                                  </p:childTnLst>
                                </p:cTn>
                              </p:par>
                            </p:childTnLst>
                          </p:cTn>
                        </p:par>
                        <p:par>
                          <p:cTn fill="hold">
                            <p:stCondLst>
                              <p:cond delay="1050"/>
                            </p:stCondLst>
                            <p:childTnLst>
                              <p:par>
                                <p:cTn fill="hold" nodeType="after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350"/>
                                        <p:tgtEl>
                                          <p:spTgt spid="123"/>
                                        </p:tgtEl>
                                      </p:cBhvr>
                                    </p:animEffect>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350"/>
                                        <p:tgtEl>
                                          <p:spTgt spid="128"/>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350"/>
                                        <p:tgtEl>
                                          <p:spTgt spid="133"/>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35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44"/>
          <p:cNvSpPr txBox="1"/>
          <p:nvPr>
            <p:ph type="title"/>
          </p:nvPr>
        </p:nvSpPr>
        <p:spPr>
          <a:xfrm>
            <a:off x="8500008" y="552781"/>
            <a:ext cx="3629865" cy="2831061"/>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"גידור" רמות הפעולה באסטרטגיה</a:t>
            </a:r>
            <a:endParaRPr/>
          </a:p>
        </p:txBody>
      </p:sp>
      <p:sp>
        <p:nvSpPr>
          <p:cNvPr id="676" name="Google Shape;676;p44"/>
          <p:cNvSpPr/>
          <p:nvPr/>
        </p:nvSpPr>
        <p:spPr>
          <a:xfrm rot="2700000">
            <a:off x="10195771" y="34380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44"/>
          <p:cNvSpPr/>
          <p:nvPr/>
        </p:nvSpPr>
        <p:spPr>
          <a:xfrm>
            <a:off x="1086815" y="1225499"/>
            <a:ext cx="6252740" cy="567667"/>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37500"/>
              </a:lnSpc>
              <a:spcBef>
                <a:spcPts val="0"/>
              </a:spcBef>
              <a:spcAft>
                <a:spcPts val="0"/>
              </a:spcAft>
              <a:buNone/>
            </a:pPr>
            <a:r>
              <a:rPr b="1" lang="iw-IL" sz="3200">
                <a:solidFill>
                  <a:srgbClr val="222B34"/>
                </a:solidFill>
                <a:latin typeface="Arial"/>
                <a:ea typeface="Arial"/>
                <a:cs typeface="Arial"/>
                <a:sym typeface="Arial"/>
              </a:rPr>
              <a:t>נסראללה על הבנת רמות הפעולה...</a:t>
            </a:r>
            <a:endParaRPr/>
          </a:p>
        </p:txBody>
      </p:sp>
      <p:sp>
        <p:nvSpPr>
          <p:cNvPr id="678" name="Google Shape;678;p44"/>
          <p:cNvSpPr/>
          <p:nvPr/>
        </p:nvSpPr>
        <p:spPr>
          <a:xfrm>
            <a:off x="567160" y="1784773"/>
            <a:ext cx="7292050" cy="3892892"/>
          </a:xfrm>
          <a:prstGeom prst="rect">
            <a:avLst/>
          </a:prstGeom>
          <a:noFill/>
          <a:ln cap="flat" cmpd="sng" w="127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85725" marR="0" rtl="1" algn="r">
              <a:lnSpc>
                <a:spcPct val="125000"/>
              </a:lnSpc>
              <a:spcBef>
                <a:spcPts val="0"/>
              </a:spcBef>
              <a:spcAft>
                <a:spcPts val="0"/>
              </a:spcAft>
              <a:buNone/>
            </a:pPr>
            <a:r>
              <a:rPr lang="iw-IL" sz="2800">
                <a:solidFill>
                  <a:srgbClr val="FFFFFF"/>
                </a:solidFill>
                <a:latin typeface="Arial"/>
                <a:ea typeface="Arial"/>
                <a:cs typeface="Arial"/>
                <a:sym typeface="Arial"/>
              </a:rPr>
              <a:t>"אם את שואלת אותי ,לו ב-11/07 הייתי יודע שפעולת הלקיחה בשבי, תביא למלחמה כמו זאת שהתרחשה, האם הייתי ממליץ לך לבצע את פעולת החטיפה הזו? הייתי אומר לך, לא! ממש לא! בשל סיבות אנושיות, ערכיות, חברתיות וביטחוניות, צבאיות ופוליטיות שלא אני, לא חיזבאללה, לא האסירים בבית הכלא הישראליים ולא משפחת האסירים מקבלים אותן..."</a:t>
            </a:r>
            <a:endParaRPr/>
          </a:p>
        </p:txBody>
      </p:sp>
      <p:pic>
        <p:nvPicPr>
          <p:cNvPr id="679" name="Google Shape;679;p44"/>
          <p:cNvPicPr preferRelativeResize="0"/>
          <p:nvPr/>
        </p:nvPicPr>
        <p:blipFill rotWithShape="1">
          <a:blip r:embed="rId3">
            <a:alphaModFix/>
          </a:blip>
          <a:srcRect b="0" l="0" r="0" t="0"/>
          <a:stretch/>
        </p:blipFill>
        <p:spPr>
          <a:xfrm>
            <a:off x="7482317" y="4498701"/>
            <a:ext cx="2042683" cy="2359299"/>
          </a:xfrm>
          <a:prstGeom prst="rect">
            <a:avLst/>
          </a:prstGeom>
          <a:noFill/>
          <a:ln>
            <a:noFill/>
          </a:ln>
          <a:effectLst>
            <a:outerShdw blurRad="279400" rotWithShape="0" algn="l" dist="38100">
              <a:srgbClr val="000000">
                <a:alpha val="77647"/>
              </a:srgbClr>
            </a:outerShdw>
          </a:effectLst>
        </p:spPr>
      </p:pic>
      <p:grpSp>
        <p:nvGrpSpPr>
          <p:cNvPr id="680" name="Google Shape;680;p44"/>
          <p:cNvGrpSpPr/>
          <p:nvPr/>
        </p:nvGrpSpPr>
        <p:grpSpPr>
          <a:xfrm>
            <a:off x="9898609" y="3382486"/>
            <a:ext cx="832662" cy="832662"/>
            <a:chOff x="567160" y="304800"/>
            <a:chExt cx="1024573" cy="1024573"/>
          </a:xfrm>
        </p:grpSpPr>
        <p:sp>
          <p:nvSpPr>
            <p:cNvPr id="681" name="Google Shape;681;p44">
              <a:hlinkClick action="ppaction://hlinksldjump" r:id="rId4"/>
            </p:cNvPr>
            <p:cNvSpPr/>
            <p:nvPr/>
          </p:nvSpPr>
          <p:spPr>
            <a:xfrm>
              <a:off x="567160" y="304800"/>
              <a:ext cx="1024573" cy="1024573"/>
            </a:xfrm>
            <a:prstGeom prst="ellipse">
              <a:avLst/>
            </a:prstGeom>
            <a:solidFill>
              <a:srgbClr val="222B34"/>
            </a:solid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44">
              <a:hlinkClick action="ppaction://hlinksldjump" r:id="rId5"/>
            </p:cNvPr>
            <p:cNvSpPr/>
            <p:nvPr/>
          </p:nvSpPr>
          <p:spPr>
            <a:xfrm rot="2700000">
              <a:off x="993148" y="678264"/>
              <a:ext cx="277645" cy="277645"/>
            </a:xfrm>
            <a:prstGeom prst="rtTriangle">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350"/>
                                        <p:tgtEl>
                                          <p:spTgt spid="677"/>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350"/>
                                        <p:tgtEl>
                                          <p:spTgt spid="678"/>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childTnLst>
                          </p:cTn>
                        </p:par>
                        <p:par>
                          <p:cTn fill="hold">
                            <p:stCondLst>
                              <p:cond delay="1200"/>
                            </p:stCondLst>
                            <p:childTnLst>
                              <p:par>
                                <p:cTn fill="hold" nodeType="afterEffect" presetClass="exit" presetID="10" presetSubtype="0">
                                  <p:stCondLst>
                                    <p:cond delay="0"/>
                                  </p:stCondLst>
                                  <p:childTnLst>
                                    <p:animEffect filter="fade" transition="out">
                                      <p:cBhvr>
                                        <p:cTn dur="500"/>
                                        <p:tgtEl>
                                          <p:spTgt spid="676"/>
                                        </p:tgtEl>
                                      </p:cBhvr>
                                    </p:animEffect>
                                    <p:set>
                                      <p:cBhvr>
                                        <p:cTn dur="1" fill="hold">
                                          <p:stCondLst>
                                            <p:cond delay="500"/>
                                          </p:stCondLst>
                                        </p:cTn>
                                        <p:tgtEl>
                                          <p:spTgt spid="67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686" name="Shape 686"/>
        <p:cNvGrpSpPr/>
        <p:nvPr/>
      </p:nvGrpSpPr>
      <p:grpSpPr>
        <a:xfrm>
          <a:off x="0" y="0"/>
          <a:ext cx="0" cy="0"/>
          <a:chOff x="0" y="0"/>
          <a:chExt cx="0" cy="0"/>
        </a:xfrm>
      </p:grpSpPr>
      <p:pic>
        <p:nvPicPr>
          <p:cNvPr id="687" name="Google Shape;687;p45"/>
          <p:cNvPicPr preferRelativeResize="0"/>
          <p:nvPr/>
        </p:nvPicPr>
        <p:blipFill rotWithShape="1">
          <a:blip r:embed="rId3">
            <a:alphaModFix/>
          </a:blip>
          <a:srcRect b="0" l="0" r="0" t="0"/>
          <a:stretch/>
        </p:blipFill>
        <p:spPr>
          <a:xfrm>
            <a:off x="92074" y="92075"/>
            <a:ext cx="11983812" cy="6636544"/>
          </a:xfrm>
          <a:prstGeom prst="rect">
            <a:avLst/>
          </a:prstGeom>
          <a:noFill/>
          <a:ln>
            <a:noFill/>
          </a:ln>
        </p:spPr>
      </p:pic>
      <p:grpSp>
        <p:nvGrpSpPr>
          <p:cNvPr id="688" name="Google Shape;688;p45"/>
          <p:cNvGrpSpPr/>
          <p:nvPr/>
        </p:nvGrpSpPr>
        <p:grpSpPr>
          <a:xfrm>
            <a:off x="11364685" y="6037942"/>
            <a:ext cx="578550" cy="578057"/>
            <a:chOff x="9845883" y="3329760"/>
            <a:chExt cx="938114" cy="938114"/>
          </a:xfrm>
        </p:grpSpPr>
        <p:sp>
          <p:nvSpPr>
            <p:cNvPr id="689" name="Google Shape;689;p45">
              <a:hlinkClick action="ppaction://hlinksldjump" r:id="rId4"/>
            </p:cNvPr>
            <p:cNvSpPr/>
            <p:nvPr/>
          </p:nvSpPr>
          <p:spPr>
            <a:xfrm rot="10800000">
              <a:off x="9845883" y="3329760"/>
              <a:ext cx="938114" cy="938114"/>
            </a:xfrm>
            <a:prstGeom prst="ellipse">
              <a:avLst/>
            </a:prstGeom>
            <a:solidFill>
              <a:srgbClr val="222B34"/>
            </a:solidFill>
            <a:ln cap="flat" cmpd="sng" w="381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90" name="Google Shape;690;p45"/>
            <p:cNvGrpSpPr/>
            <p:nvPr/>
          </p:nvGrpSpPr>
          <p:grpSpPr>
            <a:xfrm>
              <a:off x="10246298" y="3623135"/>
              <a:ext cx="188450" cy="351361"/>
              <a:chOff x="10270552" y="3564255"/>
              <a:chExt cx="205752" cy="383620"/>
            </a:xfrm>
          </p:grpSpPr>
          <p:cxnSp>
            <p:nvCxnSpPr>
              <p:cNvPr id="691" name="Google Shape;691;p45">
                <a:hlinkClick action="ppaction://hlinksldjump" r:id="rId5"/>
              </p:cNvPr>
              <p:cNvCxnSpPr/>
              <p:nvPr/>
            </p:nvCxnSpPr>
            <p:spPr>
              <a:xfrm>
                <a:off x="10270552" y="3564255"/>
                <a:ext cx="205740" cy="205740"/>
              </a:xfrm>
              <a:prstGeom prst="straightConnector1">
                <a:avLst/>
              </a:prstGeom>
              <a:noFill/>
              <a:ln cap="flat" cmpd="sng" w="38100">
                <a:solidFill>
                  <a:srgbClr val="FCC201"/>
                </a:solidFill>
                <a:prstDash val="solid"/>
                <a:miter lim="800000"/>
                <a:headEnd len="sm" w="sm" type="none"/>
                <a:tailEnd len="sm" w="sm" type="none"/>
              </a:ln>
            </p:spPr>
          </p:cxnSp>
          <p:cxnSp>
            <p:nvCxnSpPr>
              <p:cNvPr id="692" name="Google Shape;692;p45">
                <a:hlinkClick action="ppaction://hlinksldjump" r:id="rId6"/>
              </p:cNvPr>
              <p:cNvCxnSpPr/>
              <p:nvPr/>
            </p:nvCxnSpPr>
            <p:spPr>
              <a:xfrm flipH="1">
                <a:off x="10270565" y="3742135"/>
                <a:ext cx="205740" cy="205740"/>
              </a:xfrm>
              <a:prstGeom prst="straightConnector1">
                <a:avLst/>
              </a:prstGeom>
              <a:noFill/>
              <a:ln cap="flat" cmpd="sng" w="38100">
                <a:solidFill>
                  <a:srgbClr val="FCC201"/>
                </a:solidFill>
                <a:prstDash val="solid"/>
                <a:miter lim="800000"/>
                <a:headEnd len="sm" w="sm" type="none"/>
                <a:tailEnd len="sm" w="sm" type="none"/>
              </a:ln>
            </p:spPr>
          </p:cxnSp>
        </p:gr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46"/>
          <p:cNvSpPr txBox="1"/>
          <p:nvPr>
            <p:ph type="title"/>
          </p:nvPr>
        </p:nvSpPr>
        <p:spPr>
          <a:xfrm>
            <a:off x="-1" y="187885"/>
            <a:ext cx="12192000" cy="775597"/>
          </a:xfrm>
          <a:prstGeom prst="rect">
            <a:avLst/>
          </a:prstGeom>
          <a:noFill/>
          <a:ln>
            <a:noFill/>
          </a:ln>
        </p:spPr>
        <p:txBody>
          <a:bodyPr anchorCtr="0" anchor="t" bIns="45700" lIns="91425" spcFirstLastPara="1" rIns="91425" wrap="square" tIns="45700">
            <a:noAutofit/>
          </a:bodyPr>
          <a:lstStyle/>
          <a:p>
            <a:pPr indent="0" lvl="0" marL="0" rtl="1" algn="ctr">
              <a:lnSpc>
                <a:spcPct val="90000"/>
              </a:lnSpc>
              <a:spcBef>
                <a:spcPts val="0"/>
              </a:spcBef>
              <a:spcAft>
                <a:spcPts val="0"/>
              </a:spcAft>
              <a:buClr>
                <a:schemeClr val="lt1"/>
              </a:buClr>
              <a:buSzPts val="4800"/>
              <a:buFont typeface="Arial"/>
              <a:buNone/>
            </a:pPr>
            <a:r>
              <a:rPr lang="iw-IL"/>
              <a:t>"גידור" רמות הפעולה באסטרטגיה</a:t>
            </a:r>
            <a:endParaRPr/>
          </a:p>
        </p:txBody>
      </p:sp>
      <p:pic>
        <p:nvPicPr>
          <p:cNvPr id="698" name="Google Shape;698;p46"/>
          <p:cNvPicPr preferRelativeResize="0"/>
          <p:nvPr/>
        </p:nvPicPr>
        <p:blipFill rotWithShape="1">
          <a:blip r:embed="rId3">
            <a:alphaModFix/>
          </a:blip>
          <a:srcRect b="0" l="0" r="0" t="0"/>
          <a:stretch/>
        </p:blipFill>
        <p:spPr>
          <a:xfrm>
            <a:off x="814805" y="1395096"/>
            <a:ext cx="5715212" cy="4143375"/>
          </a:xfrm>
          <a:prstGeom prst="rect">
            <a:avLst/>
          </a:prstGeom>
          <a:noFill/>
          <a:ln>
            <a:noFill/>
          </a:ln>
        </p:spPr>
      </p:pic>
      <p:pic>
        <p:nvPicPr>
          <p:cNvPr id="699" name="Google Shape;699;p46"/>
          <p:cNvPicPr preferRelativeResize="0"/>
          <p:nvPr/>
        </p:nvPicPr>
        <p:blipFill rotWithShape="1">
          <a:blip r:embed="rId4">
            <a:alphaModFix/>
          </a:blip>
          <a:srcRect b="0" l="0" r="0" t="0"/>
          <a:stretch/>
        </p:blipFill>
        <p:spPr>
          <a:xfrm>
            <a:off x="5520728" y="1299651"/>
            <a:ext cx="5319750" cy="531975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699"/>
                                        </p:tgtEl>
                                        <p:attrNameLst>
                                          <p:attrName>style.visibility</p:attrName>
                                        </p:attrNameLst>
                                      </p:cBhvr>
                                      <p:to>
                                        <p:strVal val="visible"/>
                                      </p:to>
                                    </p:set>
                                    <p:animEffect filter="fade" transition="in">
                                      <p:cBhvr>
                                        <p:cTn dur="2000"/>
                                        <p:tgtEl>
                                          <p:spTgt spid="699"/>
                                        </p:tgtEl>
                                      </p:cBhvr>
                                    </p:animEffect>
                                  </p:childTnLst>
                                </p:cTn>
                              </p:par>
                              <p:par>
                                <p:cTn fill="hold" nodeType="withEffect" presetClass="entr" presetID="10" presetSubtype="0">
                                  <p:stCondLst>
                                    <p:cond delay="1250"/>
                                  </p:stCondLst>
                                  <p:childTnLst>
                                    <p:set>
                                      <p:cBhvr>
                                        <p:cTn dur="1" fill="hold">
                                          <p:stCondLst>
                                            <p:cond delay="0"/>
                                          </p:stCondLst>
                                        </p:cTn>
                                        <p:tgtEl>
                                          <p:spTgt spid="699"/>
                                        </p:tgtEl>
                                        <p:attrNameLst>
                                          <p:attrName>style.visibility</p:attrName>
                                        </p:attrNameLst>
                                      </p:cBhvr>
                                      <p:to>
                                        <p:strVal val="visible"/>
                                      </p:to>
                                    </p:set>
                                    <p:animEffect filter="fade" transition="in">
                                      <p:cBhvr>
                                        <p:cTn dur="20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47"/>
          <p:cNvSpPr txBox="1"/>
          <p:nvPr>
            <p:ph type="title"/>
          </p:nvPr>
        </p:nvSpPr>
        <p:spPr>
          <a:xfrm>
            <a:off x="-1" y="187885"/>
            <a:ext cx="12192000" cy="775597"/>
          </a:xfrm>
          <a:prstGeom prst="rect">
            <a:avLst/>
          </a:prstGeom>
          <a:noFill/>
          <a:ln>
            <a:noFill/>
          </a:ln>
        </p:spPr>
        <p:txBody>
          <a:bodyPr anchorCtr="0" anchor="t" bIns="45700" lIns="91425" spcFirstLastPara="1" rIns="91425" wrap="square" tIns="45700">
            <a:noAutofit/>
          </a:bodyPr>
          <a:lstStyle/>
          <a:p>
            <a:pPr indent="0" lvl="0" marL="0" rtl="1" algn="ctr">
              <a:lnSpc>
                <a:spcPct val="90000"/>
              </a:lnSpc>
              <a:spcBef>
                <a:spcPts val="0"/>
              </a:spcBef>
              <a:spcAft>
                <a:spcPts val="0"/>
              </a:spcAft>
              <a:buClr>
                <a:schemeClr val="lt1"/>
              </a:buClr>
              <a:buSzPts val="4800"/>
              <a:buFont typeface="Arial"/>
              <a:buNone/>
            </a:pPr>
            <a:r>
              <a:rPr lang="iw-IL"/>
              <a:t>"גידור" רמות הפעולה באסטרטגיה</a:t>
            </a:r>
            <a:endParaRPr/>
          </a:p>
        </p:txBody>
      </p:sp>
      <p:sp>
        <p:nvSpPr>
          <p:cNvPr id="706" name="Google Shape;706;p47"/>
          <p:cNvSpPr txBox="1"/>
          <p:nvPr/>
        </p:nvSpPr>
        <p:spPr>
          <a:xfrm>
            <a:off x="346364" y="1298002"/>
            <a:ext cx="11526981" cy="2144177"/>
          </a:xfrm>
          <a:prstGeom prst="rect">
            <a:avLst/>
          </a:prstGeom>
          <a:noFill/>
          <a:ln>
            <a:noFill/>
          </a:ln>
        </p:spPr>
        <p:txBody>
          <a:bodyPr anchorCtr="0" anchor="t" bIns="45700" lIns="91425" spcFirstLastPara="1" rIns="91425" wrap="square" tIns="45700">
            <a:noAutofit/>
          </a:bodyPr>
          <a:lstStyle/>
          <a:p>
            <a:pPr indent="0" lvl="0" marL="0" marR="0" rtl="1" algn="r">
              <a:lnSpc>
                <a:spcPct val="137931"/>
              </a:lnSpc>
              <a:spcBef>
                <a:spcPts val="0"/>
              </a:spcBef>
              <a:spcAft>
                <a:spcPts val="0"/>
              </a:spcAft>
              <a:buNone/>
            </a:pPr>
            <a:r>
              <a:rPr lang="iw-IL" sz="2900">
                <a:solidFill>
                  <a:schemeClr val="accent4"/>
                </a:solidFill>
                <a:latin typeface="Arial"/>
                <a:ea typeface="Arial"/>
                <a:cs typeface="Arial"/>
                <a:sym typeface="Arial"/>
              </a:rPr>
              <a:t>1. </a:t>
            </a:r>
            <a:r>
              <a:rPr lang="iw-IL" sz="2900">
                <a:solidFill>
                  <a:schemeClr val="lt1"/>
                </a:solidFill>
                <a:latin typeface="Arial"/>
                <a:ea typeface="Arial"/>
                <a:cs typeface="Arial"/>
                <a:sym typeface="Arial"/>
              </a:rPr>
              <a:t>האם הביאה הקומה הנדונה לשינוי בהגדרת היעדים שבסמכות הקומה </a:t>
            </a:r>
            <a:endParaRPr sz="2900">
              <a:solidFill>
                <a:schemeClr val="lt1"/>
              </a:solidFill>
              <a:latin typeface="Arial"/>
              <a:ea typeface="Arial"/>
              <a:cs typeface="Arial"/>
              <a:sym typeface="Arial"/>
            </a:endParaRPr>
          </a:p>
          <a:p>
            <a:pPr indent="0" lvl="0" marL="0" marR="0" rtl="1" algn="r">
              <a:lnSpc>
                <a:spcPct val="137931"/>
              </a:lnSpc>
              <a:spcBef>
                <a:spcPts val="0"/>
              </a:spcBef>
              <a:spcAft>
                <a:spcPts val="0"/>
              </a:spcAft>
              <a:buNone/>
            </a:pPr>
            <a:r>
              <a:rPr lang="iw-IL" sz="2900">
                <a:solidFill>
                  <a:schemeClr val="lt1"/>
                </a:solidFill>
                <a:latin typeface="Arial"/>
                <a:ea typeface="Arial"/>
                <a:cs typeface="Arial"/>
                <a:sym typeface="Arial"/>
              </a:rPr>
              <a:t>    שמעליה, או שגרמה להם להיבחן מחדש?</a:t>
            </a:r>
            <a:endParaRPr/>
          </a:p>
          <a:p>
            <a:pPr indent="0" lvl="0" marL="0" marR="0" rtl="1" algn="r">
              <a:lnSpc>
                <a:spcPct val="137931"/>
              </a:lnSpc>
              <a:spcBef>
                <a:spcPts val="0"/>
              </a:spcBef>
              <a:spcAft>
                <a:spcPts val="0"/>
              </a:spcAft>
              <a:buNone/>
            </a:pPr>
            <a:r>
              <a:rPr lang="iw-IL" sz="2900">
                <a:solidFill>
                  <a:schemeClr val="accent4"/>
                </a:solidFill>
                <a:latin typeface="Arial"/>
                <a:ea typeface="Arial"/>
                <a:cs typeface="Arial"/>
                <a:sym typeface="Arial"/>
              </a:rPr>
              <a:t>2. </a:t>
            </a:r>
            <a:r>
              <a:rPr lang="iw-IL" sz="2900">
                <a:solidFill>
                  <a:schemeClr val="lt1"/>
                </a:solidFill>
                <a:latin typeface="Arial"/>
                <a:ea typeface="Arial"/>
                <a:cs typeface="Arial"/>
                <a:sym typeface="Arial"/>
              </a:rPr>
              <a:t>האם הביאה ה"קומה התחתונה" לשינוי בהקצאת האמצעים שבסמכות </a:t>
            </a:r>
            <a:endParaRPr sz="2900">
              <a:solidFill>
                <a:schemeClr val="lt1"/>
              </a:solidFill>
              <a:latin typeface="Arial"/>
              <a:ea typeface="Arial"/>
              <a:cs typeface="Arial"/>
              <a:sym typeface="Arial"/>
            </a:endParaRPr>
          </a:p>
          <a:p>
            <a:pPr indent="0" lvl="0" marL="0" marR="0" rtl="1" algn="r">
              <a:lnSpc>
                <a:spcPct val="137931"/>
              </a:lnSpc>
              <a:spcBef>
                <a:spcPts val="0"/>
              </a:spcBef>
              <a:spcAft>
                <a:spcPts val="0"/>
              </a:spcAft>
              <a:buNone/>
            </a:pPr>
            <a:r>
              <a:rPr lang="iw-IL" sz="2900">
                <a:solidFill>
                  <a:schemeClr val="lt1"/>
                </a:solidFill>
                <a:latin typeface="Arial"/>
                <a:ea typeface="Arial"/>
                <a:cs typeface="Arial"/>
                <a:sym typeface="Arial"/>
              </a:rPr>
              <a:t>    הקומה שמעליה? </a:t>
            </a:r>
            <a:endParaRPr/>
          </a:p>
        </p:txBody>
      </p:sp>
      <p:pic>
        <p:nvPicPr>
          <p:cNvPr id="707" name="Google Shape;707;p47"/>
          <p:cNvPicPr preferRelativeResize="0"/>
          <p:nvPr/>
        </p:nvPicPr>
        <p:blipFill rotWithShape="1">
          <a:blip r:embed="rId3">
            <a:alphaModFix/>
          </a:blip>
          <a:srcRect b="0" l="0" r="0" t="0"/>
          <a:stretch/>
        </p:blipFill>
        <p:spPr>
          <a:xfrm>
            <a:off x="4313381" y="3164915"/>
            <a:ext cx="3565236" cy="356523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6">
                                            <p:txEl>
                                              <p:pRg end="0" st="0"/>
                                            </p:txEl>
                                          </p:spTgt>
                                        </p:tgtEl>
                                        <p:attrNameLst>
                                          <p:attrName>style.visibility</p:attrName>
                                        </p:attrNameLst>
                                      </p:cBhvr>
                                      <p:to>
                                        <p:strVal val="visible"/>
                                      </p:to>
                                    </p:set>
                                    <p:animEffect filter="fade" transition="in">
                                      <p:cBhvr>
                                        <p:cTn dur="500"/>
                                        <p:tgtEl>
                                          <p:spTgt spid="70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1" st="1"/>
                                            </p:txEl>
                                          </p:spTgt>
                                        </p:tgtEl>
                                        <p:attrNameLst>
                                          <p:attrName>style.visibility</p:attrName>
                                        </p:attrNameLst>
                                      </p:cBhvr>
                                      <p:to>
                                        <p:strVal val="visible"/>
                                      </p:to>
                                    </p:set>
                                    <p:animEffect filter="fade" transition="in">
                                      <p:cBhvr>
                                        <p:cTn dur="500"/>
                                        <p:tgtEl>
                                          <p:spTgt spid="70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2" st="2"/>
                                            </p:txEl>
                                          </p:spTgt>
                                        </p:tgtEl>
                                        <p:attrNameLst>
                                          <p:attrName>style.visibility</p:attrName>
                                        </p:attrNameLst>
                                      </p:cBhvr>
                                      <p:to>
                                        <p:strVal val="visible"/>
                                      </p:to>
                                    </p:set>
                                    <p:animEffect filter="fade" transition="in">
                                      <p:cBhvr>
                                        <p:cTn dur="500"/>
                                        <p:tgtEl>
                                          <p:spTgt spid="70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3" st="3"/>
                                            </p:txEl>
                                          </p:spTgt>
                                        </p:tgtEl>
                                        <p:attrNameLst>
                                          <p:attrName>style.visibility</p:attrName>
                                        </p:attrNameLst>
                                      </p:cBhvr>
                                      <p:to>
                                        <p:strVal val="visible"/>
                                      </p:to>
                                    </p:set>
                                    <p:animEffect filter="fade" transition="in">
                                      <p:cBhvr>
                                        <p:cTn dur="500"/>
                                        <p:tgtEl>
                                          <p:spTgt spid="706">
                                            <p:txEl>
                                              <p:pRg end="3" st="3"/>
                                            </p:txEl>
                                          </p:spTgt>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707"/>
                                        </p:tgtEl>
                                        <p:attrNameLst>
                                          <p:attrName>style.visibility</p:attrName>
                                        </p:attrNameLst>
                                      </p:cBhvr>
                                      <p:to>
                                        <p:strVal val="visible"/>
                                      </p:to>
                                    </p:set>
                                    <p:anim calcmode="lin" valueType="num">
                                      <p:cBhvr additive="base">
                                        <p:cTn dur="500"/>
                                        <p:tgtEl>
                                          <p:spTgt spid="707"/>
                                        </p:tgtEl>
                                        <p:attrNameLst>
                                          <p:attrName>ppt_w</p:attrName>
                                        </p:attrNameLst>
                                      </p:cBhvr>
                                      <p:tavLst>
                                        <p:tav fmla="" tm="0">
                                          <p:val>
                                            <p:strVal val="0"/>
                                          </p:val>
                                        </p:tav>
                                        <p:tav fmla="" tm="100000">
                                          <p:val>
                                            <p:strVal val="#ppt_w"/>
                                          </p:val>
                                        </p:tav>
                                      </p:tavLst>
                                    </p:anim>
                                    <p:anim calcmode="lin" valueType="num">
                                      <p:cBhvr additive="base">
                                        <p:cTn dur="500"/>
                                        <p:tgtEl>
                                          <p:spTgt spid="70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48"/>
          <p:cNvSpPr txBox="1"/>
          <p:nvPr>
            <p:ph type="title"/>
          </p:nvPr>
        </p:nvSpPr>
        <p:spPr>
          <a:xfrm>
            <a:off x="8500008" y="552781"/>
            <a:ext cx="3629865" cy="2831061"/>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"גידור" רמות הפעולה באסטרטגיה</a:t>
            </a:r>
            <a:endParaRPr/>
          </a:p>
        </p:txBody>
      </p:sp>
      <p:sp>
        <p:nvSpPr>
          <p:cNvPr id="713" name="Google Shape;713;p48"/>
          <p:cNvSpPr/>
          <p:nvPr/>
        </p:nvSpPr>
        <p:spPr>
          <a:xfrm rot="2700000">
            <a:off x="10195771" y="34380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4" name="Google Shape;714;p48"/>
          <p:cNvSpPr/>
          <p:nvPr/>
        </p:nvSpPr>
        <p:spPr>
          <a:xfrm>
            <a:off x="1" y="548028"/>
            <a:ext cx="8418930" cy="70788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4000">
                <a:solidFill>
                  <a:schemeClr val="lt1"/>
                </a:solidFill>
                <a:latin typeface="Arial"/>
                <a:ea typeface="Arial"/>
                <a:cs typeface="Arial"/>
                <a:sym typeface="Arial"/>
              </a:rPr>
              <a:t>תמונת הזירה - אלאור עזריה</a:t>
            </a:r>
            <a:endParaRPr/>
          </a:p>
        </p:txBody>
      </p:sp>
      <p:grpSp>
        <p:nvGrpSpPr>
          <p:cNvPr id="715" name="Google Shape;715;p48"/>
          <p:cNvGrpSpPr/>
          <p:nvPr/>
        </p:nvGrpSpPr>
        <p:grpSpPr>
          <a:xfrm>
            <a:off x="363441" y="1633055"/>
            <a:ext cx="7692051" cy="4435763"/>
            <a:chOff x="243539" y="1770232"/>
            <a:chExt cx="7801034" cy="4498611"/>
          </a:xfrm>
        </p:grpSpPr>
        <p:pic>
          <p:nvPicPr>
            <p:cNvPr id="716" name="Google Shape;716;p48"/>
            <p:cNvPicPr preferRelativeResize="0"/>
            <p:nvPr/>
          </p:nvPicPr>
          <p:blipFill rotWithShape="1">
            <a:blip r:embed="rId3">
              <a:alphaModFix/>
            </a:blip>
            <a:srcRect b="0" l="0" r="0" t="0"/>
            <a:stretch/>
          </p:blipFill>
          <p:spPr>
            <a:xfrm>
              <a:off x="371520" y="1898212"/>
              <a:ext cx="7545073" cy="4243360"/>
            </a:xfrm>
            <a:prstGeom prst="rect">
              <a:avLst/>
            </a:prstGeom>
            <a:noFill/>
            <a:ln>
              <a:noFill/>
            </a:ln>
          </p:spPr>
        </p:pic>
        <p:sp>
          <p:nvSpPr>
            <p:cNvPr id="717" name="Google Shape;717;p48"/>
            <p:cNvSpPr/>
            <p:nvPr/>
          </p:nvSpPr>
          <p:spPr>
            <a:xfrm rot="-5400000">
              <a:off x="247087" y="1770941"/>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48"/>
            <p:cNvSpPr/>
            <p:nvPr/>
          </p:nvSpPr>
          <p:spPr>
            <a:xfrm>
              <a:off x="7788613" y="1770232"/>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9" name="Google Shape;719;p48"/>
            <p:cNvSpPr/>
            <p:nvPr/>
          </p:nvSpPr>
          <p:spPr>
            <a:xfrm rot="5400000">
              <a:off x="7790741" y="6013592"/>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48"/>
            <p:cNvSpPr/>
            <p:nvPr/>
          </p:nvSpPr>
          <p:spPr>
            <a:xfrm rot="10800000">
              <a:off x="243539" y="6014301"/>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49"/>
          <p:cNvSpPr txBox="1"/>
          <p:nvPr>
            <p:ph type="title"/>
          </p:nvPr>
        </p:nvSpPr>
        <p:spPr>
          <a:xfrm>
            <a:off x="8500008" y="552781"/>
            <a:ext cx="3629865" cy="2893100"/>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משמעות המונח אסטרטגיה - סיכום</a:t>
            </a:r>
            <a:endParaRPr/>
          </a:p>
        </p:txBody>
      </p:sp>
      <p:sp>
        <p:nvSpPr>
          <p:cNvPr id="727" name="Google Shape;727;p49"/>
          <p:cNvSpPr/>
          <p:nvPr/>
        </p:nvSpPr>
        <p:spPr>
          <a:xfrm rot="2700000">
            <a:off x="10195771" y="3438038"/>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8" name="Google Shape;728;p49"/>
          <p:cNvSpPr txBox="1"/>
          <p:nvPr/>
        </p:nvSpPr>
        <p:spPr>
          <a:xfrm>
            <a:off x="221673" y="271613"/>
            <a:ext cx="7539155" cy="4401205"/>
          </a:xfrm>
          <a:prstGeom prst="rect">
            <a:avLst/>
          </a:prstGeom>
          <a:noFill/>
          <a:ln>
            <a:noFill/>
          </a:ln>
        </p:spPr>
        <p:txBody>
          <a:bodyPr anchorCtr="0" anchor="t" bIns="45700" lIns="91425" spcFirstLastPara="1" rIns="91425" wrap="square" tIns="45700">
            <a:noAutofit/>
          </a:bodyPr>
          <a:lstStyle/>
          <a:p>
            <a:pPr indent="-514350" lvl="0" marL="514350" marR="0" rtl="1" algn="r">
              <a:lnSpc>
                <a:spcPct val="131250"/>
              </a:lnSpc>
              <a:spcBef>
                <a:spcPts val="0"/>
              </a:spcBef>
              <a:spcAft>
                <a:spcPts val="0"/>
              </a:spcAft>
              <a:buClr>
                <a:srgbClr val="FCC201"/>
              </a:buClr>
              <a:buSzPts val="3200"/>
              <a:buFont typeface="Calibri"/>
              <a:buAutoNum type="arabicPeriod"/>
            </a:pPr>
            <a:r>
              <a:rPr lang="iw-IL" sz="3200">
                <a:solidFill>
                  <a:schemeClr val="lt1"/>
                </a:solidFill>
                <a:latin typeface="Arial"/>
                <a:ea typeface="Arial"/>
                <a:cs typeface="Arial"/>
                <a:sym typeface="Arial"/>
              </a:rPr>
              <a:t>אסטרטגיה כסביבת תפקוד - מטכ"ל, דירקטוריון וממשל</a:t>
            </a:r>
            <a:endParaRPr sz="3200">
              <a:solidFill>
                <a:schemeClr val="lt1"/>
              </a:solidFill>
              <a:latin typeface="Arial"/>
              <a:ea typeface="Arial"/>
              <a:cs typeface="Arial"/>
              <a:sym typeface="Arial"/>
            </a:endParaRPr>
          </a:p>
          <a:p>
            <a:pPr indent="-514350" lvl="0" marL="514350" marR="0" rtl="1" algn="r">
              <a:lnSpc>
                <a:spcPct val="131250"/>
              </a:lnSpc>
              <a:spcBef>
                <a:spcPts val="0"/>
              </a:spcBef>
              <a:spcAft>
                <a:spcPts val="0"/>
              </a:spcAft>
              <a:buClr>
                <a:srgbClr val="FCC201"/>
              </a:buClr>
              <a:buSzPts val="3200"/>
              <a:buFont typeface="Calibri"/>
              <a:buAutoNum type="arabicPeriod"/>
            </a:pPr>
            <a:r>
              <a:rPr lang="iw-IL" sz="3200">
                <a:solidFill>
                  <a:schemeClr val="lt1"/>
                </a:solidFill>
                <a:latin typeface="Arial"/>
                <a:ea typeface="Arial"/>
                <a:cs typeface="Arial"/>
                <a:sym typeface="Arial"/>
              </a:rPr>
              <a:t>אסטרטגיה כדרך מחשבה - תחבולנות, אחרות וחדשנות משבשת</a:t>
            </a:r>
            <a:endParaRPr sz="3200">
              <a:solidFill>
                <a:schemeClr val="lt1"/>
              </a:solidFill>
              <a:latin typeface="Arial"/>
              <a:ea typeface="Arial"/>
              <a:cs typeface="Arial"/>
              <a:sym typeface="Arial"/>
            </a:endParaRPr>
          </a:p>
          <a:p>
            <a:pPr indent="-514350" lvl="0" marL="514350" marR="0" rtl="1" algn="r">
              <a:lnSpc>
                <a:spcPct val="131250"/>
              </a:lnSpc>
              <a:spcBef>
                <a:spcPts val="0"/>
              </a:spcBef>
              <a:spcAft>
                <a:spcPts val="0"/>
              </a:spcAft>
              <a:buClr>
                <a:srgbClr val="FCC201"/>
              </a:buClr>
              <a:buSzPts val="3200"/>
              <a:buFont typeface="Calibri"/>
              <a:buAutoNum type="arabicPeriod"/>
            </a:pPr>
            <a:r>
              <a:rPr lang="iw-IL" sz="3200">
                <a:solidFill>
                  <a:schemeClr val="lt1"/>
                </a:solidFill>
                <a:latin typeface="Arial"/>
                <a:ea typeface="Arial"/>
                <a:cs typeface="Arial"/>
                <a:sym typeface="Arial"/>
              </a:rPr>
              <a:t>אסטרטגיה כתהליך תכנון - בין אמצעים למטרות</a:t>
            </a:r>
            <a:endParaRPr sz="3200">
              <a:solidFill>
                <a:schemeClr val="lt1"/>
              </a:solidFill>
              <a:latin typeface="Arial"/>
              <a:ea typeface="Arial"/>
              <a:cs typeface="Arial"/>
              <a:sym typeface="Arial"/>
            </a:endParaRPr>
          </a:p>
          <a:p>
            <a:pPr indent="-514350" lvl="0" marL="514350" marR="0" rtl="1" algn="r">
              <a:lnSpc>
                <a:spcPct val="131250"/>
              </a:lnSpc>
              <a:spcBef>
                <a:spcPts val="0"/>
              </a:spcBef>
              <a:spcAft>
                <a:spcPts val="0"/>
              </a:spcAft>
              <a:buClr>
                <a:srgbClr val="FCC201"/>
              </a:buClr>
              <a:buSzPts val="3200"/>
              <a:buFont typeface="Calibri"/>
              <a:buAutoNum type="arabicPeriod"/>
            </a:pPr>
            <a:r>
              <a:rPr lang="iw-IL" sz="3200">
                <a:solidFill>
                  <a:schemeClr val="lt1"/>
                </a:solidFill>
                <a:latin typeface="Arial"/>
                <a:ea typeface="Arial"/>
                <a:cs typeface="Arial"/>
                <a:sym typeface="Arial"/>
              </a:rPr>
              <a:t>אסטרטגיה כפונקציית פעולה - פעולה נכונה עכשיו!</a:t>
            </a:r>
            <a:endParaRPr/>
          </a:p>
        </p:txBody>
      </p:sp>
      <p:sp>
        <p:nvSpPr>
          <p:cNvPr id="729" name="Google Shape;729;p49"/>
          <p:cNvSpPr/>
          <p:nvPr/>
        </p:nvSpPr>
        <p:spPr>
          <a:xfrm>
            <a:off x="870993" y="4684393"/>
            <a:ext cx="6672808" cy="1785856"/>
          </a:xfrm>
          <a:prstGeom prst="rect">
            <a:avLst/>
          </a:prstGeom>
          <a:noFill/>
          <a:ln cap="flat" cmpd="sng" w="127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341313" lvl="0" marL="514350" marR="0" rtl="1" algn="r">
              <a:lnSpc>
                <a:spcPct val="150000"/>
              </a:lnSpc>
              <a:spcBef>
                <a:spcPts val="0"/>
              </a:spcBef>
              <a:spcAft>
                <a:spcPts val="0"/>
              </a:spcAft>
              <a:buClr>
                <a:srgbClr val="FCC201"/>
              </a:buClr>
              <a:buSzPts val="2800"/>
              <a:buFont typeface="Arial"/>
              <a:buChar char="•"/>
            </a:pPr>
            <a:r>
              <a:rPr lang="iw-IL" sz="2800">
                <a:solidFill>
                  <a:srgbClr val="FCC201"/>
                </a:solidFill>
                <a:latin typeface="Arial"/>
                <a:ea typeface="Arial"/>
                <a:cs typeface="Arial"/>
                <a:sym typeface="Arial"/>
              </a:rPr>
              <a:t>מדע או אומנות?</a:t>
            </a:r>
            <a:endParaRPr/>
          </a:p>
          <a:p>
            <a:pPr indent="-341313" lvl="0" marL="514350" marR="0" rtl="1" algn="r">
              <a:lnSpc>
                <a:spcPct val="150000"/>
              </a:lnSpc>
              <a:spcBef>
                <a:spcPts val="0"/>
              </a:spcBef>
              <a:spcAft>
                <a:spcPts val="0"/>
              </a:spcAft>
              <a:buClr>
                <a:srgbClr val="FCC201"/>
              </a:buClr>
              <a:buSzPts val="2800"/>
              <a:buFont typeface="Arial"/>
              <a:buChar char="•"/>
            </a:pPr>
            <a:r>
              <a:rPr lang="iw-IL" sz="2800">
                <a:solidFill>
                  <a:srgbClr val="FCC201"/>
                </a:solidFill>
                <a:latin typeface="Arial"/>
                <a:ea typeface="Arial"/>
                <a:cs typeface="Arial"/>
                <a:sym typeface="Arial"/>
              </a:rPr>
              <a:t>האם חשיבה אסטרטגית מתקיימת בכל הרמות?</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0" st="0"/>
                                            </p:txEl>
                                          </p:spTgt>
                                        </p:tgtEl>
                                        <p:attrNameLst>
                                          <p:attrName>style.visibility</p:attrName>
                                        </p:attrNameLst>
                                      </p:cBhvr>
                                      <p:to>
                                        <p:strVal val="visible"/>
                                      </p:to>
                                    </p:set>
                                    <p:animEffect filter="fade" transition="in">
                                      <p:cBhvr>
                                        <p:cTn dur="500"/>
                                        <p:tgtEl>
                                          <p:spTgt spid="7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1" st="1"/>
                                            </p:txEl>
                                          </p:spTgt>
                                        </p:tgtEl>
                                        <p:attrNameLst>
                                          <p:attrName>style.visibility</p:attrName>
                                        </p:attrNameLst>
                                      </p:cBhvr>
                                      <p:to>
                                        <p:strVal val="visible"/>
                                      </p:to>
                                    </p:set>
                                    <p:animEffect filter="fade" transition="in">
                                      <p:cBhvr>
                                        <p:cTn dur="500"/>
                                        <p:tgtEl>
                                          <p:spTgt spid="7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2" st="2"/>
                                            </p:txEl>
                                          </p:spTgt>
                                        </p:tgtEl>
                                        <p:attrNameLst>
                                          <p:attrName>style.visibility</p:attrName>
                                        </p:attrNameLst>
                                      </p:cBhvr>
                                      <p:to>
                                        <p:strVal val="visible"/>
                                      </p:to>
                                    </p:set>
                                    <p:animEffect filter="fade" transition="in">
                                      <p:cBhvr>
                                        <p:cTn dur="500"/>
                                        <p:tgtEl>
                                          <p:spTgt spid="7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3" st="3"/>
                                            </p:txEl>
                                          </p:spTgt>
                                        </p:tgtEl>
                                        <p:attrNameLst>
                                          <p:attrName>style.visibility</p:attrName>
                                        </p:attrNameLst>
                                      </p:cBhvr>
                                      <p:to>
                                        <p:strVal val="visible"/>
                                      </p:to>
                                    </p:set>
                                    <p:animEffect filter="fade" transition="in">
                                      <p:cBhvr>
                                        <p:cTn dur="500"/>
                                        <p:tgtEl>
                                          <p:spTgt spid="7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par>
                                <p:cTn fill="hold" nodeType="withEffect" presetClass="entr" presetID="10" presetSubtype="0">
                                  <p:stCondLst>
                                    <p:cond delay="0"/>
                                  </p:stCondLst>
                                  <p:childTnLst>
                                    <p:set>
                                      <p:cBhvr>
                                        <p:cTn dur="1" fill="hold">
                                          <p:stCondLst>
                                            <p:cond delay="0"/>
                                          </p:stCondLst>
                                        </p:cTn>
                                        <p:tgtEl>
                                          <p:spTgt spid="729">
                                            <p:txEl>
                                              <p:pRg end="0" st="0"/>
                                            </p:txEl>
                                          </p:spTgt>
                                        </p:tgtEl>
                                        <p:attrNameLst>
                                          <p:attrName>style.visibility</p:attrName>
                                        </p:attrNameLst>
                                      </p:cBhvr>
                                      <p:to>
                                        <p:strVal val="visible"/>
                                      </p:to>
                                    </p:set>
                                    <p:animEffect filter="fade" transition="in">
                                      <p:cBhvr>
                                        <p:cTn dur="500"/>
                                        <p:tgtEl>
                                          <p:spTgt spid="72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9">
                                            <p:txEl>
                                              <p:pRg end="1" st="1"/>
                                            </p:txEl>
                                          </p:spTgt>
                                        </p:tgtEl>
                                        <p:attrNameLst>
                                          <p:attrName>style.visibility</p:attrName>
                                        </p:attrNameLst>
                                      </p:cBhvr>
                                      <p:to>
                                        <p:strVal val="visible"/>
                                      </p:to>
                                    </p:set>
                                    <p:animEffect filter="fade" transition="in">
                                      <p:cBhvr>
                                        <p:cTn dur="500"/>
                                        <p:tgtEl>
                                          <p:spTgt spid="72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grpSp>
        <p:nvGrpSpPr>
          <p:cNvPr id="734" name="Google Shape;734;p50"/>
          <p:cNvGrpSpPr/>
          <p:nvPr/>
        </p:nvGrpSpPr>
        <p:grpSpPr>
          <a:xfrm>
            <a:off x="8679356" y="367171"/>
            <a:ext cx="2862770" cy="1461635"/>
            <a:chOff x="6781095" y="8357235"/>
            <a:chExt cx="4720055" cy="2409901"/>
          </a:xfrm>
        </p:grpSpPr>
        <p:grpSp>
          <p:nvGrpSpPr>
            <p:cNvPr id="735" name="Google Shape;735;p50"/>
            <p:cNvGrpSpPr/>
            <p:nvPr/>
          </p:nvGrpSpPr>
          <p:grpSpPr>
            <a:xfrm>
              <a:off x="6781095" y="8414797"/>
              <a:ext cx="4717485" cy="2339707"/>
              <a:chOff x="6700070" y="4363654"/>
              <a:chExt cx="4717485" cy="2339707"/>
            </a:xfrm>
          </p:grpSpPr>
          <p:sp>
            <p:nvSpPr>
              <p:cNvPr id="736" name="Google Shape;736;p50"/>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6100">
                    <a:solidFill>
                      <a:srgbClr val="FCC201"/>
                    </a:solidFill>
                    <a:latin typeface="Arial"/>
                    <a:ea typeface="Arial"/>
                    <a:cs typeface="Arial"/>
                    <a:sym typeface="Arial"/>
                  </a:rPr>
                  <a:t>חשיבה</a:t>
                </a:r>
                <a:endParaRPr/>
              </a:p>
            </p:txBody>
          </p:sp>
          <p:sp>
            <p:nvSpPr>
              <p:cNvPr id="737" name="Google Shape;737;p50"/>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chemeClr val="lt1"/>
                    </a:solidFill>
                    <a:latin typeface="Arial"/>
                    <a:ea typeface="Arial"/>
                    <a:cs typeface="Arial"/>
                    <a:sym typeface="Arial"/>
                  </a:rPr>
                  <a:t>אסטרטגית</a:t>
                </a:r>
                <a:endParaRPr/>
              </a:p>
            </p:txBody>
          </p:sp>
        </p:grpSp>
        <p:sp>
          <p:nvSpPr>
            <p:cNvPr id="738" name="Google Shape;738;p50"/>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50"/>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50"/>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50"/>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sp>
        <p:nvSpPr>
          <p:cNvPr id="742" name="Google Shape;742;p50"/>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5300">
                <a:solidFill>
                  <a:schemeClr val="lt1"/>
                </a:solidFill>
                <a:latin typeface="Arial"/>
                <a:ea typeface="Arial"/>
                <a:cs typeface="Arial"/>
                <a:sym typeface="Arial"/>
              </a:rPr>
              <a:t>המשגה ורמות הפעולה</a:t>
            </a:r>
            <a:endParaRPr/>
          </a:p>
        </p:txBody>
      </p:sp>
      <p:cxnSp>
        <p:nvCxnSpPr>
          <p:cNvPr id="743" name="Google Shape;743;p50"/>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744" name="Google Shape;744;p50"/>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1</a:t>
            </a:r>
            <a:endParaRPr/>
          </a:p>
        </p:txBody>
      </p:sp>
      <p:sp>
        <p:nvSpPr>
          <p:cNvPr id="745" name="Google Shape;745;p50"/>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2</a:t>
            </a:r>
            <a:endParaRPr/>
          </a:p>
        </p:txBody>
      </p:sp>
      <p:sp>
        <p:nvSpPr>
          <p:cNvPr id="746" name="Google Shape;746;p50"/>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3</a:t>
            </a:r>
            <a:endParaRPr/>
          </a:p>
        </p:txBody>
      </p:sp>
      <p:sp>
        <p:nvSpPr>
          <p:cNvPr id="747" name="Google Shape;747;p50"/>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4</a:t>
            </a:r>
            <a:endParaRPr/>
          </a:p>
        </p:txBody>
      </p:sp>
      <p:sp>
        <p:nvSpPr>
          <p:cNvPr id="748" name="Google Shape;748;p50"/>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5</a:t>
            </a:r>
            <a:endParaRPr/>
          </a:p>
        </p:txBody>
      </p:sp>
      <p:sp>
        <p:nvSpPr>
          <p:cNvPr id="749" name="Google Shape;749;p50"/>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6</a:t>
            </a:r>
            <a:endParaRPr/>
          </a:p>
        </p:txBody>
      </p:sp>
      <p:sp>
        <p:nvSpPr>
          <p:cNvPr id="750" name="Google Shape;750;p50"/>
          <p:cNvSpPr/>
          <p:nvPr/>
        </p:nvSpPr>
        <p:spPr>
          <a:xfrm>
            <a:off x="1268376" y="4205640"/>
            <a:ext cx="678542" cy="678542"/>
          </a:xfrm>
          <a:prstGeom prst="ellipse">
            <a:avLst/>
          </a:prstGeom>
          <a:solidFill>
            <a:schemeClr val="lt1"/>
          </a:solidFill>
          <a:ln cap="flat" cmpd="sng" w="5715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7</a:t>
            </a:r>
            <a:endParaRPr/>
          </a:p>
        </p:txBody>
      </p:sp>
      <p:sp>
        <p:nvSpPr>
          <p:cNvPr id="751" name="Google Shape;751;p50"/>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על האבחנה בין מחשבה, חשיבה ויישום אסטרטגי</a:t>
            </a:r>
            <a:endParaRPr/>
          </a:p>
        </p:txBody>
      </p:sp>
      <p:sp>
        <p:nvSpPr>
          <p:cNvPr id="752" name="Google Shape;752;p50"/>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מה זו מלחמה?</a:t>
            </a:r>
            <a:endParaRPr/>
          </a:p>
        </p:txBody>
      </p:sp>
      <p:sp>
        <p:nvSpPr>
          <p:cNvPr id="753" name="Google Shape;753;p50"/>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היחס בין אסטרטגיה לטקטיקה</a:t>
            </a:r>
            <a:endParaRPr/>
          </a:p>
        </p:txBody>
      </p:sp>
      <p:sp>
        <p:nvSpPr>
          <p:cNvPr id="754" name="Google Shape;754;p50"/>
          <p:cNvSpPr/>
          <p:nvPr/>
        </p:nvSpPr>
        <p:spPr>
          <a:xfrm>
            <a:off x="379088" y="2631873"/>
            <a:ext cx="2468830" cy="1066191"/>
          </a:xfrm>
          <a:prstGeom prst="rect">
            <a:avLst/>
          </a:prstGeom>
          <a:solidFill>
            <a:schemeClr val="lt1"/>
          </a:solidFill>
          <a:ln cap="flat" cmpd="sng" w="3810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iw-IL" sz="1660">
                <a:solidFill>
                  <a:srgbClr val="222B34"/>
                </a:solidFill>
                <a:latin typeface="Arial"/>
                <a:ea typeface="Arial"/>
                <a:cs typeface="Arial"/>
                <a:sym typeface="Arial"/>
              </a:rPr>
              <a:t>אסטרטגיה כמאמץ לבירור המציאות המתהווה</a:t>
            </a:r>
            <a:endParaRPr/>
          </a:p>
        </p:txBody>
      </p:sp>
      <p:sp>
        <p:nvSpPr>
          <p:cNvPr id="755" name="Google Shape;755;p50"/>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מקורות המושג אסטרטגיה (דיון)</a:t>
            </a:r>
            <a:endParaRPr/>
          </a:p>
        </p:txBody>
      </p:sp>
      <p:sp>
        <p:nvSpPr>
          <p:cNvPr id="756" name="Google Shape;756;p50"/>
          <p:cNvSpPr/>
          <p:nvPr/>
        </p:nvSpPr>
        <p:spPr>
          <a:xfrm>
            <a:off x="4861333"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הגדרות ואבחנות:</a:t>
            </a:r>
            <a:endParaRPr/>
          </a:p>
          <a:p>
            <a:pPr indent="0" lvl="0" marL="0" marR="0" rtl="1" algn="ctr">
              <a:spcBef>
                <a:spcPts val="0"/>
              </a:spcBef>
              <a:spcAft>
                <a:spcPts val="0"/>
              </a:spcAft>
              <a:buNone/>
            </a:pPr>
            <a:r>
              <a:rPr lang="iw-IL" sz="1729">
                <a:solidFill>
                  <a:schemeClr val="lt1"/>
                </a:solidFill>
                <a:latin typeface="Arial"/>
                <a:ea typeface="Arial"/>
                <a:cs typeface="Arial"/>
                <a:sym typeface="Arial"/>
              </a:rPr>
              <a:t>"כשאתה אומר אסטרטגיה למה אתה מתכוון?"</a:t>
            </a:r>
            <a:endParaRPr/>
          </a:p>
        </p:txBody>
      </p:sp>
      <p:sp>
        <p:nvSpPr>
          <p:cNvPr id="757" name="Google Shape;757;p50"/>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גידור רמות הפעולה באסטרטגיה</a:t>
            </a:r>
            <a:endParaRPr/>
          </a:p>
        </p:txBody>
      </p:sp>
      <p:cxnSp>
        <p:nvCxnSpPr>
          <p:cNvPr id="758" name="Google Shape;758;p50"/>
          <p:cNvCxnSpPr>
            <a:stCxn id="750" idx="0"/>
            <a:endCxn id="754" idx="2"/>
          </p:cNvCxnSpPr>
          <p:nvPr/>
        </p:nvCxnSpPr>
        <p:spPr>
          <a:xfrm flipH="1" rot="10800000">
            <a:off x="1607647" y="3698040"/>
            <a:ext cx="6000" cy="507600"/>
          </a:xfrm>
          <a:prstGeom prst="straightConnector1">
            <a:avLst/>
          </a:prstGeom>
          <a:noFill/>
          <a:ln cap="flat" cmpd="sng" w="38100">
            <a:solidFill>
              <a:srgbClr val="FF4343"/>
            </a:solidFill>
            <a:prstDash val="solid"/>
            <a:miter lim="800000"/>
            <a:headEnd len="sm" w="sm" type="none"/>
            <a:tailEnd len="sm" w="sm" type="none"/>
          </a:ln>
        </p:spPr>
      </p:cxnSp>
      <p:cxnSp>
        <p:nvCxnSpPr>
          <p:cNvPr id="759" name="Google Shape;759;p50"/>
          <p:cNvCxnSpPr>
            <a:stCxn id="749" idx="4"/>
            <a:endCxn id="757"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760" name="Google Shape;760;p50"/>
          <p:cNvCxnSpPr>
            <a:stCxn id="748" idx="0"/>
            <a:endCxn id="753"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761" name="Google Shape;761;p50"/>
          <p:cNvCxnSpPr>
            <a:stCxn id="747" idx="4"/>
            <a:endCxn id="756"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762" name="Google Shape;762;p50"/>
          <p:cNvCxnSpPr>
            <a:stCxn id="746" idx="0"/>
            <a:endCxn id="752"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763" name="Google Shape;763;p50"/>
          <p:cNvCxnSpPr>
            <a:stCxn id="745" idx="4"/>
            <a:endCxn id="755"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764" name="Google Shape;764;p50"/>
          <p:cNvCxnSpPr>
            <a:stCxn id="744" idx="0"/>
            <a:endCxn id="751"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8" name="Shape 768"/>
        <p:cNvGrpSpPr/>
        <p:nvPr/>
      </p:nvGrpSpPr>
      <p:grpSpPr>
        <a:xfrm>
          <a:off x="0" y="0"/>
          <a:ext cx="0" cy="0"/>
          <a:chOff x="0" y="0"/>
          <a:chExt cx="0" cy="0"/>
        </a:xfrm>
      </p:grpSpPr>
      <p:sp>
        <p:nvSpPr>
          <p:cNvPr id="769" name="Google Shape;769;p51"/>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a:p>
        </p:txBody>
      </p:sp>
      <p:sp>
        <p:nvSpPr>
          <p:cNvPr id="770" name="Google Shape;770;p51"/>
          <p:cNvSpPr/>
          <p:nvPr/>
        </p:nvSpPr>
        <p:spPr>
          <a:xfrm rot="2700000">
            <a:off x="10193986" y="4831553"/>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51"/>
          <p:cNvSpPr/>
          <p:nvPr/>
        </p:nvSpPr>
        <p:spPr>
          <a:xfrm>
            <a:off x="5495636" y="5409513"/>
            <a:ext cx="2226300" cy="794326"/>
          </a:xfrm>
          <a:prstGeom prst="rect">
            <a:avLst/>
          </a:prstGeom>
          <a:solidFill>
            <a:srgbClr val="FCC201">
              <a:alpha val="64705"/>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David Bohm</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Physicist, philosopher and educator (American)</a:t>
            </a:r>
            <a:endParaRPr>
              <a:solidFill>
                <a:srgbClr val="222B34"/>
              </a:solidFill>
            </a:endParaRPr>
          </a:p>
        </p:txBody>
      </p:sp>
      <p:sp>
        <p:nvSpPr>
          <p:cNvPr id="772" name="Google Shape;772;p51"/>
          <p:cNvSpPr/>
          <p:nvPr/>
        </p:nvSpPr>
        <p:spPr>
          <a:xfrm>
            <a:off x="129310" y="4496171"/>
            <a:ext cx="2078100" cy="5958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SzPts val="1100"/>
              <a:buNone/>
            </a:pPr>
            <a:r>
              <a:rPr b="1" lang="iw-IL">
                <a:solidFill>
                  <a:srgbClr val="222B34"/>
                </a:solidFill>
              </a:rPr>
              <a:t>Heraclitus of Ephesus</a:t>
            </a:r>
            <a:endParaRPr b="1">
              <a:solidFill>
                <a:srgbClr val="222B34"/>
              </a:solidFill>
            </a:endParaRPr>
          </a:p>
          <a:p>
            <a:pPr indent="0" lvl="0" marL="0" marR="0" rtl="0" algn="ctr">
              <a:lnSpc>
                <a:spcPct val="94444"/>
              </a:lnSpc>
              <a:spcBef>
                <a:spcPts val="0"/>
              </a:spcBef>
              <a:spcAft>
                <a:spcPts val="0"/>
              </a:spcAft>
              <a:buSzPts val="1100"/>
              <a:buNone/>
            </a:pPr>
            <a:r>
              <a:rPr lang="iw-IL">
                <a:solidFill>
                  <a:srgbClr val="222B34"/>
                </a:solidFill>
              </a:rPr>
              <a:t>Philosopher (Greek)</a:t>
            </a:r>
            <a:endParaRPr>
              <a:solidFill>
                <a:srgbClr val="222B34"/>
              </a:solidFill>
            </a:endParaRPr>
          </a:p>
        </p:txBody>
      </p:sp>
      <p:sp>
        <p:nvSpPr>
          <p:cNvPr id="773" name="Google Shape;773;p51"/>
          <p:cNvSpPr/>
          <p:nvPr/>
        </p:nvSpPr>
        <p:spPr>
          <a:xfrm>
            <a:off x="2447637" y="3604881"/>
            <a:ext cx="1828800" cy="595745"/>
          </a:xfrm>
          <a:prstGeom prst="rect">
            <a:avLst/>
          </a:prstGeom>
          <a:solidFill>
            <a:srgbClr val="FCC201">
              <a:alpha val="64705"/>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Leo Tolstoy</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Writer and thinker (Russian)</a:t>
            </a:r>
            <a:endParaRPr>
              <a:solidFill>
                <a:srgbClr val="222B34"/>
              </a:solidFill>
            </a:endParaRPr>
          </a:p>
        </p:txBody>
      </p:sp>
      <p:sp>
        <p:nvSpPr>
          <p:cNvPr id="774" name="Google Shape;774;p51"/>
          <p:cNvSpPr/>
          <p:nvPr/>
        </p:nvSpPr>
        <p:spPr>
          <a:xfrm>
            <a:off x="4830282" y="3021351"/>
            <a:ext cx="2226300" cy="794326"/>
          </a:xfrm>
          <a:prstGeom prst="rect">
            <a:avLst/>
          </a:prstGeom>
          <a:solidFill>
            <a:srgbClr val="FCC201">
              <a:alpha val="64705"/>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Thomas Kuhn</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Historian and philosopher of science (American)</a:t>
            </a:r>
            <a:endParaRPr b="1" sz="1800">
              <a:solidFill>
                <a:srgbClr val="222B34"/>
              </a:solidFill>
            </a:endParaRPr>
          </a:p>
        </p:txBody>
      </p:sp>
      <p:sp>
        <p:nvSpPr>
          <p:cNvPr id="775" name="Google Shape;775;p51"/>
          <p:cNvSpPr/>
          <p:nvPr/>
        </p:nvSpPr>
        <p:spPr>
          <a:xfrm>
            <a:off x="0" y="730673"/>
            <a:ext cx="8418900" cy="1152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b="1" lang="iw-IL" sz="2400">
                <a:solidFill>
                  <a:srgbClr val="222B34"/>
                </a:solidFill>
              </a:rPr>
              <a:t>And so it is told:</a:t>
            </a:r>
            <a:endParaRPr b="1" sz="2400">
              <a:solidFill>
                <a:srgbClr val="222B34"/>
              </a:solidFill>
            </a:endParaRPr>
          </a:p>
          <a:p>
            <a:pPr indent="0" lvl="0" marL="0" marR="0" rtl="0" algn="ctr">
              <a:spcBef>
                <a:spcPts val="0"/>
              </a:spcBef>
              <a:spcAft>
                <a:spcPts val="0"/>
              </a:spcAft>
              <a:buClr>
                <a:schemeClr val="dk1"/>
              </a:buClr>
              <a:buSzPts val="1100"/>
              <a:buFont typeface="Arial"/>
              <a:buNone/>
            </a:pPr>
            <a:r>
              <a:rPr b="1" lang="iw-IL" sz="1800">
                <a:solidFill>
                  <a:srgbClr val="222B34"/>
                </a:solidFill>
              </a:rPr>
              <a:t>Four entered the orchard and these are:</a:t>
            </a:r>
            <a:endParaRPr b="1" sz="1800">
              <a:solidFill>
                <a:srgbClr val="222B34"/>
              </a:solidFill>
            </a:endParaRPr>
          </a:p>
          <a:p>
            <a:pPr indent="0" lvl="0" marL="0" marR="0" rtl="0" algn="ctr">
              <a:spcBef>
                <a:spcPts val="0"/>
              </a:spcBef>
              <a:spcAft>
                <a:spcPts val="0"/>
              </a:spcAft>
              <a:buClr>
                <a:schemeClr val="dk1"/>
              </a:buClr>
              <a:buSzPts val="1100"/>
              <a:buFont typeface="Arial"/>
              <a:buNone/>
            </a:pPr>
            <a:r>
              <a:rPr b="1" lang="iw-IL" sz="1800">
                <a:solidFill>
                  <a:srgbClr val="222B34"/>
                </a:solidFill>
              </a:rPr>
              <a:t>Bohm, Heraclitus, Tolstoy and Kuhn</a:t>
            </a:r>
            <a:endParaRPr b="1" sz="1800">
              <a:solidFill>
                <a:srgbClr val="222B34"/>
              </a:solidFill>
            </a:endParaRPr>
          </a:p>
          <a:p>
            <a:pPr indent="0" lvl="0" marL="0" marR="0" rtl="0" algn="ctr">
              <a:spcBef>
                <a:spcPts val="0"/>
              </a:spcBef>
              <a:spcAft>
                <a:spcPts val="0"/>
              </a:spcAft>
              <a:buNone/>
            </a:pPr>
            <a:r>
              <a:t/>
            </a:r>
            <a:endParaRPr sz="1800">
              <a:solidFill>
                <a:srgbClr val="222B34"/>
              </a:solidFill>
              <a:latin typeface="Arial"/>
              <a:ea typeface="Arial"/>
              <a:cs typeface="Arial"/>
              <a:sym typeface="Aria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52"/>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Strategy as an Effort to Clarify the Emerging Reality</a:t>
            </a:r>
            <a:endParaRPr/>
          </a:p>
        </p:txBody>
      </p:sp>
      <p:sp>
        <p:nvSpPr>
          <p:cNvPr id="781" name="Google Shape;781;p52"/>
          <p:cNvSpPr/>
          <p:nvPr/>
        </p:nvSpPr>
        <p:spPr>
          <a:xfrm rot="2700000">
            <a:off x="10193986" y="5060553"/>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2" name="Google Shape;782;p52"/>
          <p:cNvSpPr txBox="1"/>
          <p:nvPr/>
        </p:nvSpPr>
        <p:spPr>
          <a:xfrm>
            <a:off x="129300" y="309732"/>
            <a:ext cx="8120700" cy="16428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37500"/>
              </a:lnSpc>
              <a:spcBef>
                <a:spcPts val="0"/>
              </a:spcBef>
              <a:spcAft>
                <a:spcPts val="0"/>
              </a:spcAft>
              <a:buClr>
                <a:srgbClr val="222B34"/>
              </a:buClr>
              <a:buSzPts val="2400"/>
              <a:buChar char="•"/>
            </a:pPr>
            <a:r>
              <a:rPr b="1" lang="iw-IL" sz="2400">
                <a:solidFill>
                  <a:srgbClr val="222B34"/>
                </a:solidFill>
              </a:rPr>
              <a:t>The “</a:t>
            </a:r>
            <a:r>
              <a:rPr b="1" lang="iw-IL" sz="2400">
                <a:solidFill>
                  <a:srgbClr val="222B34"/>
                </a:solidFill>
              </a:rPr>
              <a:t>orchard</a:t>
            </a:r>
            <a:r>
              <a:rPr b="1" lang="iw-IL" sz="2400">
                <a:solidFill>
                  <a:srgbClr val="222B34"/>
                </a:solidFill>
              </a:rPr>
              <a:t>”</a:t>
            </a:r>
            <a:r>
              <a:rPr lang="iw-IL" sz="2400">
                <a:solidFill>
                  <a:srgbClr val="222B34"/>
                </a:solidFill>
              </a:rPr>
              <a:t>: a conceptual, abstract place, that can offer fruits but also cause harm or rebellion </a:t>
            </a:r>
            <a:endParaRPr sz="2400">
              <a:solidFill>
                <a:srgbClr val="222B34"/>
              </a:solidFill>
            </a:endParaRPr>
          </a:p>
          <a:p>
            <a:pPr indent="-406400" lvl="0" marL="457200" marR="0" rtl="0" algn="l">
              <a:lnSpc>
                <a:spcPct val="137500"/>
              </a:lnSpc>
              <a:spcBef>
                <a:spcPts val="0"/>
              </a:spcBef>
              <a:spcAft>
                <a:spcPts val="0"/>
              </a:spcAft>
              <a:buClr>
                <a:srgbClr val="222B34"/>
              </a:buClr>
              <a:buSzPts val="2400"/>
              <a:buChar char="•"/>
            </a:pPr>
            <a:r>
              <a:rPr b="1" lang="iw-IL" sz="2400">
                <a:solidFill>
                  <a:srgbClr val="222B34"/>
                </a:solidFill>
              </a:rPr>
              <a:t>The objective</a:t>
            </a:r>
            <a:r>
              <a:rPr lang="iw-IL" sz="2400">
                <a:solidFill>
                  <a:srgbClr val="222B34"/>
                </a:solidFill>
              </a:rPr>
              <a:t>: to get in and out </a:t>
            </a:r>
            <a:r>
              <a:rPr lang="iw-IL" sz="2400">
                <a:solidFill>
                  <a:srgbClr val="222B34"/>
                </a:solidFill>
              </a:rPr>
              <a:t>peacefully</a:t>
            </a:r>
            <a:endParaRPr b="1" sz="2400">
              <a:solidFill>
                <a:srgbClr val="222B34"/>
              </a:solidFill>
            </a:endParaRPr>
          </a:p>
        </p:txBody>
      </p:sp>
      <p:sp>
        <p:nvSpPr>
          <p:cNvPr id="783" name="Google Shape;783;p52"/>
          <p:cNvSpPr/>
          <p:nvPr/>
        </p:nvSpPr>
        <p:spPr>
          <a:xfrm>
            <a:off x="129310" y="4496171"/>
            <a:ext cx="2078100" cy="5958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SzPts val="1100"/>
              <a:buNone/>
            </a:pPr>
            <a:r>
              <a:rPr b="1" lang="iw-IL">
                <a:solidFill>
                  <a:srgbClr val="222B34"/>
                </a:solidFill>
              </a:rPr>
              <a:t>Heraclitus of Ephesus</a:t>
            </a:r>
            <a:endParaRPr b="1">
              <a:solidFill>
                <a:srgbClr val="222B34"/>
              </a:solidFill>
            </a:endParaRPr>
          </a:p>
          <a:p>
            <a:pPr indent="0" lvl="0" marL="0" marR="0" rtl="0" algn="ctr">
              <a:lnSpc>
                <a:spcPct val="94444"/>
              </a:lnSpc>
              <a:spcBef>
                <a:spcPts val="0"/>
              </a:spcBef>
              <a:spcAft>
                <a:spcPts val="0"/>
              </a:spcAft>
              <a:buSzPts val="1100"/>
              <a:buNone/>
            </a:pPr>
            <a:r>
              <a:rPr lang="iw-IL">
                <a:solidFill>
                  <a:srgbClr val="222B34"/>
                </a:solidFill>
              </a:rPr>
              <a:t>Philosopher (Greek)</a:t>
            </a:r>
            <a:endParaRPr>
              <a:solidFill>
                <a:srgbClr val="222B34"/>
              </a:solidFill>
            </a:endParaRPr>
          </a:p>
        </p:txBody>
      </p:sp>
      <p:sp>
        <p:nvSpPr>
          <p:cNvPr id="784" name="Google Shape;784;p52"/>
          <p:cNvSpPr/>
          <p:nvPr/>
        </p:nvSpPr>
        <p:spPr>
          <a:xfrm>
            <a:off x="5495636" y="5409513"/>
            <a:ext cx="2226300" cy="7944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David Bohm</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P</a:t>
            </a:r>
            <a:r>
              <a:rPr lang="iw-IL">
                <a:solidFill>
                  <a:srgbClr val="222B34"/>
                </a:solidFill>
              </a:rPr>
              <a:t>hysicist, philosopher and educator (American)</a:t>
            </a:r>
            <a:endParaRPr>
              <a:solidFill>
                <a:srgbClr val="222B34"/>
              </a:solidFill>
            </a:endParaRPr>
          </a:p>
        </p:txBody>
      </p:sp>
      <p:sp>
        <p:nvSpPr>
          <p:cNvPr id="785" name="Google Shape;785;p52"/>
          <p:cNvSpPr/>
          <p:nvPr/>
        </p:nvSpPr>
        <p:spPr>
          <a:xfrm>
            <a:off x="2447637" y="3604881"/>
            <a:ext cx="1828800" cy="5958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SzPts val="1100"/>
              <a:buNone/>
            </a:pPr>
            <a:r>
              <a:rPr b="1" lang="iw-IL">
                <a:solidFill>
                  <a:srgbClr val="222B34"/>
                </a:solidFill>
              </a:rPr>
              <a:t>Leo Tolstoy</a:t>
            </a:r>
            <a:endParaRPr b="1">
              <a:solidFill>
                <a:srgbClr val="222B34"/>
              </a:solidFill>
            </a:endParaRPr>
          </a:p>
          <a:p>
            <a:pPr indent="0" lvl="0" marL="0" marR="0" rtl="0" algn="ctr">
              <a:lnSpc>
                <a:spcPct val="94444"/>
              </a:lnSpc>
              <a:spcBef>
                <a:spcPts val="0"/>
              </a:spcBef>
              <a:spcAft>
                <a:spcPts val="0"/>
              </a:spcAft>
              <a:buSzPts val="1100"/>
              <a:buNone/>
            </a:pPr>
            <a:r>
              <a:rPr lang="iw-IL">
                <a:solidFill>
                  <a:srgbClr val="222B34"/>
                </a:solidFill>
              </a:rPr>
              <a:t>Writer and thinker (Russian)</a:t>
            </a:r>
            <a:endParaRPr>
              <a:solidFill>
                <a:srgbClr val="222B34"/>
              </a:solidFill>
            </a:endParaRPr>
          </a:p>
        </p:txBody>
      </p:sp>
      <p:sp>
        <p:nvSpPr>
          <p:cNvPr id="786" name="Google Shape;786;p52"/>
          <p:cNvSpPr/>
          <p:nvPr/>
        </p:nvSpPr>
        <p:spPr>
          <a:xfrm>
            <a:off x="4830282" y="3021351"/>
            <a:ext cx="2226300" cy="7944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Thomas Kuhn</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Historian and philosopher of science (American)</a:t>
            </a:r>
            <a:endParaRPr b="1" sz="1800">
              <a:solidFill>
                <a:srgbClr val="222B34"/>
              </a:solidFil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2">
                                            <p:txEl>
                                              <p:pRg end="0" st="0"/>
                                            </p:txEl>
                                          </p:spTgt>
                                        </p:tgtEl>
                                        <p:attrNameLst>
                                          <p:attrName>style.visibility</p:attrName>
                                        </p:attrNameLst>
                                      </p:cBhvr>
                                      <p:to>
                                        <p:strVal val="visible"/>
                                      </p:to>
                                    </p:set>
                                    <p:animEffect filter="fade" transition="in">
                                      <p:cBhvr>
                                        <p:cTn dur="500"/>
                                        <p:tgtEl>
                                          <p:spTgt spid="78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82">
                                            <p:txEl>
                                              <p:pRg end="1" st="1"/>
                                            </p:txEl>
                                          </p:spTgt>
                                        </p:tgtEl>
                                        <p:attrNameLst>
                                          <p:attrName>style.visibility</p:attrName>
                                        </p:attrNameLst>
                                      </p:cBhvr>
                                      <p:to>
                                        <p:strVal val="visible"/>
                                      </p:to>
                                    </p:set>
                                    <p:animEffect filter="fade" transition="in">
                                      <p:cBhvr>
                                        <p:cTn dur="500"/>
                                        <p:tgtEl>
                                          <p:spTgt spid="78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0" name="Shape 790"/>
        <p:cNvGrpSpPr/>
        <p:nvPr/>
      </p:nvGrpSpPr>
      <p:grpSpPr>
        <a:xfrm>
          <a:off x="0" y="0"/>
          <a:ext cx="0" cy="0"/>
          <a:chOff x="0" y="0"/>
          <a:chExt cx="0" cy="0"/>
        </a:xfrm>
      </p:grpSpPr>
      <p:sp>
        <p:nvSpPr>
          <p:cNvPr id="791" name="Google Shape;791;p53"/>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a:p>
        </p:txBody>
      </p:sp>
      <p:sp>
        <p:nvSpPr>
          <p:cNvPr id="792" name="Google Shape;792;p53"/>
          <p:cNvSpPr/>
          <p:nvPr/>
        </p:nvSpPr>
        <p:spPr>
          <a:xfrm rot="2700000">
            <a:off x="10193986" y="4831553"/>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53"/>
          <p:cNvSpPr/>
          <p:nvPr/>
        </p:nvSpPr>
        <p:spPr>
          <a:xfrm>
            <a:off x="0" y="0"/>
            <a:ext cx="8406600" cy="2765100"/>
          </a:xfrm>
          <a:prstGeom prst="rect">
            <a:avLst/>
          </a:prstGeom>
          <a:gradFill>
            <a:gsLst>
              <a:gs pos="0">
                <a:srgbClr val="BFDBEE">
                  <a:alpha val="0"/>
                </a:srgbClr>
              </a:gs>
              <a:gs pos="44000">
                <a:srgbClr val="BFDBEE"/>
              </a:gs>
              <a:gs pos="100000">
                <a:srgbClr val="BFDBEE">
                  <a:alpha val="0"/>
                </a:srgbClr>
              </a:gs>
            </a:gsLst>
            <a:lin ang="5400000" scaled="0"/>
          </a:gra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53"/>
          <p:cNvSpPr txBox="1"/>
          <p:nvPr/>
        </p:nvSpPr>
        <p:spPr>
          <a:xfrm>
            <a:off x="142950" y="190602"/>
            <a:ext cx="8120700" cy="2765100"/>
          </a:xfrm>
          <a:prstGeom prst="rect">
            <a:avLst/>
          </a:prstGeom>
          <a:noFill/>
          <a:ln>
            <a:noFill/>
          </a:ln>
        </p:spPr>
        <p:txBody>
          <a:bodyPr anchorCtr="0" anchor="t" bIns="45700" lIns="91425" spcFirstLastPara="1" rIns="91425" wrap="square" tIns="45700">
            <a:noAutofit/>
          </a:bodyPr>
          <a:lstStyle/>
          <a:p>
            <a:pPr indent="0" lvl="0" marL="0" marR="0" rtl="0" algn="l">
              <a:lnSpc>
                <a:spcPct val="146666"/>
              </a:lnSpc>
              <a:spcBef>
                <a:spcPts val="0"/>
              </a:spcBef>
              <a:spcAft>
                <a:spcPts val="0"/>
              </a:spcAft>
              <a:buNone/>
            </a:pPr>
            <a:r>
              <a:rPr b="1" lang="iw-IL" sz="2400">
                <a:solidFill>
                  <a:srgbClr val="222B34"/>
                </a:solidFill>
              </a:rPr>
              <a:t>“Wholeness rather than </a:t>
            </a:r>
            <a:r>
              <a:rPr b="1" lang="iw-IL" sz="2400">
                <a:solidFill>
                  <a:srgbClr val="222B34"/>
                </a:solidFill>
              </a:rPr>
              <a:t>fragmentation</a:t>
            </a:r>
            <a:r>
              <a:rPr b="1" lang="iw-IL" sz="2400">
                <a:solidFill>
                  <a:srgbClr val="222B34"/>
                </a:solidFill>
              </a:rPr>
              <a:t>, is the basic order of reality, but a person requires some degree of joint surgery, at least temporarily or as the starting line"</a:t>
            </a:r>
            <a:endParaRPr sz="2400"/>
          </a:p>
          <a:p>
            <a:pPr indent="-406400" lvl="0" marL="457200" marR="0" rtl="0" algn="l">
              <a:lnSpc>
                <a:spcPct val="137500"/>
              </a:lnSpc>
              <a:spcBef>
                <a:spcPts val="0"/>
              </a:spcBef>
              <a:spcAft>
                <a:spcPts val="0"/>
              </a:spcAft>
              <a:buClr>
                <a:srgbClr val="222B34"/>
              </a:buClr>
              <a:buSzPts val="2400"/>
              <a:buFont typeface="Arial"/>
              <a:buChar char="•"/>
            </a:pPr>
            <a:r>
              <a:rPr lang="iw-IL" sz="2400">
                <a:solidFill>
                  <a:srgbClr val="222B34"/>
                </a:solidFill>
                <a:latin typeface="Arial"/>
                <a:ea typeface="Arial"/>
                <a:cs typeface="Arial"/>
                <a:sym typeface="Arial"/>
              </a:rPr>
              <a:t>Hole movement</a:t>
            </a:r>
            <a:endParaRPr sz="2400"/>
          </a:p>
          <a:p>
            <a:pPr indent="-406400" lvl="0" marL="457200" marR="0" rtl="0" algn="l">
              <a:lnSpc>
                <a:spcPct val="137500"/>
              </a:lnSpc>
              <a:spcBef>
                <a:spcPts val="0"/>
              </a:spcBef>
              <a:spcAft>
                <a:spcPts val="0"/>
              </a:spcAft>
              <a:buClr>
                <a:srgbClr val="222B34"/>
              </a:buClr>
              <a:buSzPts val="2400"/>
              <a:buFont typeface="Arial"/>
              <a:buChar char="•"/>
            </a:pPr>
            <a:r>
              <a:rPr lang="iw-IL" sz="2400">
                <a:solidFill>
                  <a:srgbClr val="222B34"/>
                </a:solidFill>
                <a:latin typeface="Arial"/>
                <a:ea typeface="Arial"/>
                <a:cs typeface="Arial"/>
                <a:sym typeface="Arial"/>
              </a:rPr>
              <a:t>Explicit order</a:t>
            </a:r>
            <a:endParaRPr sz="2400">
              <a:solidFill>
                <a:srgbClr val="222B34"/>
              </a:solidFill>
              <a:latin typeface="Arial"/>
              <a:ea typeface="Arial"/>
              <a:cs typeface="Arial"/>
              <a:sym typeface="Arial"/>
            </a:endParaRPr>
          </a:p>
        </p:txBody>
      </p:sp>
      <p:pic>
        <p:nvPicPr>
          <p:cNvPr id="795" name="Google Shape;795;p53"/>
          <p:cNvPicPr preferRelativeResize="0"/>
          <p:nvPr/>
        </p:nvPicPr>
        <p:blipFill rotWithShape="1">
          <a:blip r:embed="rId3">
            <a:alphaModFix/>
          </a:blip>
          <a:srcRect b="0" l="0" r="0" t="0"/>
          <a:stretch/>
        </p:blipFill>
        <p:spPr>
          <a:xfrm>
            <a:off x="5023658" y="5643180"/>
            <a:ext cx="498764" cy="1121317"/>
          </a:xfrm>
          <a:prstGeom prst="rect">
            <a:avLst/>
          </a:prstGeom>
          <a:noFill/>
          <a:ln>
            <a:noFill/>
          </a:ln>
        </p:spPr>
      </p:pic>
      <p:sp>
        <p:nvSpPr>
          <p:cNvPr id="796" name="Google Shape;796;p53"/>
          <p:cNvSpPr txBox="1"/>
          <p:nvPr/>
        </p:nvSpPr>
        <p:spPr>
          <a:xfrm>
            <a:off x="8418923" y="5232396"/>
            <a:ext cx="3765600" cy="815700"/>
          </a:xfrm>
          <a:prstGeom prst="rect">
            <a:avLst/>
          </a:prstGeom>
          <a:noFill/>
          <a:ln>
            <a:noFill/>
          </a:ln>
        </p:spPr>
        <p:txBody>
          <a:bodyPr anchorCtr="0" anchor="t" bIns="45700" lIns="91425" spcFirstLastPara="1" rIns="91425" wrap="square" tIns="45700">
            <a:noAutofit/>
          </a:bodyPr>
          <a:lstStyle/>
          <a:p>
            <a:pPr indent="0" lvl="0" marL="0" marR="0" rtl="1" algn="ctr">
              <a:lnSpc>
                <a:spcPct val="122727"/>
              </a:lnSpc>
              <a:spcBef>
                <a:spcPts val="0"/>
              </a:spcBef>
              <a:spcAft>
                <a:spcPts val="0"/>
              </a:spcAft>
              <a:buClr>
                <a:srgbClr val="FCC201"/>
              </a:buClr>
              <a:buSzPts val="4400"/>
              <a:buFont typeface="Arial"/>
              <a:buNone/>
            </a:pPr>
            <a:r>
              <a:rPr b="1" lang="iw-IL" sz="4400">
                <a:solidFill>
                  <a:srgbClr val="FCC201"/>
                </a:solidFill>
              </a:rPr>
              <a:t>Bohm</a:t>
            </a:r>
            <a:endParaRPr b="1" sz="4400">
              <a:solidFill>
                <a:srgbClr val="FCC201"/>
              </a:solidFill>
              <a:latin typeface="Arial"/>
              <a:ea typeface="Arial"/>
              <a:cs typeface="Arial"/>
              <a:sym typeface="Arial"/>
            </a:endParaRPr>
          </a:p>
        </p:txBody>
      </p:sp>
      <p:sp>
        <p:nvSpPr>
          <p:cNvPr id="797" name="Google Shape;797;p53"/>
          <p:cNvSpPr/>
          <p:nvPr/>
        </p:nvSpPr>
        <p:spPr>
          <a:xfrm>
            <a:off x="129310" y="4496171"/>
            <a:ext cx="2078100" cy="5958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SzPts val="1100"/>
              <a:buNone/>
            </a:pPr>
            <a:r>
              <a:rPr b="1" lang="iw-IL">
                <a:solidFill>
                  <a:srgbClr val="222B34"/>
                </a:solidFill>
              </a:rPr>
              <a:t>Heraclitus of Ephesus</a:t>
            </a:r>
            <a:endParaRPr b="1">
              <a:solidFill>
                <a:srgbClr val="222B34"/>
              </a:solidFill>
            </a:endParaRPr>
          </a:p>
          <a:p>
            <a:pPr indent="0" lvl="0" marL="0" marR="0" rtl="0" algn="ctr">
              <a:lnSpc>
                <a:spcPct val="94444"/>
              </a:lnSpc>
              <a:spcBef>
                <a:spcPts val="0"/>
              </a:spcBef>
              <a:spcAft>
                <a:spcPts val="0"/>
              </a:spcAft>
              <a:buSzPts val="1100"/>
              <a:buNone/>
            </a:pPr>
            <a:r>
              <a:rPr lang="iw-IL">
                <a:solidFill>
                  <a:srgbClr val="222B34"/>
                </a:solidFill>
              </a:rPr>
              <a:t>Philosopher (Greek)</a:t>
            </a:r>
            <a:endParaRPr>
              <a:solidFill>
                <a:srgbClr val="222B34"/>
              </a:solidFill>
            </a:endParaRPr>
          </a:p>
        </p:txBody>
      </p:sp>
      <p:sp>
        <p:nvSpPr>
          <p:cNvPr id="798" name="Google Shape;798;p53"/>
          <p:cNvSpPr/>
          <p:nvPr/>
        </p:nvSpPr>
        <p:spPr>
          <a:xfrm>
            <a:off x="5495636" y="5409513"/>
            <a:ext cx="2226300" cy="7944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David Bohm</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P</a:t>
            </a:r>
            <a:r>
              <a:rPr lang="iw-IL">
                <a:solidFill>
                  <a:srgbClr val="222B34"/>
                </a:solidFill>
              </a:rPr>
              <a:t>hysicist, philosopher and educator (American)</a:t>
            </a:r>
            <a:endParaRPr>
              <a:solidFill>
                <a:srgbClr val="222B34"/>
              </a:solidFill>
            </a:endParaRPr>
          </a:p>
        </p:txBody>
      </p:sp>
      <p:sp>
        <p:nvSpPr>
          <p:cNvPr id="799" name="Google Shape;799;p53"/>
          <p:cNvSpPr/>
          <p:nvPr/>
        </p:nvSpPr>
        <p:spPr>
          <a:xfrm>
            <a:off x="2447637" y="3604881"/>
            <a:ext cx="1828800" cy="5958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SzPts val="1100"/>
              <a:buNone/>
            </a:pPr>
            <a:r>
              <a:rPr b="1" lang="iw-IL">
                <a:solidFill>
                  <a:srgbClr val="222B34"/>
                </a:solidFill>
              </a:rPr>
              <a:t>Leo Tolstoy</a:t>
            </a:r>
            <a:endParaRPr b="1">
              <a:solidFill>
                <a:srgbClr val="222B34"/>
              </a:solidFill>
            </a:endParaRPr>
          </a:p>
          <a:p>
            <a:pPr indent="0" lvl="0" marL="0" marR="0" rtl="0" algn="ctr">
              <a:lnSpc>
                <a:spcPct val="94444"/>
              </a:lnSpc>
              <a:spcBef>
                <a:spcPts val="0"/>
              </a:spcBef>
              <a:spcAft>
                <a:spcPts val="0"/>
              </a:spcAft>
              <a:buSzPts val="1100"/>
              <a:buNone/>
            </a:pPr>
            <a:r>
              <a:rPr lang="iw-IL">
                <a:solidFill>
                  <a:srgbClr val="222B34"/>
                </a:solidFill>
              </a:rPr>
              <a:t>Writer and thinker (Russian)</a:t>
            </a:r>
            <a:endParaRPr>
              <a:solidFill>
                <a:srgbClr val="222B34"/>
              </a:solidFill>
            </a:endParaRPr>
          </a:p>
        </p:txBody>
      </p:sp>
      <p:sp>
        <p:nvSpPr>
          <p:cNvPr id="800" name="Google Shape;800;p53"/>
          <p:cNvSpPr/>
          <p:nvPr/>
        </p:nvSpPr>
        <p:spPr>
          <a:xfrm>
            <a:off x="4830282" y="3021351"/>
            <a:ext cx="2226300" cy="794400"/>
          </a:xfrm>
          <a:prstGeom prst="rect">
            <a:avLst/>
          </a:prstGeom>
          <a:solidFill>
            <a:srgbClr val="FCC201">
              <a:alpha val="64709"/>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Thomas Kuhn</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Historian and philosopher of science (American)</a:t>
            </a:r>
            <a:endParaRPr b="1" sz="1800">
              <a:solidFill>
                <a:srgbClr val="222B34"/>
              </a:solidFil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4">
                                            <p:txEl>
                                              <p:pRg end="0" st="0"/>
                                            </p:txEl>
                                          </p:spTgt>
                                        </p:tgtEl>
                                        <p:attrNameLst>
                                          <p:attrName>style.visibility</p:attrName>
                                        </p:attrNameLst>
                                      </p:cBhvr>
                                      <p:to>
                                        <p:strVal val="visible"/>
                                      </p:to>
                                    </p:set>
                                    <p:animEffect filter="fade" transition="in">
                                      <p:cBhvr>
                                        <p:cTn dur="500"/>
                                        <p:tgtEl>
                                          <p:spTgt spid="79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94">
                                            <p:txEl>
                                              <p:pRg end="1" st="1"/>
                                            </p:txEl>
                                          </p:spTgt>
                                        </p:tgtEl>
                                        <p:attrNameLst>
                                          <p:attrName>style.visibility</p:attrName>
                                        </p:attrNameLst>
                                      </p:cBhvr>
                                      <p:to>
                                        <p:strVal val="visible"/>
                                      </p:to>
                                    </p:set>
                                    <p:animEffect filter="fade" transition="in">
                                      <p:cBhvr>
                                        <p:cTn dur="500"/>
                                        <p:tgtEl>
                                          <p:spTgt spid="79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94">
                                            <p:txEl>
                                              <p:pRg end="2" st="2"/>
                                            </p:txEl>
                                          </p:spTgt>
                                        </p:tgtEl>
                                        <p:attrNameLst>
                                          <p:attrName>style.visibility</p:attrName>
                                        </p:attrNameLst>
                                      </p:cBhvr>
                                      <p:to>
                                        <p:strVal val="visible"/>
                                      </p:to>
                                    </p:set>
                                    <p:animEffect filter="fade" transition="in">
                                      <p:cBhvr>
                                        <p:cTn dur="500"/>
                                        <p:tgtEl>
                                          <p:spTgt spid="7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8"/>
          <p:cNvSpPr txBox="1"/>
          <p:nvPr>
            <p:ph type="title"/>
          </p:nvPr>
        </p:nvSpPr>
        <p:spPr>
          <a:xfrm>
            <a:off x="0" y="186492"/>
            <a:ext cx="12192000" cy="690189"/>
          </a:xfrm>
          <a:prstGeom prst="rect">
            <a:avLst/>
          </a:prstGeom>
          <a:noFill/>
          <a:ln>
            <a:noFill/>
          </a:ln>
        </p:spPr>
        <p:txBody>
          <a:bodyPr anchorCtr="0" anchor="t" bIns="45700" lIns="91425" spcFirstLastPara="1" rIns="91425" wrap="square" tIns="45700">
            <a:noAutofit/>
          </a:bodyPr>
          <a:lstStyle/>
          <a:p>
            <a:pPr indent="0" lvl="0" marL="0" rtl="1" algn="ctr">
              <a:lnSpc>
                <a:spcPct val="90000"/>
              </a:lnSpc>
              <a:spcBef>
                <a:spcPts val="0"/>
              </a:spcBef>
              <a:spcAft>
                <a:spcPts val="0"/>
              </a:spcAft>
              <a:buClr>
                <a:schemeClr val="lt1"/>
              </a:buClr>
              <a:buSzPts val="4200"/>
              <a:buFont typeface="Arial"/>
              <a:buNone/>
            </a:pPr>
            <a:r>
              <a:rPr lang="iw-IL"/>
              <a:t>מפת הדרכים בלימודי האסטרטגיה</a:t>
            </a:r>
            <a:endParaRPr/>
          </a:p>
        </p:txBody>
      </p:sp>
      <p:sp>
        <p:nvSpPr>
          <p:cNvPr id="151" name="Google Shape;151;p18"/>
          <p:cNvSpPr/>
          <p:nvPr/>
        </p:nvSpPr>
        <p:spPr>
          <a:xfrm>
            <a:off x="181596" y="1199781"/>
            <a:ext cx="1610632" cy="898919"/>
          </a:xfrm>
          <a:prstGeom prst="rect">
            <a:avLst/>
          </a:prstGeom>
          <a:solidFill>
            <a:srgbClr val="FCC201">
              <a:alpha val="40000"/>
            </a:srgbClr>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אסטרטגיה ציבורית עסקית</a:t>
            </a:r>
            <a:endParaRPr b="0" i="0" sz="1600" u="none" cap="none" strike="noStrike">
              <a:solidFill>
                <a:srgbClr val="222B34"/>
              </a:solidFill>
              <a:latin typeface="Arial"/>
              <a:ea typeface="Arial"/>
              <a:cs typeface="Arial"/>
              <a:sym typeface="Arial"/>
            </a:endParaRPr>
          </a:p>
        </p:txBody>
      </p:sp>
      <p:sp>
        <p:nvSpPr>
          <p:cNvPr id="152" name="Google Shape;152;p18"/>
          <p:cNvSpPr/>
          <p:nvPr/>
        </p:nvSpPr>
        <p:spPr>
          <a:xfrm>
            <a:off x="1884626" y="1199780"/>
            <a:ext cx="1610632" cy="898919"/>
          </a:xfrm>
          <a:prstGeom prst="rect">
            <a:avLst/>
          </a:prstGeom>
          <a:solidFill>
            <a:srgbClr val="FCC201">
              <a:alpha val="40000"/>
            </a:srgbClr>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התנסות שלישית</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סיור וחקירה מזרח</a:t>
            </a:r>
            <a:endParaRPr/>
          </a:p>
        </p:txBody>
      </p:sp>
      <p:sp>
        <p:nvSpPr>
          <p:cNvPr id="153" name="Google Shape;153;p18"/>
          <p:cNvSpPr/>
          <p:nvPr/>
        </p:nvSpPr>
        <p:spPr>
          <a:xfrm>
            <a:off x="3587655" y="1199780"/>
            <a:ext cx="1610632" cy="898919"/>
          </a:xfrm>
          <a:prstGeom prst="rect">
            <a:avLst/>
          </a:prstGeom>
          <a:solidFill>
            <a:srgbClr val="FCC201">
              <a:alpha val="40000"/>
            </a:srgbClr>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התנסות שנייה</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הסכסוך הישראלי - פלסטיני</a:t>
            </a:r>
            <a:endParaRPr/>
          </a:p>
        </p:txBody>
      </p:sp>
      <p:sp>
        <p:nvSpPr>
          <p:cNvPr id="154" name="Google Shape;154;p18"/>
          <p:cNvSpPr/>
          <p:nvPr/>
        </p:nvSpPr>
        <p:spPr>
          <a:xfrm>
            <a:off x="5290685" y="1199779"/>
            <a:ext cx="1610632" cy="898919"/>
          </a:xfrm>
          <a:prstGeom prst="rect">
            <a:avLst/>
          </a:prstGeom>
          <a:solidFill>
            <a:srgbClr val="FCC201">
              <a:alpha val="40000"/>
            </a:srgbClr>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התנסות ראשונה</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זירה צפונית</a:t>
            </a:r>
            <a:endParaRPr/>
          </a:p>
        </p:txBody>
      </p:sp>
      <p:sp>
        <p:nvSpPr>
          <p:cNvPr id="155" name="Google Shape;155;p18"/>
          <p:cNvSpPr/>
          <p:nvPr/>
        </p:nvSpPr>
        <p:spPr>
          <a:xfrm>
            <a:off x="6993715" y="1199779"/>
            <a:ext cx="1610632" cy="898919"/>
          </a:xfrm>
          <a:prstGeom prst="rect">
            <a:avLst/>
          </a:prstGeom>
          <a:solidFill>
            <a:srgbClr val="FCC201">
              <a:alpha val="40000"/>
            </a:srgbClr>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גישת העיצוב</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מרכז דדו</a:t>
            </a:r>
            <a:endParaRPr/>
          </a:p>
        </p:txBody>
      </p:sp>
      <p:sp>
        <p:nvSpPr>
          <p:cNvPr id="156" name="Google Shape;156;p18"/>
          <p:cNvSpPr/>
          <p:nvPr/>
        </p:nvSpPr>
        <p:spPr>
          <a:xfrm>
            <a:off x="8696744" y="1199779"/>
            <a:ext cx="1610632" cy="898919"/>
          </a:xfrm>
          <a:prstGeom prst="rect">
            <a:avLst/>
          </a:prstGeom>
          <a:solidFill>
            <a:srgbClr val="FCC201"/>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חשיבה אסטרטגית</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אלוף אמיר ברעם</a:t>
            </a:r>
            <a:endParaRPr/>
          </a:p>
        </p:txBody>
      </p:sp>
      <p:sp>
        <p:nvSpPr>
          <p:cNvPr id="157" name="Google Shape;157;p18"/>
          <p:cNvSpPr/>
          <p:nvPr/>
        </p:nvSpPr>
        <p:spPr>
          <a:xfrm>
            <a:off x="10399773" y="1199779"/>
            <a:ext cx="1610632" cy="898919"/>
          </a:xfrm>
          <a:prstGeom prst="rect">
            <a:avLst/>
          </a:prstGeom>
          <a:solidFill>
            <a:srgbClr val="FCC201">
              <a:alpha val="40000"/>
            </a:srgbClr>
          </a:solid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None/>
            </a:pPr>
            <a:r>
              <a:rPr b="1" i="0" lang="iw-IL" sz="1600" u="none" cap="none" strike="noStrike">
                <a:solidFill>
                  <a:srgbClr val="222B34"/>
                </a:solidFill>
                <a:latin typeface="Arial"/>
                <a:ea typeface="Arial"/>
                <a:cs typeface="Arial"/>
                <a:sym typeface="Arial"/>
              </a:rPr>
              <a:t>מחשבה אסטרטגית</a:t>
            </a:r>
            <a:endParaRPr/>
          </a:p>
          <a:p>
            <a:pPr indent="0" lvl="0" marL="0" marR="0" rtl="1" algn="ctr">
              <a:lnSpc>
                <a:spcPct val="100000"/>
              </a:lnSpc>
              <a:spcBef>
                <a:spcPts val="0"/>
              </a:spcBef>
              <a:spcAft>
                <a:spcPts val="0"/>
              </a:spcAft>
              <a:buNone/>
            </a:pPr>
            <a:r>
              <a:rPr b="0" i="0" lang="iw-IL" sz="1600" u="none" cap="none" strike="noStrike">
                <a:solidFill>
                  <a:srgbClr val="222B34"/>
                </a:solidFill>
                <a:latin typeface="Arial"/>
                <a:ea typeface="Arial"/>
                <a:cs typeface="Arial"/>
                <a:sym typeface="Arial"/>
              </a:rPr>
              <a:t>פרופ' דימה אדמסקי</a:t>
            </a:r>
            <a:endParaRPr b="0" i="0" sz="1600" u="none" cap="none" strike="noStrike">
              <a:solidFill>
                <a:srgbClr val="222B34"/>
              </a:solidFill>
              <a:latin typeface="Arial"/>
              <a:ea typeface="Arial"/>
              <a:cs typeface="Arial"/>
              <a:sym typeface="Arial"/>
            </a:endParaRPr>
          </a:p>
        </p:txBody>
      </p:sp>
      <p:sp>
        <p:nvSpPr>
          <p:cNvPr id="158" name="Google Shape;158;p18"/>
          <p:cNvSpPr/>
          <p:nvPr/>
        </p:nvSpPr>
        <p:spPr>
          <a:xfrm>
            <a:off x="10399773" y="2193369"/>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התפתחות המחשבה האסטרטגית צבאית</a:t>
            </a:r>
            <a:endParaRPr/>
          </a:p>
        </p:txBody>
      </p:sp>
      <p:sp>
        <p:nvSpPr>
          <p:cNvPr id="159" name="Google Shape;159;p18"/>
          <p:cNvSpPr/>
          <p:nvPr/>
        </p:nvSpPr>
        <p:spPr>
          <a:xfrm>
            <a:off x="10399773" y="2847732"/>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תולדות המחשבה האסטרטגית והתפתחות הלוחמה הקונבנציונלית</a:t>
            </a:r>
            <a:endParaRPr/>
          </a:p>
        </p:txBody>
      </p:sp>
      <p:sp>
        <p:nvSpPr>
          <p:cNvPr id="160" name="Google Shape;160;p18"/>
          <p:cNvSpPr/>
          <p:nvPr/>
        </p:nvSpPr>
        <p:spPr>
          <a:xfrm>
            <a:off x="10399773" y="3502095"/>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תולדות המחשבה האסטרטגית בעידן הלוחמה ההיברידית</a:t>
            </a:r>
            <a:endParaRPr/>
          </a:p>
        </p:txBody>
      </p:sp>
      <p:sp>
        <p:nvSpPr>
          <p:cNvPr id="161" name="Google Shape;161;p18"/>
          <p:cNvSpPr/>
          <p:nvPr/>
        </p:nvSpPr>
        <p:spPr>
          <a:xfrm>
            <a:off x="10399773" y="4156458"/>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תולדות המחשבה האסטרטגית בעידן הגרעיני</a:t>
            </a:r>
            <a:endParaRPr/>
          </a:p>
        </p:txBody>
      </p:sp>
      <p:sp>
        <p:nvSpPr>
          <p:cNvPr id="162" name="Google Shape;162;p18"/>
          <p:cNvSpPr/>
          <p:nvPr/>
        </p:nvSpPr>
        <p:spPr>
          <a:xfrm>
            <a:off x="10399773" y="4810821"/>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דיאגנוזה מודיעינית ותכנון אסטרטגי</a:t>
            </a:r>
            <a:endParaRPr/>
          </a:p>
        </p:txBody>
      </p:sp>
      <p:sp>
        <p:nvSpPr>
          <p:cNvPr id="163" name="Google Shape;163;p18"/>
          <p:cNvSpPr/>
          <p:nvPr/>
        </p:nvSpPr>
        <p:spPr>
          <a:xfrm>
            <a:off x="10399773" y="5465184"/>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האסטרטגיה הרוסית</a:t>
            </a:r>
            <a:endParaRPr/>
          </a:p>
        </p:txBody>
      </p:sp>
      <p:sp>
        <p:nvSpPr>
          <p:cNvPr id="164" name="Google Shape;164;p18"/>
          <p:cNvSpPr/>
          <p:nvPr/>
        </p:nvSpPr>
        <p:spPr>
          <a:xfrm>
            <a:off x="10399773" y="6119550"/>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סייבר</a:t>
            </a:r>
            <a:endParaRPr/>
          </a:p>
        </p:txBody>
      </p:sp>
      <p:sp>
        <p:nvSpPr>
          <p:cNvPr id="165" name="Google Shape;165;p18"/>
          <p:cNvSpPr/>
          <p:nvPr/>
        </p:nvSpPr>
        <p:spPr>
          <a:xfrm>
            <a:off x="8712407" y="2193369"/>
            <a:ext cx="1579305" cy="559692"/>
          </a:xfrm>
          <a:prstGeom prst="rect">
            <a:avLst/>
          </a:prstGeom>
          <a:solidFill>
            <a:schemeClr val="lt1">
              <a:alpha val="14901"/>
            </a:schemeClr>
          </a:solidFill>
          <a:ln cap="flat" cmpd="sng" w="41275">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iw-IL" sz="1600" u="none" cap="none" strike="noStrike">
                <a:solidFill>
                  <a:schemeClr val="lt1"/>
                </a:solidFill>
                <a:latin typeface="Arial"/>
                <a:ea typeface="Arial"/>
                <a:cs typeface="Arial"/>
                <a:sym typeface="Arial"/>
              </a:rPr>
              <a:t>המשגה ורמות הפעולה</a:t>
            </a:r>
            <a:endParaRPr/>
          </a:p>
        </p:txBody>
      </p:sp>
      <p:sp>
        <p:nvSpPr>
          <p:cNvPr id="166" name="Google Shape;166;p18"/>
          <p:cNvSpPr/>
          <p:nvPr/>
        </p:nvSpPr>
        <p:spPr>
          <a:xfrm>
            <a:off x="8712407"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אתגרים בחשיבה האסטרטגית וגישות מתחרות באסטרטגיה</a:t>
            </a:r>
            <a:endParaRPr/>
          </a:p>
        </p:txBody>
      </p:sp>
      <p:sp>
        <p:nvSpPr>
          <p:cNvPr id="167" name="Google Shape;167;p18"/>
          <p:cNvSpPr/>
          <p:nvPr/>
        </p:nvSpPr>
        <p:spPr>
          <a:xfrm>
            <a:off x="8712407"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ניתוח אירוע "בולגריה"</a:t>
            </a:r>
            <a:endParaRPr/>
          </a:p>
        </p:txBody>
      </p:sp>
      <p:sp>
        <p:nvSpPr>
          <p:cNvPr id="168" name="Google Shape;168;p18"/>
          <p:cNvSpPr/>
          <p:nvPr/>
        </p:nvSpPr>
        <p:spPr>
          <a:xfrm>
            <a:off x="8712407" y="4156458"/>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050" u="none" cap="none" strike="noStrike">
                <a:solidFill>
                  <a:schemeClr val="lt1"/>
                </a:solidFill>
                <a:latin typeface="Arial"/>
                <a:ea typeface="Arial"/>
                <a:cs typeface="Arial"/>
                <a:sym typeface="Arial"/>
              </a:rPr>
              <a:t>"מערכות": חשיבה מערכתית, מערכת מורכבת והרמה המערכתית</a:t>
            </a:r>
            <a:endParaRPr/>
          </a:p>
        </p:txBody>
      </p:sp>
      <p:sp>
        <p:nvSpPr>
          <p:cNvPr id="169" name="Google Shape;169;p18"/>
          <p:cNvSpPr/>
          <p:nvPr/>
        </p:nvSpPr>
        <p:spPr>
          <a:xfrm>
            <a:off x="8712407" y="4810821"/>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עיבוד</a:t>
            </a:r>
            <a:endParaRPr/>
          </a:p>
        </p:txBody>
      </p:sp>
      <p:sp>
        <p:nvSpPr>
          <p:cNvPr id="170" name="Google Shape;170;p18"/>
          <p:cNvSpPr/>
          <p:nvPr/>
        </p:nvSpPr>
        <p:spPr>
          <a:xfrm>
            <a:off x="8712407" y="5465184"/>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אסטרטגיה כעיצוב, תכנון ומימוש (למידה מוסדית והגשמה)</a:t>
            </a:r>
            <a:endParaRPr/>
          </a:p>
        </p:txBody>
      </p:sp>
      <p:sp>
        <p:nvSpPr>
          <p:cNvPr id="171" name="Google Shape;171;p18"/>
          <p:cNvSpPr/>
          <p:nvPr/>
        </p:nvSpPr>
        <p:spPr>
          <a:xfrm>
            <a:off x="7009377" y="2193369"/>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חקירה מערכתית כמתודולוגיה לעיצוב אסטרטגיה</a:t>
            </a:r>
            <a:endParaRPr/>
          </a:p>
        </p:txBody>
      </p:sp>
      <p:sp>
        <p:nvSpPr>
          <p:cNvPr id="172" name="Google Shape;172;p18"/>
          <p:cNvSpPr/>
          <p:nvPr/>
        </p:nvSpPr>
        <p:spPr>
          <a:xfrm>
            <a:off x="7009377" y="2847732"/>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חקירה מערכתית כמתודולוגיה לעיצוב אסטרטגיה</a:t>
            </a:r>
            <a:endParaRPr/>
          </a:p>
        </p:txBody>
      </p:sp>
      <p:sp>
        <p:nvSpPr>
          <p:cNvPr id="173" name="Google Shape;173;p18"/>
          <p:cNvSpPr/>
          <p:nvPr/>
        </p:nvSpPr>
        <p:spPr>
          <a:xfrm>
            <a:off x="7009377" y="3502095"/>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התנסות בחקירת פער הרלוונטיות</a:t>
            </a:r>
            <a:endParaRPr/>
          </a:p>
        </p:txBody>
      </p:sp>
      <p:sp>
        <p:nvSpPr>
          <p:cNvPr id="174" name="Google Shape;174;p18"/>
          <p:cNvSpPr/>
          <p:nvPr/>
        </p:nvSpPr>
        <p:spPr>
          <a:xfrm>
            <a:off x="5306348" y="2193369"/>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רקע ונקודות להתייחסות</a:t>
            </a:r>
            <a:endParaRPr/>
          </a:p>
        </p:txBody>
      </p:sp>
      <p:sp>
        <p:nvSpPr>
          <p:cNvPr id="175" name="Google Shape;175;p18"/>
          <p:cNvSpPr/>
          <p:nvPr/>
        </p:nvSpPr>
        <p:spPr>
          <a:xfrm>
            <a:off x="5306348" y="2847732"/>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התנסות בגישת העיצוב</a:t>
            </a:r>
            <a:endParaRPr/>
          </a:p>
        </p:txBody>
      </p:sp>
      <p:sp>
        <p:nvSpPr>
          <p:cNvPr id="176" name="Google Shape;176;p18"/>
          <p:cNvSpPr/>
          <p:nvPr/>
        </p:nvSpPr>
        <p:spPr>
          <a:xfrm>
            <a:off x="5306348" y="3502095"/>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סיכום</a:t>
            </a:r>
            <a:endParaRPr/>
          </a:p>
        </p:txBody>
      </p:sp>
      <p:sp>
        <p:nvSpPr>
          <p:cNvPr id="177" name="Google Shape;177;p18"/>
          <p:cNvSpPr/>
          <p:nvPr/>
        </p:nvSpPr>
        <p:spPr>
          <a:xfrm>
            <a:off x="3603318" y="2193369"/>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רקע ונקודות להתייחסות</a:t>
            </a:r>
            <a:endParaRPr/>
          </a:p>
        </p:txBody>
      </p:sp>
      <p:sp>
        <p:nvSpPr>
          <p:cNvPr id="178" name="Google Shape;178;p18"/>
          <p:cNvSpPr/>
          <p:nvPr/>
        </p:nvSpPr>
        <p:spPr>
          <a:xfrm>
            <a:off x="3603318" y="2847732"/>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התנסות בגישת העיצוב</a:t>
            </a:r>
            <a:endParaRPr/>
          </a:p>
        </p:txBody>
      </p:sp>
      <p:sp>
        <p:nvSpPr>
          <p:cNvPr id="179" name="Google Shape;179;p18"/>
          <p:cNvSpPr/>
          <p:nvPr/>
        </p:nvSpPr>
        <p:spPr>
          <a:xfrm>
            <a:off x="3603318" y="3502095"/>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"הרמת מסך" סיכום</a:t>
            </a:r>
            <a:endParaRPr/>
          </a:p>
        </p:txBody>
      </p:sp>
      <p:sp>
        <p:nvSpPr>
          <p:cNvPr id="180" name="Google Shape;180;p18"/>
          <p:cNvSpPr/>
          <p:nvPr/>
        </p:nvSpPr>
        <p:spPr>
          <a:xfrm>
            <a:off x="1900289" y="2193369"/>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רקע ונקודות להתייחסות</a:t>
            </a:r>
            <a:endParaRPr/>
          </a:p>
        </p:txBody>
      </p:sp>
      <p:sp>
        <p:nvSpPr>
          <p:cNvPr id="181" name="Google Shape;181;p18"/>
          <p:cNvSpPr/>
          <p:nvPr/>
        </p:nvSpPr>
        <p:spPr>
          <a:xfrm>
            <a:off x="1900289" y="2847732"/>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סיור מזרח</a:t>
            </a:r>
            <a:endParaRPr/>
          </a:p>
        </p:txBody>
      </p:sp>
      <p:sp>
        <p:nvSpPr>
          <p:cNvPr id="182" name="Google Shape;182;p18"/>
          <p:cNvSpPr/>
          <p:nvPr/>
        </p:nvSpPr>
        <p:spPr>
          <a:xfrm>
            <a:off x="1900289" y="3502095"/>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סיכום</a:t>
            </a:r>
            <a:endParaRPr/>
          </a:p>
        </p:txBody>
      </p:sp>
      <p:sp>
        <p:nvSpPr>
          <p:cNvPr id="183" name="Google Shape;183;p18"/>
          <p:cNvSpPr/>
          <p:nvPr/>
        </p:nvSpPr>
        <p:spPr>
          <a:xfrm>
            <a:off x="197260" y="2193369"/>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"אבולוציית" החשיבה האסטרטגית בעולם העסקי</a:t>
            </a:r>
            <a:endParaRPr/>
          </a:p>
        </p:txBody>
      </p:sp>
      <p:sp>
        <p:nvSpPr>
          <p:cNvPr id="184" name="Google Shape;184;p18"/>
          <p:cNvSpPr/>
          <p:nvPr/>
        </p:nvSpPr>
        <p:spPr>
          <a:xfrm>
            <a:off x="197260" y="2847732"/>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גישות חדשות</a:t>
            </a:r>
            <a:endParaRPr/>
          </a:p>
        </p:txBody>
      </p:sp>
      <p:sp>
        <p:nvSpPr>
          <p:cNvPr id="185" name="Google Shape;185;p18"/>
          <p:cNvSpPr/>
          <p:nvPr/>
        </p:nvSpPr>
        <p:spPr>
          <a:xfrm>
            <a:off x="197260" y="3502095"/>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דיפוזיית החשיבה האסטרטגית למגזר הציבורי</a:t>
            </a:r>
            <a:endParaRPr/>
          </a:p>
        </p:txBody>
      </p:sp>
      <p:sp>
        <p:nvSpPr>
          <p:cNvPr id="186" name="Google Shape;186;p18"/>
          <p:cNvSpPr/>
          <p:nvPr/>
        </p:nvSpPr>
        <p:spPr>
          <a:xfrm>
            <a:off x="197260" y="4156458"/>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ארוחת טעימות</a:t>
            </a:r>
            <a:endParaRPr/>
          </a:p>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סקירה של ארסנל</a:t>
            </a:r>
            <a:endParaRPr/>
          </a:p>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כלים תומכי אסטרטגיה</a:t>
            </a:r>
            <a:endParaRPr/>
          </a:p>
        </p:txBody>
      </p:sp>
      <p:sp>
        <p:nvSpPr>
          <p:cNvPr id="187" name="Google Shape;187;p18"/>
          <p:cNvSpPr/>
          <p:nvPr/>
        </p:nvSpPr>
        <p:spPr>
          <a:xfrm>
            <a:off x="197260" y="4810821"/>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הצגה, תחרות ודיון</a:t>
            </a:r>
            <a:endParaRPr/>
          </a:p>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Real life scenario</a:t>
            </a:r>
            <a:endParaRPr/>
          </a:p>
        </p:txBody>
      </p:sp>
      <p:sp>
        <p:nvSpPr>
          <p:cNvPr id="188" name="Google Shape;188;p18"/>
          <p:cNvSpPr/>
          <p:nvPr/>
        </p:nvSpPr>
        <p:spPr>
          <a:xfrm>
            <a:off x="197260" y="5465184"/>
            <a:ext cx="1579305" cy="559692"/>
          </a:xfrm>
          <a:prstGeom prst="rect">
            <a:avLst/>
          </a:prstGeom>
          <a:solidFill>
            <a:srgbClr val="222B34">
              <a:alpha val="0"/>
            </a:srgbClr>
          </a:solidFill>
          <a:ln cap="flat" cmpd="sng" w="28575">
            <a:solidFill>
              <a:srgbClr val="FCC201">
                <a:alpha val="4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100" u="none" cap="none" strike="noStrike">
                <a:solidFill>
                  <a:schemeClr val="lt1"/>
                </a:solidFill>
                <a:latin typeface="Arial"/>
                <a:ea typeface="Arial"/>
                <a:cs typeface="Arial"/>
                <a:sym typeface="Arial"/>
              </a:rPr>
              <a:t>מקרי בוחן מניסיונם של בכירים</a:t>
            </a:r>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4" name="Shape 804"/>
        <p:cNvGrpSpPr/>
        <p:nvPr/>
      </p:nvGrpSpPr>
      <p:grpSpPr>
        <a:xfrm>
          <a:off x="0" y="0"/>
          <a:ext cx="0" cy="0"/>
          <a:chOff x="0" y="0"/>
          <a:chExt cx="0" cy="0"/>
        </a:xfrm>
      </p:grpSpPr>
      <p:sp>
        <p:nvSpPr>
          <p:cNvPr id="805" name="Google Shape;805;p54"/>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0" algn="ctr">
              <a:lnSpc>
                <a:spcPct val="101886"/>
              </a:lnSpc>
              <a:spcBef>
                <a:spcPts val="0"/>
              </a:spcBef>
              <a:spcAft>
                <a:spcPts val="0"/>
              </a:spcAft>
              <a:buClr>
                <a:schemeClr val="lt1"/>
              </a:buClr>
              <a:buSzPts val="5300"/>
              <a:buFont typeface="Arial"/>
              <a:buNone/>
            </a:pPr>
            <a:r>
              <a:rPr lang="iw-IL"/>
              <a:t>Strategy as an Effort to Clarify the Emerging Reality</a:t>
            </a:r>
            <a:endParaRPr/>
          </a:p>
        </p:txBody>
      </p:sp>
      <p:sp>
        <p:nvSpPr>
          <p:cNvPr id="806" name="Google Shape;806;p54"/>
          <p:cNvSpPr/>
          <p:nvPr/>
        </p:nvSpPr>
        <p:spPr>
          <a:xfrm>
            <a:off x="383975" y="1645750"/>
            <a:ext cx="3254400" cy="3560100"/>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182562" marR="0" rtl="1" algn="l">
              <a:spcBef>
                <a:spcPts val="0"/>
              </a:spcBef>
              <a:spcAft>
                <a:spcPts val="0"/>
              </a:spcAft>
              <a:buSzPts val="1100"/>
              <a:buNone/>
            </a:pPr>
            <a:r>
              <a:rPr b="1" lang="iw-IL" sz="3600">
                <a:solidFill>
                  <a:schemeClr val="lt1"/>
                </a:solidFill>
              </a:rPr>
              <a:t>Napoleon crosses the </a:t>
            </a:r>
            <a:endParaRPr b="1" sz="3600">
              <a:solidFill>
                <a:schemeClr val="lt1"/>
              </a:solidFill>
            </a:endParaRPr>
          </a:p>
          <a:p>
            <a:pPr indent="0" lvl="0" marL="182562" marR="0" rtl="1" algn="l">
              <a:spcBef>
                <a:spcPts val="0"/>
              </a:spcBef>
              <a:spcAft>
                <a:spcPts val="0"/>
              </a:spcAft>
              <a:buSzPts val="1100"/>
              <a:buNone/>
            </a:pPr>
            <a:r>
              <a:rPr b="1" lang="iw-IL" sz="3600">
                <a:solidFill>
                  <a:schemeClr val="lt1"/>
                </a:solidFill>
              </a:rPr>
              <a:t>Alps</a:t>
            </a:r>
            <a:endParaRPr b="1" sz="3600">
              <a:solidFill>
                <a:schemeClr val="lt1"/>
              </a:solidFill>
            </a:endParaRPr>
          </a:p>
          <a:p>
            <a:pPr indent="0" lvl="0" marL="182562" marR="0" rtl="1" algn="l">
              <a:spcBef>
                <a:spcPts val="0"/>
              </a:spcBef>
              <a:spcAft>
                <a:spcPts val="0"/>
              </a:spcAft>
              <a:buSzPts val="1100"/>
              <a:buNone/>
            </a:pPr>
            <a:r>
              <a:t/>
            </a:r>
            <a:endParaRPr b="1" sz="3600">
              <a:solidFill>
                <a:schemeClr val="lt1"/>
              </a:solidFill>
            </a:endParaRPr>
          </a:p>
          <a:p>
            <a:pPr indent="0" lvl="0" marL="182562" marR="0" rtl="0" algn="l">
              <a:spcBef>
                <a:spcPts val="0"/>
              </a:spcBef>
              <a:spcAft>
                <a:spcPts val="0"/>
              </a:spcAft>
              <a:buClr>
                <a:schemeClr val="dk1"/>
              </a:buClr>
              <a:buSzPts val="1100"/>
              <a:buFont typeface="Arial"/>
              <a:buNone/>
            </a:pPr>
            <a:r>
              <a:rPr b="1" lang="iw-IL" sz="2400">
                <a:solidFill>
                  <a:schemeClr val="lt1"/>
                </a:solidFill>
              </a:rPr>
              <a:t>Jacques-Lou</a:t>
            </a:r>
            <a:r>
              <a:rPr b="1" lang="iw-IL" sz="2400">
                <a:solidFill>
                  <a:schemeClr val="lt1"/>
                </a:solidFill>
              </a:rPr>
              <a:t>is David</a:t>
            </a:r>
            <a:endParaRPr b="1" sz="2400">
              <a:solidFill>
                <a:schemeClr val="lt1"/>
              </a:solidFill>
            </a:endParaRPr>
          </a:p>
          <a:p>
            <a:pPr indent="0" lvl="0" marL="182563" marR="0" rtl="1" algn="l">
              <a:spcBef>
                <a:spcPts val="0"/>
              </a:spcBef>
              <a:spcAft>
                <a:spcPts val="0"/>
              </a:spcAft>
              <a:buNone/>
            </a:pPr>
            <a:r>
              <a:t/>
            </a:r>
            <a:endParaRPr b="1" sz="3600">
              <a:solidFill>
                <a:schemeClr val="lt1"/>
              </a:solidFill>
            </a:endParaRPr>
          </a:p>
        </p:txBody>
      </p:sp>
      <p:grpSp>
        <p:nvGrpSpPr>
          <p:cNvPr id="807" name="Google Shape;807;p54"/>
          <p:cNvGrpSpPr/>
          <p:nvPr/>
        </p:nvGrpSpPr>
        <p:grpSpPr>
          <a:xfrm>
            <a:off x="3453215" y="646763"/>
            <a:ext cx="4587486" cy="5564474"/>
            <a:chOff x="3370186" y="429456"/>
            <a:chExt cx="4587486" cy="5564474"/>
          </a:xfrm>
        </p:grpSpPr>
        <p:sp>
          <p:nvSpPr>
            <p:cNvPr id="808" name="Google Shape;808;p54"/>
            <p:cNvSpPr/>
            <p:nvPr/>
          </p:nvSpPr>
          <p:spPr>
            <a:xfrm>
              <a:off x="7704549" y="429456"/>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9" name="Google Shape;809;p54"/>
            <p:cNvSpPr/>
            <p:nvPr/>
          </p:nvSpPr>
          <p:spPr>
            <a:xfrm rot="5400000">
              <a:off x="7698130" y="5738678"/>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0" name="Google Shape;810;p54"/>
            <p:cNvSpPr/>
            <p:nvPr/>
          </p:nvSpPr>
          <p:spPr>
            <a:xfrm rot="10800000">
              <a:off x="3371606" y="5739388"/>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54"/>
            <p:cNvSpPr/>
            <p:nvPr/>
          </p:nvSpPr>
          <p:spPr>
            <a:xfrm rot="-5400000">
              <a:off x="3370896" y="428747"/>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12" name="Google Shape;812;p54"/>
            <p:cNvPicPr preferRelativeResize="0"/>
            <p:nvPr/>
          </p:nvPicPr>
          <p:blipFill rotWithShape="1">
            <a:blip r:embed="rId3">
              <a:alphaModFix/>
            </a:blip>
            <a:srcRect b="0" l="627" r="7444" t="0"/>
            <a:stretch/>
          </p:blipFill>
          <p:spPr>
            <a:xfrm>
              <a:off x="3497458" y="552782"/>
              <a:ext cx="4347553" cy="5317822"/>
            </a:xfrm>
            <a:prstGeom prst="rect">
              <a:avLst/>
            </a:prstGeom>
            <a:noFill/>
            <a:ln>
              <a:noFill/>
            </a:ln>
          </p:spPr>
        </p:pic>
      </p:grpSp>
      <p:sp>
        <p:nvSpPr>
          <p:cNvPr id="813" name="Google Shape;813;p54"/>
          <p:cNvSpPr/>
          <p:nvPr/>
        </p:nvSpPr>
        <p:spPr>
          <a:xfrm rot="2700000">
            <a:off x="10193986" y="4787478"/>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54"/>
          <p:cNvSpPr txBox="1"/>
          <p:nvPr/>
        </p:nvSpPr>
        <p:spPr>
          <a:xfrm>
            <a:off x="8418948" y="5047646"/>
            <a:ext cx="3765600" cy="815700"/>
          </a:xfrm>
          <a:prstGeom prst="rect">
            <a:avLst/>
          </a:prstGeom>
          <a:noFill/>
          <a:ln>
            <a:noFill/>
          </a:ln>
        </p:spPr>
        <p:txBody>
          <a:bodyPr anchorCtr="0" anchor="t" bIns="45700" lIns="91425" spcFirstLastPara="1" rIns="91425" wrap="square" tIns="45700">
            <a:noAutofit/>
          </a:bodyPr>
          <a:lstStyle/>
          <a:p>
            <a:pPr indent="0" lvl="0" marL="0" marR="0" rtl="0" algn="ctr">
              <a:lnSpc>
                <a:spcPct val="122727"/>
              </a:lnSpc>
              <a:spcBef>
                <a:spcPts val="0"/>
              </a:spcBef>
              <a:spcAft>
                <a:spcPts val="0"/>
              </a:spcAft>
              <a:buClr>
                <a:srgbClr val="FCC201"/>
              </a:buClr>
              <a:buSzPts val="4400"/>
              <a:buFont typeface="Arial"/>
              <a:buNone/>
            </a:pPr>
            <a:r>
              <a:rPr b="1" lang="iw-IL" sz="4400">
                <a:solidFill>
                  <a:srgbClr val="FCC201"/>
                </a:solidFill>
              </a:rPr>
              <a:t>Bohm</a:t>
            </a:r>
            <a:endParaRPr b="1" sz="4400">
              <a:solidFill>
                <a:srgbClr val="FCC20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55"/>
          <p:cNvSpPr txBox="1"/>
          <p:nvPr>
            <p:ph type="title"/>
          </p:nvPr>
        </p:nvSpPr>
        <p:spPr>
          <a:xfrm>
            <a:off x="8418930" y="552782"/>
            <a:ext cx="3765655" cy="349533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sz="4800"/>
          </a:p>
        </p:txBody>
      </p:sp>
      <p:sp>
        <p:nvSpPr>
          <p:cNvPr id="820" name="Google Shape;820;p55"/>
          <p:cNvSpPr/>
          <p:nvPr/>
        </p:nvSpPr>
        <p:spPr>
          <a:xfrm>
            <a:off x="198844" y="897497"/>
            <a:ext cx="3254400" cy="5063100"/>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182562" marR="0" rtl="0" algn="l">
              <a:spcBef>
                <a:spcPts val="0"/>
              </a:spcBef>
              <a:spcAft>
                <a:spcPts val="0"/>
              </a:spcAft>
              <a:buClr>
                <a:schemeClr val="dk1"/>
              </a:buClr>
              <a:buSzPts val="1100"/>
              <a:buFont typeface="Arial"/>
              <a:buNone/>
            </a:pPr>
            <a:r>
              <a:rPr lang="iw-IL" sz="2400">
                <a:solidFill>
                  <a:schemeClr val="lt1"/>
                </a:solidFill>
              </a:rPr>
              <a:t>If reality is the formation of complexities, one must "photograph" and consciously freeze it in order to impose a meaningful order on it and give it a conceptual framework</a:t>
            </a:r>
            <a:endParaRPr sz="2400">
              <a:solidFill>
                <a:schemeClr val="lt1"/>
              </a:solidFill>
            </a:endParaRPr>
          </a:p>
          <a:p>
            <a:pPr indent="0" lvl="0" marL="182562" marR="0" rtl="0" algn="l">
              <a:spcBef>
                <a:spcPts val="0"/>
              </a:spcBef>
              <a:spcAft>
                <a:spcPts val="0"/>
              </a:spcAft>
              <a:buClr>
                <a:schemeClr val="dk1"/>
              </a:buClr>
              <a:buSzPts val="1100"/>
              <a:buFont typeface="Arial"/>
              <a:buNone/>
            </a:pPr>
            <a:r>
              <a:rPr lang="iw-IL" sz="2400">
                <a:solidFill>
                  <a:schemeClr val="lt1"/>
                </a:solidFill>
              </a:rPr>
              <a:t>(Framing)</a:t>
            </a:r>
            <a:endParaRPr sz="2400">
              <a:solidFill>
                <a:schemeClr val="lt1"/>
              </a:solidFill>
            </a:endParaRPr>
          </a:p>
          <a:p>
            <a:pPr indent="0" lvl="0" marL="182563" marR="0" rtl="1" algn="l">
              <a:spcBef>
                <a:spcPts val="0"/>
              </a:spcBef>
              <a:spcAft>
                <a:spcPts val="0"/>
              </a:spcAft>
              <a:buNone/>
            </a:pPr>
            <a:r>
              <a:t/>
            </a:r>
            <a:endParaRPr sz="2400">
              <a:solidFill>
                <a:schemeClr val="lt1"/>
              </a:solidFill>
            </a:endParaRPr>
          </a:p>
        </p:txBody>
      </p:sp>
      <p:grpSp>
        <p:nvGrpSpPr>
          <p:cNvPr id="821" name="Google Shape;821;p55"/>
          <p:cNvGrpSpPr/>
          <p:nvPr/>
        </p:nvGrpSpPr>
        <p:grpSpPr>
          <a:xfrm>
            <a:off x="3453216" y="773763"/>
            <a:ext cx="4587485" cy="5310474"/>
            <a:chOff x="3453216" y="870283"/>
            <a:chExt cx="4587485" cy="5310474"/>
          </a:xfrm>
        </p:grpSpPr>
        <p:sp>
          <p:nvSpPr>
            <p:cNvPr id="822" name="Google Shape;822;p55"/>
            <p:cNvSpPr/>
            <p:nvPr/>
          </p:nvSpPr>
          <p:spPr>
            <a:xfrm>
              <a:off x="7787578" y="870283"/>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55"/>
            <p:cNvSpPr/>
            <p:nvPr/>
          </p:nvSpPr>
          <p:spPr>
            <a:xfrm rot="5400000">
              <a:off x="7781159" y="5925505"/>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55"/>
            <p:cNvSpPr/>
            <p:nvPr/>
          </p:nvSpPr>
          <p:spPr>
            <a:xfrm rot="10800000">
              <a:off x="3454635" y="5926215"/>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55"/>
            <p:cNvSpPr/>
            <p:nvPr/>
          </p:nvSpPr>
          <p:spPr>
            <a:xfrm rot="-5400000">
              <a:off x="3453925" y="869574"/>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26" name="Google Shape;826;p55"/>
            <p:cNvPicPr preferRelativeResize="0"/>
            <p:nvPr/>
          </p:nvPicPr>
          <p:blipFill rotWithShape="1">
            <a:blip r:embed="rId3">
              <a:alphaModFix/>
            </a:blip>
            <a:srcRect b="0" l="0" r="0" t="0"/>
            <a:stretch/>
          </p:blipFill>
          <p:spPr>
            <a:xfrm>
              <a:off x="3580487" y="994017"/>
              <a:ext cx="4347553" cy="5052846"/>
            </a:xfrm>
            <a:prstGeom prst="rect">
              <a:avLst/>
            </a:prstGeom>
            <a:noFill/>
            <a:ln>
              <a:noFill/>
            </a:ln>
          </p:spPr>
        </p:pic>
      </p:grpSp>
      <p:sp>
        <p:nvSpPr>
          <p:cNvPr id="827" name="Google Shape;827;p55"/>
          <p:cNvSpPr/>
          <p:nvPr/>
        </p:nvSpPr>
        <p:spPr>
          <a:xfrm rot="2700000">
            <a:off x="10193999" y="4834328"/>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55"/>
          <p:cNvSpPr txBox="1"/>
          <p:nvPr/>
        </p:nvSpPr>
        <p:spPr>
          <a:xfrm>
            <a:off x="8418948" y="5268521"/>
            <a:ext cx="3765600" cy="815700"/>
          </a:xfrm>
          <a:prstGeom prst="rect">
            <a:avLst/>
          </a:prstGeom>
          <a:noFill/>
          <a:ln>
            <a:noFill/>
          </a:ln>
        </p:spPr>
        <p:txBody>
          <a:bodyPr anchorCtr="0" anchor="t" bIns="45700" lIns="91425" spcFirstLastPara="1" rIns="91425" wrap="square" tIns="45700">
            <a:noAutofit/>
          </a:bodyPr>
          <a:lstStyle/>
          <a:p>
            <a:pPr indent="0" lvl="0" marL="0" rtl="0" algn="ctr">
              <a:lnSpc>
                <a:spcPct val="122727"/>
              </a:lnSpc>
              <a:spcBef>
                <a:spcPts val="0"/>
              </a:spcBef>
              <a:spcAft>
                <a:spcPts val="0"/>
              </a:spcAft>
              <a:buClr>
                <a:srgbClr val="FCC201"/>
              </a:buClr>
              <a:buSzPts val="4400"/>
              <a:buFont typeface="Arial"/>
              <a:buNone/>
            </a:pPr>
            <a:r>
              <a:rPr b="1" lang="iw-IL" sz="4400">
                <a:solidFill>
                  <a:srgbClr val="FCC201"/>
                </a:solidFill>
              </a:rPr>
              <a:t>Bohm</a:t>
            </a:r>
            <a:endParaRPr b="1" sz="4400">
              <a:solidFill>
                <a:srgbClr val="FCC20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p56"/>
          <p:cNvSpPr txBox="1"/>
          <p:nvPr>
            <p:ph type="title"/>
          </p:nvPr>
        </p:nvSpPr>
        <p:spPr>
          <a:xfrm>
            <a:off x="-1" y="243305"/>
            <a:ext cx="12192000" cy="1328056"/>
          </a:xfrm>
          <a:prstGeom prst="rect">
            <a:avLst/>
          </a:prstGeom>
          <a:noFill/>
          <a:ln>
            <a:noFill/>
          </a:ln>
        </p:spPr>
        <p:txBody>
          <a:bodyPr anchorCtr="0" anchor="t" bIns="45700" lIns="91425" spcFirstLastPara="1" rIns="91425" wrap="square" tIns="45700">
            <a:noAutofit/>
          </a:bodyPr>
          <a:lstStyle/>
          <a:p>
            <a:pPr indent="0" lvl="0" marL="0" rtl="1" algn="ctr">
              <a:lnSpc>
                <a:spcPct val="90000"/>
              </a:lnSpc>
              <a:spcBef>
                <a:spcPts val="0"/>
              </a:spcBef>
              <a:spcAft>
                <a:spcPts val="0"/>
              </a:spcAft>
              <a:buClr>
                <a:schemeClr val="lt1"/>
              </a:buClr>
              <a:buSzPts val="4400"/>
              <a:buFont typeface="Arial"/>
              <a:buNone/>
            </a:pPr>
            <a:r>
              <a:rPr lang="iw-IL" sz="4000"/>
              <a:t>Strategy as an Effort to Clarify the Emerging Reality</a:t>
            </a:r>
            <a:br>
              <a:rPr lang="iw-IL" sz="4000"/>
            </a:br>
            <a:r>
              <a:rPr b="1" lang="iw-IL" sz="4000">
                <a:solidFill>
                  <a:srgbClr val="FCC201"/>
                </a:solidFill>
              </a:rPr>
              <a:t>Bohm</a:t>
            </a:r>
            <a:endParaRPr b="1" sz="4000">
              <a:solidFill>
                <a:srgbClr val="FCC201"/>
              </a:solidFill>
            </a:endParaRPr>
          </a:p>
        </p:txBody>
      </p:sp>
      <p:pic>
        <p:nvPicPr>
          <p:cNvPr id="834" name="Google Shape;834;p56"/>
          <p:cNvPicPr preferRelativeResize="0"/>
          <p:nvPr/>
        </p:nvPicPr>
        <p:blipFill rotWithShape="1">
          <a:blip r:embed="rId3">
            <a:alphaModFix/>
          </a:blip>
          <a:srcRect b="0" l="0" r="0" t="0"/>
          <a:stretch/>
        </p:blipFill>
        <p:spPr>
          <a:xfrm>
            <a:off x="312074" y="2118165"/>
            <a:ext cx="11567852" cy="4410652"/>
          </a:xfrm>
          <a:prstGeom prst="rect">
            <a:avLst/>
          </a:prstGeom>
          <a:noFill/>
          <a:ln>
            <a:noFill/>
          </a:ln>
        </p:spPr>
      </p:pic>
      <p:sp>
        <p:nvSpPr>
          <p:cNvPr id="835" name="Google Shape;835;p56">
            <a:hlinkClick action="ppaction://hlinksldjump" r:id="rId4"/>
          </p:cNvPr>
          <p:cNvSpPr/>
          <p:nvPr/>
        </p:nvSpPr>
        <p:spPr>
          <a:xfrm>
            <a:off x="8823960" y="3343604"/>
            <a:ext cx="1371054" cy="1371054"/>
          </a:xfrm>
          <a:prstGeom prst="ellipse">
            <a:avLst/>
          </a:prstGeom>
          <a:solidFill>
            <a:srgbClr val="FF4343">
              <a:alpha val="0"/>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56">
            <a:hlinkClick action="ppaction://hlinksldjump" r:id="rId5"/>
          </p:cNvPr>
          <p:cNvSpPr/>
          <p:nvPr/>
        </p:nvSpPr>
        <p:spPr>
          <a:xfrm>
            <a:off x="6621780" y="3785564"/>
            <a:ext cx="1371054" cy="1371054"/>
          </a:xfrm>
          <a:prstGeom prst="ellipse">
            <a:avLst/>
          </a:prstGeom>
          <a:solidFill>
            <a:srgbClr val="FF4343">
              <a:alpha val="0"/>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56">
            <a:hlinkClick action="ppaction://hlinksldjump" r:id="rId6"/>
          </p:cNvPr>
          <p:cNvSpPr/>
          <p:nvPr/>
        </p:nvSpPr>
        <p:spPr>
          <a:xfrm>
            <a:off x="4526280" y="3343604"/>
            <a:ext cx="1371054" cy="1371054"/>
          </a:xfrm>
          <a:prstGeom prst="ellipse">
            <a:avLst/>
          </a:prstGeom>
          <a:solidFill>
            <a:srgbClr val="FF4343">
              <a:alpha val="0"/>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56">
            <a:hlinkClick action="ppaction://hlinksldjump" r:id="rId7"/>
          </p:cNvPr>
          <p:cNvSpPr/>
          <p:nvPr/>
        </p:nvSpPr>
        <p:spPr>
          <a:xfrm>
            <a:off x="533400" y="2650457"/>
            <a:ext cx="1371054" cy="1371054"/>
          </a:xfrm>
          <a:prstGeom prst="ellipse">
            <a:avLst/>
          </a:prstGeom>
          <a:solidFill>
            <a:srgbClr val="FF4343">
              <a:alpha val="0"/>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39" name="Google Shape;839;p56"/>
          <p:cNvGrpSpPr/>
          <p:nvPr/>
        </p:nvGrpSpPr>
        <p:grpSpPr>
          <a:xfrm>
            <a:off x="8649624" y="1901748"/>
            <a:ext cx="1708800" cy="748625"/>
            <a:chOff x="8649624" y="1901748"/>
            <a:chExt cx="1708800" cy="748625"/>
          </a:xfrm>
        </p:grpSpPr>
        <p:sp>
          <p:nvSpPr>
            <p:cNvPr id="840" name="Google Shape;840;p56"/>
            <p:cNvSpPr txBox="1"/>
            <p:nvPr/>
          </p:nvSpPr>
          <p:spPr>
            <a:xfrm>
              <a:off x="8649624" y="1901748"/>
              <a:ext cx="1708800" cy="46170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300">
                  <a:solidFill>
                    <a:srgbClr val="FCC201"/>
                  </a:solidFill>
                  <a:latin typeface="Arial"/>
                  <a:ea typeface="Arial"/>
                  <a:cs typeface="Arial"/>
                  <a:sym typeface="Arial"/>
                </a:rPr>
                <a:t>1967</a:t>
              </a:r>
              <a:endParaRPr b="1" sz="2300">
                <a:solidFill>
                  <a:srgbClr val="FCC201"/>
                </a:solidFill>
                <a:latin typeface="Arial"/>
                <a:ea typeface="Arial"/>
                <a:cs typeface="Arial"/>
                <a:sym typeface="Arial"/>
              </a:endParaRPr>
            </a:p>
          </p:txBody>
        </p:sp>
        <p:sp>
          <p:nvSpPr>
            <p:cNvPr id="841" name="Google Shape;841;p56"/>
            <p:cNvSpPr txBox="1"/>
            <p:nvPr/>
          </p:nvSpPr>
          <p:spPr>
            <a:xfrm>
              <a:off x="8649624" y="2219573"/>
              <a:ext cx="1708800" cy="43080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2000">
                  <a:solidFill>
                    <a:schemeClr val="lt1"/>
                  </a:solidFill>
                </a:rPr>
                <a:t>'Operation Focus'</a:t>
              </a:r>
              <a:endParaRPr sz="2000"/>
            </a:p>
          </p:txBody>
        </p:sp>
      </p:grpSp>
      <p:grpSp>
        <p:nvGrpSpPr>
          <p:cNvPr id="842" name="Google Shape;842;p56"/>
          <p:cNvGrpSpPr/>
          <p:nvPr/>
        </p:nvGrpSpPr>
        <p:grpSpPr>
          <a:xfrm>
            <a:off x="6452943" y="5800425"/>
            <a:ext cx="1708727" cy="748712"/>
            <a:chOff x="8649624" y="2073373"/>
            <a:chExt cx="1708727" cy="748712"/>
          </a:xfrm>
        </p:grpSpPr>
        <p:sp>
          <p:nvSpPr>
            <p:cNvPr id="843" name="Google Shape;843;p56"/>
            <p:cNvSpPr txBox="1"/>
            <p:nvPr/>
          </p:nvSpPr>
          <p:spPr>
            <a:xfrm>
              <a:off x="8649624" y="2073373"/>
              <a:ext cx="1708727" cy="46166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300">
                  <a:solidFill>
                    <a:srgbClr val="FCC201"/>
                  </a:solidFill>
                  <a:latin typeface="Arial"/>
                  <a:ea typeface="Arial"/>
                  <a:cs typeface="Arial"/>
                  <a:sym typeface="Arial"/>
                </a:rPr>
                <a:t>1973</a:t>
              </a:r>
              <a:endParaRPr b="1" sz="2300">
                <a:solidFill>
                  <a:srgbClr val="FCC201"/>
                </a:solidFill>
                <a:latin typeface="Arial"/>
                <a:ea typeface="Arial"/>
                <a:cs typeface="Arial"/>
                <a:sym typeface="Arial"/>
              </a:endParaRPr>
            </a:p>
          </p:txBody>
        </p:sp>
        <p:sp>
          <p:nvSpPr>
            <p:cNvPr id="844" name="Google Shape;844;p56"/>
            <p:cNvSpPr txBox="1"/>
            <p:nvPr/>
          </p:nvSpPr>
          <p:spPr>
            <a:xfrm>
              <a:off x="8649624" y="2391198"/>
              <a:ext cx="1708727" cy="43088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2000">
                  <a:solidFill>
                    <a:schemeClr val="lt1"/>
                  </a:solidFill>
                </a:rPr>
                <a:t>'Operation Model 5'</a:t>
              </a:r>
              <a:endParaRPr sz="2000"/>
            </a:p>
          </p:txBody>
        </p:sp>
      </p:grpSp>
      <p:grpSp>
        <p:nvGrpSpPr>
          <p:cNvPr id="845" name="Google Shape;845;p56"/>
          <p:cNvGrpSpPr/>
          <p:nvPr/>
        </p:nvGrpSpPr>
        <p:grpSpPr>
          <a:xfrm>
            <a:off x="4054325" y="1761113"/>
            <a:ext cx="2505300" cy="748637"/>
            <a:chOff x="8346506" y="1786398"/>
            <a:chExt cx="2505300" cy="748637"/>
          </a:xfrm>
        </p:grpSpPr>
        <p:sp>
          <p:nvSpPr>
            <p:cNvPr id="846" name="Google Shape;846;p56"/>
            <p:cNvSpPr txBox="1"/>
            <p:nvPr/>
          </p:nvSpPr>
          <p:spPr>
            <a:xfrm>
              <a:off x="8744749" y="1786398"/>
              <a:ext cx="1708800" cy="46170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300">
                  <a:solidFill>
                    <a:srgbClr val="FCC201"/>
                  </a:solidFill>
                  <a:latin typeface="Arial"/>
                  <a:ea typeface="Arial"/>
                  <a:cs typeface="Arial"/>
                  <a:sym typeface="Arial"/>
                </a:rPr>
                <a:t>1982</a:t>
              </a:r>
              <a:endParaRPr b="1" sz="2300">
                <a:solidFill>
                  <a:srgbClr val="FCC201"/>
                </a:solidFill>
                <a:latin typeface="Arial"/>
                <a:ea typeface="Arial"/>
                <a:cs typeface="Arial"/>
                <a:sym typeface="Arial"/>
              </a:endParaRPr>
            </a:p>
          </p:txBody>
        </p:sp>
        <p:sp>
          <p:nvSpPr>
            <p:cNvPr id="847" name="Google Shape;847;p56"/>
            <p:cNvSpPr txBox="1"/>
            <p:nvPr/>
          </p:nvSpPr>
          <p:spPr>
            <a:xfrm>
              <a:off x="8346506" y="2104235"/>
              <a:ext cx="2505300" cy="43080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2000">
                  <a:solidFill>
                    <a:schemeClr val="lt1"/>
                  </a:solidFill>
                </a:rPr>
                <a:t>'</a:t>
              </a:r>
              <a:r>
                <a:rPr lang="iw-IL" sz="2000">
                  <a:solidFill>
                    <a:schemeClr val="lt1"/>
                  </a:solidFill>
                </a:rPr>
                <a:t>Operation Mole Cricket 19</a:t>
              </a:r>
              <a:r>
                <a:rPr lang="iw-IL" sz="2000">
                  <a:solidFill>
                    <a:schemeClr val="lt1"/>
                  </a:solidFill>
                </a:rPr>
                <a:t>'</a:t>
              </a:r>
              <a:endParaRPr sz="2000"/>
            </a:p>
          </p:txBody>
        </p:sp>
      </p:grpSp>
      <p:grpSp>
        <p:nvGrpSpPr>
          <p:cNvPr id="848" name="Google Shape;848;p56"/>
          <p:cNvGrpSpPr/>
          <p:nvPr/>
        </p:nvGrpSpPr>
        <p:grpSpPr>
          <a:xfrm>
            <a:off x="2475303" y="4481828"/>
            <a:ext cx="1708727" cy="748712"/>
            <a:chOff x="8649624" y="2073373"/>
            <a:chExt cx="1708727" cy="748712"/>
          </a:xfrm>
        </p:grpSpPr>
        <p:sp>
          <p:nvSpPr>
            <p:cNvPr id="849" name="Google Shape;849;p56"/>
            <p:cNvSpPr txBox="1"/>
            <p:nvPr/>
          </p:nvSpPr>
          <p:spPr>
            <a:xfrm>
              <a:off x="8649624" y="2073373"/>
              <a:ext cx="1708727" cy="46166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300">
                  <a:solidFill>
                    <a:srgbClr val="FCC201"/>
                  </a:solidFill>
                  <a:latin typeface="Arial"/>
                  <a:ea typeface="Arial"/>
                  <a:cs typeface="Arial"/>
                  <a:sym typeface="Arial"/>
                </a:rPr>
                <a:t>2018</a:t>
              </a:r>
              <a:endParaRPr b="1" sz="2300">
                <a:solidFill>
                  <a:srgbClr val="FCC201"/>
                </a:solidFill>
                <a:latin typeface="Arial"/>
                <a:ea typeface="Arial"/>
                <a:cs typeface="Arial"/>
                <a:sym typeface="Arial"/>
              </a:endParaRPr>
            </a:p>
          </p:txBody>
        </p:sp>
        <p:sp>
          <p:nvSpPr>
            <p:cNvPr id="850" name="Google Shape;850;p56"/>
            <p:cNvSpPr txBox="1"/>
            <p:nvPr/>
          </p:nvSpPr>
          <p:spPr>
            <a:xfrm>
              <a:off x="8649624" y="2391198"/>
              <a:ext cx="1708727" cy="43088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Clr>
                  <a:schemeClr val="dk1"/>
                </a:buClr>
                <a:buSzPts val="1100"/>
                <a:buFont typeface="Arial"/>
                <a:buNone/>
              </a:pPr>
              <a:r>
                <a:rPr lang="iw-IL" sz="2000">
                  <a:solidFill>
                    <a:schemeClr val="lt1"/>
                  </a:solidFill>
                </a:rPr>
                <a:t>'Yarkon Bridge'</a:t>
              </a:r>
              <a:endParaRPr sz="2000">
                <a:solidFill>
                  <a:schemeClr val="lt1"/>
                </a:solidFill>
              </a:endParaRPr>
            </a:p>
            <a:p>
              <a:pPr indent="0" lvl="0" marL="0" marR="0" rtl="1" algn="ctr">
                <a:spcBef>
                  <a:spcPts val="0"/>
                </a:spcBef>
                <a:spcAft>
                  <a:spcPts val="0"/>
                </a:spcAft>
                <a:buClr>
                  <a:schemeClr val="dk1"/>
                </a:buClr>
                <a:buSzPts val="1100"/>
                <a:buFont typeface="Arial"/>
                <a:buNone/>
              </a:pPr>
              <a:r>
                <a:t/>
              </a:r>
              <a:endParaRPr sz="2200">
                <a:solidFill>
                  <a:schemeClr val="lt1"/>
                </a:solidFill>
              </a:endParaRPr>
            </a:p>
            <a:p>
              <a:pPr indent="0" lvl="0" marL="0" marR="0" rtl="1" algn="ctr">
                <a:spcBef>
                  <a:spcPts val="0"/>
                </a:spcBef>
                <a:spcAft>
                  <a:spcPts val="0"/>
                </a:spcAft>
                <a:buNone/>
              </a:pPr>
              <a:r>
                <a:t/>
              </a:r>
              <a:endParaRPr sz="2200">
                <a:solidFill>
                  <a:schemeClr val="lt1"/>
                </a:solidFill>
              </a:endParaRPr>
            </a:p>
          </p:txBody>
        </p:sp>
      </p:grpSp>
      <p:grpSp>
        <p:nvGrpSpPr>
          <p:cNvPr id="851" name="Google Shape;851;p56"/>
          <p:cNvGrpSpPr/>
          <p:nvPr/>
        </p:nvGrpSpPr>
        <p:grpSpPr>
          <a:xfrm>
            <a:off x="367450" y="4577165"/>
            <a:ext cx="1708727" cy="748712"/>
            <a:chOff x="8649624" y="2073373"/>
            <a:chExt cx="1708727" cy="748712"/>
          </a:xfrm>
        </p:grpSpPr>
        <p:sp>
          <p:nvSpPr>
            <p:cNvPr id="852" name="Google Shape;852;p56"/>
            <p:cNvSpPr txBox="1"/>
            <p:nvPr/>
          </p:nvSpPr>
          <p:spPr>
            <a:xfrm>
              <a:off x="8649624" y="2073373"/>
              <a:ext cx="1708727" cy="461665"/>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2300">
                  <a:solidFill>
                    <a:srgbClr val="FCC201"/>
                  </a:solidFill>
                  <a:latin typeface="Arial"/>
                  <a:ea typeface="Arial"/>
                  <a:cs typeface="Arial"/>
                  <a:sym typeface="Arial"/>
                </a:rPr>
                <a:t>2019</a:t>
              </a:r>
              <a:endParaRPr b="1" sz="2300">
                <a:solidFill>
                  <a:srgbClr val="FCC201"/>
                </a:solidFill>
                <a:latin typeface="Arial"/>
                <a:ea typeface="Arial"/>
                <a:cs typeface="Arial"/>
                <a:sym typeface="Arial"/>
              </a:endParaRPr>
            </a:p>
          </p:txBody>
        </p:sp>
        <p:sp>
          <p:nvSpPr>
            <p:cNvPr id="853" name="Google Shape;853;p56"/>
            <p:cNvSpPr txBox="1"/>
            <p:nvPr/>
          </p:nvSpPr>
          <p:spPr>
            <a:xfrm>
              <a:off x="8649624" y="2391198"/>
              <a:ext cx="1708727" cy="43088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2000">
                  <a:solidFill>
                    <a:schemeClr val="lt1"/>
                  </a:solidFill>
                  <a:latin typeface="Arial"/>
                  <a:ea typeface="Arial"/>
                  <a:cs typeface="Arial"/>
                  <a:sym typeface="Arial"/>
                </a:rPr>
                <a:t>S-300PM-2</a:t>
              </a:r>
              <a:endParaRPr sz="2000">
                <a:solidFill>
                  <a:schemeClr val="lt1"/>
                </a:solidFill>
                <a:latin typeface="Arial"/>
                <a:ea typeface="Arial"/>
                <a:cs typeface="Arial"/>
                <a:sym typeface="Arial"/>
              </a:endParaRPr>
            </a:p>
          </p:txBody>
        </p:sp>
      </p:grpSp>
      <p:pic>
        <p:nvPicPr>
          <p:cNvPr id="854" name="Google Shape;854;p56"/>
          <p:cNvPicPr preferRelativeResize="0"/>
          <p:nvPr/>
        </p:nvPicPr>
        <p:blipFill rotWithShape="1">
          <a:blip r:embed="rId8">
            <a:alphaModFix/>
          </a:blip>
          <a:srcRect b="0" l="0" r="0" t="0"/>
          <a:stretch/>
        </p:blipFill>
        <p:spPr>
          <a:xfrm>
            <a:off x="2604995" y="2535038"/>
            <a:ext cx="1449342" cy="1425271"/>
          </a:xfrm>
          <a:prstGeom prst="ellipse">
            <a:avLst/>
          </a:prstGeom>
          <a:noFill/>
          <a:ln>
            <a:noFill/>
          </a:ln>
        </p:spPr>
      </p:pic>
      <p:pic>
        <p:nvPicPr>
          <p:cNvPr id="855" name="Google Shape;855;p56"/>
          <p:cNvPicPr preferRelativeResize="0"/>
          <p:nvPr/>
        </p:nvPicPr>
        <p:blipFill rotWithShape="1">
          <a:blip r:embed="rId8">
            <a:alphaModFix/>
          </a:blip>
          <a:srcRect b="0" l="0" r="0" t="0"/>
          <a:stretch/>
        </p:blipFill>
        <p:spPr>
          <a:xfrm>
            <a:off x="2611629" y="2509753"/>
            <a:ext cx="1449342" cy="1425271"/>
          </a:xfrm>
          <a:prstGeom prst="ellipse">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2500"/>
                                        <p:tgtEl>
                                          <p:spTgt spid="834"/>
                                        </p:tgtEl>
                                      </p:cBhvr>
                                    </p:animEffect>
                                  </p:childTnLst>
                                </p:cTn>
                              </p:par>
                              <p:par>
                                <p:cTn fill="hold" nodeType="withEffect" presetClass="entr" presetID="10" presetSubtype="0">
                                  <p:stCondLst>
                                    <p:cond delay="50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par>
                                <p:cTn fill="hold" nodeType="withEffect" presetClass="entr" presetID="10" presetSubtype="0">
                                  <p:stCondLst>
                                    <p:cond delay="750"/>
                                  </p:stCondLst>
                                  <p:childTnLst>
                                    <p:set>
                                      <p:cBhvr>
                                        <p:cTn dur="1" fill="hold">
                                          <p:stCondLst>
                                            <p:cond delay="0"/>
                                          </p:stCondLst>
                                        </p:cTn>
                                        <p:tgtEl>
                                          <p:spTgt spid="842"/>
                                        </p:tgtEl>
                                        <p:attrNameLst>
                                          <p:attrName>style.visibility</p:attrName>
                                        </p:attrNameLst>
                                      </p:cBhvr>
                                      <p:to>
                                        <p:strVal val="visible"/>
                                      </p:to>
                                    </p:set>
                                    <p:animEffect filter="fade" transition="in">
                                      <p:cBhvr>
                                        <p:cTn dur="500"/>
                                        <p:tgtEl>
                                          <p:spTgt spid="842"/>
                                        </p:tgtEl>
                                      </p:cBhvr>
                                    </p:animEffect>
                                  </p:childTnLst>
                                </p:cTn>
                              </p:par>
                              <p:par>
                                <p:cTn fill="hold" nodeType="withEffect" presetClass="entr" presetID="10" presetSubtype="0">
                                  <p:stCondLst>
                                    <p:cond delay="125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par>
                                <p:cTn fill="hold" nodeType="withEffect" presetClass="entr" presetID="10" presetSubtype="0">
                                  <p:stCondLst>
                                    <p:cond delay="175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par>
                                <p:cTn fill="hold" nodeType="withEffect" presetClass="entr" presetID="10" presetSubtype="0">
                                  <p:stCondLst>
                                    <p:cond delay="175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pic>
        <p:nvPicPr>
          <p:cNvPr id="860" name="Google Shape;860;p57"/>
          <p:cNvPicPr preferRelativeResize="0"/>
          <p:nvPr/>
        </p:nvPicPr>
        <p:blipFill rotWithShape="1">
          <a:blip r:embed="rId3">
            <a:alphaModFix/>
          </a:blip>
          <a:srcRect b="3592" l="0" r="0" t="10865"/>
          <a:stretch/>
        </p:blipFill>
        <p:spPr>
          <a:xfrm>
            <a:off x="0" y="0"/>
            <a:ext cx="12192000" cy="7260609"/>
          </a:xfrm>
          <a:prstGeom prst="rect">
            <a:avLst/>
          </a:prstGeom>
          <a:noFill/>
          <a:ln>
            <a:noFill/>
          </a:ln>
        </p:spPr>
      </p:pic>
      <p:sp>
        <p:nvSpPr>
          <p:cNvPr id="861" name="Google Shape;861;p57"/>
          <p:cNvSpPr/>
          <p:nvPr/>
        </p:nvSpPr>
        <p:spPr>
          <a:xfrm>
            <a:off x="0" y="5370646"/>
            <a:ext cx="12192000" cy="1384995"/>
          </a:xfrm>
          <a:prstGeom prst="rect">
            <a:avLst/>
          </a:prstGeom>
          <a:solidFill>
            <a:srgbClr val="FFFFFF">
              <a:alpha val="49803"/>
            </a:srgbClr>
          </a:solidFill>
          <a:ln>
            <a:noFill/>
          </a:ln>
        </p:spPr>
        <p:txBody>
          <a:bodyPr anchorCtr="0" anchor="t" bIns="45700" lIns="91425" spcFirstLastPara="1" rIns="91425" wrap="square" tIns="45700">
            <a:noAutofit/>
          </a:bodyPr>
          <a:lstStyle/>
          <a:p>
            <a:pPr indent="0" lvl="0" marL="0" marR="0" rtl="1" algn="l">
              <a:spcBef>
                <a:spcPts val="0"/>
              </a:spcBef>
              <a:spcAft>
                <a:spcPts val="0"/>
              </a:spcAft>
              <a:buNone/>
            </a:pPr>
            <a:r>
              <a:rPr b="1" lang="iw-IL" sz="2800">
                <a:solidFill>
                  <a:schemeClr val="dk1"/>
                </a:solidFill>
                <a:latin typeface="Arial"/>
                <a:ea typeface="Arial"/>
                <a:cs typeface="Arial"/>
                <a:sym typeface="Arial"/>
              </a:rPr>
              <a:t>“We believe that it is advisable for ‘hot heads’ to adequately assess the current situation in the region and refrain from provocative actions on the territory of Syria”   </a:t>
            </a:r>
            <a:r>
              <a:rPr b="1" lang="iw-IL" sz="2000">
                <a:solidFill>
                  <a:srgbClr val="FCC201"/>
                </a:solidFill>
                <a:latin typeface="Arial"/>
                <a:ea typeface="Arial"/>
                <a:cs typeface="Arial"/>
                <a:sym typeface="Arial"/>
              </a:rPr>
              <a:t>Sergey Shoygu</a:t>
            </a:r>
            <a:endParaRPr b="1" sz="2000">
              <a:solidFill>
                <a:srgbClr val="FCC20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sp>
        <p:nvSpPr>
          <p:cNvPr id="866" name="Google Shape;866;p58"/>
          <p:cNvSpPr/>
          <p:nvPr/>
        </p:nvSpPr>
        <p:spPr>
          <a:xfrm>
            <a:off x="5495636" y="5409513"/>
            <a:ext cx="2226300" cy="794326"/>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434343"/>
                </a:solidFill>
              </a:rPr>
              <a:t>David Bohm</a:t>
            </a:r>
            <a:endParaRPr b="1">
              <a:solidFill>
                <a:srgbClr val="434343"/>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434343"/>
                </a:solidFill>
              </a:rPr>
              <a:t>Physicist, philosopher and educator (American)</a:t>
            </a:r>
            <a:endParaRPr>
              <a:solidFill>
                <a:srgbClr val="434343"/>
              </a:solidFill>
            </a:endParaRPr>
          </a:p>
        </p:txBody>
      </p:sp>
      <p:sp>
        <p:nvSpPr>
          <p:cNvPr id="867" name="Google Shape;867;p58"/>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sz="4800"/>
          </a:p>
          <a:p>
            <a:pPr indent="0" lvl="0" marL="0" rtl="0" algn="ctr">
              <a:lnSpc>
                <a:spcPct val="101886"/>
              </a:lnSpc>
              <a:spcBef>
                <a:spcPts val="0"/>
              </a:spcBef>
              <a:spcAft>
                <a:spcPts val="0"/>
              </a:spcAft>
              <a:buClr>
                <a:schemeClr val="lt1"/>
              </a:buClr>
              <a:buSzPts val="5300"/>
              <a:buFont typeface="Arial"/>
              <a:buNone/>
            </a:pPr>
            <a:r>
              <a:t/>
            </a:r>
            <a:endParaRPr/>
          </a:p>
        </p:txBody>
      </p:sp>
      <p:sp>
        <p:nvSpPr>
          <p:cNvPr id="868" name="Google Shape;868;p58"/>
          <p:cNvSpPr/>
          <p:nvPr/>
        </p:nvSpPr>
        <p:spPr>
          <a:xfrm rot="2700000">
            <a:off x="10193986" y="4749553"/>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p58"/>
          <p:cNvSpPr/>
          <p:nvPr/>
        </p:nvSpPr>
        <p:spPr>
          <a:xfrm>
            <a:off x="2447637" y="3604881"/>
            <a:ext cx="1828800" cy="595745"/>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SzPts val="1100"/>
              <a:buNone/>
            </a:pPr>
            <a:r>
              <a:rPr b="1" lang="iw-IL">
                <a:solidFill>
                  <a:srgbClr val="434343"/>
                </a:solidFill>
              </a:rPr>
              <a:t>Leo Tolstoy</a:t>
            </a:r>
            <a:endParaRPr b="1">
              <a:solidFill>
                <a:srgbClr val="434343"/>
              </a:solidFill>
            </a:endParaRPr>
          </a:p>
          <a:p>
            <a:pPr indent="0" lvl="0" marL="0" rtl="0" algn="ctr">
              <a:lnSpc>
                <a:spcPct val="94444"/>
              </a:lnSpc>
              <a:spcBef>
                <a:spcPts val="0"/>
              </a:spcBef>
              <a:spcAft>
                <a:spcPts val="0"/>
              </a:spcAft>
              <a:buSzPts val="1100"/>
              <a:buNone/>
            </a:pPr>
            <a:r>
              <a:rPr lang="iw-IL">
                <a:solidFill>
                  <a:srgbClr val="434343"/>
                </a:solidFill>
              </a:rPr>
              <a:t>Writer and thinker (Russian)</a:t>
            </a:r>
            <a:endParaRPr b="1" sz="1800">
              <a:solidFill>
                <a:srgbClr val="434343"/>
              </a:solidFill>
            </a:endParaRPr>
          </a:p>
        </p:txBody>
      </p:sp>
      <p:sp>
        <p:nvSpPr>
          <p:cNvPr id="870" name="Google Shape;870;p58"/>
          <p:cNvSpPr/>
          <p:nvPr/>
        </p:nvSpPr>
        <p:spPr>
          <a:xfrm>
            <a:off x="4830282" y="3021351"/>
            <a:ext cx="2226300" cy="794326"/>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434343"/>
                </a:solidFill>
              </a:rPr>
              <a:t>Thomas Kuhn</a:t>
            </a:r>
            <a:endParaRPr b="1">
              <a:solidFill>
                <a:srgbClr val="434343"/>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434343"/>
                </a:solidFill>
              </a:rPr>
              <a:t>Historian and philosopher of science (American)</a:t>
            </a:r>
            <a:endParaRPr b="1" sz="1800">
              <a:solidFill>
                <a:srgbClr val="434343"/>
              </a:solidFill>
            </a:endParaRPr>
          </a:p>
        </p:txBody>
      </p:sp>
      <p:sp>
        <p:nvSpPr>
          <p:cNvPr id="871" name="Google Shape;871;p58"/>
          <p:cNvSpPr txBox="1"/>
          <p:nvPr/>
        </p:nvSpPr>
        <p:spPr>
          <a:xfrm>
            <a:off x="8418923" y="5009921"/>
            <a:ext cx="3765600" cy="815700"/>
          </a:xfrm>
          <a:prstGeom prst="rect">
            <a:avLst/>
          </a:prstGeom>
          <a:noFill/>
          <a:ln>
            <a:noFill/>
          </a:ln>
        </p:spPr>
        <p:txBody>
          <a:bodyPr anchorCtr="0" anchor="t" bIns="45700" lIns="91425" spcFirstLastPara="1" rIns="91425" wrap="square" tIns="45700">
            <a:noAutofit/>
          </a:bodyPr>
          <a:lstStyle/>
          <a:p>
            <a:pPr indent="0" lvl="0" marL="0" marR="0" rtl="1" algn="ctr">
              <a:lnSpc>
                <a:spcPct val="122727"/>
              </a:lnSpc>
              <a:spcBef>
                <a:spcPts val="0"/>
              </a:spcBef>
              <a:spcAft>
                <a:spcPts val="0"/>
              </a:spcAft>
              <a:buClr>
                <a:srgbClr val="FCC201"/>
              </a:buClr>
              <a:buSzPts val="4400"/>
              <a:buFont typeface="Arial"/>
              <a:buNone/>
            </a:pPr>
            <a:r>
              <a:rPr b="1" lang="iw-IL" sz="4400">
                <a:solidFill>
                  <a:srgbClr val="FCC201"/>
                </a:solidFill>
              </a:rPr>
              <a:t>Heraclitus</a:t>
            </a:r>
            <a:endParaRPr b="1" sz="4400">
              <a:solidFill>
                <a:srgbClr val="FCC201"/>
              </a:solidFill>
              <a:latin typeface="Arial"/>
              <a:ea typeface="Arial"/>
              <a:cs typeface="Arial"/>
              <a:sym typeface="Arial"/>
            </a:endParaRPr>
          </a:p>
        </p:txBody>
      </p:sp>
      <p:sp>
        <p:nvSpPr>
          <p:cNvPr id="872" name="Google Shape;872;p58"/>
          <p:cNvSpPr/>
          <p:nvPr/>
        </p:nvSpPr>
        <p:spPr>
          <a:xfrm>
            <a:off x="129310" y="4496171"/>
            <a:ext cx="2078181" cy="595745"/>
          </a:xfrm>
          <a:prstGeom prst="rect">
            <a:avLst/>
          </a:prstGeom>
          <a:solidFill>
            <a:srgbClr val="FCC201">
              <a:alpha val="80000"/>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solidFill>
                  <a:srgbClr val="222B34"/>
                </a:solidFill>
              </a:rPr>
              <a:t>Heraclitus of Ephesus</a:t>
            </a:r>
            <a:endParaRPr b="1">
              <a:solidFill>
                <a:srgbClr val="222B34"/>
              </a:solidFill>
            </a:endParaRPr>
          </a:p>
          <a:p>
            <a:pPr indent="0" lvl="0" marL="0" rtl="0" algn="ctr">
              <a:lnSpc>
                <a:spcPct val="94444"/>
              </a:lnSpc>
              <a:spcBef>
                <a:spcPts val="0"/>
              </a:spcBef>
              <a:spcAft>
                <a:spcPts val="0"/>
              </a:spcAft>
              <a:buSzPts val="1100"/>
              <a:buNone/>
            </a:pPr>
            <a:r>
              <a:rPr lang="iw-IL">
                <a:solidFill>
                  <a:srgbClr val="222B34"/>
                </a:solidFill>
              </a:rPr>
              <a:t>Philosopher (Greek)</a:t>
            </a:r>
            <a:endParaRPr b="1" sz="1800">
              <a:solidFill>
                <a:srgbClr val="222B34"/>
              </a:solidFill>
            </a:endParaRPr>
          </a:p>
        </p:txBody>
      </p:sp>
      <p:pic>
        <p:nvPicPr>
          <p:cNvPr id="873" name="Google Shape;873;p58"/>
          <p:cNvPicPr preferRelativeResize="0"/>
          <p:nvPr/>
        </p:nvPicPr>
        <p:blipFill rotWithShape="1">
          <a:blip r:embed="rId3">
            <a:alphaModFix/>
          </a:blip>
          <a:srcRect b="0" l="0" r="0" t="0"/>
          <a:stretch/>
        </p:blipFill>
        <p:spPr>
          <a:xfrm>
            <a:off x="2087419" y="4598720"/>
            <a:ext cx="498764" cy="1121317"/>
          </a:xfrm>
          <a:prstGeom prst="rect">
            <a:avLst/>
          </a:prstGeom>
          <a:noFill/>
          <a:ln>
            <a:noFill/>
          </a:ln>
        </p:spPr>
      </p:pic>
      <p:sp>
        <p:nvSpPr>
          <p:cNvPr id="874" name="Google Shape;874;p58"/>
          <p:cNvSpPr/>
          <p:nvPr/>
        </p:nvSpPr>
        <p:spPr>
          <a:xfrm>
            <a:off x="-7221" y="1049140"/>
            <a:ext cx="8418930" cy="707886"/>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rgbClr val="222B34"/>
                </a:solidFill>
              </a:rPr>
              <a:t>"Everything Flows"</a:t>
            </a:r>
            <a:endParaRPr sz="4000">
              <a:solidFill>
                <a:srgbClr val="222B34"/>
              </a:solidFill>
              <a:latin typeface="Arial"/>
              <a:ea typeface="Arial"/>
              <a:cs typeface="Arial"/>
              <a:sym typeface="Aria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8" name="Shape 878"/>
        <p:cNvGrpSpPr/>
        <p:nvPr/>
      </p:nvGrpSpPr>
      <p:grpSpPr>
        <a:xfrm>
          <a:off x="0" y="0"/>
          <a:ext cx="0" cy="0"/>
          <a:chOff x="0" y="0"/>
          <a:chExt cx="0" cy="0"/>
        </a:xfrm>
      </p:grpSpPr>
      <p:sp>
        <p:nvSpPr>
          <p:cNvPr id="879" name="Google Shape;879;p59"/>
          <p:cNvSpPr txBox="1"/>
          <p:nvPr>
            <p:ph type="title"/>
          </p:nvPr>
        </p:nvSpPr>
        <p:spPr>
          <a:xfrm>
            <a:off x="8418930" y="552782"/>
            <a:ext cx="3765655" cy="3585597"/>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sz="4800"/>
          </a:p>
          <a:p>
            <a:pPr indent="0" lvl="0" marL="0" rtl="1" algn="ctr">
              <a:lnSpc>
                <a:spcPct val="101886"/>
              </a:lnSpc>
              <a:spcBef>
                <a:spcPts val="0"/>
              </a:spcBef>
              <a:spcAft>
                <a:spcPts val="0"/>
              </a:spcAft>
              <a:buClr>
                <a:schemeClr val="lt1"/>
              </a:buClr>
              <a:buSzPts val="5300"/>
              <a:buFont typeface="Arial"/>
              <a:buNone/>
            </a:pPr>
            <a:r>
              <a:t/>
            </a:r>
            <a:endParaRPr/>
          </a:p>
        </p:txBody>
      </p:sp>
      <p:sp>
        <p:nvSpPr>
          <p:cNvPr id="880" name="Google Shape;880;p59"/>
          <p:cNvSpPr txBox="1"/>
          <p:nvPr/>
        </p:nvSpPr>
        <p:spPr>
          <a:xfrm>
            <a:off x="8418948" y="5479996"/>
            <a:ext cx="3765600" cy="815700"/>
          </a:xfrm>
          <a:prstGeom prst="rect">
            <a:avLst/>
          </a:prstGeom>
          <a:noFill/>
          <a:ln>
            <a:noFill/>
          </a:ln>
        </p:spPr>
        <p:txBody>
          <a:bodyPr anchorCtr="0" anchor="t" bIns="45700" lIns="91425" spcFirstLastPara="1" rIns="91425" wrap="square" tIns="45700">
            <a:noAutofit/>
          </a:bodyPr>
          <a:lstStyle/>
          <a:p>
            <a:pPr indent="0" lvl="0" marL="0" marR="0" rtl="1" algn="ctr">
              <a:lnSpc>
                <a:spcPct val="122727"/>
              </a:lnSpc>
              <a:spcBef>
                <a:spcPts val="0"/>
              </a:spcBef>
              <a:spcAft>
                <a:spcPts val="0"/>
              </a:spcAft>
              <a:buClr>
                <a:srgbClr val="FCC201"/>
              </a:buClr>
              <a:buSzPts val="4400"/>
              <a:buFont typeface="Arial"/>
              <a:buNone/>
            </a:pPr>
            <a:r>
              <a:rPr b="1" lang="iw-IL" sz="4400">
                <a:solidFill>
                  <a:srgbClr val="FCC201"/>
                </a:solidFill>
              </a:rPr>
              <a:t>Heraclitus</a:t>
            </a:r>
            <a:endParaRPr b="1" sz="4400">
              <a:solidFill>
                <a:srgbClr val="FCC201"/>
              </a:solidFill>
              <a:latin typeface="Arial"/>
              <a:ea typeface="Arial"/>
              <a:cs typeface="Arial"/>
              <a:sym typeface="Arial"/>
            </a:endParaRPr>
          </a:p>
        </p:txBody>
      </p:sp>
      <p:sp>
        <p:nvSpPr>
          <p:cNvPr id="881" name="Google Shape;881;p59"/>
          <p:cNvSpPr/>
          <p:nvPr/>
        </p:nvSpPr>
        <p:spPr>
          <a:xfrm rot="2700000">
            <a:off x="10193986" y="4986778"/>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82" name="Google Shape;882;p59"/>
          <p:cNvPicPr preferRelativeResize="0"/>
          <p:nvPr/>
        </p:nvPicPr>
        <p:blipFill rotWithShape="1">
          <a:blip r:embed="rId3">
            <a:alphaModFix/>
          </a:blip>
          <a:srcRect b="0" l="0" r="0" t="0"/>
          <a:stretch/>
        </p:blipFill>
        <p:spPr>
          <a:xfrm>
            <a:off x="4269118" y="2524091"/>
            <a:ext cx="3771603" cy="3771603"/>
          </a:xfrm>
          <a:prstGeom prst="rect">
            <a:avLst/>
          </a:prstGeom>
          <a:noFill/>
          <a:ln>
            <a:noFill/>
          </a:ln>
        </p:spPr>
      </p:pic>
      <p:pic>
        <p:nvPicPr>
          <p:cNvPr id="883" name="Google Shape;883;p59"/>
          <p:cNvPicPr preferRelativeResize="0"/>
          <p:nvPr/>
        </p:nvPicPr>
        <p:blipFill rotWithShape="1">
          <a:blip r:embed="rId4">
            <a:alphaModFix/>
          </a:blip>
          <a:srcRect b="0" l="0" r="0" t="0"/>
          <a:stretch/>
        </p:blipFill>
        <p:spPr>
          <a:xfrm>
            <a:off x="357831" y="2524091"/>
            <a:ext cx="3771603" cy="3771603"/>
          </a:xfrm>
          <a:prstGeom prst="rect">
            <a:avLst/>
          </a:prstGeom>
          <a:noFill/>
          <a:ln>
            <a:noFill/>
          </a:ln>
        </p:spPr>
      </p:pic>
      <p:grpSp>
        <p:nvGrpSpPr>
          <p:cNvPr id="884" name="Google Shape;884;p59"/>
          <p:cNvGrpSpPr/>
          <p:nvPr/>
        </p:nvGrpSpPr>
        <p:grpSpPr>
          <a:xfrm>
            <a:off x="230794" y="2397761"/>
            <a:ext cx="7945150" cy="4024263"/>
            <a:chOff x="230794" y="2397761"/>
            <a:chExt cx="7945150" cy="4024263"/>
          </a:xfrm>
        </p:grpSpPr>
        <p:sp>
          <p:nvSpPr>
            <p:cNvPr id="885" name="Google Shape;885;p59"/>
            <p:cNvSpPr/>
            <p:nvPr/>
          </p:nvSpPr>
          <p:spPr>
            <a:xfrm>
              <a:off x="7923286" y="2397761"/>
              <a:ext cx="252658" cy="254075"/>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6" name="Google Shape;886;p59"/>
            <p:cNvSpPr/>
            <p:nvPr/>
          </p:nvSpPr>
          <p:spPr>
            <a:xfrm rot="5400000">
              <a:off x="7916879" y="6167242"/>
              <a:ext cx="252658" cy="254075"/>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59"/>
            <p:cNvSpPr/>
            <p:nvPr/>
          </p:nvSpPr>
          <p:spPr>
            <a:xfrm rot="10800000">
              <a:off x="232210" y="6167949"/>
              <a:ext cx="252658" cy="254075"/>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59"/>
            <p:cNvSpPr/>
            <p:nvPr/>
          </p:nvSpPr>
          <p:spPr>
            <a:xfrm rot="-5400000">
              <a:off x="231502" y="2397052"/>
              <a:ext cx="252658" cy="254075"/>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89" name="Google Shape;889;p59"/>
          <p:cNvSpPr txBox="1"/>
          <p:nvPr/>
        </p:nvSpPr>
        <p:spPr>
          <a:xfrm>
            <a:off x="225389" y="435976"/>
            <a:ext cx="7966121" cy="1685077"/>
          </a:xfrm>
          <a:prstGeom prst="rect">
            <a:avLst/>
          </a:prstGeom>
          <a:noFill/>
          <a:ln>
            <a:noFill/>
          </a:ln>
        </p:spPr>
        <p:txBody>
          <a:bodyPr anchorCtr="0" anchor="t" bIns="45700" lIns="91425" spcFirstLastPara="1" rIns="91425" wrap="square" tIns="45700">
            <a:noAutofit/>
          </a:bodyPr>
          <a:lstStyle/>
          <a:p>
            <a:pPr indent="-482600" lvl="0" marL="514350" marR="0" rtl="0" algn="l">
              <a:lnSpc>
                <a:spcPct val="144827"/>
              </a:lnSpc>
              <a:spcBef>
                <a:spcPts val="0"/>
              </a:spcBef>
              <a:spcAft>
                <a:spcPts val="0"/>
              </a:spcAft>
              <a:buClr>
                <a:srgbClr val="FCC201"/>
              </a:buClr>
              <a:buSzPts val="2400"/>
              <a:buFont typeface="Calibri"/>
              <a:buAutoNum type="arabicPeriod"/>
            </a:pPr>
            <a:r>
              <a:rPr lang="iw-IL" sz="2400">
                <a:solidFill>
                  <a:schemeClr val="lt1"/>
                </a:solidFill>
                <a:latin typeface="Arial"/>
                <a:ea typeface="Arial"/>
                <a:cs typeface="Arial"/>
                <a:sym typeface="Arial"/>
              </a:rPr>
              <a:t>"</a:t>
            </a:r>
            <a:r>
              <a:rPr lang="iw-IL" sz="2400">
                <a:solidFill>
                  <a:schemeClr val="lt1"/>
                </a:solidFill>
              </a:rPr>
              <a:t>Everything flows. you cannot step into the same river twice</a:t>
            </a:r>
            <a:r>
              <a:rPr lang="iw-IL" sz="2400">
                <a:solidFill>
                  <a:schemeClr val="lt1"/>
                </a:solidFill>
                <a:latin typeface="Arial"/>
                <a:ea typeface="Arial"/>
                <a:cs typeface="Arial"/>
                <a:sym typeface="Arial"/>
              </a:rPr>
              <a:t>"</a:t>
            </a:r>
            <a:endParaRPr sz="2400"/>
          </a:p>
          <a:p>
            <a:pPr indent="-482600" lvl="0" marL="514350" marR="0" rtl="0" algn="l">
              <a:lnSpc>
                <a:spcPct val="144827"/>
              </a:lnSpc>
              <a:spcBef>
                <a:spcPts val="0"/>
              </a:spcBef>
              <a:spcAft>
                <a:spcPts val="0"/>
              </a:spcAft>
              <a:buClr>
                <a:srgbClr val="FCC201"/>
              </a:buClr>
              <a:buSzPts val="2400"/>
              <a:buFont typeface="Calibri"/>
              <a:buAutoNum type="arabicPeriod"/>
            </a:pPr>
            <a:r>
              <a:rPr lang="iw-IL" sz="2400">
                <a:solidFill>
                  <a:schemeClr val="lt1"/>
                </a:solidFill>
              </a:rPr>
              <a:t>“Even when you step into the same river, different water will constantly flow on you”</a:t>
            </a:r>
            <a:endParaRPr sz="2400"/>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9">
                                            <p:txEl>
                                              <p:pRg end="0" st="0"/>
                                            </p:txEl>
                                          </p:spTgt>
                                        </p:tgtEl>
                                        <p:attrNameLst>
                                          <p:attrName>style.visibility</p:attrName>
                                        </p:attrNameLst>
                                      </p:cBhvr>
                                      <p:to>
                                        <p:strVal val="visible"/>
                                      </p:to>
                                    </p:set>
                                    <p:animEffect filter="fade" transition="in">
                                      <p:cBhvr>
                                        <p:cTn dur="500"/>
                                        <p:tgtEl>
                                          <p:spTgt spid="88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889">
                                            <p:txEl>
                                              <p:pRg end="1" st="1"/>
                                            </p:txEl>
                                          </p:spTgt>
                                        </p:tgtEl>
                                        <p:attrNameLst>
                                          <p:attrName>style.visibility</p:attrName>
                                        </p:attrNameLst>
                                      </p:cBhvr>
                                      <p:to>
                                        <p:strVal val="visible"/>
                                      </p:to>
                                    </p:set>
                                    <p:animEffect filter="fade" transition="in">
                                      <p:cBhvr>
                                        <p:cTn dur="500"/>
                                        <p:tgtEl>
                                          <p:spTgt spid="889">
                                            <p:txEl>
                                              <p:pRg end="1" st="1"/>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
                                        <p:tgtEl>
                                          <p:spTgt spid="8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sp>
        <p:nvSpPr>
          <p:cNvPr id="894" name="Google Shape;894;p60"/>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sz="4800"/>
          </a:p>
          <a:p>
            <a:pPr indent="0" lvl="0" marL="0" rtl="0" algn="ctr">
              <a:spcBef>
                <a:spcPts val="0"/>
              </a:spcBef>
              <a:spcAft>
                <a:spcPts val="0"/>
              </a:spcAft>
              <a:buClr>
                <a:schemeClr val="lt1"/>
              </a:buClr>
              <a:buSzPts val="5300"/>
              <a:buFont typeface="Arial"/>
              <a:buNone/>
            </a:pPr>
            <a:r>
              <a:t/>
            </a:r>
            <a:endParaRPr/>
          </a:p>
          <a:p>
            <a:pPr indent="0" lvl="0" marL="0" rtl="1" algn="ctr">
              <a:spcBef>
                <a:spcPts val="0"/>
              </a:spcBef>
              <a:spcAft>
                <a:spcPts val="0"/>
              </a:spcAft>
              <a:buClr>
                <a:schemeClr val="lt1"/>
              </a:buClr>
              <a:buSzPts val="5300"/>
              <a:buFont typeface="Arial"/>
              <a:buNone/>
            </a:pPr>
            <a:r>
              <a:t/>
            </a:r>
            <a:endParaRPr/>
          </a:p>
          <a:p>
            <a:pPr indent="0" lvl="0" marL="0" rtl="1" algn="ctr">
              <a:lnSpc>
                <a:spcPct val="101886"/>
              </a:lnSpc>
              <a:spcBef>
                <a:spcPts val="0"/>
              </a:spcBef>
              <a:spcAft>
                <a:spcPts val="0"/>
              </a:spcAft>
              <a:buClr>
                <a:schemeClr val="lt1"/>
              </a:buClr>
              <a:buSzPts val="5300"/>
              <a:buFont typeface="Arial"/>
              <a:buNone/>
            </a:pPr>
            <a:r>
              <a:t/>
            </a:r>
            <a:endParaRPr/>
          </a:p>
        </p:txBody>
      </p:sp>
      <p:sp>
        <p:nvSpPr>
          <p:cNvPr id="895" name="Google Shape;895;p60"/>
          <p:cNvSpPr/>
          <p:nvPr/>
        </p:nvSpPr>
        <p:spPr>
          <a:xfrm rot="2700000">
            <a:off x="10197899" y="4872028"/>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60"/>
          <p:cNvSpPr/>
          <p:nvPr/>
        </p:nvSpPr>
        <p:spPr>
          <a:xfrm>
            <a:off x="129310" y="4496171"/>
            <a:ext cx="2078181" cy="595745"/>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434343"/>
                </a:solidFill>
              </a:rPr>
              <a:t>Heraclitus of Ephesus</a:t>
            </a:r>
            <a:endParaRPr b="1">
              <a:solidFill>
                <a:srgbClr val="434343"/>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434343"/>
                </a:solidFill>
              </a:rPr>
              <a:t>Philosopher (Greek)</a:t>
            </a:r>
            <a:endParaRPr>
              <a:solidFill>
                <a:srgbClr val="434343"/>
              </a:solidFill>
            </a:endParaRPr>
          </a:p>
        </p:txBody>
      </p:sp>
      <p:sp>
        <p:nvSpPr>
          <p:cNvPr id="897" name="Google Shape;897;p60"/>
          <p:cNvSpPr/>
          <p:nvPr/>
        </p:nvSpPr>
        <p:spPr>
          <a:xfrm>
            <a:off x="2447637" y="3604881"/>
            <a:ext cx="1828800" cy="595745"/>
          </a:xfrm>
          <a:prstGeom prst="rect">
            <a:avLst/>
          </a:prstGeom>
          <a:solidFill>
            <a:srgbClr val="FCC201">
              <a:alpha val="80000"/>
            </a:srgbClr>
          </a:solidFill>
          <a:ln>
            <a:noFill/>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Clr>
                <a:srgbClr val="000000"/>
              </a:buClr>
              <a:buSzPts val="1100"/>
              <a:buFont typeface="Arial"/>
              <a:buNone/>
            </a:pPr>
            <a:r>
              <a:rPr b="1" lang="iw-IL">
                <a:solidFill>
                  <a:srgbClr val="222B34"/>
                </a:solidFill>
              </a:rPr>
              <a:t>Leo Tolstoy</a:t>
            </a:r>
            <a:endParaRPr b="1">
              <a:solidFill>
                <a:srgbClr val="222B34"/>
              </a:solidFill>
            </a:endParaRPr>
          </a:p>
          <a:p>
            <a:pPr indent="0" lvl="0" marL="0" marR="0" rtl="0" algn="ctr">
              <a:lnSpc>
                <a:spcPct val="94444"/>
              </a:lnSpc>
              <a:spcBef>
                <a:spcPts val="0"/>
              </a:spcBef>
              <a:spcAft>
                <a:spcPts val="0"/>
              </a:spcAft>
              <a:buClr>
                <a:srgbClr val="000000"/>
              </a:buClr>
              <a:buSzPts val="1100"/>
              <a:buFont typeface="Arial"/>
              <a:buNone/>
            </a:pPr>
            <a:r>
              <a:rPr lang="iw-IL">
                <a:solidFill>
                  <a:srgbClr val="222B34"/>
                </a:solidFill>
              </a:rPr>
              <a:t>Writer and thinker (Russian)</a:t>
            </a:r>
            <a:endParaRPr>
              <a:solidFill>
                <a:srgbClr val="222B34"/>
              </a:solidFill>
            </a:endParaRPr>
          </a:p>
        </p:txBody>
      </p:sp>
      <p:sp>
        <p:nvSpPr>
          <p:cNvPr id="898" name="Google Shape;898;p60"/>
          <p:cNvSpPr/>
          <p:nvPr/>
        </p:nvSpPr>
        <p:spPr>
          <a:xfrm>
            <a:off x="4830282" y="3021351"/>
            <a:ext cx="2226300" cy="794326"/>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solidFill>
                  <a:srgbClr val="434343"/>
                </a:solidFill>
              </a:rPr>
              <a:t>Thomas Kuhn</a:t>
            </a:r>
            <a:endParaRPr b="1">
              <a:solidFill>
                <a:srgbClr val="434343"/>
              </a:solidFill>
            </a:endParaRPr>
          </a:p>
          <a:p>
            <a:pPr indent="0" lvl="0" marL="0" rtl="0" algn="ctr">
              <a:lnSpc>
                <a:spcPct val="94444"/>
              </a:lnSpc>
              <a:spcBef>
                <a:spcPts val="0"/>
              </a:spcBef>
              <a:spcAft>
                <a:spcPts val="0"/>
              </a:spcAft>
              <a:buSzPts val="1100"/>
              <a:buNone/>
            </a:pPr>
            <a:r>
              <a:rPr lang="iw-IL">
                <a:solidFill>
                  <a:srgbClr val="434343"/>
                </a:solidFill>
              </a:rPr>
              <a:t>Historian and philosopher of science (American)</a:t>
            </a:r>
            <a:endParaRPr b="1" sz="1800">
              <a:solidFill>
                <a:srgbClr val="595959"/>
              </a:solidFill>
            </a:endParaRPr>
          </a:p>
        </p:txBody>
      </p:sp>
      <p:sp>
        <p:nvSpPr>
          <p:cNvPr id="899" name="Google Shape;899;p60"/>
          <p:cNvSpPr/>
          <p:nvPr/>
        </p:nvSpPr>
        <p:spPr>
          <a:xfrm>
            <a:off x="5495636" y="5409513"/>
            <a:ext cx="2226300" cy="794326"/>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solidFill>
                  <a:srgbClr val="434343"/>
                </a:solidFill>
              </a:rPr>
              <a:t>David Bohm</a:t>
            </a:r>
            <a:endParaRPr b="1">
              <a:solidFill>
                <a:srgbClr val="434343"/>
              </a:solidFill>
            </a:endParaRPr>
          </a:p>
          <a:p>
            <a:pPr indent="0" lvl="0" marL="0" rtl="0" algn="ctr">
              <a:lnSpc>
                <a:spcPct val="94444"/>
              </a:lnSpc>
              <a:spcBef>
                <a:spcPts val="0"/>
              </a:spcBef>
              <a:spcAft>
                <a:spcPts val="0"/>
              </a:spcAft>
              <a:buSzPts val="1100"/>
              <a:buNone/>
            </a:pPr>
            <a:r>
              <a:rPr lang="iw-IL">
                <a:solidFill>
                  <a:srgbClr val="434343"/>
                </a:solidFill>
              </a:rPr>
              <a:t>Physicist, philosopher and educator (American)</a:t>
            </a:r>
            <a:endParaRPr b="1" sz="1800">
              <a:solidFill>
                <a:srgbClr val="595959"/>
              </a:solidFill>
            </a:endParaRPr>
          </a:p>
        </p:txBody>
      </p:sp>
      <p:sp>
        <p:nvSpPr>
          <p:cNvPr id="900" name="Google Shape;900;p60"/>
          <p:cNvSpPr txBox="1"/>
          <p:nvPr/>
        </p:nvSpPr>
        <p:spPr>
          <a:xfrm>
            <a:off x="8418948" y="5123046"/>
            <a:ext cx="3765600" cy="815700"/>
          </a:xfrm>
          <a:prstGeom prst="rect">
            <a:avLst/>
          </a:prstGeom>
          <a:noFill/>
          <a:ln>
            <a:noFill/>
          </a:ln>
        </p:spPr>
        <p:txBody>
          <a:bodyPr anchorCtr="0" anchor="t" bIns="45700" lIns="91425" spcFirstLastPara="1" rIns="91425" wrap="square" tIns="45700">
            <a:noAutofit/>
          </a:bodyPr>
          <a:lstStyle/>
          <a:p>
            <a:pPr indent="0" lvl="0" marL="0" marR="0" rtl="0" algn="ctr">
              <a:lnSpc>
                <a:spcPct val="122727"/>
              </a:lnSpc>
              <a:spcBef>
                <a:spcPts val="0"/>
              </a:spcBef>
              <a:spcAft>
                <a:spcPts val="0"/>
              </a:spcAft>
              <a:buClr>
                <a:srgbClr val="FCC201"/>
              </a:buClr>
              <a:buSzPts val="4400"/>
              <a:buFont typeface="Arial"/>
              <a:buNone/>
            </a:pPr>
            <a:r>
              <a:rPr b="1" lang="iw-IL" sz="4400">
                <a:solidFill>
                  <a:srgbClr val="FCC201"/>
                </a:solidFill>
              </a:rPr>
              <a:t>Tolstoy</a:t>
            </a:r>
            <a:endParaRPr/>
          </a:p>
        </p:txBody>
      </p:sp>
      <p:pic>
        <p:nvPicPr>
          <p:cNvPr id="901" name="Google Shape;901;p60"/>
          <p:cNvPicPr preferRelativeResize="0"/>
          <p:nvPr/>
        </p:nvPicPr>
        <p:blipFill rotWithShape="1">
          <a:blip r:embed="rId3">
            <a:alphaModFix/>
          </a:blip>
          <a:srcRect b="0" l="0" r="0" t="0"/>
          <a:stretch/>
        </p:blipFill>
        <p:spPr>
          <a:xfrm>
            <a:off x="4138345" y="3277874"/>
            <a:ext cx="498764" cy="1121317"/>
          </a:xfrm>
          <a:prstGeom prst="rect">
            <a:avLst/>
          </a:prstGeom>
          <a:noFill/>
          <a:ln>
            <a:noFill/>
          </a:ln>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5" name="Shape 905"/>
        <p:cNvGrpSpPr/>
        <p:nvPr/>
      </p:nvGrpSpPr>
      <p:grpSpPr>
        <a:xfrm>
          <a:off x="0" y="0"/>
          <a:ext cx="0" cy="0"/>
          <a:chOff x="0" y="0"/>
          <a:chExt cx="0" cy="0"/>
        </a:xfrm>
      </p:grpSpPr>
      <p:sp>
        <p:nvSpPr>
          <p:cNvPr id="906" name="Google Shape;906;p61"/>
          <p:cNvSpPr txBox="1"/>
          <p:nvPr>
            <p:ph type="title"/>
          </p:nvPr>
        </p:nvSpPr>
        <p:spPr>
          <a:xfrm>
            <a:off x="8418905" y="54732"/>
            <a:ext cx="3765600" cy="358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sz="4800"/>
          </a:p>
          <a:p>
            <a:pPr indent="0" lvl="0" marL="0" rtl="1" algn="ctr">
              <a:lnSpc>
                <a:spcPct val="101886"/>
              </a:lnSpc>
              <a:spcBef>
                <a:spcPts val="0"/>
              </a:spcBef>
              <a:spcAft>
                <a:spcPts val="0"/>
              </a:spcAft>
              <a:buClr>
                <a:schemeClr val="lt1"/>
              </a:buClr>
              <a:buSzPts val="5300"/>
              <a:buFont typeface="Arial"/>
              <a:buNone/>
            </a:pPr>
            <a:r>
              <a:t/>
            </a:r>
            <a:endParaRPr/>
          </a:p>
        </p:txBody>
      </p:sp>
      <p:sp>
        <p:nvSpPr>
          <p:cNvPr id="907" name="Google Shape;907;p61"/>
          <p:cNvSpPr/>
          <p:nvPr/>
        </p:nvSpPr>
        <p:spPr>
          <a:xfrm rot="2700000">
            <a:off x="10193961" y="4235628"/>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61"/>
          <p:cNvSpPr txBox="1"/>
          <p:nvPr/>
        </p:nvSpPr>
        <p:spPr>
          <a:xfrm>
            <a:off x="110649" y="794904"/>
            <a:ext cx="8120748" cy="5201424"/>
          </a:xfrm>
          <a:prstGeom prst="rect">
            <a:avLst/>
          </a:prstGeom>
          <a:noFill/>
          <a:ln>
            <a:noFill/>
          </a:ln>
        </p:spPr>
        <p:txBody>
          <a:bodyPr anchorCtr="0" anchor="t" bIns="45700" lIns="91425" spcFirstLastPara="1" rIns="91425" wrap="square" tIns="45700">
            <a:noAutofit/>
          </a:bodyPr>
          <a:lstStyle/>
          <a:p>
            <a:pPr indent="0" lvl="0" marL="0" marR="0" rtl="0" algn="l">
              <a:lnSpc>
                <a:spcPct val="142857"/>
              </a:lnSpc>
              <a:spcBef>
                <a:spcPts val="0"/>
              </a:spcBef>
              <a:spcAft>
                <a:spcPts val="0"/>
              </a:spcAft>
              <a:buNone/>
            </a:pPr>
            <a:r>
              <a:rPr b="1" lang="iw-IL" sz="2400">
                <a:solidFill>
                  <a:srgbClr val="FCC201"/>
                </a:solidFill>
              </a:rPr>
              <a:t>A military leader exists inside a moving system of events</a:t>
            </a:r>
            <a:r>
              <a:rPr b="1" lang="iw-IL" sz="2400">
                <a:solidFill>
                  <a:srgbClr val="FFFFFF"/>
                </a:solidFill>
              </a:rPr>
              <a:t>, in a way that he can never assume the value of every event that takes place. The event unfolds, moment after moment, until it </a:t>
            </a:r>
            <a:r>
              <a:rPr b="1" lang="iw-IL" sz="2400">
                <a:solidFill>
                  <a:srgbClr val="FFFFFF"/>
                </a:solidFill>
              </a:rPr>
              <a:t>receives</a:t>
            </a:r>
            <a:r>
              <a:rPr b="1" lang="iw-IL" sz="2400">
                <a:solidFill>
                  <a:srgbClr val="FFFFFF"/>
                </a:solidFill>
              </a:rPr>
              <a:t> its meaning, </a:t>
            </a:r>
            <a:r>
              <a:rPr b="1" lang="iw-IL" sz="2400">
                <a:solidFill>
                  <a:srgbClr val="FCC201"/>
                </a:solidFill>
              </a:rPr>
              <a:t>and at any moment of taking the shape of the event, the military leader is in the center of a very complicated game</a:t>
            </a:r>
            <a:r>
              <a:rPr b="1" lang="iw-IL" sz="2400">
                <a:solidFill>
                  <a:srgbClr val="FFFFFF"/>
                </a:solidFill>
              </a:rPr>
              <a:t>, in the midst of quarrels, concerns, </a:t>
            </a:r>
            <a:r>
              <a:rPr b="1" lang="iw-IL" sz="2400">
                <a:solidFill>
                  <a:srgbClr val="FFFFFF"/>
                </a:solidFill>
              </a:rPr>
              <a:t>dependency</a:t>
            </a:r>
            <a:r>
              <a:rPr b="1" lang="iw-IL" sz="2400">
                <a:solidFill>
                  <a:srgbClr val="FFFFFF"/>
                </a:solidFill>
              </a:rPr>
              <a:t>, government, plans, advices, threats and acts of deception. The military leader is always in a </a:t>
            </a:r>
            <a:r>
              <a:rPr b="1" lang="iw-IL" sz="2400">
                <a:solidFill>
                  <a:schemeClr val="accent4"/>
                </a:solidFill>
              </a:rPr>
              <a:t>necessity of answering multiple, endless questions, asked of him, which often contradict each other”</a:t>
            </a:r>
            <a:endParaRPr b="1" sz="2400">
              <a:solidFill>
                <a:schemeClr val="accent4"/>
              </a:solidFill>
              <a:latin typeface="Arial"/>
              <a:ea typeface="Arial"/>
              <a:cs typeface="Arial"/>
              <a:sym typeface="Arial"/>
            </a:endParaRPr>
          </a:p>
        </p:txBody>
      </p:sp>
      <p:sp>
        <p:nvSpPr>
          <p:cNvPr id="909" name="Google Shape;909;p61"/>
          <p:cNvSpPr txBox="1"/>
          <p:nvPr/>
        </p:nvSpPr>
        <p:spPr>
          <a:xfrm>
            <a:off x="8418898" y="4633926"/>
            <a:ext cx="3765600" cy="1477200"/>
          </a:xfrm>
          <a:prstGeom prst="rect">
            <a:avLst/>
          </a:prstGeom>
          <a:noFill/>
          <a:ln>
            <a:noFill/>
          </a:ln>
        </p:spPr>
        <p:txBody>
          <a:bodyPr anchorCtr="0" anchor="t" bIns="45700" lIns="91425" spcFirstLastPara="1" rIns="91425" wrap="square" tIns="45700">
            <a:noAutofit/>
          </a:bodyPr>
          <a:lstStyle/>
          <a:p>
            <a:pPr indent="0" lvl="0" marL="0" marR="0" rtl="1" algn="ctr">
              <a:lnSpc>
                <a:spcPct val="120000"/>
              </a:lnSpc>
              <a:spcBef>
                <a:spcPts val="0"/>
              </a:spcBef>
              <a:spcAft>
                <a:spcPts val="0"/>
              </a:spcAft>
              <a:buClr>
                <a:srgbClr val="FCC201"/>
              </a:buClr>
              <a:buSzPts val="3000"/>
              <a:buFont typeface="Arial"/>
              <a:buNone/>
            </a:pPr>
            <a:r>
              <a:rPr b="1" lang="iw-IL" sz="3000">
                <a:solidFill>
                  <a:srgbClr val="FCC201"/>
                </a:solidFill>
              </a:rPr>
              <a:t>Constructing the reality of the strategist Tolstoy War and Peace</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8">
                                            <p:txEl>
                                              <p:pRg end="0" st="0"/>
                                            </p:txEl>
                                          </p:spTgt>
                                        </p:tgtEl>
                                        <p:attrNameLst>
                                          <p:attrName>style.visibility</p:attrName>
                                        </p:attrNameLst>
                                      </p:cBhvr>
                                      <p:to>
                                        <p:strVal val="visible"/>
                                      </p:to>
                                    </p:set>
                                    <p:animEffect filter="fade" transition="in">
                                      <p:cBhvr>
                                        <p:cTn dur="500"/>
                                        <p:tgtEl>
                                          <p:spTgt spid="90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3" name="Shape 913"/>
        <p:cNvGrpSpPr/>
        <p:nvPr/>
      </p:nvGrpSpPr>
      <p:grpSpPr>
        <a:xfrm>
          <a:off x="0" y="0"/>
          <a:ext cx="0" cy="0"/>
          <a:chOff x="0" y="0"/>
          <a:chExt cx="0" cy="0"/>
        </a:xfrm>
      </p:grpSpPr>
      <p:sp>
        <p:nvSpPr>
          <p:cNvPr id="914" name="Google Shape;914;p62"/>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sz="4800"/>
          </a:p>
          <a:p>
            <a:pPr indent="0" lvl="0" marL="0" rtl="0" algn="ctr">
              <a:spcBef>
                <a:spcPts val="0"/>
              </a:spcBef>
              <a:spcAft>
                <a:spcPts val="0"/>
              </a:spcAft>
              <a:buClr>
                <a:schemeClr val="lt1"/>
              </a:buClr>
              <a:buSzPts val="5300"/>
              <a:buFont typeface="Arial"/>
              <a:buNone/>
            </a:pPr>
            <a:r>
              <a:t/>
            </a:r>
            <a:endParaRPr/>
          </a:p>
          <a:p>
            <a:pPr indent="0" lvl="0" marL="0" rtl="1" algn="ctr">
              <a:spcBef>
                <a:spcPts val="0"/>
              </a:spcBef>
              <a:spcAft>
                <a:spcPts val="0"/>
              </a:spcAft>
              <a:buClr>
                <a:schemeClr val="lt1"/>
              </a:buClr>
              <a:buSzPts val="5300"/>
              <a:buFont typeface="Arial"/>
              <a:buNone/>
            </a:pPr>
            <a:r>
              <a:t/>
            </a:r>
            <a:endParaRPr/>
          </a:p>
          <a:p>
            <a:pPr indent="0" lvl="0" marL="0" rtl="1" algn="ctr">
              <a:spcBef>
                <a:spcPts val="0"/>
              </a:spcBef>
              <a:spcAft>
                <a:spcPts val="0"/>
              </a:spcAft>
              <a:buClr>
                <a:schemeClr val="lt1"/>
              </a:buClr>
              <a:buSzPts val="5300"/>
              <a:buFont typeface="Arial"/>
              <a:buNone/>
            </a:pPr>
            <a:r>
              <a:t/>
            </a:r>
            <a:endParaRPr/>
          </a:p>
          <a:p>
            <a:pPr indent="0" lvl="0" marL="0" rtl="1" algn="ctr">
              <a:lnSpc>
                <a:spcPct val="101886"/>
              </a:lnSpc>
              <a:spcBef>
                <a:spcPts val="0"/>
              </a:spcBef>
              <a:spcAft>
                <a:spcPts val="0"/>
              </a:spcAft>
              <a:buClr>
                <a:schemeClr val="lt1"/>
              </a:buClr>
              <a:buSzPts val="5300"/>
              <a:buFont typeface="Arial"/>
              <a:buNone/>
            </a:pPr>
            <a:r>
              <a:t/>
            </a:r>
            <a:endParaRPr/>
          </a:p>
        </p:txBody>
      </p:sp>
      <p:sp>
        <p:nvSpPr>
          <p:cNvPr id="915" name="Google Shape;915;p62"/>
          <p:cNvSpPr/>
          <p:nvPr/>
        </p:nvSpPr>
        <p:spPr>
          <a:xfrm rot="2700000">
            <a:off x="10193986" y="4831553"/>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6" name="Google Shape;916;p62"/>
          <p:cNvSpPr/>
          <p:nvPr/>
        </p:nvSpPr>
        <p:spPr>
          <a:xfrm>
            <a:off x="129310" y="4496171"/>
            <a:ext cx="2078181" cy="595745"/>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solidFill>
                  <a:srgbClr val="434343"/>
                </a:solidFill>
              </a:rPr>
              <a:t>Heraclitus of Ephesus</a:t>
            </a:r>
            <a:endParaRPr b="1">
              <a:solidFill>
                <a:srgbClr val="434343"/>
              </a:solidFill>
            </a:endParaRPr>
          </a:p>
          <a:p>
            <a:pPr indent="0" lvl="0" marL="0" rtl="0" algn="ctr">
              <a:lnSpc>
                <a:spcPct val="94444"/>
              </a:lnSpc>
              <a:spcBef>
                <a:spcPts val="0"/>
              </a:spcBef>
              <a:spcAft>
                <a:spcPts val="0"/>
              </a:spcAft>
              <a:buSzPts val="1100"/>
              <a:buNone/>
            </a:pPr>
            <a:r>
              <a:rPr lang="iw-IL">
                <a:solidFill>
                  <a:srgbClr val="434343"/>
                </a:solidFill>
              </a:rPr>
              <a:t>Philosopher (Greek)</a:t>
            </a:r>
            <a:endParaRPr b="1" sz="1800">
              <a:solidFill>
                <a:srgbClr val="595959"/>
              </a:solidFill>
            </a:endParaRPr>
          </a:p>
        </p:txBody>
      </p:sp>
      <p:sp>
        <p:nvSpPr>
          <p:cNvPr id="917" name="Google Shape;917;p62"/>
          <p:cNvSpPr/>
          <p:nvPr/>
        </p:nvSpPr>
        <p:spPr>
          <a:xfrm>
            <a:off x="2447637" y="3604881"/>
            <a:ext cx="1828800" cy="595745"/>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solidFill>
                  <a:srgbClr val="434343"/>
                </a:solidFill>
              </a:rPr>
              <a:t>Leo Tolstoy</a:t>
            </a:r>
            <a:endParaRPr b="1">
              <a:solidFill>
                <a:srgbClr val="434343"/>
              </a:solidFill>
            </a:endParaRPr>
          </a:p>
          <a:p>
            <a:pPr indent="0" lvl="0" marL="0" rtl="0" algn="ctr">
              <a:lnSpc>
                <a:spcPct val="94444"/>
              </a:lnSpc>
              <a:spcBef>
                <a:spcPts val="0"/>
              </a:spcBef>
              <a:spcAft>
                <a:spcPts val="0"/>
              </a:spcAft>
              <a:buSzPts val="1100"/>
              <a:buNone/>
            </a:pPr>
            <a:r>
              <a:rPr lang="iw-IL">
                <a:solidFill>
                  <a:srgbClr val="434343"/>
                </a:solidFill>
              </a:rPr>
              <a:t>Writer and thinker (Russian)</a:t>
            </a:r>
            <a:endParaRPr b="1" sz="1800">
              <a:solidFill>
                <a:srgbClr val="595959"/>
              </a:solidFill>
            </a:endParaRPr>
          </a:p>
        </p:txBody>
      </p:sp>
      <p:sp>
        <p:nvSpPr>
          <p:cNvPr id="918" name="Google Shape;918;p62"/>
          <p:cNvSpPr/>
          <p:nvPr/>
        </p:nvSpPr>
        <p:spPr>
          <a:xfrm>
            <a:off x="4830282" y="3021351"/>
            <a:ext cx="2226300" cy="794326"/>
          </a:xfrm>
          <a:prstGeom prst="rect">
            <a:avLst/>
          </a:prstGeom>
          <a:solidFill>
            <a:srgbClr val="FCC201">
              <a:alpha val="80000"/>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t>Thomas Kuhn</a:t>
            </a:r>
            <a:endParaRPr b="1"/>
          </a:p>
          <a:p>
            <a:pPr indent="0" lvl="0" marL="0" rtl="0" algn="ctr">
              <a:lnSpc>
                <a:spcPct val="94444"/>
              </a:lnSpc>
              <a:spcBef>
                <a:spcPts val="0"/>
              </a:spcBef>
              <a:spcAft>
                <a:spcPts val="0"/>
              </a:spcAft>
              <a:buSzPts val="1100"/>
              <a:buNone/>
            </a:pPr>
            <a:r>
              <a:rPr lang="iw-IL"/>
              <a:t>Historian and philosopher of science (American)</a:t>
            </a:r>
            <a:endParaRPr b="1" sz="1800"/>
          </a:p>
        </p:txBody>
      </p:sp>
      <p:sp>
        <p:nvSpPr>
          <p:cNvPr id="919" name="Google Shape;919;p62"/>
          <p:cNvSpPr/>
          <p:nvPr/>
        </p:nvSpPr>
        <p:spPr>
          <a:xfrm>
            <a:off x="5495636" y="5409513"/>
            <a:ext cx="2226300" cy="794326"/>
          </a:xfrm>
          <a:prstGeom prst="rect">
            <a:avLst/>
          </a:prstGeom>
          <a:solidFill>
            <a:srgbClr val="FCC201">
              <a:alpha val="34901"/>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solidFill>
                  <a:srgbClr val="434343"/>
                </a:solidFill>
              </a:rPr>
              <a:t>David Bohm</a:t>
            </a:r>
            <a:endParaRPr b="1">
              <a:solidFill>
                <a:srgbClr val="434343"/>
              </a:solidFill>
            </a:endParaRPr>
          </a:p>
          <a:p>
            <a:pPr indent="0" lvl="0" marL="0" rtl="0" algn="ctr">
              <a:lnSpc>
                <a:spcPct val="94444"/>
              </a:lnSpc>
              <a:spcBef>
                <a:spcPts val="0"/>
              </a:spcBef>
              <a:spcAft>
                <a:spcPts val="0"/>
              </a:spcAft>
              <a:buSzPts val="1100"/>
              <a:buNone/>
            </a:pPr>
            <a:r>
              <a:rPr lang="iw-IL">
                <a:solidFill>
                  <a:srgbClr val="434343"/>
                </a:solidFill>
              </a:rPr>
              <a:t>Physicist, philosopher and educator (American)</a:t>
            </a:r>
            <a:endParaRPr b="1" sz="1800">
              <a:solidFill>
                <a:srgbClr val="595959"/>
              </a:solidFill>
            </a:endParaRPr>
          </a:p>
        </p:txBody>
      </p:sp>
      <p:sp>
        <p:nvSpPr>
          <p:cNvPr id="920" name="Google Shape;920;p62"/>
          <p:cNvSpPr txBox="1"/>
          <p:nvPr/>
        </p:nvSpPr>
        <p:spPr>
          <a:xfrm>
            <a:off x="8479748" y="5236171"/>
            <a:ext cx="3765600" cy="815700"/>
          </a:xfrm>
          <a:prstGeom prst="rect">
            <a:avLst/>
          </a:prstGeom>
          <a:noFill/>
          <a:ln>
            <a:noFill/>
          </a:ln>
        </p:spPr>
        <p:txBody>
          <a:bodyPr anchorCtr="0" anchor="t" bIns="45700" lIns="91425" spcFirstLastPara="1" rIns="91425" wrap="square" tIns="45700">
            <a:noAutofit/>
          </a:bodyPr>
          <a:lstStyle/>
          <a:p>
            <a:pPr indent="0" lvl="0" marL="0" marR="0" rtl="1" algn="ctr">
              <a:lnSpc>
                <a:spcPct val="122727"/>
              </a:lnSpc>
              <a:spcBef>
                <a:spcPts val="0"/>
              </a:spcBef>
              <a:spcAft>
                <a:spcPts val="0"/>
              </a:spcAft>
              <a:buClr>
                <a:srgbClr val="FCC201"/>
              </a:buClr>
              <a:buSzPts val="4400"/>
              <a:buFont typeface="Arial"/>
              <a:buNone/>
            </a:pPr>
            <a:r>
              <a:rPr b="1" lang="iw-IL" sz="4400">
                <a:solidFill>
                  <a:srgbClr val="FCC201"/>
                </a:solidFill>
              </a:rPr>
              <a:t>Thomas Kuhn</a:t>
            </a:r>
            <a:endParaRPr b="1" sz="4400">
              <a:solidFill>
                <a:srgbClr val="FCC201"/>
              </a:solidFill>
              <a:latin typeface="Arial"/>
              <a:ea typeface="Arial"/>
              <a:cs typeface="Arial"/>
              <a:sym typeface="Arial"/>
            </a:endParaRPr>
          </a:p>
        </p:txBody>
      </p:sp>
      <p:pic>
        <p:nvPicPr>
          <p:cNvPr id="921" name="Google Shape;921;p62"/>
          <p:cNvPicPr preferRelativeResize="0"/>
          <p:nvPr/>
        </p:nvPicPr>
        <p:blipFill rotWithShape="1">
          <a:blip r:embed="rId3">
            <a:alphaModFix/>
          </a:blip>
          <a:srcRect b="0" l="0" r="0" t="0"/>
          <a:stretch/>
        </p:blipFill>
        <p:spPr>
          <a:xfrm>
            <a:off x="4580900" y="2714680"/>
            <a:ext cx="498764" cy="1121317"/>
          </a:xfrm>
          <a:prstGeom prst="rect">
            <a:avLst/>
          </a:prstGeom>
          <a:noFill/>
          <a:ln>
            <a:noFill/>
          </a:ln>
        </p:spPr>
      </p:pic>
    </p:spTree>
  </p:cSld>
  <p:clrMapOvr>
    <a:masterClrMapping/>
  </p:clrMapOvr>
  <p:transition>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5" name="Shape 925"/>
        <p:cNvGrpSpPr/>
        <p:nvPr/>
      </p:nvGrpSpPr>
      <p:grpSpPr>
        <a:xfrm>
          <a:off x="0" y="0"/>
          <a:ext cx="0" cy="0"/>
          <a:chOff x="0" y="0"/>
          <a:chExt cx="0" cy="0"/>
        </a:xfrm>
      </p:grpSpPr>
      <p:sp>
        <p:nvSpPr>
          <p:cNvPr id="926" name="Google Shape;926;p63"/>
          <p:cNvSpPr txBox="1"/>
          <p:nvPr>
            <p:ph type="title"/>
          </p:nvPr>
        </p:nvSpPr>
        <p:spPr>
          <a:xfrm>
            <a:off x="163285" y="110692"/>
            <a:ext cx="11865429" cy="14311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900"/>
              <a:buFont typeface="Arial"/>
              <a:buNone/>
            </a:pPr>
            <a:r>
              <a:rPr b="1" lang="iw-IL" sz="2400"/>
              <a:t>The positioning of a new framework of observation of reality (a transition from framing to reframing) replaces one conceptual framework with the other and is often accompanied by paradigm shift.</a:t>
            </a:r>
            <a:endParaRPr sz="2400"/>
          </a:p>
        </p:txBody>
      </p:sp>
      <p:pic>
        <p:nvPicPr>
          <p:cNvPr id="927" name="Google Shape;927;p63"/>
          <p:cNvPicPr preferRelativeResize="0"/>
          <p:nvPr/>
        </p:nvPicPr>
        <p:blipFill rotWithShape="1">
          <a:blip r:embed="rId3">
            <a:alphaModFix/>
          </a:blip>
          <a:srcRect b="0" l="0" r="0" t="0"/>
          <a:stretch/>
        </p:blipFill>
        <p:spPr>
          <a:xfrm>
            <a:off x="1823385" y="2264057"/>
            <a:ext cx="3572610" cy="2639694"/>
          </a:xfrm>
          <a:prstGeom prst="rect">
            <a:avLst/>
          </a:prstGeom>
          <a:noFill/>
          <a:ln>
            <a:noFill/>
          </a:ln>
        </p:spPr>
      </p:pic>
      <p:pic>
        <p:nvPicPr>
          <p:cNvPr id="928" name="Google Shape;928;p63"/>
          <p:cNvPicPr preferRelativeResize="0"/>
          <p:nvPr/>
        </p:nvPicPr>
        <p:blipFill rotWithShape="1">
          <a:blip r:embed="rId4">
            <a:alphaModFix/>
          </a:blip>
          <a:srcRect b="0" l="0" r="0" t="0"/>
          <a:stretch/>
        </p:blipFill>
        <p:spPr>
          <a:xfrm>
            <a:off x="5066955" y="3447529"/>
            <a:ext cx="5545500" cy="2327703"/>
          </a:xfrm>
          <a:prstGeom prst="rect">
            <a:avLst/>
          </a:prstGeom>
          <a:noFill/>
          <a:ln>
            <a:noFill/>
          </a:ln>
        </p:spPr>
      </p:pic>
      <p:pic>
        <p:nvPicPr>
          <p:cNvPr id="929" name="Google Shape;929;p63"/>
          <p:cNvPicPr preferRelativeResize="0"/>
          <p:nvPr/>
        </p:nvPicPr>
        <p:blipFill rotWithShape="1">
          <a:blip r:embed="rId5">
            <a:alphaModFix/>
          </a:blip>
          <a:srcRect b="0" l="0" r="0" t="0"/>
          <a:stretch/>
        </p:blipFill>
        <p:spPr>
          <a:xfrm>
            <a:off x="3813992" y="3447529"/>
            <a:ext cx="5551618" cy="2413348"/>
          </a:xfrm>
          <a:prstGeom prst="rect">
            <a:avLst/>
          </a:prstGeom>
          <a:noFill/>
          <a:ln>
            <a:noFill/>
          </a:ln>
        </p:spPr>
      </p:pic>
      <p:cxnSp>
        <p:nvCxnSpPr>
          <p:cNvPr id="930" name="Google Shape;930;p63"/>
          <p:cNvCxnSpPr/>
          <p:nvPr/>
        </p:nvCxnSpPr>
        <p:spPr>
          <a:xfrm>
            <a:off x="1432646" y="2133599"/>
            <a:ext cx="0" cy="4327251"/>
          </a:xfrm>
          <a:prstGeom prst="straightConnector1">
            <a:avLst/>
          </a:prstGeom>
          <a:noFill/>
          <a:ln cap="flat" cmpd="sng" w="28575">
            <a:solidFill>
              <a:schemeClr val="lt1"/>
            </a:solidFill>
            <a:prstDash val="solid"/>
            <a:miter lim="800000"/>
            <a:headEnd len="sm" w="sm" type="none"/>
            <a:tailEnd len="sm" w="sm" type="none"/>
          </a:ln>
        </p:spPr>
      </p:cxnSp>
      <p:cxnSp>
        <p:nvCxnSpPr>
          <p:cNvPr id="931" name="Google Shape;931;p63"/>
          <p:cNvCxnSpPr/>
          <p:nvPr/>
        </p:nvCxnSpPr>
        <p:spPr>
          <a:xfrm rot="10800000">
            <a:off x="1144182" y="6181284"/>
            <a:ext cx="10147477" cy="0"/>
          </a:xfrm>
          <a:prstGeom prst="straightConnector1">
            <a:avLst/>
          </a:prstGeom>
          <a:noFill/>
          <a:ln cap="flat" cmpd="sng" w="28575">
            <a:solidFill>
              <a:schemeClr val="lt1"/>
            </a:solidFill>
            <a:prstDash val="solid"/>
            <a:miter lim="800000"/>
            <a:headEnd len="sm" w="sm" type="none"/>
            <a:tailEnd len="sm" w="sm" type="none"/>
          </a:ln>
        </p:spPr>
      </p:cxnSp>
      <p:sp>
        <p:nvSpPr>
          <p:cNvPr id="932" name="Google Shape;932;p63"/>
          <p:cNvSpPr txBox="1"/>
          <p:nvPr/>
        </p:nvSpPr>
        <p:spPr>
          <a:xfrm rot="-5400000">
            <a:off x="-857124" y="3926609"/>
            <a:ext cx="404768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w-IL" sz="2400">
                <a:solidFill>
                  <a:schemeClr val="lt1"/>
                </a:solidFill>
              </a:rPr>
              <a:t>Effectiveness</a:t>
            </a:r>
            <a:endParaRPr/>
          </a:p>
        </p:txBody>
      </p:sp>
      <p:sp>
        <p:nvSpPr>
          <p:cNvPr id="933" name="Google Shape;933;p63"/>
          <p:cNvSpPr txBox="1"/>
          <p:nvPr/>
        </p:nvSpPr>
        <p:spPr>
          <a:xfrm>
            <a:off x="1432646" y="6227130"/>
            <a:ext cx="9859007"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w-IL" sz="2400">
                <a:solidFill>
                  <a:schemeClr val="lt1"/>
                </a:solidFill>
              </a:rPr>
              <a:t>Time</a:t>
            </a:r>
            <a:endParaRPr/>
          </a:p>
        </p:txBody>
      </p:sp>
      <p:sp>
        <p:nvSpPr>
          <p:cNvPr id="934" name="Google Shape;934;p63"/>
          <p:cNvSpPr txBox="1"/>
          <p:nvPr/>
        </p:nvSpPr>
        <p:spPr>
          <a:xfrm>
            <a:off x="1665489" y="4351036"/>
            <a:ext cx="175776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w-IL" sz="2400">
                <a:solidFill>
                  <a:schemeClr val="lt1"/>
                </a:solidFill>
              </a:rPr>
              <a:t>Para-digm</a:t>
            </a:r>
            <a:endParaRPr/>
          </a:p>
        </p:txBody>
      </p:sp>
      <p:sp>
        <p:nvSpPr>
          <p:cNvPr id="935" name="Google Shape;935;p63"/>
          <p:cNvSpPr txBox="1"/>
          <p:nvPr/>
        </p:nvSpPr>
        <p:spPr>
          <a:xfrm>
            <a:off x="2887431" y="2594828"/>
            <a:ext cx="2316479"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w-IL" sz="2400">
                <a:solidFill>
                  <a:schemeClr val="lt1"/>
                </a:solidFill>
              </a:rPr>
              <a:t>Normal Science (Paradigm)</a:t>
            </a:r>
            <a:endParaRPr/>
          </a:p>
        </p:txBody>
      </p:sp>
      <p:sp>
        <p:nvSpPr>
          <p:cNvPr id="936" name="Google Shape;936;p63"/>
          <p:cNvSpPr txBox="1"/>
          <p:nvPr/>
        </p:nvSpPr>
        <p:spPr>
          <a:xfrm>
            <a:off x="5337428" y="2985864"/>
            <a:ext cx="2316479"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w-IL" sz="2400">
                <a:solidFill>
                  <a:schemeClr val="lt1"/>
                </a:solidFill>
              </a:rPr>
              <a:t>Fall</a:t>
            </a:r>
            <a:endParaRPr/>
          </a:p>
        </p:txBody>
      </p:sp>
      <p:sp>
        <p:nvSpPr>
          <p:cNvPr id="937" name="Google Shape;937;p63"/>
          <p:cNvSpPr txBox="1"/>
          <p:nvPr/>
        </p:nvSpPr>
        <p:spPr>
          <a:xfrm>
            <a:off x="3123575" y="4836200"/>
            <a:ext cx="33720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w-IL" sz="2400">
                <a:solidFill>
                  <a:schemeClr val="lt1"/>
                </a:solidFill>
              </a:rPr>
              <a:t>The emergence of an alternative theory</a:t>
            </a:r>
            <a:endParaRPr/>
          </a:p>
        </p:txBody>
      </p:sp>
      <p:sp>
        <p:nvSpPr>
          <p:cNvPr id="938" name="Google Shape;938;p63"/>
          <p:cNvSpPr txBox="1"/>
          <p:nvPr/>
        </p:nvSpPr>
        <p:spPr>
          <a:xfrm>
            <a:off x="7818697" y="3881725"/>
            <a:ext cx="23166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iw-IL" sz="2400">
                <a:solidFill>
                  <a:schemeClr val="lt1"/>
                </a:solidFill>
              </a:rPr>
              <a:t>Switching between paradigms</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par>
                                <p:cTn fill="hold" nodeType="with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
                                        <p:tgtEl>
                                          <p:spTgt spid="932"/>
                                        </p:tgtEl>
                                      </p:cBhvr>
                                    </p:animEffect>
                                  </p:childTnLst>
                                </p:cTn>
                              </p:par>
                              <p:par>
                                <p:cTn fill="hold" nodeType="withEffect" presetClass="entr" presetID="10" presetSubtype="0">
                                  <p:stCondLst>
                                    <p:cond delay="15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par>
                                <p:cTn fill="hold" nodeType="withEffect" presetClass="entr" presetID="10" presetSubtype="0">
                                  <p:stCondLst>
                                    <p:cond delay="150"/>
                                  </p:stCondLst>
                                  <p:childTnLst>
                                    <p:set>
                                      <p:cBhvr>
                                        <p:cTn dur="1" fill="hold">
                                          <p:stCondLst>
                                            <p:cond delay="0"/>
                                          </p:stCondLst>
                                        </p:cTn>
                                        <p:tgtEl>
                                          <p:spTgt spid="933"/>
                                        </p:tgtEl>
                                        <p:attrNameLst>
                                          <p:attrName>style.visibility</p:attrName>
                                        </p:attrNameLst>
                                      </p:cBhvr>
                                      <p:to>
                                        <p:strVal val="visible"/>
                                      </p:to>
                                    </p:set>
                                    <p:animEffect filter="fade" transition="in">
                                      <p:cBhvr>
                                        <p:cTn dur="500"/>
                                        <p:tgtEl>
                                          <p:spTgt spid="9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2000"/>
                                        <p:tgtEl>
                                          <p:spTgt spid="927"/>
                                        </p:tgtEl>
                                      </p:cBhvr>
                                    </p:animEffect>
                                  </p:childTnLst>
                                </p:cTn>
                              </p:par>
                              <p:par>
                                <p:cTn fill="hold" nodeType="withEffect" presetClass="entr" presetID="10" presetSubtype="0">
                                  <p:stCondLst>
                                    <p:cond delay="1000"/>
                                  </p:stCondLst>
                                  <p:childTnLst>
                                    <p:set>
                                      <p:cBhvr>
                                        <p:cTn dur="1" fill="hold">
                                          <p:stCondLst>
                                            <p:cond delay="0"/>
                                          </p:stCondLst>
                                        </p:cTn>
                                        <p:tgtEl>
                                          <p:spTgt spid="934"/>
                                        </p:tgtEl>
                                        <p:attrNameLst>
                                          <p:attrName>style.visibility</p:attrName>
                                        </p:attrNameLst>
                                      </p:cBhvr>
                                      <p:to>
                                        <p:strVal val="visible"/>
                                      </p:to>
                                    </p:set>
                                    <p:animEffect filter="fade" transition="in">
                                      <p:cBhvr>
                                        <p:cTn dur="500"/>
                                        <p:tgtEl>
                                          <p:spTgt spid="934"/>
                                        </p:tgtEl>
                                      </p:cBhvr>
                                    </p:animEffect>
                                  </p:childTnLst>
                                </p:cTn>
                              </p:par>
                              <p:par>
                                <p:cTn fill="hold" nodeType="withEffect" presetClass="entr" presetID="10" presetSubtype="0">
                                  <p:stCondLst>
                                    <p:cond delay="125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par>
                                <p:cTn fill="hold" nodeType="withEffect" presetClass="entr" presetID="10" presetSubtype="0">
                                  <p:stCondLst>
                                    <p:cond delay="1250"/>
                                  </p:stCondLst>
                                  <p:childTnLst>
                                    <p:set>
                                      <p:cBhvr>
                                        <p:cTn dur="1" fill="hold">
                                          <p:stCondLst>
                                            <p:cond delay="0"/>
                                          </p:stCondLst>
                                        </p:cTn>
                                        <p:tgtEl>
                                          <p:spTgt spid="929"/>
                                        </p:tgtEl>
                                        <p:attrNameLst>
                                          <p:attrName>style.visibility</p:attrName>
                                        </p:attrNameLst>
                                      </p:cBhvr>
                                      <p:to>
                                        <p:strVal val="visible"/>
                                      </p:to>
                                    </p:set>
                                    <p:animEffect filter="fade" transition="in">
                                      <p:cBhvr>
                                        <p:cTn dur="2000"/>
                                        <p:tgtEl>
                                          <p:spTgt spid="929"/>
                                        </p:tgtEl>
                                      </p:cBhvr>
                                    </p:animEffect>
                                  </p:childTnLst>
                                </p:cTn>
                              </p:par>
                              <p:par>
                                <p:cTn fill="hold" nodeType="withEffect" presetClass="entr" presetID="10" presetSubtype="0">
                                  <p:stCondLst>
                                    <p:cond delay="2500"/>
                                  </p:stCondLst>
                                  <p:childTnLst>
                                    <p:set>
                                      <p:cBhvr>
                                        <p:cTn dur="1" fill="hold">
                                          <p:stCondLst>
                                            <p:cond delay="0"/>
                                          </p:stCondLst>
                                        </p:cTn>
                                        <p:tgtEl>
                                          <p:spTgt spid="936"/>
                                        </p:tgtEl>
                                        <p:attrNameLst>
                                          <p:attrName>style.visibility</p:attrName>
                                        </p:attrNameLst>
                                      </p:cBhvr>
                                      <p:to>
                                        <p:strVal val="visible"/>
                                      </p:to>
                                    </p:set>
                                    <p:animEffect filter="fade" transition="in">
                                      <p:cBhvr>
                                        <p:cTn dur="500"/>
                                        <p:tgtEl>
                                          <p:spTgt spid="936"/>
                                        </p:tgtEl>
                                      </p:cBhvr>
                                    </p:animEffect>
                                  </p:childTnLst>
                                </p:cTn>
                              </p:par>
                              <p:par>
                                <p:cTn fill="hold" nodeType="withEffect" presetClass="entr" presetID="10" presetSubtype="0">
                                  <p:stCondLst>
                                    <p:cond delay="2500"/>
                                  </p:stCondLst>
                                  <p:childTnLst>
                                    <p:set>
                                      <p:cBhvr>
                                        <p:cTn dur="1" fill="hold">
                                          <p:stCondLst>
                                            <p:cond delay="0"/>
                                          </p:stCondLst>
                                        </p:cTn>
                                        <p:tgtEl>
                                          <p:spTgt spid="928"/>
                                        </p:tgtEl>
                                        <p:attrNameLst>
                                          <p:attrName>style.visibility</p:attrName>
                                        </p:attrNameLst>
                                      </p:cBhvr>
                                      <p:to>
                                        <p:strVal val="visible"/>
                                      </p:to>
                                    </p:set>
                                    <p:animEffect filter="fade" transition="in">
                                      <p:cBhvr>
                                        <p:cTn dur="2000"/>
                                        <p:tgtEl>
                                          <p:spTgt spid="928"/>
                                        </p:tgtEl>
                                      </p:cBhvr>
                                    </p:animEffect>
                                  </p:childTnLst>
                                </p:cTn>
                              </p:par>
                              <p:par>
                                <p:cTn fill="hold" nodeType="withEffect" presetClass="entr" presetID="10" presetSubtype="0">
                                  <p:stCondLst>
                                    <p:cond delay="375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par>
                                <p:cTn fill="hold" nodeType="withEffect" presetClass="entr" presetID="10" presetSubtype="0">
                                  <p:stCondLst>
                                    <p:cond delay="400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grpSp>
        <p:nvGrpSpPr>
          <p:cNvPr id="193" name="Google Shape;193;p19"/>
          <p:cNvGrpSpPr/>
          <p:nvPr/>
        </p:nvGrpSpPr>
        <p:grpSpPr>
          <a:xfrm>
            <a:off x="8679356" y="367171"/>
            <a:ext cx="2862770" cy="1461635"/>
            <a:chOff x="6781095" y="8357235"/>
            <a:chExt cx="4720055" cy="2409901"/>
          </a:xfrm>
        </p:grpSpPr>
        <p:grpSp>
          <p:nvGrpSpPr>
            <p:cNvPr id="194" name="Google Shape;194;p19"/>
            <p:cNvGrpSpPr/>
            <p:nvPr/>
          </p:nvGrpSpPr>
          <p:grpSpPr>
            <a:xfrm>
              <a:off x="6781095" y="8414797"/>
              <a:ext cx="4717485" cy="2339707"/>
              <a:chOff x="6700070" y="4363654"/>
              <a:chExt cx="4717485" cy="2339707"/>
            </a:xfrm>
          </p:grpSpPr>
          <p:sp>
            <p:nvSpPr>
              <p:cNvPr id="195" name="Google Shape;195;p19"/>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6100" u="none" cap="none" strike="noStrike">
                    <a:solidFill>
                      <a:srgbClr val="FCC201"/>
                    </a:solidFill>
                    <a:latin typeface="Arial"/>
                    <a:ea typeface="Arial"/>
                    <a:cs typeface="Arial"/>
                    <a:sym typeface="Arial"/>
                  </a:rPr>
                  <a:t>חשיבה</a:t>
                </a:r>
                <a:endParaRPr/>
              </a:p>
            </p:txBody>
          </p:sp>
          <p:sp>
            <p:nvSpPr>
              <p:cNvPr id="196" name="Google Shape;196;p19"/>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4000" u="none" cap="none" strike="noStrike">
                    <a:solidFill>
                      <a:schemeClr val="lt1"/>
                    </a:solidFill>
                    <a:latin typeface="Arial"/>
                    <a:ea typeface="Arial"/>
                    <a:cs typeface="Arial"/>
                    <a:sym typeface="Arial"/>
                  </a:rPr>
                  <a:t>אסטרטגית</a:t>
                </a:r>
                <a:endParaRPr/>
              </a:p>
            </p:txBody>
          </p:sp>
        </p:grpSp>
        <p:sp>
          <p:nvSpPr>
            <p:cNvPr id="197" name="Google Shape;197;p19"/>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8" name="Google Shape;198;p19"/>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9" name="Google Shape;199;p19"/>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19"/>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grpSp>
      <p:sp>
        <p:nvSpPr>
          <p:cNvPr id="201" name="Google Shape;201;p19"/>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0" i="0" lang="iw-IL" sz="5300" u="none" cap="none" strike="noStrike">
                <a:solidFill>
                  <a:schemeClr val="lt1"/>
                </a:solidFill>
                <a:latin typeface="Arial"/>
                <a:ea typeface="Arial"/>
                <a:cs typeface="Arial"/>
                <a:sym typeface="Arial"/>
              </a:rPr>
              <a:t>המשגה ורמות הפעולה</a:t>
            </a:r>
            <a:endParaRPr/>
          </a:p>
        </p:txBody>
      </p:sp>
      <p:cxnSp>
        <p:nvCxnSpPr>
          <p:cNvPr id="202" name="Google Shape;202;p19"/>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203" name="Google Shape;203;p19"/>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1</a:t>
            </a:r>
            <a:endParaRPr/>
          </a:p>
        </p:txBody>
      </p:sp>
      <p:sp>
        <p:nvSpPr>
          <p:cNvPr id="204" name="Google Shape;204;p19"/>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2</a:t>
            </a:r>
            <a:endParaRPr/>
          </a:p>
        </p:txBody>
      </p:sp>
      <p:sp>
        <p:nvSpPr>
          <p:cNvPr id="205" name="Google Shape;205;p19"/>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3</a:t>
            </a:r>
            <a:endParaRPr/>
          </a:p>
        </p:txBody>
      </p:sp>
      <p:sp>
        <p:nvSpPr>
          <p:cNvPr id="206" name="Google Shape;206;p19"/>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4</a:t>
            </a:r>
            <a:endParaRPr/>
          </a:p>
        </p:txBody>
      </p:sp>
      <p:sp>
        <p:nvSpPr>
          <p:cNvPr id="207" name="Google Shape;207;p19"/>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5</a:t>
            </a:r>
            <a:endParaRPr/>
          </a:p>
        </p:txBody>
      </p:sp>
      <p:sp>
        <p:nvSpPr>
          <p:cNvPr id="208" name="Google Shape;208;p19"/>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6</a:t>
            </a:r>
            <a:endParaRPr/>
          </a:p>
        </p:txBody>
      </p:sp>
      <p:sp>
        <p:nvSpPr>
          <p:cNvPr id="209" name="Google Shape;209;p19"/>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7</a:t>
            </a:r>
            <a:endParaRPr/>
          </a:p>
        </p:txBody>
      </p:sp>
      <p:sp>
        <p:nvSpPr>
          <p:cNvPr id="210" name="Google Shape;210;p19"/>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על האבחנה בין מחשבה, חשיבה ויישום אסטרטגי</a:t>
            </a:r>
            <a:endParaRPr b="0" i="0" sz="1729" u="none" cap="none" strike="noStrike">
              <a:solidFill>
                <a:schemeClr val="lt1"/>
              </a:solidFill>
              <a:latin typeface="Arial"/>
              <a:ea typeface="Arial"/>
              <a:cs typeface="Arial"/>
              <a:sym typeface="Arial"/>
            </a:endParaRPr>
          </a:p>
        </p:txBody>
      </p:sp>
      <p:sp>
        <p:nvSpPr>
          <p:cNvPr id="211" name="Google Shape;211;p19"/>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מה זו מלחמה?</a:t>
            </a:r>
            <a:endParaRPr/>
          </a:p>
        </p:txBody>
      </p:sp>
      <p:sp>
        <p:nvSpPr>
          <p:cNvPr id="212" name="Google Shape;212;p19"/>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היחס בין אסטרטגיה לטקטיקה</a:t>
            </a:r>
            <a:endParaRPr/>
          </a:p>
        </p:txBody>
      </p:sp>
      <p:sp>
        <p:nvSpPr>
          <p:cNvPr id="213" name="Google Shape;213;p19"/>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אסטרטגיה כמאמץ לבירור המציאות המתהווה</a:t>
            </a:r>
            <a:endParaRPr/>
          </a:p>
        </p:txBody>
      </p:sp>
      <p:sp>
        <p:nvSpPr>
          <p:cNvPr id="214" name="Google Shape;214;p19"/>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מקורות המושג אסטרטגיה (דיון)</a:t>
            </a:r>
            <a:endParaRPr/>
          </a:p>
        </p:txBody>
      </p:sp>
      <p:sp>
        <p:nvSpPr>
          <p:cNvPr id="215" name="Google Shape;215;p19"/>
          <p:cNvSpPr/>
          <p:nvPr/>
        </p:nvSpPr>
        <p:spPr>
          <a:xfrm>
            <a:off x="4861333"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הגדרות ואבחנות:</a:t>
            </a:r>
            <a:endParaRPr/>
          </a:p>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"כשאתה אומר אסטרטגיה למה אתה מתכוון?"</a:t>
            </a:r>
            <a:endParaRPr/>
          </a:p>
        </p:txBody>
      </p:sp>
      <p:sp>
        <p:nvSpPr>
          <p:cNvPr id="216" name="Google Shape;216;p19"/>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גידור רמות הפעולה באסטרטגיה</a:t>
            </a:r>
            <a:endParaRPr/>
          </a:p>
        </p:txBody>
      </p:sp>
      <p:cxnSp>
        <p:nvCxnSpPr>
          <p:cNvPr id="217" name="Google Shape;217;p19"/>
          <p:cNvCxnSpPr>
            <a:stCxn id="209" idx="0"/>
            <a:endCxn id="213"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18" name="Google Shape;218;p19"/>
          <p:cNvCxnSpPr>
            <a:stCxn id="208" idx="4"/>
            <a:endCxn id="216"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19" name="Google Shape;219;p19"/>
          <p:cNvCxnSpPr>
            <a:stCxn id="207" idx="0"/>
            <a:endCxn id="212"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20" name="Google Shape;220;p19"/>
          <p:cNvCxnSpPr>
            <a:stCxn id="206" idx="4"/>
            <a:endCxn id="215"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21" name="Google Shape;221;p19"/>
          <p:cNvCxnSpPr>
            <a:stCxn id="205" idx="0"/>
            <a:endCxn id="211"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22" name="Google Shape;222;p19"/>
          <p:cNvCxnSpPr>
            <a:stCxn id="204" idx="4"/>
            <a:endCxn id="214"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23" name="Google Shape;223;p19"/>
          <p:cNvCxnSpPr>
            <a:stCxn id="203" idx="0"/>
            <a:endCxn id="210"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35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350"/>
                                        <p:tgtEl>
                                          <p:spTgt spid="223"/>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35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350"/>
                                        <p:tgtEl>
                                          <p:spTgt spid="222"/>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35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350"/>
                                        <p:tgtEl>
                                          <p:spTgt spid="221"/>
                                        </p:tgtEl>
                                      </p:cBhvr>
                                    </p:animEffect>
                                  </p:childTnLst>
                                </p:cTn>
                              </p:par>
                            </p:childTnLst>
                          </p:cTn>
                        </p:par>
                        <p:par>
                          <p:cTn fill="hold">
                            <p:stCondLst>
                              <p:cond delay="1050"/>
                            </p:stCondLst>
                            <p:childTnLst>
                              <p:par>
                                <p:cTn fill="hold" nodeType="after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35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350"/>
                                        <p:tgtEl>
                                          <p:spTgt spid="220"/>
                                        </p:tgtEl>
                                      </p:cBhvr>
                                    </p:animEffect>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35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350"/>
                                        <p:tgtEl>
                                          <p:spTgt spid="219"/>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35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350"/>
                                        <p:tgtEl>
                                          <p:spTgt spid="218"/>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35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35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2" name="Shape 942"/>
        <p:cNvGrpSpPr/>
        <p:nvPr/>
      </p:nvGrpSpPr>
      <p:grpSpPr>
        <a:xfrm>
          <a:off x="0" y="0"/>
          <a:ext cx="0" cy="0"/>
          <a:chOff x="0" y="0"/>
          <a:chExt cx="0" cy="0"/>
        </a:xfrm>
      </p:grpSpPr>
      <p:pic>
        <p:nvPicPr>
          <p:cNvPr id="943" name="Google Shape;943;p64"/>
          <p:cNvPicPr preferRelativeResize="0"/>
          <p:nvPr/>
        </p:nvPicPr>
        <p:blipFill rotWithShape="1">
          <a:blip r:embed="rId3">
            <a:alphaModFix/>
          </a:blip>
          <a:srcRect b="0" l="0" r="0" t="0"/>
          <a:stretch/>
        </p:blipFill>
        <p:spPr>
          <a:xfrm>
            <a:off x="1999635" y="3429000"/>
            <a:ext cx="3567121" cy="3428999"/>
          </a:xfrm>
          <a:prstGeom prst="rect">
            <a:avLst/>
          </a:prstGeom>
          <a:noFill/>
          <a:ln>
            <a:noFill/>
          </a:ln>
        </p:spPr>
      </p:pic>
      <p:sp>
        <p:nvSpPr>
          <p:cNvPr id="944" name="Google Shape;944;p64"/>
          <p:cNvSpPr txBox="1"/>
          <p:nvPr>
            <p:ph type="title"/>
          </p:nvPr>
        </p:nvSpPr>
        <p:spPr>
          <a:xfrm>
            <a:off x="8418930" y="552782"/>
            <a:ext cx="3765655" cy="150810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5300"/>
              <a:buFont typeface="Arial"/>
              <a:buNone/>
            </a:pPr>
            <a:r>
              <a:rPr lang="iw-IL"/>
              <a:t>Strategy as an Effort to Clarify the Emerging Reality</a:t>
            </a:r>
            <a:endParaRPr sz="4800"/>
          </a:p>
          <a:p>
            <a:pPr indent="0" lvl="0" marL="0" rtl="1" algn="ctr">
              <a:lnSpc>
                <a:spcPct val="101886"/>
              </a:lnSpc>
              <a:spcBef>
                <a:spcPts val="0"/>
              </a:spcBef>
              <a:spcAft>
                <a:spcPts val="0"/>
              </a:spcAft>
              <a:buClr>
                <a:schemeClr val="lt1"/>
              </a:buClr>
              <a:buSzPts val="5300"/>
              <a:buFont typeface="Arial"/>
              <a:buNone/>
            </a:pPr>
            <a:r>
              <a:t/>
            </a:r>
            <a:endParaRPr/>
          </a:p>
        </p:txBody>
      </p:sp>
      <p:sp>
        <p:nvSpPr>
          <p:cNvPr id="945" name="Google Shape;945;p64"/>
          <p:cNvSpPr/>
          <p:nvPr/>
        </p:nvSpPr>
        <p:spPr>
          <a:xfrm rot="2700000">
            <a:off x="10193986" y="4985153"/>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6" name="Google Shape;946;p64"/>
          <p:cNvSpPr/>
          <p:nvPr/>
        </p:nvSpPr>
        <p:spPr>
          <a:xfrm>
            <a:off x="129310" y="4496171"/>
            <a:ext cx="2078181" cy="595745"/>
          </a:xfrm>
          <a:prstGeom prst="rect">
            <a:avLst/>
          </a:prstGeom>
          <a:solidFill>
            <a:srgbClr val="FCC201">
              <a:alpha val="60000"/>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t>Heraclitus of Ephesus</a:t>
            </a:r>
            <a:endParaRPr b="1"/>
          </a:p>
          <a:p>
            <a:pPr indent="0" lvl="0" marL="0" rtl="0" algn="ctr">
              <a:lnSpc>
                <a:spcPct val="94444"/>
              </a:lnSpc>
              <a:spcBef>
                <a:spcPts val="0"/>
              </a:spcBef>
              <a:spcAft>
                <a:spcPts val="0"/>
              </a:spcAft>
              <a:buSzPts val="1100"/>
              <a:buNone/>
            </a:pPr>
            <a:r>
              <a:rPr lang="iw-IL"/>
              <a:t>Philosopher (Greek)</a:t>
            </a:r>
            <a:endParaRPr b="1" sz="1800"/>
          </a:p>
        </p:txBody>
      </p:sp>
      <p:sp>
        <p:nvSpPr>
          <p:cNvPr id="947" name="Google Shape;947;p64"/>
          <p:cNvSpPr/>
          <p:nvPr/>
        </p:nvSpPr>
        <p:spPr>
          <a:xfrm>
            <a:off x="2447637" y="3604881"/>
            <a:ext cx="1828800" cy="595745"/>
          </a:xfrm>
          <a:prstGeom prst="rect">
            <a:avLst/>
          </a:prstGeom>
          <a:solidFill>
            <a:srgbClr val="FCC201">
              <a:alpha val="60000"/>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t>Leo Tolstoy</a:t>
            </a:r>
            <a:endParaRPr b="1"/>
          </a:p>
          <a:p>
            <a:pPr indent="0" lvl="0" marL="0" rtl="0" algn="ctr">
              <a:lnSpc>
                <a:spcPct val="94444"/>
              </a:lnSpc>
              <a:spcBef>
                <a:spcPts val="0"/>
              </a:spcBef>
              <a:spcAft>
                <a:spcPts val="0"/>
              </a:spcAft>
              <a:buSzPts val="1100"/>
              <a:buNone/>
            </a:pPr>
            <a:r>
              <a:rPr lang="iw-IL"/>
              <a:t>Writer and thinker (Russian)</a:t>
            </a:r>
            <a:endParaRPr b="1" sz="1800"/>
          </a:p>
        </p:txBody>
      </p:sp>
      <p:sp>
        <p:nvSpPr>
          <p:cNvPr id="948" name="Google Shape;948;p64"/>
          <p:cNvSpPr/>
          <p:nvPr/>
        </p:nvSpPr>
        <p:spPr>
          <a:xfrm>
            <a:off x="4830282" y="3021351"/>
            <a:ext cx="2226300" cy="794326"/>
          </a:xfrm>
          <a:prstGeom prst="rect">
            <a:avLst/>
          </a:prstGeom>
          <a:solidFill>
            <a:srgbClr val="FCC201">
              <a:alpha val="60000"/>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t>Thomas Kuhn</a:t>
            </a:r>
            <a:endParaRPr b="1"/>
          </a:p>
          <a:p>
            <a:pPr indent="0" lvl="0" marL="0" rtl="0" algn="ctr">
              <a:lnSpc>
                <a:spcPct val="94444"/>
              </a:lnSpc>
              <a:spcBef>
                <a:spcPts val="0"/>
              </a:spcBef>
              <a:spcAft>
                <a:spcPts val="0"/>
              </a:spcAft>
              <a:buSzPts val="1100"/>
              <a:buNone/>
            </a:pPr>
            <a:r>
              <a:rPr lang="iw-IL"/>
              <a:t>Historian and philosopher of science (American)</a:t>
            </a:r>
            <a:endParaRPr b="1" sz="1800"/>
          </a:p>
        </p:txBody>
      </p:sp>
      <p:sp>
        <p:nvSpPr>
          <p:cNvPr id="949" name="Google Shape;949;p64"/>
          <p:cNvSpPr/>
          <p:nvPr/>
        </p:nvSpPr>
        <p:spPr>
          <a:xfrm>
            <a:off x="5495636" y="5409513"/>
            <a:ext cx="2226300" cy="794326"/>
          </a:xfrm>
          <a:prstGeom prst="rect">
            <a:avLst/>
          </a:prstGeom>
          <a:solidFill>
            <a:srgbClr val="FCC201">
              <a:alpha val="60000"/>
            </a:srgbClr>
          </a:solidFill>
          <a:ln>
            <a:noFill/>
          </a:ln>
        </p:spPr>
        <p:txBody>
          <a:bodyPr anchorCtr="0" anchor="ctr" bIns="45700" lIns="91425" spcFirstLastPara="1" rIns="91425" wrap="square" tIns="45700">
            <a:noAutofit/>
          </a:bodyPr>
          <a:lstStyle/>
          <a:p>
            <a:pPr indent="0" lvl="0" marL="0" rtl="0" algn="ctr">
              <a:lnSpc>
                <a:spcPct val="94444"/>
              </a:lnSpc>
              <a:spcBef>
                <a:spcPts val="0"/>
              </a:spcBef>
              <a:spcAft>
                <a:spcPts val="0"/>
              </a:spcAft>
              <a:buClr>
                <a:schemeClr val="dk1"/>
              </a:buClr>
              <a:buSzPts val="1100"/>
              <a:buFont typeface="Arial"/>
              <a:buNone/>
            </a:pPr>
            <a:r>
              <a:rPr b="1" lang="iw-IL"/>
              <a:t>David Bohm</a:t>
            </a:r>
            <a:endParaRPr b="1"/>
          </a:p>
          <a:p>
            <a:pPr indent="0" lvl="0" marL="0" rtl="0" algn="ctr">
              <a:lnSpc>
                <a:spcPct val="94444"/>
              </a:lnSpc>
              <a:spcBef>
                <a:spcPts val="0"/>
              </a:spcBef>
              <a:spcAft>
                <a:spcPts val="0"/>
              </a:spcAft>
              <a:buSzPts val="1100"/>
              <a:buNone/>
            </a:pPr>
            <a:r>
              <a:rPr lang="iw-IL"/>
              <a:t>Physicist, philosopher and educator (American)</a:t>
            </a:r>
            <a:endParaRPr b="1" sz="1800"/>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2000"/>
                                        <p:tgtEl>
                                          <p:spTgt spid="9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4" name="Shape 954"/>
        <p:cNvGrpSpPr/>
        <p:nvPr/>
      </p:nvGrpSpPr>
      <p:grpSpPr>
        <a:xfrm>
          <a:off x="0" y="0"/>
          <a:ext cx="0" cy="0"/>
          <a:chOff x="0" y="0"/>
          <a:chExt cx="0" cy="0"/>
        </a:xfrm>
      </p:grpSpPr>
      <p:sp>
        <p:nvSpPr>
          <p:cNvPr id="955" name="Google Shape;955;p65"/>
          <p:cNvSpPr txBox="1"/>
          <p:nvPr>
            <p:ph type="title"/>
          </p:nvPr>
        </p:nvSpPr>
        <p:spPr>
          <a:xfrm>
            <a:off x="8418925" y="552769"/>
            <a:ext cx="3765600" cy="4072500"/>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sz="5000"/>
              <a:t>5 Conclusions on Strategic Reality</a:t>
            </a:r>
            <a:endParaRPr sz="5000"/>
          </a:p>
        </p:txBody>
      </p:sp>
      <p:sp>
        <p:nvSpPr>
          <p:cNvPr id="956" name="Google Shape;956;p65"/>
          <p:cNvSpPr txBox="1"/>
          <p:nvPr/>
        </p:nvSpPr>
        <p:spPr>
          <a:xfrm>
            <a:off x="270588" y="462055"/>
            <a:ext cx="7696360" cy="6017032"/>
          </a:xfrm>
          <a:prstGeom prst="rect">
            <a:avLst/>
          </a:prstGeom>
          <a:noFill/>
          <a:ln>
            <a:noFill/>
          </a:ln>
        </p:spPr>
        <p:txBody>
          <a:bodyPr anchorCtr="0" anchor="t" bIns="45700" lIns="91425" spcFirstLastPara="1" rIns="91425" wrap="square" tIns="45700">
            <a:noAutofit/>
          </a:bodyPr>
          <a:lstStyle/>
          <a:p>
            <a:pPr indent="-476250" lvl="0" marL="514350" marR="0" rtl="0" algn="l">
              <a:lnSpc>
                <a:spcPct val="131250"/>
              </a:lnSpc>
              <a:spcBef>
                <a:spcPts val="0"/>
              </a:spcBef>
              <a:spcAft>
                <a:spcPts val="0"/>
              </a:spcAft>
              <a:buClr>
                <a:srgbClr val="FCC201"/>
              </a:buClr>
              <a:buSzPts val="2600"/>
              <a:buFont typeface="Calibri"/>
              <a:buAutoNum type="arabicPeriod"/>
            </a:pPr>
            <a:r>
              <a:rPr lang="iw-IL" sz="2600">
                <a:solidFill>
                  <a:schemeClr val="lt1"/>
                </a:solidFill>
              </a:rPr>
              <a:t>The </a:t>
            </a:r>
            <a:r>
              <a:rPr b="1" lang="iw-IL" sz="2600">
                <a:solidFill>
                  <a:schemeClr val="lt1"/>
                </a:solidFill>
              </a:rPr>
              <a:t>"explicit order"</a:t>
            </a:r>
            <a:r>
              <a:rPr lang="iw-IL" sz="2600">
                <a:solidFill>
                  <a:schemeClr val="lt1"/>
                </a:solidFill>
              </a:rPr>
              <a:t> is an external and visible representation of the contained, elusive and hidden order</a:t>
            </a:r>
            <a:endParaRPr sz="2600">
              <a:solidFill>
                <a:schemeClr val="lt1"/>
              </a:solidFill>
            </a:endParaRPr>
          </a:p>
          <a:p>
            <a:pPr indent="-476250" lvl="0" marL="514350" marR="0" rtl="0" algn="l">
              <a:lnSpc>
                <a:spcPct val="131250"/>
              </a:lnSpc>
              <a:spcBef>
                <a:spcPts val="0"/>
              </a:spcBef>
              <a:spcAft>
                <a:spcPts val="0"/>
              </a:spcAft>
              <a:buClr>
                <a:srgbClr val="FCC201"/>
              </a:buClr>
              <a:buSzPts val="2600"/>
              <a:buFont typeface="Calibri"/>
              <a:buAutoNum type="arabicPeriod"/>
            </a:pPr>
            <a:r>
              <a:rPr lang="iw-IL" sz="2600">
                <a:solidFill>
                  <a:schemeClr val="lt1"/>
                </a:solidFill>
              </a:rPr>
              <a:t>The "explicit order" of </a:t>
            </a:r>
            <a:r>
              <a:rPr b="1" lang="iw-IL" sz="2600">
                <a:solidFill>
                  <a:schemeClr val="lt1"/>
                </a:solidFill>
              </a:rPr>
              <a:t>reality</a:t>
            </a:r>
            <a:r>
              <a:rPr lang="iw-IL" sz="2600">
                <a:solidFill>
                  <a:schemeClr val="lt1"/>
                </a:solidFill>
              </a:rPr>
              <a:t> is not necessarily </a:t>
            </a:r>
            <a:r>
              <a:rPr b="1" lang="iw-IL" sz="2600">
                <a:solidFill>
                  <a:schemeClr val="lt1"/>
                </a:solidFill>
              </a:rPr>
              <a:t>reality</a:t>
            </a:r>
            <a:r>
              <a:rPr lang="iw-IL" sz="2600">
                <a:solidFill>
                  <a:schemeClr val="lt1"/>
                </a:solidFill>
              </a:rPr>
              <a:t> as it is, but reality as we perceive it (Bohm)</a:t>
            </a:r>
            <a:endParaRPr sz="2600">
              <a:solidFill>
                <a:schemeClr val="lt1"/>
              </a:solidFill>
            </a:endParaRPr>
          </a:p>
          <a:p>
            <a:pPr indent="-476250" lvl="0" marL="514350" marR="0" rtl="0" algn="l">
              <a:lnSpc>
                <a:spcPct val="131250"/>
              </a:lnSpc>
              <a:spcBef>
                <a:spcPts val="0"/>
              </a:spcBef>
              <a:spcAft>
                <a:spcPts val="0"/>
              </a:spcAft>
              <a:buClr>
                <a:srgbClr val="FCC201"/>
              </a:buClr>
              <a:buSzPts val="2600"/>
              <a:buFont typeface="Calibri"/>
              <a:buAutoNum type="arabicPeriod"/>
            </a:pPr>
            <a:r>
              <a:rPr lang="iw-IL" sz="2600">
                <a:solidFill>
                  <a:schemeClr val="lt1"/>
                </a:solidFill>
              </a:rPr>
              <a:t>There will always be a gap between the situation and the understanding of the situation (Heraclitus)</a:t>
            </a:r>
            <a:endParaRPr sz="2600">
              <a:solidFill>
                <a:schemeClr val="lt1"/>
              </a:solidFill>
            </a:endParaRPr>
          </a:p>
          <a:p>
            <a:pPr indent="-476250" lvl="0" marL="514350" marR="0" rtl="0" algn="l">
              <a:lnSpc>
                <a:spcPct val="131250"/>
              </a:lnSpc>
              <a:spcBef>
                <a:spcPts val="0"/>
              </a:spcBef>
              <a:spcAft>
                <a:spcPts val="0"/>
              </a:spcAft>
              <a:buClr>
                <a:srgbClr val="FCC201"/>
              </a:buClr>
              <a:buSzPts val="2600"/>
              <a:buFont typeface="Calibri"/>
              <a:buAutoNum type="arabicPeriod"/>
            </a:pPr>
            <a:r>
              <a:rPr lang="iw-IL" sz="2600">
                <a:solidFill>
                  <a:schemeClr val="lt1"/>
                </a:solidFill>
              </a:rPr>
              <a:t>Each strategic case is unique (Kuhn)</a:t>
            </a:r>
            <a:endParaRPr sz="2600">
              <a:solidFill>
                <a:schemeClr val="lt1"/>
              </a:solidFill>
            </a:endParaRPr>
          </a:p>
          <a:p>
            <a:pPr indent="-476250" lvl="0" marL="514350" marR="0" rtl="0" algn="l">
              <a:lnSpc>
                <a:spcPct val="131250"/>
              </a:lnSpc>
              <a:spcBef>
                <a:spcPts val="0"/>
              </a:spcBef>
              <a:spcAft>
                <a:spcPts val="0"/>
              </a:spcAft>
              <a:buClr>
                <a:srgbClr val="FCC201"/>
              </a:buClr>
              <a:buSzPts val="2600"/>
              <a:buFont typeface="Calibri"/>
              <a:buAutoNum type="arabicPeriod"/>
            </a:pPr>
            <a:r>
              <a:rPr lang="iw-IL" sz="2600">
                <a:solidFill>
                  <a:schemeClr val="lt1"/>
                </a:solidFill>
              </a:rPr>
              <a:t>System thinking is a means of making a logical explanation for the complexity of the world</a:t>
            </a:r>
            <a:endParaRPr sz="2600">
              <a:solidFill>
                <a:schemeClr val="lt1"/>
              </a:solidFill>
            </a:endParaRPr>
          </a:p>
        </p:txBody>
      </p:sp>
      <p:sp>
        <p:nvSpPr>
          <p:cNvPr id="957" name="Google Shape;957;p65"/>
          <p:cNvSpPr/>
          <p:nvPr/>
        </p:nvSpPr>
        <p:spPr>
          <a:xfrm rot="2700000">
            <a:off x="10193961" y="4860948"/>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58" name="Google Shape;958;p65"/>
          <p:cNvGrpSpPr/>
          <p:nvPr/>
        </p:nvGrpSpPr>
        <p:grpSpPr>
          <a:xfrm>
            <a:off x="1612275" y="3273594"/>
            <a:ext cx="5243944" cy="3390213"/>
            <a:chOff x="1692540" y="3139021"/>
            <a:chExt cx="5438647" cy="3516089"/>
          </a:xfrm>
        </p:grpSpPr>
        <p:pic>
          <p:nvPicPr>
            <p:cNvPr id="959" name="Google Shape;959;p65"/>
            <p:cNvPicPr preferRelativeResize="0"/>
            <p:nvPr/>
          </p:nvPicPr>
          <p:blipFill rotWithShape="1">
            <a:blip r:embed="rId3">
              <a:alphaModFix/>
            </a:blip>
            <a:srcRect b="0" l="0" r="0" t="0"/>
            <a:stretch/>
          </p:blipFill>
          <p:spPr>
            <a:xfrm>
              <a:off x="1816275" y="3251350"/>
              <a:ext cx="5210944" cy="3275845"/>
            </a:xfrm>
            <a:prstGeom prst="rect">
              <a:avLst/>
            </a:prstGeom>
            <a:noFill/>
            <a:ln>
              <a:noFill/>
            </a:ln>
          </p:spPr>
        </p:pic>
        <p:grpSp>
          <p:nvGrpSpPr>
            <p:cNvPr id="960" name="Google Shape;960;p65"/>
            <p:cNvGrpSpPr/>
            <p:nvPr/>
          </p:nvGrpSpPr>
          <p:grpSpPr>
            <a:xfrm>
              <a:off x="1692540" y="3139021"/>
              <a:ext cx="5438647" cy="3516089"/>
              <a:chOff x="1692540" y="3139021"/>
              <a:chExt cx="5438647" cy="3516089"/>
            </a:xfrm>
          </p:grpSpPr>
          <p:sp>
            <p:nvSpPr>
              <p:cNvPr id="961" name="Google Shape;961;p65"/>
              <p:cNvSpPr/>
              <p:nvPr/>
            </p:nvSpPr>
            <p:spPr>
              <a:xfrm rot="-5400000">
                <a:off x="1693466" y="3138095"/>
                <a:ext cx="252791" cy="254643"/>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p65"/>
              <p:cNvSpPr/>
              <p:nvPr/>
            </p:nvSpPr>
            <p:spPr>
              <a:xfrm>
                <a:off x="6876648" y="3144399"/>
                <a:ext cx="252791" cy="254643"/>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3" name="Google Shape;963;p65"/>
              <p:cNvSpPr/>
              <p:nvPr/>
            </p:nvSpPr>
            <p:spPr>
              <a:xfrm rot="5400000">
                <a:off x="6877470" y="6399643"/>
                <a:ext cx="252791" cy="254643"/>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65"/>
              <p:cNvSpPr/>
              <p:nvPr/>
            </p:nvSpPr>
            <p:spPr>
              <a:xfrm rot="10800000">
                <a:off x="1692873" y="6400467"/>
                <a:ext cx="252791" cy="254643"/>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0" st="0"/>
                                            </p:txEl>
                                          </p:spTgt>
                                        </p:tgtEl>
                                        <p:attrNameLst>
                                          <p:attrName>style.visibility</p:attrName>
                                        </p:attrNameLst>
                                      </p:cBhvr>
                                      <p:to>
                                        <p:strVal val="visible"/>
                                      </p:to>
                                    </p:set>
                                    <p:animEffect filter="fade" transition="in">
                                      <p:cBhvr>
                                        <p:cTn dur="500"/>
                                        <p:tgtEl>
                                          <p:spTgt spid="9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1" st="1"/>
                                            </p:txEl>
                                          </p:spTgt>
                                        </p:tgtEl>
                                        <p:attrNameLst>
                                          <p:attrName>style.visibility</p:attrName>
                                        </p:attrNameLst>
                                      </p:cBhvr>
                                      <p:to>
                                        <p:strVal val="visible"/>
                                      </p:to>
                                    </p:set>
                                    <p:animEffect filter="fade" transition="in">
                                      <p:cBhvr>
                                        <p:cTn dur="500"/>
                                        <p:tgtEl>
                                          <p:spTgt spid="9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2" st="2"/>
                                            </p:txEl>
                                          </p:spTgt>
                                        </p:tgtEl>
                                        <p:attrNameLst>
                                          <p:attrName>style.visibility</p:attrName>
                                        </p:attrNameLst>
                                      </p:cBhvr>
                                      <p:to>
                                        <p:strVal val="visible"/>
                                      </p:to>
                                    </p:set>
                                    <p:animEffect filter="fade" transition="in">
                                      <p:cBhvr>
                                        <p:cTn dur="500"/>
                                        <p:tgtEl>
                                          <p:spTgt spid="9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3" st="3"/>
                                            </p:txEl>
                                          </p:spTgt>
                                        </p:tgtEl>
                                        <p:attrNameLst>
                                          <p:attrName>style.visibility</p:attrName>
                                        </p:attrNameLst>
                                      </p:cBhvr>
                                      <p:to>
                                        <p:strVal val="visible"/>
                                      </p:to>
                                    </p:set>
                                    <p:animEffect filter="fade" transition="in">
                                      <p:cBhvr>
                                        <p:cTn dur="500"/>
                                        <p:tgtEl>
                                          <p:spTgt spid="95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4" st="4"/>
                                            </p:txEl>
                                          </p:spTgt>
                                        </p:tgtEl>
                                        <p:attrNameLst>
                                          <p:attrName>style.visibility</p:attrName>
                                        </p:attrNameLst>
                                      </p:cBhvr>
                                      <p:to>
                                        <p:strVal val="visible"/>
                                      </p:to>
                                    </p:set>
                                    <p:animEffect filter="fade" transition="in">
                                      <p:cBhvr>
                                        <p:cTn dur="500"/>
                                        <p:tgtEl>
                                          <p:spTgt spid="95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58"/>
                                        </p:tgtEl>
                                      </p:cBhvr>
                                    </p:animEffect>
                                    <p:set>
                                      <p:cBhvr>
                                        <p:cTn dur="1" fill="hold">
                                          <p:stCondLst>
                                            <p:cond delay="500"/>
                                          </p:stCondLst>
                                        </p:cTn>
                                        <p:tgtEl>
                                          <p:spTgt spid="9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66"/>
          <p:cNvSpPr txBox="1"/>
          <p:nvPr>
            <p:ph type="title"/>
          </p:nvPr>
        </p:nvSpPr>
        <p:spPr>
          <a:xfrm>
            <a:off x="8418930" y="552782"/>
            <a:ext cx="3765655" cy="2200602"/>
          </a:xfrm>
          <a:prstGeom prst="rect">
            <a:avLst/>
          </a:prstGeom>
          <a:noFill/>
          <a:ln>
            <a:noFill/>
          </a:ln>
        </p:spPr>
        <p:txBody>
          <a:bodyPr anchorCtr="0" anchor="t" bIns="45700" lIns="91425" spcFirstLastPara="1" rIns="91425" wrap="square" tIns="45700">
            <a:noAutofit/>
          </a:bodyPr>
          <a:lstStyle/>
          <a:p>
            <a:pPr indent="0" lvl="0" marL="0" rtl="0" algn="ctr">
              <a:lnSpc>
                <a:spcPct val="101886"/>
              </a:lnSpc>
              <a:spcBef>
                <a:spcPts val="0"/>
              </a:spcBef>
              <a:spcAft>
                <a:spcPts val="0"/>
              </a:spcAft>
              <a:buClr>
                <a:schemeClr val="lt1"/>
              </a:buClr>
              <a:buSzPts val="5300"/>
              <a:buFont typeface="Arial"/>
              <a:buNone/>
            </a:pPr>
            <a:r>
              <a:rPr lang="iw-IL"/>
              <a:t>Strategy - Definition for Discussion</a:t>
            </a:r>
            <a:endParaRPr/>
          </a:p>
        </p:txBody>
      </p:sp>
      <p:sp>
        <p:nvSpPr>
          <p:cNvPr id="970" name="Google Shape;970;p66"/>
          <p:cNvSpPr txBox="1"/>
          <p:nvPr/>
        </p:nvSpPr>
        <p:spPr>
          <a:xfrm>
            <a:off x="456051" y="413853"/>
            <a:ext cx="7506828" cy="4401205"/>
          </a:xfrm>
          <a:prstGeom prst="rect">
            <a:avLst/>
          </a:prstGeom>
          <a:noFill/>
          <a:ln>
            <a:noFill/>
          </a:ln>
        </p:spPr>
        <p:txBody>
          <a:bodyPr anchorCtr="0" anchor="t" bIns="45700" lIns="91425" spcFirstLastPara="1" rIns="91425" wrap="square" tIns="45700">
            <a:noAutofit/>
          </a:bodyPr>
          <a:lstStyle/>
          <a:p>
            <a:pPr indent="-501650" lvl="0" marL="514350" marR="0" rtl="0" algn="l">
              <a:lnSpc>
                <a:spcPct val="131250"/>
              </a:lnSpc>
              <a:spcBef>
                <a:spcPts val="0"/>
              </a:spcBef>
              <a:spcAft>
                <a:spcPts val="0"/>
              </a:spcAft>
              <a:buClr>
                <a:srgbClr val="FCC201"/>
              </a:buClr>
              <a:buSzPts val="3000"/>
              <a:buFont typeface="Arial"/>
              <a:buChar char="•"/>
            </a:pPr>
            <a:r>
              <a:rPr lang="iw-IL" sz="3000">
                <a:solidFill>
                  <a:schemeClr val="lt1"/>
                </a:solidFill>
              </a:rPr>
              <a:t>The science and art of </a:t>
            </a:r>
            <a:r>
              <a:rPr lang="iw-IL" sz="3000">
                <a:solidFill>
                  <a:srgbClr val="FCC201"/>
                </a:solidFill>
              </a:rPr>
              <a:t>shaping</a:t>
            </a:r>
            <a:r>
              <a:rPr lang="iw-IL" sz="3000">
                <a:solidFill>
                  <a:schemeClr val="lt1"/>
                </a:solidFill>
              </a:rPr>
              <a:t> a desired </a:t>
            </a:r>
            <a:r>
              <a:rPr lang="iw-IL" sz="3000">
                <a:solidFill>
                  <a:schemeClr val="accent4"/>
                </a:solidFill>
              </a:rPr>
              <a:t>reality</a:t>
            </a:r>
            <a:r>
              <a:rPr lang="iw-IL" sz="3000">
                <a:solidFill>
                  <a:schemeClr val="lt1"/>
                </a:solidFill>
              </a:rPr>
              <a:t> by continuous and creative adaptation of tools to goals, on the </a:t>
            </a:r>
            <a:r>
              <a:rPr lang="iw-IL" sz="3000">
                <a:solidFill>
                  <a:srgbClr val="FCC201"/>
                </a:solidFill>
              </a:rPr>
              <a:t>basis of a continuous effort </a:t>
            </a:r>
            <a:r>
              <a:rPr lang="iw-IL" sz="3000">
                <a:solidFill>
                  <a:schemeClr val="lt1"/>
                </a:solidFill>
              </a:rPr>
              <a:t>to understand reality and act to realize the change required to enforce our will on the enemy</a:t>
            </a:r>
            <a:endParaRPr sz="3000"/>
          </a:p>
          <a:p>
            <a:pPr indent="-311150" lvl="0" marL="514350" marR="0" rtl="0" algn="l">
              <a:lnSpc>
                <a:spcPct val="131250"/>
              </a:lnSpc>
              <a:spcBef>
                <a:spcPts val="0"/>
              </a:spcBef>
              <a:spcAft>
                <a:spcPts val="0"/>
              </a:spcAft>
              <a:buClr>
                <a:srgbClr val="FCC201"/>
              </a:buClr>
              <a:buSzPts val="3200"/>
              <a:buFont typeface="Arial"/>
              <a:buNone/>
            </a:pPr>
            <a:r>
              <a:t/>
            </a:r>
            <a:endParaRPr sz="3000">
              <a:solidFill>
                <a:schemeClr val="lt1"/>
              </a:solidFill>
              <a:latin typeface="Arial"/>
              <a:ea typeface="Arial"/>
              <a:cs typeface="Arial"/>
              <a:sym typeface="Arial"/>
            </a:endParaRPr>
          </a:p>
          <a:p>
            <a:pPr indent="-501650" lvl="0" marL="514350" marR="0" rtl="0" algn="l">
              <a:lnSpc>
                <a:spcPct val="131250"/>
              </a:lnSpc>
              <a:spcBef>
                <a:spcPts val="0"/>
              </a:spcBef>
              <a:spcAft>
                <a:spcPts val="0"/>
              </a:spcAft>
              <a:buClr>
                <a:srgbClr val="FCC201"/>
              </a:buClr>
              <a:buSzPts val="3000"/>
              <a:buChar char="•"/>
            </a:pPr>
            <a:r>
              <a:rPr lang="iw-IL" sz="3000">
                <a:solidFill>
                  <a:srgbClr val="FCC201"/>
                </a:solidFill>
              </a:rPr>
              <a:t>The Engine for Strategy: </a:t>
            </a:r>
            <a:r>
              <a:rPr lang="iw-IL" sz="3000">
                <a:solidFill>
                  <a:schemeClr val="lt1"/>
                </a:solidFill>
              </a:rPr>
              <a:t>A Critical Interpretation of an Emerging </a:t>
            </a:r>
            <a:r>
              <a:rPr lang="iw-IL" sz="3000">
                <a:solidFill>
                  <a:srgbClr val="FFFFFF"/>
                </a:solidFill>
              </a:rPr>
              <a:t>Reality</a:t>
            </a:r>
            <a:endParaRPr sz="3000">
              <a:solidFill>
                <a:srgbClr val="FFFFFF"/>
              </a:solidFill>
            </a:endParaRPr>
          </a:p>
        </p:txBody>
      </p:sp>
      <p:sp>
        <p:nvSpPr>
          <p:cNvPr id="971" name="Google Shape;971;p66"/>
          <p:cNvSpPr/>
          <p:nvPr/>
        </p:nvSpPr>
        <p:spPr>
          <a:xfrm rot="2700000">
            <a:off x="10193986" y="4266111"/>
            <a:ext cx="215526" cy="215526"/>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0">
                                            <p:txEl>
                                              <p:pRg end="0" st="0"/>
                                            </p:txEl>
                                          </p:spTgt>
                                        </p:tgtEl>
                                        <p:attrNameLst>
                                          <p:attrName>style.visibility</p:attrName>
                                        </p:attrNameLst>
                                      </p:cBhvr>
                                      <p:to>
                                        <p:strVal val="visible"/>
                                      </p:to>
                                    </p:set>
                                    <p:animEffect filter="fade" transition="in">
                                      <p:cBhvr>
                                        <p:cTn dur="500"/>
                                        <p:tgtEl>
                                          <p:spTgt spid="9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0">
                                            <p:txEl>
                                              <p:pRg end="1" st="1"/>
                                            </p:txEl>
                                          </p:spTgt>
                                        </p:tgtEl>
                                        <p:attrNameLst>
                                          <p:attrName>style.visibility</p:attrName>
                                        </p:attrNameLst>
                                      </p:cBhvr>
                                      <p:to>
                                        <p:strVal val="visible"/>
                                      </p:to>
                                    </p:set>
                                    <p:animEffect filter="fade" transition="in">
                                      <p:cBhvr>
                                        <p:cTn dur="500"/>
                                        <p:tgtEl>
                                          <p:spTgt spid="9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0">
                                            <p:txEl>
                                              <p:pRg end="2" st="2"/>
                                            </p:txEl>
                                          </p:spTgt>
                                        </p:tgtEl>
                                        <p:attrNameLst>
                                          <p:attrName>style.visibility</p:attrName>
                                        </p:attrNameLst>
                                      </p:cBhvr>
                                      <p:to>
                                        <p:strVal val="visible"/>
                                      </p:to>
                                    </p:set>
                                    <p:animEffect filter="fade" transition="in">
                                      <p:cBhvr>
                                        <p:cTn dur="500"/>
                                        <p:tgtEl>
                                          <p:spTgt spid="9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grpSp>
        <p:nvGrpSpPr>
          <p:cNvPr id="976" name="Google Shape;976;p67"/>
          <p:cNvGrpSpPr/>
          <p:nvPr/>
        </p:nvGrpSpPr>
        <p:grpSpPr>
          <a:xfrm>
            <a:off x="7520392" y="400440"/>
            <a:ext cx="4219001" cy="1584147"/>
            <a:chOff x="6698988" y="8357235"/>
            <a:chExt cx="4925863" cy="2611949"/>
          </a:xfrm>
        </p:grpSpPr>
        <p:grpSp>
          <p:nvGrpSpPr>
            <p:cNvPr id="977" name="Google Shape;977;p67"/>
            <p:cNvGrpSpPr/>
            <p:nvPr/>
          </p:nvGrpSpPr>
          <p:grpSpPr>
            <a:xfrm>
              <a:off x="6698988" y="8357270"/>
              <a:ext cx="4925863" cy="2611914"/>
              <a:chOff x="6617963" y="4306127"/>
              <a:chExt cx="4925863" cy="2611914"/>
            </a:xfrm>
          </p:grpSpPr>
          <p:sp>
            <p:nvSpPr>
              <p:cNvPr id="978" name="Google Shape;978;p67"/>
              <p:cNvSpPr txBox="1"/>
              <p:nvPr/>
            </p:nvSpPr>
            <p:spPr>
              <a:xfrm>
                <a:off x="6617963" y="5217941"/>
                <a:ext cx="4717500" cy="1700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iw-IL" sz="6100">
                    <a:solidFill>
                      <a:srgbClr val="FCC201"/>
                    </a:solidFill>
                  </a:rPr>
                  <a:t>Thinking</a:t>
                </a:r>
                <a:endParaRPr/>
              </a:p>
            </p:txBody>
          </p:sp>
          <p:sp>
            <p:nvSpPr>
              <p:cNvPr id="979" name="Google Shape;979;p67"/>
              <p:cNvSpPr txBox="1"/>
              <p:nvPr/>
            </p:nvSpPr>
            <p:spPr>
              <a:xfrm>
                <a:off x="6826325" y="4306127"/>
                <a:ext cx="4717500" cy="1167000"/>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chemeClr val="lt1"/>
                    </a:solidFill>
                  </a:rPr>
                  <a:t>Strategic</a:t>
                </a:r>
                <a:endParaRPr/>
              </a:p>
            </p:txBody>
          </p:sp>
        </p:grpSp>
        <p:sp>
          <p:nvSpPr>
            <p:cNvPr id="980" name="Google Shape;980;p67"/>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1" name="Google Shape;981;p67"/>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2" name="Google Shape;982;p67"/>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3" name="Google Shape;983;p67"/>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sp>
        <p:nvSpPr>
          <p:cNvPr id="984" name="Google Shape;984;p67"/>
          <p:cNvSpPr txBox="1"/>
          <p:nvPr/>
        </p:nvSpPr>
        <p:spPr>
          <a:xfrm>
            <a:off x="-396949" y="400446"/>
            <a:ext cx="8577300" cy="9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w-IL" sz="5300">
                <a:solidFill>
                  <a:schemeClr val="lt1"/>
                </a:solidFill>
              </a:rPr>
              <a:t>Conceptualization and Levels of Action</a:t>
            </a:r>
            <a:endParaRPr/>
          </a:p>
        </p:txBody>
      </p:sp>
      <p:cxnSp>
        <p:nvCxnSpPr>
          <p:cNvPr id="985" name="Google Shape;985;p67"/>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986" name="Google Shape;986;p67"/>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1</a:t>
            </a:r>
            <a:endParaRPr/>
          </a:p>
        </p:txBody>
      </p:sp>
      <p:sp>
        <p:nvSpPr>
          <p:cNvPr id="987" name="Google Shape;987;p67"/>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2</a:t>
            </a:r>
            <a:endParaRPr/>
          </a:p>
        </p:txBody>
      </p:sp>
      <p:sp>
        <p:nvSpPr>
          <p:cNvPr id="988" name="Google Shape;988;p67"/>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3</a:t>
            </a:r>
            <a:endParaRPr/>
          </a:p>
        </p:txBody>
      </p:sp>
      <p:sp>
        <p:nvSpPr>
          <p:cNvPr id="989" name="Google Shape;989;p67"/>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4</a:t>
            </a:r>
            <a:endParaRPr/>
          </a:p>
        </p:txBody>
      </p:sp>
      <p:sp>
        <p:nvSpPr>
          <p:cNvPr id="990" name="Google Shape;990;p67"/>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5</a:t>
            </a:r>
            <a:endParaRPr/>
          </a:p>
        </p:txBody>
      </p:sp>
      <p:sp>
        <p:nvSpPr>
          <p:cNvPr id="991" name="Google Shape;991;p67"/>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6</a:t>
            </a:r>
            <a:endParaRPr/>
          </a:p>
        </p:txBody>
      </p:sp>
      <p:sp>
        <p:nvSpPr>
          <p:cNvPr id="992" name="Google Shape;992;p67"/>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7</a:t>
            </a:r>
            <a:endParaRPr/>
          </a:p>
        </p:txBody>
      </p:sp>
      <p:sp>
        <p:nvSpPr>
          <p:cNvPr id="993" name="Google Shape;993;p67"/>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w-IL" sz="1729">
                <a:solidFill>
                  <a:schemeClr val="lt1"/>
                </a:solidFill>
              </a:rPr>
              <a:t>On the distinction between thought, thinking and strategic application</a:t>
            </a:r>
            <a:endParaRPr/>
          </a:p>
        </p:txBody>
      </p:sp>
      <p:sp>
        <p:nvSpPr>
          <p:cNvPr id="994" name="Google Shape;994;p67"/>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w-IL" sz="1729">
                <a:solidFill>
                  <a:schemeClr val="lt1"/>
                </a:solidFill>
              </a:rPr>
              <a:t>What is war?</a:t>
            </a:r>
            <a:endParaRPr/>
          </a:p>
        </p:txBody>
      </p:sp>
      <p:sp>
        <p:nvSpPr>
          <p:cNvPr id="995" name="Google Shape;995;p67"/>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w-IL" sz="1729">
                <a:solidFill>
                  <a:schemeClr val="lt1"/>
                </a:solidFill>
              </a:rPr>
              <a:t>The relationship between strategy and tactics</a:t>
            </a:r>
            <a:endParaRPr/>
          </a:p>
        </p:txBody>
      </p:sp>
      <p:sp>
        <p:nvSpPr>
          <p:cNvPr id="996" name="Google Shape;996;p67"/>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w-IL" sz="1729">
                <a:solidFill>
                  <a:schemeClr val="lt1"/>
                </a:solidFill>
              </a:rPr>
              <a:t>Strategy as an effort to clarify the emerging reality</a:t>
            </a:r>
            <a:endParaRPr/>
          </a:p>
        </p:txBody>
      </p:sp>
      <p:sp>
        <p:nvSpPr>
          <p:cNvPr id="997" name="Google Shape;997;p67"/>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w-IL" sz="1729">
                <a:solidFill>
                  <a:schemeClr val="lt1"/>
                </a:solidFill>
              </a:rPr>
              <a:t>Sources Strategy Concept (discussion)</a:t>
            </a:r>
            <a:endParaRPr/>
          </a:p>
        </p:txBody>
      </p:sp>
      <p:sp>
        <p:nvSpPr>
          <p:cNvPr id="998" name="Google Shape;998;p67"/>
          <p:cNvSpPr/>
          <p:nvPr/>
        </p:nvSpPr>
        <p:spPr>
          <a:xfrm>
            <a:off x="4861400" y="5391750"/>
            <a:ext cx="2468700" cy="1066200"/>
          </a:xfrm>
          <a:prstGeom prst="rect">
            <a:avLst/>
          </a:prstGeom>
          <a:solidFill>
            <a:srgbClr val="222B3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iw-IL">
                <a:solidFill>
                  <a:schemeClr val="lt1"/>
                </a:solidFill>
              </a:rPr>
              <a:t>Definitions and Diagnosis:</a:t>
            </a:r>
            <a:endParaRPr>
              <a:solidFill>
                <a:schemeClr val="lt1"/>
              </a:solidFill>
            </a:endParaRPr>
          </a:p>
          <a:p>
            <a:pPr indent="0" lvl="0" marL="0" marR="0" rtl="0" algn="ctr">
              <a:spcBef>
                <a:spcPts val="0"/>
              </a:spcBef>
              <a:spcAft>
                <a:spcPts val="0"/>
              </a:spcAft>
              <a:buClr>
                <a:schemeClr val="dk1"/>
              </a:buClr>
              <a:buSzPts val="1100"/>
              <a:buFont typeface="Arial"/>
              <a:buNone/>
            </a:pPr>
            <a:r>
              <a:rPr lang="iw-IL">
                <a:solidFill>
                  <a:schemeClr val="lt1"/>
                </a:solidFill>
              </a:rPr>
              <a:t>"When you say strategy, what do you mean?"</a:t>
            </a:r>
            <a:endParaRPr>
              <a:solidFill>
                <a:schemeClr val="lt1"/>
              </a:solidFill>
            </a:endParaRPr>
          </a:p>
          <a:p>
            <a:pPr indent="0" lvl="0" marL="0" marR="0" rtl="1" algn="ctr">
              <a:spcBef>
                <a:spcPts val="0"/>
              </a:spcBef>
              <a:spcAft>
                <a:spcPts val="0"/>
              </a:spcAft>
              <a:buNone/>
            </a:pPr>
            <a:r>
              <a:t/>
            </a:r>
            <a:endParaRPr sz="1729">
              <a:solidFill>
                <a:schemeClr val="lt1"/>
              </a:solidFill>
            </a:endParaRPr>
          </a:p>
        </p:txBody>
      </p:sp>
      <p:sp>
        <p:nvSpPr>
          <p:cNvPr id="999" name="Google Shape;999;p67"/>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iw-IL" sz="1729">
                <a:solidFill>
                  <a:schemeClr val="lt1"/>
                </a:solidFill>
              </a:rPr>
              <a:t>Hedge levels of action in strategy</a:t>
            </a:r>
            <a:endParaRPr/>
          </a:p>
        </p:txBody>
      </p:sp>
      <p:cxnSp>
        <p:nvCxnSpPr>
          <p:cNvPr id="1000" name="Google Shape;1000;p67"/>
          <p:cNvCxnSpPr>
            <a:stCxn id="992" idx="0"/>
            <a:endCxn id="996"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1001" name="Google Shape;1001;p67"/>
          <p:cNvCxnSpPr>
            <a:stCxn id="991" idx="4"/>
            <a:endCxn id="999"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1002" name="Google Shape;1002;p67"/>
          <p:cNvCxnSpPr>
            <a:stCxn id="990" idx="0"/>
            <a:endCxn id="995"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1003" name="Google Shape;1003;p67"/>
          <p:cNvCxnSpPr>
            <a:stCxn id="989" idx="4"/>
            <a:endCxn id="998"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1004" name="Google Shape;1004;p67"/>
          <p:cNvCxnSpPr>
            <a:stCxn id="988" idx="0"/>
            <a:endCxn id="994"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1005" name="Google Shape;1005;p67"/>
          <p:cNvCxnSpPr>
            <a:stCxn id="987" idx="4"/>
            <a:endCxn id="997"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1006" name="Google Shape;1006;p67"/>
          <p:cNvCxnSpPr>
            <a:stCxn id="986" idx="0"/>
            <a:endCxn id="993"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1" name="Shape 1011"/>
        <p:cNvGrpSpPr/>
        <p:nvPr/>
      </p:nvGrpSpPr>
      <p:grpSpPr>
        <a:xfrm>
          <a:off x="0" y="0"/>
          <a:ext cx="0" cy="0"/>
          <a:chOff x="0" y="0"/>
          <a:chExt cx="0" cy="0"/>
        </a:xfrm>
      </p:grpSpPr>
      <p:sp>
        <p:nvSpPr>
          <p:cNvPr id="1012" name="Google Shape;1012;p68"/>
          <p:cNvSpPr txBox="1"/>
          <p:nvPr>
            <p:ph type="title"/>
          </p:nvPr>
        </p:nvSpPr>
        <p:spPr>
          <a:xfrm>
            <a:off x="0" y="186492"/>
            <a:ext cx="12192000" cy="69018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200"/>
              <a:buFont typeface="Arial"/>
              <a:buNone/>
            </a:pPr>
            <a:r>
              <a:rPr lang="iw-IL"/>
              <a:t>The Road Map of Strategic Studies</a:t>
            </a:r>
            <a:endParaRPr/>
          </a:p>
        </p:txBody>
      </p:sp>
      <p:grpSp>
        <p:nvGrpSpPr>
          <p:cNvPr id="1013" name="Google Shape;1013;p68"/>
          <p:cNvGrpSpPr/>
          <p:nvPr/>
        </p:nvGrpSpPr>
        <p:grpSpPr>
          <a:xfrm>
            <a:off x="10399773" y="1199779"/>
            <a:ext cx="1610632" cy="5479463"/>
            <a:chOff x="10399773" y="1199779"/>
            <a:chExt cx="1610632" cy="5479463"/>
          </a:xfrm>
        </p:grpSpPr>
        <p:sp>
          <p:nvSpPr>
            <p:cNvPr id="1014" name="Google Shape;1014;p68"/>
            <p:cNvSpPr/>
            <p:nvPr/>
          </p:nvSpPr>
          <p:spPr>
            <a:xfrm>
              <a:off x="10399773" y="1199779"/>
              <a:ext cx="1610632" cy="898919"/>
            </a:xfrm>
            <a:prstGeom prst="rect">
              <a:avLst/>
            </a:prstGeom>
            <a:solidFill>
              <a:srgbClr val="FCC201"/>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iw-IL">
                  <a:solidFill>
                    <a:srgbClr val="222B34"/>
                  </a:solidFill>
                </a:rPr>
                <a:t>Strategic Thought</a:t>
              </a:r>
              <a:endParaRPr b="1">
                <a:solidFill>
                  <a:srgbClr val="222B34"/>
                </a:solidFill>
              </a:endParaRPr>
            </a:p>
            <a:p>
              <a:pPr indent="0" lvl="0" marL="0" rtl="0" algn="ctr">
                <a:lnSpc>
                  <a:spcPct val="100000"/>
                </a:lnSpc>
                <a:spcBef>
                  <a:spcPts val="0"/>
                </a:spcBef>
                <a:spcAft>
                  <a:spcPts val="0"/>
                </a:spcAft>
                <a:buClr>
                  <a:schemeClr val="dk1"/>
                </a:buClr>
                <a:buSzPts val="1100"/>
                <a:buFont typeface="Arial"/>
                <a:buNone/>
              </a:pPr>
              <a:r>
                <a:rPr lang="iw-IL">
                  <a:solidFill>
                    <a:srgbClr val="222B34"/>
                  </a:solidFill>
                </a:rPr>
                <a:t>Prof. Dima Adamsky</a:t>
              </a:r>
              <a:endParaRPr>
                <a:solidFill>
                  <a:srgbClr val="222B34"/>
                </a:solidFill>
              </a:endParaRPr>
            </a:p>
            <a:p>
              <a:pPr indent="0" lvl="0" marL="0" marR="0" rtl="0" algn="ctr">
                <a:lnSpc>
                  <a:spcPct val="100000"/>
                </a:lnSpc>
                <a:spcBef>
                  <a:spcPts val="0"/>
                </a:spcBef>
                <a:spcAft>
                  <a:spcPts val="0"/>
                </a:spcAft>
                <a:buNone/>
              </a:pPr>
              <a:r>
                <a:t/>
              </a:r>
              <a:endParaRPr b="1">
                <a:solidFill>
                  <a:srgbClr val="222B34"/>
                </a:solidFill>
              </a:endParaRPr>
            </a:p>
          </p:txBody>
        </p:sp>
        <p:sp>
          <p:nvSpPr>
            <p:cNvPr id="1015" name="Google Shape;1015;p68"/>
            <p:cNvSpPr/>
            <p:nvPr/>
          </p:nvSpPr>
          <p:spPr>
            <a:xfrm>
              <a:off x="10399773"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The development of military strategic thought</a:t>
              </a:r>
              <a:endParaRPr sz="1100">
                <a:solidFill>
                  <a:schemeClr val="lt1"/>
                </a:solidFill>
              </a:endParaRPr>
            </a:p>
          </p:txBody>
        </p:sp>
        <p:sp>
          <p:nvSpPr>
            <p:cNvPr id="1016" name="Google Shape;1016;p68"/>
            <p:cNvSpPr/>
            <p:nvPr/>
          </p:nvSpPr>
          <p:spPr>
            <a:xfrm>
              <a:off x="10399773"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000">
                  <a:solidFill>
                    <a:srgbClr val="FFFFFF"/>
                  </a:solidFill>
                </a:rPr>
                <a:t>The history of strategic thought and the development of conventional warfare</a:t>
              </a:r>
              <a:endParaRPr sz="1000">
                <a:solidFill>
                  <a:schemeClr val="lt1"/>
                </a:solidFill>
              </a:endParaRPr>
            </a:p>
          </p:txBody>
        </p:sp>
        <p:sp>
          <p:nvSpPr>
            <p:cNvPr id="1017" name="Google Shape;1017;p68"/>
            <p:cNvSpPr/>
            <p:nvPr/>
          </p:nvSpPr>
          <p:spPr>
            <a:xfrm>
              <a:off x="10399773"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000">
                  <a:solidFill>
                    <a:srgbClr val="FFFFFF"/>
                  </a:solidFill>
                </a:rPr>
                <a:t>The history of strategic thought at the age of hybrid warfare</a:t>
              </a:r>
              <a:endParaRPr sz="1000">
                <a:solidFill>
                  <a:schemeClr val="lt1"/>
                </a:solidFill>
              </a:endParaRPr>
            </a:p>
          </p:txBody>
        </p:sp>
        <p:sp>
          <p:nvSpPr>
            <p:cNvPr id="1018" name="Google Shape;1018;p68"/>
            <p:cNvSpPr/>
            <p:nvPr/>
          </p:nvSpPr>
          <p:spPr>
            <a:xfrm>
              <a:off x="10399773" y="4156458"/>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The history of strategic thought in the nuclear era</a:t>
              </a:r>
              <a:endParaRPr sz="1100">
                <a:solidFill>
                  <a:schemeClr val="lt1"/>
                </a:solidFill>
              </a:endParaRPr>
            </a:p>
          </p:txBody>
        </p:sp>
        <p:sp>
          <p:nvSpPr>
            <p:cNvPr id="1019" name="Google Shape;1019;p68"/>
            <p:cNvSpPr/>
            <p:nvPr/>
          </p:nvSpPr>
          <p:spPr>
            <a:xfrm>
              <a:off x="10399773" y="4810821"/>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Intelligence diagnosis and strategic planning</a:t>
              </a:r>
              <a:endParaRPr sz="1100">
                <a:solidFill>
                  <a:schemeClr val="lt1"/>
                </a:solidFill>
              </a:endParaRPr>
            </a:p>
          </p:txBody>
        </p:sp>
        <p:sp>
          <p:nvSpPr>
            <p:cNvPr id="1020" name="Google Shape;1020;p68"/>
            <p:cNvSpPr/>
            <p:nvPr/>
          </p:nvSpPr>
          <p:spPr>
            <a:xfrm>
              <a:off x="10399773" y="5465184"/>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Russian strategy</a:t>
              </a:r>
              <a:endParaRPr sz="1100">
                <a:solidFill>
                  <a:schemeClr val="lt1"/>
                </a:solidFill>
              </a:endParaRPr>
            </a:p>
          </p:txBody>
        </p:sp>
        <p:sp>
          <p:nvSpPr>
            <p:cNvPr id="1021" name="Google Shape;1021;p68"/>
            <p:cNvSpPr/>
            <p:nvPr/>
          </p:nvSpPr>
          <p:spPr>
            <a:xfrm>
              <a:off x="10399773" y="6119550"/>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Cyber</a:t>
              </a:r>
              <a:endParaRPr sz="1100">
                <a:solidFill>
                  <a:schemeClr val="lt1"/>
                </a:solidFill>
              </a:endParaRPr>
            </a:p>
          </p:txBody>
        </p:sp>
      </p:grpSp>
      <p:grpSp>
        <p:nvGrpSpPr>
          <p:cNvPr id="1022" name="Google Shape;1022;p68"/>
          <p:cNvGrpSpPr/>
          <p:nvPr/>
        </p:nvGrpSpPr>
        <p:grpSpPr>
          <a:xfrm>
            <a:off x="8696744" y="1199779"/>
            <a:ext cx="1610632" cy="5479485"/>
            <a:chOff x="8696744" y="1199779"/>
            <a:chExt cx="1610632" cy="5479485"/>
          </a:xfrm>
        </p:grpSpPr>
        <p:sp>
          <p:nvSpPr>
            <p:cNvPr id="1023" name="Google Shape;1023;p68"/>
            <p:cNvSpPr/>
            <p:nvPr/>
          </p:nvSpPr>
          <p:spPr>
            <a:xfrm>
              <a:off x="8696744" y="1199779"/>
              <a:ext cx="1610632" cy="898919"/>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iw-IL">
                  <a:solidFill>
                    <a:srgbClr val="222B34"/>
                  </a:solidFill>
                </a:rPr>
                <a:t>Strategic Thinking</a:t>
              </a:r>
              <a:endParaRPr/>
            </a:p>
            <a:p>
              <a:pPr indent="0" lvl="0" marL="0" marR="0" rtl="0" algn="ctr">
                <a:lnSpc>
                  <a:spcPct val="100000"/>
                </a:lnSpc>
                <a:spcBef>
                  <a:spcPts val="0"/>
                </a:spcBef>
                <a:spcAft>
                  <a:spcPts val="0"/>
                </a:spcAft>
                <a:buNone/>
              </a:pPr>
              <a:r>
                <a:rPr lang="iw-IL">
                  <a:solidFill>
                    <a:srgbClr val="222B34"/>
                  </a:solidFill>
                </a:rPr>
                <a:t>MG Amir Baram</a:t>
              </a:r>
              <a:endParaRPr/>
            </a:p>
          </p:txBody>
        </p:sp>
        <p:sp>
          <p:nvSpPr>
            <p:cNvPr id="1024" name="Google Shape;1024;p68"/>
            <p:cNvSpPr/>
            <p:nvPr/>
          </p:nvSpPr>
          <p:spPr>
            <a:xfrm>
              <a:off x="8712407"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Conceptualization and levels of action</a:t>
              </a:r>
              <a:endParaRPr sz="1100">
                <a:solidFill>
                  <a:schemeClr val="lt1"/>
                </a:solidFill>
              </a:endParaRPr>
            </a:p>
          </p:txBody>
        </p:sp>
        <p:sp>
          <p:nvSpPr>
            <p:cNvPr id="1025" name="Google Shape;1025;p68"/>
            <p:cNvSpPr/>
            <p:nvPr/>
          </p:nvSpPr>
          <p:spPr>
            <a:xfrm>
              <a:off x="8712407"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100">
                  <a:solidFill>
                    <a:srgbClr val="FFFFFF"/>
                  </a:solidFill>
                </a:rPr>
                <a:t>Strategic thinking challenges and competing approaches</a:t>
              </a:r>
              <a:endParaRPr sz="1100">
                <a:solidFill>
                  <a:srgbClr val="FFFFFF"/>
                </a:solidFill>
              </a:endParaRPr>
            </a:p>
            <a:p>
              <a:pPr indent="0" lvl="0" marL="0" marR="0" rtl="0" algn="ctr">
                <a:lnSpc>
                  <a:spcPct val="100000"/>
                </a:lnSpc>
                <a:spcBef>
                  <a:spcPts val="0"/>
                </a:spcBef>
                <a:spcAft>
                  <a:spcPts val="0"/>
                </a:spcAft>
                <a:buNone/>
              </a:pPr>
              <a:r>
                <a:t/>
              </a:r>
              <a:endParaRPr sz="1100">
                <a:solidFill>
                  <a:schemeClr val="lt1"/>
                </a:solidFill>
              </a:endParaRPr>
            </a:p>
          </p:txBody>
        </p:sp>
        <p:sp>
          <p:nvSpPr>
            <p:cNvPr id="1026" name="Google Shape;1026;p68"/>
            <p:cNvSpPr/>
            <p:nvPr/>
          </p:nvSpPr>
          <p:spPr>
            <a:xfrm>
              <a:off x="8712407"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“Bulgaria” case study</a:t>
              </a:r>
              <a:endParaRPr sz="1100">
                <a:solidFill>
                  <a:schemeClr val="lt1"/>
                </a:solidFill>
              </a:endParaRPr>
            </a:p>
          </p:txBody>
        </p:sp>
        <p:sp>
          <p:nvSpPr>
            <p:cNvPr id="1027" name="Google Shape;1027;p68"/>
            <p:cNvSpPr/>
            <p:nvPr/>
          </p:nvSpPr>
          <p:spPr>
            <a:xfrm>
              <a:off x="8712407" y="4156458"/>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050">
                  <a:solidFill>
                    <a:srgbClr val="FFFFFF"/>
                  </a:solidFill>
                </a:rPr>
                <a:t>“Maarachot”: systematic thinking, complex system and the systematic level</a:t>
              </a:r>
              <a:endParaRPr sz="1050">
                <a:solidFill>
                  <a:schemeClr val="lt1"/>
                </a:solidFill>
              </a:endParaRPr>
            </a:p>
          </p:txBody>
        </p:sp>
        <p:sp>
          <p:nvSpPr>
            <p:cNvPr id="1028" name="Google Shape;1028;p68"/>
            <p:cNvSpPr/>
            <p:nvPr/>
          </p:nvSpPr>
          <p:spPr>
            <a:xfrm>
              <a:off x="8712407" y="4810821"/>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Processing</a:t>
              </a:r>
              <a:endParaRPr sz="1100">
                <a:solidFill>
                  <a:schemeClr val="lt1"/>
                </a:solidFill>
              </a:endParaRPr>
            </a:p>
          </p:txBody>
        </p:sp>
        <p:sp>
          <p:nvSpPr>
            <p:cNvPr id="1029" name="Google Shape;1029;p68"/>
            <p:cNvSpPr/>
            <p:nvPr/>
          </p:nvSpPr>
          <p:spPr>
            <a:xfrm>
              <a:off x="8712400" y="5465164"/>
              <a:ext cx="1579200" cy="1214100"/>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Strategy as design, planning and execution (institutional learning and implementation)</a:t>
              </a:r>
              <a:endParaRPr sz="1100">
                <a:solidFill>
                  <a:schemeClr val="lt1"/>
                </a:solidFill>
              </a:endParaRPr>
            </a:p>
          </p:txBody>
        </p:sp>
      </p:grpSp>
      <p:grpSp>
        <p:nvGrpSpPr>
          <p:cNvPr id="1030" name="Google Shape;1030;p68"/>
          <p:cNvGrpSpPr/>
          <p:nvPr/>
        </p:nvGrpSpPr>
        <p:grpSpPr>
          <a:xfrm>
            <a:off x="6993715" y="1199779"/>
            <a:ext cx="1610632" cy="2862008"/>
            <a:chOff x="6993715" y="1199779"/>
            <a:chExt cx="1610632" cy="2862008"/>
          </a:xfrm>
        </p:grpSpPr>
        <p:sp>
          <p:nvSpPr>
            <p:cNvPr id="1031" name="Google Shape;1031;p68"/>
            <p:cNvSpPr/>
            <p:nvPr/>
          </p:nvSpPr>
          <p:spPr>
            <a:xfrm>
              <a:off x="6993715" y="1199779"/>
              <a:ext cx="1610632" cy="898919"/>
            </a:xfrm>
            <a:prstGeom prst="rect">
              <a:avLst/>
            </a:prstGeom>
            <a:solidFill>
              <a:srgbClr val="FCC201"/>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iw-IL">
                  <a:solidFill>
                    <a:srgbClr val="222B34"/>
                  </a:solidFill>
                </a:rPr>
                <a:t>Design Approach</a:t>
              </a:r>
              <a:endParaRPr b="1">
                <a:solidFill>
                  <a:srgbClr val="222B34"/>
                </a:solidFill>
              </a:endParaRPr>
            </a:p>
            <a:p>
              <a:pPr indent="0" lvl="0" marL="0" rtl="0" algn="ctr">
                <a:lnSpc>
                  <a:spcPct val="100000"/>
                </a:lnSpc>
                <a:spcBef>
                  <a:spcPts val="0"/>
                </a:spcBef>
                <a:spcAft>
                  <a:spcPts val="0"/>
                </a:spcAft>
                <a:buClr>
                  <a:schemeClr val="dk1"/>
                </a:buClr>
                <a:buSzPts val="1100"/>
                <a:buFont typeface="Arial"/>
                <a:buNone/>
              </a:pPr>
              <a:r>
                <a:rPr lang="iw-IL">
                  <a:solidFill>
                    <a:srgbClr val="222B34"/>
                  </a:solidFill>
                </a:rPr>
                <a:t>“Dado Center”</a:t>
              </a:r>
              <a:endParaRPr>
                <a:solidFill>
                  <a:srgbClr val="222B34"/>
                </a:solidFill>
              </a:endParaRPr>
            </a:p>
            <a:p>
              <a:pPr indent="0" lvl="0" marL="0" marR="0" rtl="0" algn="ctr">
                <a:lnSpc>
                  <a:spcPct val="100000"/>
                </a:lnSpc>
                <a:spcBef>
                  <a:spcPts val="0"/>
                </a:spcBef>
                <a:spcAft>
                  <a:spcPts val="0"/>
                </a:spcAft>
                <a:buNone/>
              </a:pPr>
              <a:r>
                <a:t/>
              </a:r>
              <a:endParaRPr b="1">
                <a:solidFill>
                  <a:srgbClr val="222B34"/>
                </a:solidFill>
              </a:endParaRPr>
            </a:p>
          </p:txBody>
        </p:sp>
        <p:sp>
          <p:nvSpPr>
            <p:cNvPr id="1032" name="Google Shape;1032;p68"/>
            <p:cNvSpPr/>
            <p:nvPr/>
          </p:nvSpPr>
          <p:spPr>
            <a:xfrm>
              <a:off x="7009377"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Systematic inquiry as a methodology to a design a strategy</a:t>
              </a:r>
              <a:endParaRPr sz="1100">
                <a:solidFill>
                  <a:schemeClr val="lt1"/>
                </a:solidFill>
              </a:endParaRPr>
            </a:p>
          </p:txBody>
        </p:sp>
        <p:sp>
          <p:nvSpPr>
            <p:cNvPr id="1033" name="Google Shape;1033;p68"/>
            <p:cNvSpPr/>
            <p:nvPr/>
          </p:nvSpPr>
          <p:spPr>
            <a:xfrm>
              <a:off x="7009377"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Systematic inquiry as a methodology to a design a strategy</a:t>
              </a:r>
              <a:endParaRPr sz="1100">
                <a:solidFill>
                  <a:schemeClr val="lt1"/>
                </a:solidFill>
              </a:endParaRPr>
            </a:p>
          </p:txBody>
        </p:sp>
        <p:sp>
          <p:nvSpPr>
            <p:cNvPr id="1034" name="Google Shape;1034;p68"/>
            <p:cNvSpPr/>
            <p:nvPr/>
          </p:nvSpPr>
          <p:spPr>
            <a:xfrm>
              <a:off x="7009377"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Experience – Inquiring the relevance gap</a:t>
              </a:r>
              <a:endParaRPr sz="1100">
                <a:solidFill>
                  <a:schemeClr val="lt1"/>
                </a:solidFill>
              </a:endParaRPr>
            </a:p>
          </p:txBody>
        </p:sp>
      </p:grpSp>
      <p:grpSp>
        <p:nvGrpSpPr>
          <p:cNvPr id="1035" name="Google Shape;1035;p68"/>
          <p:cNvGrpSpPr/>
          <p:nvPr/>
        </p:nvGrpSpPr>
        <p:grpSpPr>
          <a:xfrm>
            <a:off x="5290685" y="1199779"/>
            <a:ext cx="1610632" cy="2862008"/>
            <a:chOff x="5290685" y="1199779"/>
            <a:chExt cx="1610632" cy="2862008"/>
          </a:xfrm>
        </p:grpSpPr>
        <p:sp>
          <p:nvSpPr>
            <p:cNvPr id="1036" name="Google Shape;1036;p68"/>
            <p:cNvSpPr/>
            <p:nvPr/>
          </p:nvSpPr>
          <p:spPr>
            <a:xfrm>
              <a:off x="5290685" y="1199779"/>
              <a:ext cx="1610632" cy="898919"/>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iw-IL" sz="1600">
                  <a:solidFill>
                    <a:srgbClr val="222B34"/>
                  </a:solidFill>
                </a:rPr>
                <a:t>First Experience</a:t>
              </a:r>
              <a:endParaRPr/>
            </a:p>
            <a:p>
              <a:pPr indent="0" lvl="0" marL="0" marR="0" rtl="0" algn="ctr">
                <a:lnSpc>
                  <a:spcPct val="100000"/>
                </a:lnSpc>
                <a:spcBef>
                  <a:spcPts val="0"/>
                </a:spcBef>
                <a:spcAft>
                  <a:spcPts val="0"/>
                </a:spcAft>
                <a:buNone/>
              </a:pPr>
              <a:r>
                <a:rPr lang="iw-IL" sz="1600">
                  <a:solidFill>
                    <a:srgbClr val="222B34"/>
                  </a:solidFill>
                </a:rPr>
                <a:t>Northern Arena</a:t>
              </a:r>
              <a:endParaRPr/>
            </a:p>
          </p:txBody>
        </p:sp>
        <p:sp>
          <p:nvSpPr>
            <p:cNvPr id="1037" name="Google Shape;1037;p68"/>
            <p:cNvSpPr/>
            <p:nvPr/>
          </p:nvSpPr>
          <p:spPr>
            <a:xfrm>
              <a:off x="5306348"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100">
                  <a:solidFill>
                    <a:srgbClr val="FFFFFF"/>
                  </a:solidFill>
                </a:rPr>
                <a:t>Background and References</a:t>
              </a:r>
              <a:endParaRPr sz="1100">
                <a:solidFill>
                  <a:schemeClr val="lt1"/>
                </a:solidFill>
              </a:endParaRPr>
            </a:p>
          </p:txBody>
        </p:sp>
        <p:sp>
          <p:nvSpPr>
            <p:cNvPr id="1038" name="Google Shape;1038;p68"/>
            <p:cNvSpPr/>
            <p:nvPr/>
          </p:nvSpPr>
          <p:spPr>
            <a:xfrm>
              <a:off x="5306348"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100">
                  <a:solidFill>
                    <a:srgbClr val="FFFFFF"/>
                  </a:solidFill>
                </a:rPr>
                <a:t>Experiencing the Design Approach</a:t>
              </a:r>
              <a:endParaRPr sz="1100">
                <a:solidFill>
                  <a:schemeClr val="lt1"/>
                </a:solidFill>
              </a:endParaRPr>
            </a:p>
          </p:txBody>
        </p:sp>
        <p:sp>
          <p:nvSpPr>
            <p:cNvPr id="1039" name="Google Shape;1039;p68"/>
            <p:cNvSpPr/>
            <p:nvPr/>
          </p:nvSpPr>
          <p:spPr>
            <a:xfrm>
              <a:off x="5306348"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100">
                  <a:solidFill>
                    <a:srgbClr val="FFFFFF"/>
                  </a:solidFill>
                </a:rPr>
                <a:t>Summary</a:t>
              </a:r>
              <a:endParaRPr sz="1100">
                <a:solidFill>
                  <a:schemeClr val="lt1"/>
                </a:solidFill>
              </a:endParaRPr>
            </a:p>
          </p:txBody>
        </p:sp>
      </p:grpSp>
      <p:grpSp>
        <p:nvGrpSpPr>
          <p:cNvPr id="1040" name="Google Shape;1040;p68"/>
          <p:cNvGrpSpPr/>
          <p:nvPr/>
        </p:nvGrpSpPr>
        <p:grpSpPr>
          <a:xfrm>
            <a:off x="3587655" y="1199780"/>
            <a:ext cx="1610632" cy="2862007"/>
            <a:chOff x="3587655" y="1199780"/>
            <a:chExt cx="1610632" cy="2862007"/>
          </a:xfrm>
        </p:grpSpPr>
        <p:sp>
          <p:nvSpPr>
            <p:cNvPr id="1041" name="Google Shape;1041;p68"/>
            <p:cNvSpPr/>
            <p:nvPr/>
          </p:nvSpPr>
          <p:spPr>
            <a:xfrm>
              <a:off x="3587655" y="1199780"/>
              <a:ext cx="1610632" cy="898919"/>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iw-IL" sz="1200">
                  <a:solidFill>
                    <a:srgbClr val="222B34"/>
                  </a:solidFill>
                </a:rPr>
                <a:t>Second </a:t>
              </a:r>
              <a:r>
                <a:rPr b="1" lang="iw-IL" sz="1200">
                  <a:solidFill>
                    <a:srgbClr val="222B34"/>
                  </a:solidFill>
                </a:rPr>
                <a:t>Experience</a:t>
              </a:r>
              <a:endParaRPr sz="1200"/>
            </a:p>
            <a:p>
              <a:pPr indent="0" lvl="0" marL="0" marR="0" rtl="0" algn="ctr">
                <a:lnSpc>
                  <a:spcPct val="100000"/>
                </a:lnSpc>
                <a:spcBef>
                  <a:spcPts val="0"/>
                </a:spcBef>
                <a:spcAft>
                  <a:spcPts val="0"/>
                </a:spcAft>
                <a:buNone/>
              </a:pPr>
              <a:r>
                <a:rPr lang="iw-IL" sz="1200">
                  <a:solidFill>
                    <a:srgbClr val="222B34"/>
                  </a:solidFill>
                </a:rPr>
                <a:t>The Israeli-Palestinian Conflict</a:t>
              </a:r>
              <a:endParaRPr sz="1200"/>
            </a:p>
          </p:txBody>
        </p:sp>
        <p:sp>
          <p:nvSpPr>
            <p:cNvPr id="1042" name="Google Shape;1042;p68"/>
            <p:cNvSpPr/>
            <p:nvPr/>
          </p:nvSpPr>
          <p:spPr>
            <a:xfrm>
              <a:off x="3603318"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100">
                  <a:solidFill>
                    <a:srgbClr val="FFFFFF"/>
                  </a:solidFill>
                </a:rPr>
                <a:t>Background and References</a:t>
              </a:r>
              <a:endParaRPr sz="1100">
                <a:solidFill>
                  <a:schemeClr val="lt1"/>
                </a:solidFill>
              </a:endParaRPr>
            </a:p>
          </p:txBody>
        </p:sp>
        <p:sp>
          <p:nvSpPr>
            <p:cNvPr id="1043" name="Google Shape;1043;p68"/>
            <p:cNvSpPr/>
            <p:nvPr/>
          </p:nvSpPr>
          <p:spPr>
            <a:xfrm>
              <a:off x="3603318"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100">
                  <a:solidFill>
                    <a:srgbClr val="FFFFFF"/>
                  </a:solidFill>
                </a:rPr>
                <a:t>Experiencing the Design Approach</a:t>
              </a:r>
              <a:endParaRPr sz="1100">
                <a:solidFill>
                  <a:srgbClr val="FFFFFF"/>
                </a:solidFill>
              </a:endParaRPr>
            </a:p>
            <a:p>
              <a:pPr indent="0" lvl="0" marL="0" marR="0" rtl="0" algn="ctr">
                <a:lnSpc>
                  <a:spcPct val="100000"/>
                </a:lnSpc>
                <a:spcBef>
                  <a:spcPts val="0"/>
                </a:spcBef>
                <a:spcAft>
                  <a:spcPts val="0"/>
                </a:spcAft>
                <a:buNone/>
              </a:pPr>
              <a:r>
                <a:t/>
              </a:r>
              <a:endParaRPr sz="1100">
                <a:solidFill>
                  <a:schemeClr val="lt1"/>
                </a:solidFill>
              </a:endParaRPr>
            </a:p>
          </p:txBody>
        </p:sp>
        <p:sp>
          <p:nvSpPr>
            <p:cNvPr id="1044" name="Google Shape;1044;p68"/>
            <p:cNvSpPr/>
            <p:nvPr/>
          </p:nvSpPr>
          <p:spPr>
            <a:xfrm>
              <a:off x="3603318"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100">
                  <a:solidFill>
                    <a:srgbClr val="FFFFFF"/>
                  </a:solidFill>
                </a:rPr>
                <a:t>Lifting of the veil Summary</a:t>
              </a:r>
              <a:endParaRPr sz="1100">
                <a:solidFill>
                  <a:srgbClr val="FFFFFF"/>
                </a:solidFill>
              </a:endParaRPr>
            </a:p>
            <a:p>
              <a:pPr indent="0" lvl="0" marL="0" marR="0" rtl="0" algn="ctr">
                <a:lnSpc>
                  <a:spcPct val="100000"/>
                </a:lnSpc>
                <a:spcBef>
                  <a:spcPts val="0"/>
                </a:spcBef>
                <a:spcAft>
                  <a:spcPts val="0"/>
                </a:spcAft>
                <a:buNone/>
              </a:pPr>
              <a:r>
                <a:t/>
              </a:r>
              <a:endParaRPr sz="1100">
                <a:solidFill>
                  <a:schemeClr val="lt1"/>
                </a:solidFill>
              </a:endParaRPr>
            </a:p>
          </p:txBody>
        </p:sp>
      </p:grpSp>
      <p:grpSp>
        <p:nvGrpSpPr>
          <p:cNvPr id="1045" name="Google Shape;1045;p68"/>
          <p:cNvGrpSpPr/>
          <p:nvPr/>
        </p:nvGrpSpPr>
        <p:grpSpPr>
          <a:xfrm>
            <a:off x="1884626" y="1199780"/>
            <a:ext cx="1610632" cy="2862007"/>
            <a:chOff x="1884626" y="1199780"/>
            <a:chExt cx="1610632" cy="2862007"/>
          </a:xfrm>
        </p:grpSpPr>
        <p:sp>
          <p:nvSpPr>
            <p:cNvPr id="1046" name="Google Shape;1046;p68"/>
            <p:cNvSpPr/>
            <p:nvPr/>
          </p:nvSpPr>
          <p:spPr>
            <a:xfrm>
              <a:off x="1884626" y="1199780"/>
              <a:ext cx="1610632" cy="898919"/>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iw-IL" sz="1300">
                  <a:solidFill>
                    <a:srgbClr val="222B34"/>
                  </a:solidFill>
                </a:rPr>
                <a:t>Third Experience</a:t>
              </a:r>
              <a:endParaRPr sz="1300"/>
            </a:p>
            <a:p>
              <a:pPr indent="0" lvl="0" marL="0" marR="0" rtl="0" algn="ctr">
                <a:lnSpc>
                  <a:spcPct val="100000"/>
                </a:lnSpc>
                <a:spcBef>
                  <a:spcPts val="0"/>
                </a:spcBef>
                <a:spcAft>
                  <a:spcPts val="0"/>
                </a:spcAft>
                <a:buNone/>
              </a:pPr>
              <a:r>
                <a:rPr lang="iw-IL" sz="1300">
                  <a:solidFill>
                    <a:srgbClr val="222B34"/>
                  </a:solidFill>
                </a:rPr>
                <a:t>Tour and </a:t>
              </a:r>
              <a:r>
                <a:rPr lang="iw-IL" sz="1300">
                  <a:solidFill>
                    <a:srgbClr val="222B34"/>
                  </a:solidFill>
                </a:rPr>
                <a:t>Research</a:t>
              </a:r>
              <a:r>
                <a:rPr lang="iw-IL" sz="1300">
                  <a:solidFill>
                    <a:srgbClr val="222B34"/>
                  </a:solidFill>
                </a:rPr>
                <a:t> at the East</a:t>
              </a:r>
              <a:endParaRPr sz="1300"/>
            </a:p>
          </p:txBody>
        </p:sp>
        <p:sp>
          <p:nvSpPr>
            <p:cNvPr id="1047" name="Google Shape;1047;p68"/>
            <p:cNvSpPr/>
            <p:nvPr/>
          </p:nvSpPr>
          <p:spPr>
            <a:xfrm>
              <a:off x="1900289"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Background and References</a:t>
              </a:r>
              <a:endParaRPr sz="1100">
                <a:solidFill>
                  <a:schemeClr val="lt1"/>
                </a:solidFill>
              </a:endParaRPr>
            </a:p>
          </p:txBody>
        </p:sp>
        <p:sp>
          <p:nvSpPr>
            <p:cNvPr id="1048" name="Google Shape;1048;p68"/>
            <p:cNvSpPr/>
            <p:nvPr/>
          </p:nvSpPr>
          <p:spPr>
            <a:xfrm>
              <a:off x="1900289"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iw-IL" sz="1100">
                  <a:solidFill>
                    <a:schemeClr val="lt1"/>
                  </a:solidFill>
                </a:rPr>
                <a:t>Eastern Tour</a:t>
              </a:r>
              <a:endParaRPr/>
            </a:p>
          </p:txBody>
        </p:sp>
        <p:sp>
          <p:nvSpPr>
            <p:cNvPr id="1049" name="Google Shape;1049;p68"/>
            <p:cNvSpPr/>
            <p:nvPr/>
          </p:nvSpPr>
          <p:spPr>
            <a:xfrm>
              <a:off x="1900289"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iw-IL" sz="1100">
                  <a:solidFill>
                    <a:schemeClr val="lt1"/>
                  </a:solidFill>
                </a:rPr>
                <a:t>Summary</a:t>
              </a:r>
              <a:endParaRPr/>
            </a:p>
          </p:txBody>
        </p:sp>
      </p:grpSp>
      <p:grpSp>
        <p:nvGrpSpPr>
          <p:cNvPr id="1050" name="Google Shape;1050;p68"/>
          <p:cNvGrpSpPr/>
          <p:nvPr/>
        </p:nvGrpSpPr>
        <p:grpSpPr>
          <a:xfrm>
            <a:off x="181596" y="1199781"/>
            <a:ext cx="1610632" cy="4825095"/>
            <a:chOff x="181596" y="1199781"/>
            <a:chExt cx="1610632" cy="4825095"/>
          </a:xfrm>
        </p:grpSpPr>
        <p:sp>
          <p:nvSpPr>
            <p:cNvPr id="1051" name="Google Shape;1051;p68"/>
            <p:cNvSpPr/>
            <p:nvPr/>
          </p:nvSpPr>
          <p:spPr>
            <a:xfrm>
              <a:off x="181596" y="1199781"/>
              <a:ext cx="1610632" cy="898919"/>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iw-IL" sz="1600">
                  <a:solidFill>
                    <a:srgbClr val="222B34"/>
                  </a:solidFill>
                </a:rPr>
                <a:t>Public Business Strategy</a:t>
              </a:r>
              <a:endParaRPr b="1" sz="1600">
                <a:solidFill>
                  <a:srgbClr val="222B34"/>
                </a:solidFill>
              </a:endParaRPr>
            </a:p>
          </p:txBody>
        </p:sp>
        <p:sp>
          <p:nvSpPr>
            <p:cNvPr id="1052" name="Google Shape;1052;p68"/>
            <p:cNvSpPr/>
            <p:nvPr/>
          </p:nvSpPr>
          <p:spPr>
            <a:xfrm>
              <a:off x="197260" y="2193369"/>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The “evolution” of strategic thinking in the corporate world</a:t>
              </a:r>
              <a:endParaRPr sz="1100">
                <a:solidFill>
                  <a:schemeClr val="lt1"/>
                </a:solidFill>
              </a:endParaRPr>
            </a:p>
          </p:txBody>
        </p:sp>
        <p:sp>
          <p:nvSpPr>
            <p:cNvPr id="1053" name="Google Shape;1053;p68"/>
            <p:cNvSpPr/>
            <p:nvPr/>
          </p:nvSpPr>
          <p:spPr>
            <a:xfrm>
              <a:off x="197260" y="2847732"/>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New approaches</a:t>
              </a:r>
              <a:endParaRPr sz="1100">
                <a:solidFill>
                  <a:schemeClr val="lt1"/>
                </a:solidFill>
              </a:endParaRPr>
            </a:p>
          </p:txBody>
        </p:sp>
        <p:sp>
          <p:nvSpPr>
            <p:cNvPr id="1054" name="Google Shape;1054;p68"/>
            <p:cNvSpPr/>
            <p:nvPr/>
          </p:nvSpPr>
          <p:spPr>
            <a:xfrm>
              <a:off x="197260" y="3502095"/>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Diffusion of strategic thinking into the public sector</a:t>
              </a:r>
              <a:endParaRPr sz="1100">
                <a:solidFill>
                  <a:schemeClr val="lt1"/>
                </a:solidFill>
              </a:endParaRPr>
            </a:p>
          </p:txBody>
        </p:sp>
        <p:sp>
          <p:nvSpPr>
            <p:cNvPr id="1055" name="Google Shape;1055;p68"/>
            <p:cNvSpPr/>
            <p:nvPr/>
          </p:nvSpPr>
          <p:spPr>
            <a:xfrm>
              <a:off x="197260" y="4156458"/>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000">
                  <a:solidFill>
                    <a:srgbClr val="FFFFFF"/>
                  </a:solidFill>
                </a:rPr>
                <a:t>Tasting menu.</a:t>
              </a:r>
              <a:endParaRPr sz="1000">
                <a:solidFill>
                  <a:srgbClr val="FFFFFF"/>
                </a:solidFill>
              </a:endParaRPr>
            </a:p>
            <a:p>
              <a:pPr indent="0" lvl="0" marL="0" rtl="0" algn="ctr">
                <a:lnSpc>
                  <a:spcPct val="100000"/>
                </a:lnSpc>
                <a:spcBef>
                  <a:spcPts val="0"/>
                </a:spcBef>
                <a:spcAft>
                  <a:spcPts val="0"/>
                </a:spcAft>
                <a:buSzPts val="1100"/>
                <a:buNone/>
              </a:pPr>
              <a:r>
                <a:rPr lang="iw-IL" sz="1000">
                  <a:solidFill>
                    <a:srgbClr val="FFFFFF"/>
                  </a:solidFill>
                </a:rPr>
                <a:t>A survey of the arsenal of tools used to support strategy</a:t>
              </a:r>
              <a:endParaRPr sz="1000">
                <a:solidFill>
                  <a:schemeClr val="lt1"/>
                </a:solidFill>
              </a:endParaRPr>
            </a:p>
          </p:txBody>
        </p:sp>
        <p:sp>
          <p:nvSpPr>
            <p:cNvPr id="1056" name="Google Shape;1056;p68"/>
            <p:cNvSpPr/>
            <p:nvPr/>
          </p:nvSpPr>
          <p:spPr>
            <a:xfrm>
              <a:off x="197260" y="4810821"/>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iw-IL" sz="1000">
                  <a:solidFill>
                    <a:srgbClr val="FFFFFF"/>
                  </a:solidFill>
                </a:rPr>
                <a:t>Presentation, competition and discussion</a:t>
              </a:r>
              <a:endParaRPr sz="1000">
                <a:solidFill>
                  <a:srgbClr val="FFFFFF"/>
                </a:solidFill>
              </a:endParaRPr>
            </a:p>
            <a:p>
              <a:pPr indent="0" lvl="0" marL="0" rtl="0" algn="ctr">
                <a:lnSpc>
                  <a:spcPct val="100000"/>
                </a:lnSpc>
                <a:spcBef>
                  <a:spcPts val="0"/>
                </a:spcBef>
                <a:spcAft>
                  <a:spcPts val="0"/>
                </a:spcAft>
                <a:buSzPts val="1100"/>
                <a:buNone/>
              </a:pPr>
              <a:r>
                <a:rPr lang="iw-IL" sz="1000">
                  <a:solidFill>
                    <a:srgbClr val="FFFFFF"/>
                  </a:solidFill>
                </a:rPr>
                <a:t>Real life scenario</a:t>
              </a:r>
              <a:endParaRPr sz="1000">
                <a:solidFill>
                  <a:schemeClr val="lt1"/>
                </a:solidFill>
              </a:endParaRPr>
            </a:p>
          </p:txBody>
        </p:sp>
        <p:sp>
          <p:nvSpPr>
            <p:cNvPr id="1057" name="Google Shape;1057;p68"/>
            <p:cNvSpPr/>
            <p:nvPr/>
          </p:nvSpPr>
          <p:spPr>
            <a:xfrm>
              <a:off x="197260" y="5465184"/>
              <a:ext cx="1579305" cy="559692"/>
            </a:xfrm>
            <a:prstGeom prst="rect">
              <a:avLst/>
            </a:prstGeom>
            <a:solidFill>
              <a:srgbClr val="222B34">
                <a:alpha val="14901"/>
              </a:srgbClr>
            </a:solidFill>
            <a:ln cap="flat" cmpd="sng" w="28575">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iw-IL" sz="1100">
                  <a:solidFill>
                    <a:srgbClr val="FFFFFF"/>
                  </a:solidFill>
                </a:rPr>
                <a:t>Case studies from the experience of senior official</a:t>
              </a:r>
              <a:endParaRPr sz="1100">
                <a:solidFill>
                  <a:schemeClr val="lt1"/>
                </a:solidFill>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350"/>
                                        <p:tgtEl>
                                          <p:spTgt spid="1013"/>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350"/>
                                        <p:tgtEl>
                                          <p:spTgt spid="1022"/>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350"/>
                                        <p:tgtEl>
                                          <p:spTgt spid="1030"/>
                                        </p:tgtEl>
                                      </p:cBhvr>
                                    </p:animEffect>
                                  </p:childTnLst>
                                </p:cTn>
                              </p:par>
                            </p:childTnLst>
                          </p:cTn>
                        </p:par>
                        <p:par>
                          <p:cTn fill="hold">
                            <p:stCondLst>
                              <p:cond delay="1050"/>
                            </p:stCondLst>
                            <p:childTnLst>
                              <p:par>
                                <p:cTn fill="hold" nodeType="after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350"/>
                                        <p:tgtEl>
                                          <p:spTgt spid="1035"/>
                                        </p:tgtEl>
                                      </p:cBhvr>
                                    </p:animEffect>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1040"/>
                                        </p:tgtEl>
                                        <p:attrNameLst>
                                          <p:attrName>style.visibility</p:attrName>
                                        </p:attrNameLst>
                                      </p:cBhvr>
                                      <p:to>
                                        <p:strVal val="visible"/>
                                      </p:to>
                                    </p:set>
                                    <p:animEffect filter="fade" transition="in">
                                      <p:cBhvr>
                                        <p:cTn dur="350"/>
                                        <p:tgtEl>
                                          <p:spTgt spid="1040"/>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350"/>
                                        <p:tgtEl>
                                          <p:spTgt spid="1045"/>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350"/>
                                        <p:tgtEl>
                                          <p:spTgt spid="10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2" name="Shape 1062"/>
        <p:cNvGrpSpPr/>
        <p:nvPr/>
      </p:nvGrpSpPr>
      <p:grpSpPr>
        <a:xfrm>
          <a:off x="0" y="0"/>
          <a:ext cx="0" cy="0"/>
          <a:chOff x="0" y="0"/>
          <a:chExt cx="0" cy="0"/>
        </a:xfrm>
      </p:grpSpPr>
      <p:sp>
        <p:nvSpPr>
          <p:cNvPr id="1063" name="Google Shape;1063;p69"/>
          <p:cNvSpPr txBox="1"/>
          <p:nvPr>
            <p:ph type="title"/>
          </p:nvPr>
        </p:nvSpPr>
        <p:spPr>
          <a:xfrm>
            <a:off x="0" y="41721"/>
            <a:ext cx="12192000" cy="104318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100"/>
              <a:buFont typeface="Arial"/>
              <a:buNone/>
            </a:pPr>
            <a:r>
              <a:rPr b="1" lang="iw-IL" sz="2400"/>
              <a:t>Reading Materials for Topic no. 2</a:t>
            </a:r>
            <a:endParaRPr b="1" sz="2400"/>
          </a:p>
          <a:p>
            <a:pPr indent="0" lvl="0" marL="0" rtl="0" algn="ctr">
              <a:lnSpc>
                <a:spcPct val="90000"/>
              </a:lnSpc>
              <a:spcBef>
                <a:spcPts val="0"/>
              </a:spcBef>
              <a:spcAft>
                <a:spcPts val="0"/>
              </a:spcAft>
              <a:buClr>
                <a:schemeClr val="dk1"/>
              </a:buClr>
              <a:buSzPts val="1100"/>
              <a:buFont typeface="Arial"/>
              <a:buNone/>
            </a:pPr>
            <a:r>
              <a:rPr lang="iw-IL" sz="2400"/>
              <a:t>Challenges in strategic thinking and competing approaches to strategy</a:t>
            </a:r>
            <a:endParaRPr sz="2400"/>
          </a:p>
          <a:p>
            <a:pPr indent="0" lvl="0" marL="0" rtl="0" algn="ctr">
              <a:lnSpc>
                <a:spcPct val="90000"/>
              </a:lnSpc>
              <a:spcBef>
                <a:spcPts val="0"/>
              </a:spcBef>
              <a:spcAft>
                <a:spcPts val="0"/>
              </a:spcAft>
              <a:buClr>
                <a:schemeClr val="lt1"/>
              </a:buClr>
              <a:buSzPts val="4400"/>
              <a:buFont typeface="Arial"/>
              <a:buNone/>
            </a:pPr>
            <a:br>
              <a:rPr lang="iw-IL" sz="2400"/>
            </a:br>
            <a:endParaRPr sz="2400"/>
          </a:p>
        </p:txBody>
      </p:sp>
      <p:sp>
        <p:nvSpPr>
          <p:cNvPr id="1064" name="Google Shape;1064;p69"/>
          <p:cNvSpPr/>
          <p:nvPr/>
        </p:nvSpPr>
        <p:spPr>
          <a:xfrm>
            <a:off x="8429450" y="1351150"/>
            <a:ext cx="2241600" cy="567600"/>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l">
              <a:lnSpc>
                <a:spcPct val="137500"/>
              </a:lnSpc>
              <a:spcBef>
                <a:spcPts val="0"/>
              </a:spcBef>
              <a:spcAft>
                <a:spcPts val="0"/>
              </a:spcAft>
              <a:buNone/>
            </a:pPr>
            <a:r>
              <a:rPr b="1" lang="iw-IL" sz="3200">
                <a:solidFill>
                  <a:srgbClr val="222B34"/>
                </a:solidFill>
              </a:rPr>
              <a:t>Mandatory</a:t>
            </a:r>
            <a:endParaRPr/>
          </a:p>
        </p:txBody>
      </p:sp>
      <p:sp>
        <p:nvSpPr>
          <p:cNvPr id="1065" name="Google Shape;1065;p69"/>
          <p:cNvSpPr/>
          <p:nvPr/>
        </p:nvSpPr>
        <p:spPr>
          <a:xfrm>
            <a:off x="2413848" y="1351150"/>
            <a:ext cx="2073300" cy="567600"/>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l">
              <a:lnSpc>
                <a:spcPct val="137500"/>
              </a:lnSpc>
              <a:spcBef>
                <a:spcPts val="0"/>
              </a:spcBef>
              <a:spcAft>
                <a:spcPts val="0"/>
              </a:spcAft>
              <a:buNone/>
            </a:pPr>
            <a:r>
              <a:rPr b="1" lang="iw-IL" sz="3200">
                <a:solidFill>
                  <a:srgbClr val="222B34"/>
                </a:solidFill>
              </a:rPr>
              <a:t>Optional</a:t>
            </a:r>
            <a:endParaRPr/>
          </a:p>
        </p:txBody>
      </p:sp>
      <p:sp>
        <p:nvSpPr>
          <p:cNvPr id="1066" name="Google Shape;1066;p69"/>
          <p:cNvSpPr txBox="1"/>
          <p:nvPr/>
        </p:nvSpPr>
        <p:spPr>
          <a:xfrm>
            <a:off x="6341689" y="1918812"/>
            <a:ext cx="5758775" cy="278537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FCC201"/>
              </a:buClr>
              <a:buSzPts val="2000"/>
              <a:buFont typeface="Calibri"/>
              <a:buAutoNum type="arabicPeriod"/>
            </a:pPr>
            <a:r>
              <a:rPr lang="iw-IL" sz="2000">
                <a:solidFill>
                  <a:schemeClr val="lt1"/>
                </a:solidFill>
              </a:rPr>
              <a:t>Gil Avi, Development of Knowledge and Operational Learning Processes: An Advocacy or Blurred Dialogue, in: Between the Poles, Issue 8, August 2016 (pp. 75-103)</a:t>
            </a:r>
            <a:endParaRPr sz="2000">
              <a:solidFill>
                <a:schemeClr val="lt1"/>
              </a:solidFill>
            </a:endParaRPr>
          </a:p>
          <a:p>
            <a:pPr indent="-342900" lvl="0" marL="342900" marR="0" rtl="0" algn="l">
              <a:lnSpc>
                <a:spcPct val="150000"/>
              </a:lnSpc>
              <a:spcBef>
                <a:spcPts val="0"/>
              </a:spcBef>
              <a:spcAft>
                <a:spcPts val="0"/>
              </a:spcAft>
              <a:buClr>
                <a:srgbClr val="FCC201"/>
              </a:buClr>
              <a:buSzPts val="2000"/>
              <a:buFont typeface="Calibri"/>
              <a:buAutoNum type="arabicPeriod"/>
            </a:pPr>
            <a:r>
              <a:rPr lang="iw-IL" sz="2000">
                <a:solidFill>
                  <a:schemeClr val="lt1"/>
                </a:solidFill>
              </a:rPr>
              <a:t>Lottwak, Edward, Strategy of Indirect Access, Tel Aviv: Ministry of Defense Systems, 2002 (pp. 19-54)</a:t>
            </a:r>
            <a:endParaRPr sz="2000">
              <a:solidFill>
                <a:schemeClr val="lt1"/>
              </a:solidFill>
            </a:endParaRPr>
          </a:p>
          <a:p>
            <a:pPr indent="0" lvl="0" marL="457200" marR="0" rtl="0" algn="l">
              <a:lnSpc>
                <a:spcPct val="150000"/>
              </a:lnSpc>
              <a:spcBef>
                <a:spcPts val="0"/>
              </a:spcBef>
              <a:spcAft>
                <a:spcPts val="0"/>
              </a:spcAft>
              <a:buNone/>
            </a:pPr>
            <a:r>
              <a:t/>
            </a:r>
            <a:endParaRPr sz="2000">
              <a:solidFill>
                <a:schemeClr val="lt1"/>
              </a:solidFill>
            </a:endParaRPr>
          </a:p>
          <a:p>
            <a:pPr indent="-215900" lvl="0" marL="342900" marR="0" rtl="0" algn="l">
              <a:lnSpc>
                <a:spcPct val="150000"/>
              </a:lnSpc>
              <a:spcBef>
                <a:spcPts val="0"/>
              </a:spcBef>
              <a:spcAft>
                <a:spcPts val="0"/>
              </a:spcAft>
              <a:buClr>
                <a:srgbClr val="FCC201"/>
              </a:buClr>
              <a:buSzPts val="2000"/>
              <a:buFont typeface="Calibri"/>
              <a:buNone/>
            </a:pPr>
            <a:r>
              <a:t/>
            </a:r>
            <a:endParaRPr b="1" sz="2000">
              <a:solidFill>
                <a:schemeClr val="lt1"/>
              </a:solidFill>
              <a:latin typeface="Arial"/>
              <a:ea typeface="Arial"/>
              <a:cs typeface="Arial"/>
              <a:sym typeface="Arial"/>
            </a:endParaRPr>
          </a:p>
        </p:txBody>
      </p:sp>
      <p:sp>
        <p:nvSpPr>
          <p:cNvPr id="1067" name="Google Shape;1067;p69"/>
          <p:cNvSpPr txBox="1"/>
          <p:nvPr/>
        </p:nvSpPr>
        <p:spPr>
          <a:xfrm>
            <a:off x="81279" y="1918812"/>
            <a:ext cx="6082145" cy="4324261"/>
          </a:xfrm>
          <a:prstGeom prst="rect">
            <a:avLst/>
          </a:prstGeom>
          <a:noFill/>
          <a:ln>
            <a:noFill/>
          </a:ln>
        </p:spPr>
        <p:txBody>
          <a:bodyPr anchorCtr="0" anchor="t" bIns="45700" lIns="91425" spcFirstLastPara="1" rIns="91425" wrap="square" tIns="45700">
            <a:noAutofit/>
          </a:bodyPr>
          <a:lstStyle/>
          <a:p>
            <a:pPr indent="-330200" lvl="0" marL="342900" marR="0" rtl="0" algn="l">
              <a:lnSpc>
                <a:spcPct val="150000"/>
              </a:lnSpc>
              <a:spcBef>
                <a:spcPts val="0"/>
              </a:spcBef>
              <a:spcAft>
                <a:spcPts val="0"/>
              </a:spcAft>
              <a:buClr>
                <a:srgbClr val="FCC201"/>
              </a:buClr>
              <a:buSzPts val="1800"/>
              <a:buFont typeface="Calibri"/>
              <a:buAutoNum type="arabicPeriod"/>
            </a:pPr>
            <a:r>
              <a:rPr lang="iw-IL" sz="1800">
                <a:solidFill>
                  <a:schemeClr val="lt1"/>
                </a:solidFill>
              </a:rPr>
              <a:t>Alon, Yigal, War Scam: Issues in Security Matters, Tel Aviv: Hakibbutz Hameuchad, 1990 (pp. 135-139)</a:t>
            </a:r>
            <a:endParaRPr sz="1800">
              <a:solidFill>
                <a:schemeClr val="lt1"/>
              </a:solidFill>
            </a:endParaRPr>
          </a:p>
          <a:p>
            <a:pPr indent="-330200" lvl="0" marL="342900" marR="0" rtl="0" algn="l">
              <a:lnSpc>
                <a:spcPct val="150000"/>
              </a:lnSpc>
              <a:spcBef>
                <a:spcPts val="0"/>
              </a:spcBef>
              <a:spcAft>
                <a:spcPts val="0"/>
              </a:spcAft>
              <a:buClr>
                <a:srgbClr val="FCC201"/>
              </a:buClr>
              <a:buSzPts val="1800"/>
              <a:buFont typeface="Calibri"/>
              <a:buAutoNum type="arabicPeriod"/>
            </a:pPr>
            <a:r>
              <a:rPr lang="iw-IL" sz="1800">
                <a:solidFill>
                  <a:schemeClr val="lt1"/>
                </a:solidFill>
              </a:rPr>
              <a:t>Nikki Haley, "Address on Iran and the JCPOA" speech, Washington DC, September 5, 2017</a:t>
            </a:r>
            <a:endParaRPr sz="1800">
              <a:solidFill>
                <a:schemeClr val="lt1"/>
              </a:solidFill>
            </a:endParaRPr>
          </a:p>
          <a:p>
            <a:pPr indent="-330200" lvl="0" marL="342900" marR="0" rtl="0" algn="l">
              <a:lnSpc>
                <a:spcPct val="150000"/>
              </a:lnSpc>
              <a:spcBef>
                <a:spcPts val="0"/>
              </a:spcBef>
              <a:spcAft>
                <a:spcPts val="0"/>
              </a:spcAft>
              <a:buClr>
                <a:srgbClr val="FCC201"/>
              </a:buClr>
              <a:buSzPts val="1800"/>
              <a:buFont typeface="Calibri"/>
              <a:buAutoNum type="arabicPeriod"/>
            </a:pPr>
            <a:r>
              <a:rPr lang="iw-IL" sz="1800">
                <a:solidFill>
                  <a:schemeClr val="lt1"/>
                </a:solidFill>
              </a:rPr>
              <a:t>Declaration by the High Representative on behalf of the EU following US President Trump's announcement on the Iran nuclear deal (JCPOA), Press Release, 09/05/18</a:t>
            </a:r>
            <a:endParaRPr sz="1800">
              <a:solidFill>
                <a:schemeClr val="lt1"/>
              </a:solidFill>
            </a:endParaRPr>
          </a:p>
          <a:p>
            <a:pPr indent="-330200" lvl="0" marL="342900" marR="0" rtl="0" algn="l">
              <a:lnSpc>
                <a:spcPct val="150000"/>
              </a:lnSpc>
              <a:spcBef>
                <a:spcPts val="0"/>
              </a:spcBef>
              <a:spcAft>
                <a:spcPts val="0"/>
              </a:spcAft>
              <a:buClr>
                <a:srgbClr val="FCC201"/>
              </a:buClr>
              <a:buSzPts val="1800"/>
              <a:buFont typeface="Calibri"/>
              <a:buAutoNum type="arabicPeriod"/>
            </a:pPr>
            <a:r>
              <a:rPr lang="iw-IL" sz="1800">
                <a:solidFill>
                  <a:schemeClr val="lt1"/>
                </a:solidFill>
              </a:rPr>
              <a:t>Agence France Presse, EU reports legal entity to maintain business with Iran, United Nations. Sep 26 2018</a:t>
            </a:r>
            <a:endParaRPr sz="1800">
              <a:solidFill>
                <a:schemeClr val="lt1"/>
              </a:solidFill>
            </a:endParaRPr>
          </a:p>
          <a:p>
            <a:pPr indent="0" lvl="0" marL="457200" marR="0" rtl="0" algn="l">
              <a:lnSpc>
                <a:spcPct val="150000"/>
              </a:lnSpc>
              <a:spcBef>
                <a:spcPts val="0"/>
              </a:spcBef>
              <a:spcAft>
                <a:spcPts val="0"/>
              </a:spcAft>
              <a:buNone/>
            </a:pPr>
            <a:r>
              <a:t/>
            </a:r>
            <a:endParaRPr>
              <a:solidFill>
                <a:schemeClr val="lt1"/>
              </a:solidFill>
            </a:endParaRPr>
          </a:p>
        </p:txBody>
      </p:sp>
      <p:sp>
        <p:nvSpPr>
          <p:cNvPr id="1068" name="Google Shape;1068;p69"/>
          <p:cNvSpPr/>
          <p:nvPr/>
        </p:nvSpPr>
        <p:spPr>
          <a:xfrm>
            <a:off x="5167028" y="6439075"/>
            <a:ext cx="2763900" cy="396900"/>
          </a:xfrm>
          <a:prstGeom prst="rect">
            <a:avLst/>
          </a:prstGeom>
          <a:solidFill>
            <a:srgbClr val="FCC201"/>
          </a:solidFill>
          <a:ln>
            <a:noFill/>
          </a:ln>
        </p:spPr>
        <p:txBody>
          <a:bodyPr anchorCtr="0" anchor="ctr" bIns="45700" lIns="91425" spcFirstLastPara="1" rIns="91425" wrap="square" tIns="45700">
            <a:noAutofit/>
          </a:bodyPr>
          <a:lstStyle/>
          <a:p>
            <a:pPr indent="0" lvl="0" marL="0" marR="0" rtl="0" algn="ctr">
              <a:lnSpc>
                <a:spcPct val="144444"/>
              </a:lnSpc>
              <a:spcBef>
                <a:spcPts val="0"/>
              </a:spcBef>
              <a:spcAft>
                <a:spcPts val="0"/>
              </a:spcAft>
              <a:buNone/>
            </a:pPr>
            <a:r>
              <a:rPr b="1" lang="iw-IL" sz="1800">
                <a:solidFill>
                  <a:srgbClr val="222B34"/>
                </a:solidFill>
              </a:rPr>
              <a:t>"Test Leadership"</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500"/>
                                        <p:tgtEl>
                                          <p:spTgt spid="1064"/>
                                        </p:tgtEl>
                                      </p:cBhvr>
                                    </p:animEffect>
                                  </p:childTnLst>
                                </p:cTn>
                              </p:par>
                              <p:par>
                                <p:cTn fill="hold" nodeType="with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500"/>
                                        <p:tgtEl>
                                          <p:spTgt spid="10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65"/>
                                        </p:tgtEl>
                                        <p:attrNameLst>
                                          <p:attrName>style.visibility</p:attrName>
                                        </p:attrNameLst>
                                      </p:cBhvr>
                                      <p:to>
                                        <p:strVal val="visible"/>
                                      </p:to>
                                    </p:set>
                                    <p:animEffect filter="fade" transition="in">
                                      <p:cBhvr>
                                        <p:cTn dur="500"/>
                                        <p:tgtEl>
                                          <p:spTgt spid="1065"/>
                                        </p:tgtEl>
                                      </p:cBhvr>
                                    </p:animEffect>
                                  </p:childTnLst>
                                </p:cTn>
                              </p:par>
                              <p:par>
                                <p:cTn fill="hold" nodeType="with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500"/>
                                        <p:tgtEl>
                                          <p:spTgt spid="1067"/>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068"/>
                                        </p:tgtEl>
                                        <p:attrNameLst>
                                          <p:attrName>style.visibility</p:attrName>
                                        </p:attrNameLst>
                                      </p:cBhvr>
                                      <p:to>
                                        <p:strVal val="visible"/>
                                      </p:to>
                                    </p:set>
                                    <p:anim calcmode="lin" valueType="num">
                                      <p:cBhvr additive="base">
                                        <p:cTn dur="500"/>
                                        <p:tgtEl>
                                          <p:spTgt spid="1068"/>
                                        </p:tgtEl>
                                        <p:attrNameLst>
                                          <p:attrName>ppt_w</p:attrName>
                                        </p:attrNameLst>
                                      </p:cBhvr>
                                      <p:tavLst>
                                        <p:tav fmla="" tm="0">
                                          <p:val>
                                            <p:strVal val="0"/>
                                          </p:val>
                                        </p:tav>
                                        <p:tav fmla="" tm="100000">
                                          <p:val>
                                            <p:strVal val="#ppt_w"/>
                                          </p:val>
                                        </p:tav>
                                      </p:tavLst>
                                    </p:anim>
                                    <p:anim calcmode="lin" valueType="num">
                                      <p:cBhvr additive="base">
                                        <p:cTn dur="500"/>
                                        <p:tgtEl>
                                          <p:spTgt spid="106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2" name="Shape 1072"/>
        <p:cNvGrpSpPr/>
        <p:nvPr/>
      </p:nvGrpSpPr>
      <p:grpSpPr>
        <a:xfrm>
          <a:off x="0" y="0"/>
          <a:ext cx="0" cy="0"/>
          <a:chOff x="0" y="0"/>
          <a:chExt cx="0" cy="0"/>
        </a:xfrm>
      </p:grpSpPr>
      <p:grpSp>
        <p:nvGrpSpPr>
          <p:cNvPr id="1073" name="Google Shape;1073;p70"/>
          <p:cNvGrpSpPr/>
          <p:nvPr/>
        </p:nvGrpSpPr>
        <p:grpSpPr>
          <a:xfrm>
            <a:off x="1538305" y="3839489"/>
            <a:ext cx="9115388" cy="2409902"/>
            <a:chOff x="1538305" y="4103649"/>
            <a:chExt cx="9115388" cy="2409902"/>
          </a:xfrm>
        </p:grpSpPr>
        <p:sp>
          <p:nvSpPr>
            <p:cNvPr id="1074" name="Google Shape;1074;p70"/>
            <p:cNvSpPr txBox="1"/>
            <p:nvPr/>
          </p:nvSpPr>
          <p:spPr>
            <a:xfrm>
              <a:off x="1539592" y="4103654"/>
              <a:ext cx="9112800" cy="1938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iw-IL" sz="6000">
                  <a:solidFill>
                    <a:schemeClr val="lt1"/>
                  </a:solidFill>
                </a:rPr>
                <a:t>"Behind every great strategist stands an astonished woman ..."</a:t>
              </a:r>
              <a:endParaRPr/>
            </a:p>
          </p:txBody>
        </p:sp>
        <p:grpSp>
          <p:nvGrpSpPr>
            <p:cNvPr id="1075" name="Google Shape;1075;p70"/>
            <p:cNvGrpSpPr/>
            <p:nvPr/>
          </p:nvGrpSpPr>
          <p:grpSpPr>
            <a:xfrm>
              <a:off x="1538305" y="4103649"/>
              <a:ext cx="9115388" cy="2409902"/>
              <a:chOff x="1450847" y="2224049"/>
              <a:chExt cx="9115388" cy="2409902"/>
            </a:xfrm>
          </p:grpSpPr>
          <p:sp>
            <p:nvSpPr>
              <p:cNvPr id="1076" name="Google Shape;1076;p70"/>
              <p:cNvSpPr/>
              <p:nvPr/>
            </p:nvSpPr>
            <p:spPr>
              <a:xfrm rot="10800000">
                <a:off x="1450848" y="4172699"/>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7" name="Google Shape;1077;p70"/>
              <p:cNvSpPr/>
              <p:nvPr/>
            </p:nvSpPr>
            <p:spPr>
              <a:xfrm>
                <a:off x="10104984" y="2224051"/>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8" name="Google Shape;1078;p70"/>
              <p:cNvSpPr/>
              <p:nvPr/>
            </p:nvSpPr>
            <p:spPr>
              <a:xfrm rot="5400000">
                <a:off x="10106269" y="4173985"/>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9" name="Google Shape;1079;p70"/>
              <p:cNvSpPr/>
              <p:nvPr/>
            </p:nvSpPr>
            <p:spPr>
              <a:xfrm rot="-5400000">
                <a:off x="1452133" y="2222764"/>
                <a:ext cx="458681" cy="461252"/>
              </a:xfrm>
              <a:custGeom>
                <a:rect b="b" l="l" r="r" t="t"/>
                <a:pathLst>
                  <a:path extrusionOk="0" h="462987" w="451413">
                    <a:moveTo>
                      <a:pt x="0" y="0"/>
                    </a:moveTo>
                    <a:lnTo>
                      <a:pt x="0" y="0"/>
                    </a:lnTo>
                    <a:lnTo>
                      <a:pt x="451413" y="0"/>
                    </a:lnTo>
                    <a:lnTo>
                      <a:pt x="451413" y="462987"/>
                    </a:lnTo>
                  </a:path>
                </a:pathLst>
              </a:custGeom>
              <a:noFill/>
              <a:ln cap="flat" cmpd="sng" w="7620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73"/>
                                        </p:tgtEl>
                                        <p:attrNameLst>
                                          <p:attrName>style.visibility</p:attrName>
                                        </p:attrNameLst>
                                      </p:cBhvr>
                                      <p:to>
                                        <p:strVal val="visible"/>
                                      </p:to>
                                    </p:set>
                                    <p:anim calcmode="lin" valueType="num">
                                      <p:cBhvr additive="base">
                                        <p:cTn dur="500"/>
                                        <p:tgtEl>
                                          <p:spTgt spid="1073"/>
                                        </p:tgtEl>
                                        <p:attrNameLst>
                                          <p:attrName>ppt_w</p:attrName>
                                        </p:attrNameLst>
                                      </p:cBhvr>
                                      <p:tavLst>
                                        <p:tav fmla="" tm="0">
                                          <p:val>
                                            <p:strVal val="0"/>
                                          </p:val>
                                        </p:tav>
                                        <p:tav fmla="" tm="100000">
                                          <p:val>
                                            <p:strVal val="#ppt_w"/>
                                          </p:val>
                                        </p:tav>
                                      </p:tavLst>
                                    </p:anim>
                                    <p:anim calcmode="lin" valueType="num">
                                      <p:cBhvr additive="base">
                                        <p:cTn dur="500"/>
                                        <p:tgtEl>
                                          <p:spTgt spid="10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grpSp>
        <p:nvGrpSpPr>
          <p:cNvPr id="228" name="Google Shape;228;p20"/>
          <p:cNvGrpSpPr/>
          <p:nvPr/>
        </p:nvGrpSpPr>
        <p:grpSpPr>
          <a:xfrm>
            <a:off x="8679356" y="367171"/>
            <a:ext cx="2862770" cy="1461635"/>
            <a:chOff x="6781095" y="8357235"/>
            <a:chExt cx="4720055" cy="2409901"/>
          </a:xfrm>
        </p:grpSpPr>
        <p:grpSp>
          <p:nvGrpSpPr>
            <p:cNvPr id="229" name="Google Shape;229;p20"/>
            <p:cNvGrpSpPr/>
            <p:nvPr/>
          </p:nvGrpSpPr>
          <p:grpSpPr>
            <a:xfrm>
              <a:off x="6781095" y="8414797"/>
              <a:ext cx="4717485" cy="2339707"/>
              <a:chOff x="6700070" y="4363654"/>
              <a:chExt cx="4717485" cy="2339707"/>
            </a:xfrm>
          </p:grpSpPr>
          <p:sp>
            <p:nvSpPr>
              <p:cNvPr id="230" name="Google Shape;230;p20"/>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6100" u="none" cap="none" strike="noStrike">
                    <a:solidFill>
                      <a:srgbClr val="FCC201"/>
                    </a:solidFill>
                    <a:latin typeface="Arial"/>
                    <a:ea typeface="Arial"/>
                    <a:cs typeface="Arial"/>
                    <a:sym typeface="Arial"/>
                  </a:rPr>
                  <a:t>חשיבה</a:t>
                </a:r>
                <a:endParaRPr/>
              </a:p>
            </p:txBody>
          </p:sp>
          <p:sp>
            <p:nvSpPr>
              <p:cNvPr id="231" name="Google Shape;231;p20"/>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4000" u="none" cap="none" strike="noStrike">
                    <a:solidFill>
                      <a:schemeClr val="lt1"/>
                    </a:solidFill>
                    <a:latin typeface="Arial"/>
                    <a:ea typeface="Arial"/>
                    <a:cs typeface="Arial"/>
                    <a:sym typeface="Arial"/>
                  </a:rPr>
                  <a:t>אסטרטגית</a:t>
                </a:r>
                <a:endParaRPr/>
              </a:p>
            </p:txBody>
          </p:sp>
        </p:grpSp>
        <p:sp>
          <p:nvSpPr>
            <p:cNvPr id="232" name="Google Shape;232;p20"/>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3" name="Google Shape;233;p20"/>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4" name="Google Shape;234;p20"/>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5" name="Google Shape;235;p20"/>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grpSp>
      <p:sp>
        <p:nvSpPr>
          <p:cNvPr id="236" name="Google Shape;236;p20"/>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0" i="0" lang="iw-IL" sz="5300" u="none" cap="none" strike="noStrike">
                <a:solidFill>
                  <a:schemeClr val="lt1"/>
                </a:solidFill>
                <a:latin typeface="Arial"/>
                <a:ea typeface="Arial"/>
                <a:cs typeface="Arial"/>
                <a:sym typeface="Arial"/>
              </a:rPr>
              <a:t>המשגה ורמות הפעולה</a:t>
            </a:r>
            <a:endParaRPr/>
          </a:p>
        </p:txBody>
      </p:sp>
      <p:cxnSp>
        <p:nvCxnSpPr>
          <p:cNvPr id="237" name="Google Shape;237;p20"/>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238" name="Google Shape;238;p20"/>
          <p:cNvSpPr/>
          <p:nvPr/>
        </p:nvSpPr>
        <p:spPr>
          <a:xfrm>
            <a:off x="10245083" y="4205640"/>
            <a:ext cx="678542" cy="678542"/>
          </a:xfrm>
          <a:prstGeom prst="ellipse">
            <a:avLst/>
          </a:prstGeom>
          <a:solidFill>
            <a:schemeClr val="lt1"/>
          </a:solidFill>
          <a:ln cap="flat" cmpd="sng" w="5715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1</a:t>
            </a:r>
            <a:endParaRPr/>
          </a:p>
        </p:txBody>
      </p:sp>
      <p:sp>
        <p:nvSpPr>
          <p:cNvPr id="239" name="Google Shape;239;p20"/>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2</a:t>
            </a:r>
            <a:endParaRPr/>
          </a:p>
        </p:txBody>
      </p:sp>
      <p:sp>
        <p:nvSpPr>
          <p:cNvPr id="240" name="Google Shape;240;p20"/>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3</a:t>
            </a:r>
            <a:endParaRPr/>
          </a:p>
        </p:txBody>
      </p:sp>
      <p:sp>
        <p:nvSpPr>
          <p:cNvPr id="241" name="Google Shape;241;p20"/>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4</a:t>
            </a:r>
            <a:endParaRPr/>
          </a:p>
        </p:txBody>
      </p:sp>
      <p:sp>
        <p:nvSpPr>
          <p:cNvPr id="242" name="Google Shape;242;p20"/>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5</a:t>
            </a:r>
            <a:endParaRPr/>
          </a:p>
        </p:txBody>
      </p:sp>
      <p:sp>
        <p:nvSpPr>
          <p:cNvPr id="243" name="Google Shape;243;p20"/>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6</a:t>
            </a:r>
            <a:endParaRPr/>
          </a:p>
        </p:txBody>
      </p:sp>
      <p:sp>
        <p:nvSpPr>
          <p:cNvPr id="244" name="Google Shape;244;p20"/>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7</a:t>
            </a:r>
            <a:endParaRPr/>
          </a:p>
        </p:txBody>
      </p:sp>
      <p:sp>
        <p:nvSpPr>
          <p:cNvPr id="245" name="Google Shape;245;p20"/>
          <p:cNvSpPr/>
          <p:nvPr/>
        </p:nvSpPr>
        <p:spPr>
          <a:xfrm>
            <a:off x="9348873" y="2631873"/>
            <a:ext cx="2468830" cy="1066191"/>
          </a:xfrm>
          <a:prstGeom prst="rect">
            <a:avLst/>
          </a:prstGeom>
          <a:solidFill>
            <a:schemeClr val="lt1"/>
          </a:solidFill>
          <a:ln cap="flat" cmpd="sng" w="3810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iw-IL" sz="1600" u="none" cap="none" strike="noStrike">
                <a:solidFill>
                  <a:schemeClr val="dk1"/>
                </a:solidFill>
                <a:latin typeface="Arial"/>
                <a:ea typeface="Arial"/>
                <a:cs typeface="Arial"/>
                <a:sym typeface="Arial"/>
              </a:rPr>
              <a:t>על האבחנה בין מחשבה, חשיבה ויישום אסטרטגי</a:t>
            </a:r>
            <a:endParaRPr/>
          </a:p>
        </p:txBody>
      </p:sp>
      <p:sp>
        <p:nvSpPr>
          <p:cNvPr id="246" name="Google Shape;246;p20"/>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מה זו מלחמה?</a:t>
            </a:r>
            <a:endParaRPr/>
          </a:p>
        </p:txBody>
      </p:sp>
      <p:sp>
        <p:nvSpPr>
          <p:cNvPr id="247" name="Google Shape;247;p20"/>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היחס בין אסטרטגיה לטקטיקה</a:t>
            </a:r>
            <a:endParaRPr/>
          </a:p>
        </p:txBody>
      </p:sp>
      <p:sp>
        <p:nvSpPr>
          <p:cNvPr id="248" name="Google Shape;248;p20"/>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אסטרטגיה כמאמץ לבירור המציאות המתהווה</a:t>
            </a:r>
            <a:endParaRPr/>
          </a:p>
        </p:txBody>
      </p:sp>
      <p:sp>
        <p:nvSpPr>
          <p:cNvPr id="249" name="Google Shape;249;p20"/>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מקורות המושג אסטרטגיה (דיון)</a:t>
            </a:r>
            <a:endParaRPr/>
          </a:p>
        </p:txBody>
      </p:sp>
      <p:sp>
        <p:nvSpPr>
          <p:cNvPr id="250" name="Google Shape;250;p20"/>
          <p:cNvSpPr/>
          <p:nvPr/>
        </p:nvSpPr>
        <p:spPr>
          <a:xfrm>
            <a:off x="4861333"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הגדרות ואבחנות:</a:t>
            </a:r>
            <a:endParaRPr/>
          </a:p>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"כשאתה אומר אסטרטגיה למה אתה מתכוון?"</a:t>
            </a:r>
            <a:endParaRPr/>
          </a:p>
        </p:txBody>
      </p:sp>
      <p:sp>
        <p:nvSpPr>
          <p:cNvPr id="251" name="Google Shape;251;p20"/>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גידור רמות הפעולה באסטרטגיה</a:t>
            </a:r>
            <a:endParaRPr/>
          </a:p>
        </p:txBody>
      </p:sp>
      <p:cxnSp>
        <p:nvCxnSpPr>
          <p:cNvPr id="252" name="Google Shape;252;p20"/>
          <p:cNvCxnSpPr>
            <a:stCxn id="244" idx="0"/>
            <a:endCxn id="248"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53" name="Google Shape;253;p20"/>
          <p:cNvCxnSpPr>
            <a:stCxn id="243" idx="4"/>
            <a:endCxn id="251"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54" name="Google Shape;254;p20"/>
          <p:cNvCxnSpPr>
            <a:stCxn id="242" idx="0"/>
            <a:endCxn id="247"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55" name="Google Shape;255;p20"/>
          <p:cNvCxnSpPr>
            <a:stCxn id="241" idx="4"/>
            <a:endCxn id="250"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56" name="Google Shape;256;p20"/>
          <p:cNvCxnSpPr>
            <a:stCxn id="240" idx="0"/>
            <a:endCxn id="246"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57" name="Google Shape;257;p20"/>
          <p:cNvCxnSpPr>
            <a:stCxn id="239" idx="4"/>
            <a:endCxn id="249"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58" name="Google Shape;258;p20"/>
          <p:cNvCxnSpPr>
            <a:stCxn id="238" idx="0"/>
            <a:endCxn id="245" idx="2"/>
          </p:cNvCxnSpPr>
          <p:nvPr/>
        </p:nvCxnSpPr>
        <p:spPr>
          <a:xfrm rot="10800000">
            <a:off x="10583154" y="3698040"/>
            <a:ext cx="1200" cy="507600"/>
          </a:xfrm>
          <a:prstGeom prst="straightConnector1">
            <a:avLst/>
          </a:prstGeom>
          <a:noFill/>
          <a:ln cap="flat" cmpd="sng" w="38100">
            <a:solidFill>
              <a:srgbClr val="FF4343"/>
            </a:solidFill>
            <a:prstDash val="solid"/>
            <a:miter lim="800000"/>
            <a:headEnd len="sm" w="sm" type="none"/>
            <a:tailEnd len="sm" w="sm" type="none"/>
          </a:ln>
        </p:spPr>
      </p:cxn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grpSp>
        <p:nvGrpSpPr>
          <p:cNvPr id="263" name="Google Shape;263;p21"/>
          <p:cNvGrpSpPr/>
          <p:nvPr/>
        </p:nvGrpSpPr>
        <p:grpSpPr>
          <a:xfrm>
            <a:off x="8679356" y="367171"/>
            <a:ext cx="2862770" cy="1461635"/>
            <a:chOff x="6781095" y="8357235"/>
            <a:chExt cx="4720055" cy="2409901"/>
          </a:xfrm>
        </p:grpSpPr>
        <p:grpSp>
          <p:nvGrpSpPr>
            <p:cNvPr id="264" name="Google Shape;264;p21"/>
            <p:cNvGrpSpPr/>
            <p:nvPr/>
          </p:nvGrpSpPr>
          <p:grpSpPr>
            <a:xfrm>
              <a:off x="6781095" y="8414797"/>
              <a:ext cx="4717485" cy="2339707"/>
              <a:chOff x="6700070" y="4363654"/>
              <a:chExt cx="4717485" cy="2339707"/>
            </a:xfrm>
          </p:grpSpPr>
          <p:sp>
            <p:nvSpPr>
              <p:cNvPr id="265" name="Google Shape;265;p21"/>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6100" u="none" cap="none" strike="noStrike">
                    <a:solidFill>
                      <a:srgbClr val="FCC201"/>
                    </a:solidFill>
                    <a:latin typeface="Arial"/>
                    <a:ea typeface="Arial"/>
                    <a:cs typeface="Arial"/>
                    <a:sym typeface="Arial"/>
                  </a:rPr>
                  <a:t>חשיבה</a:t>
                </a:r>
                <a:endParaRPr/>
              </a:p>
            </p:txBody>
          </p:sp>
          <p:sp>
            <p:nvSpPr>
              <p:cNvPr id="266" name="Google Shape;266;p21"/>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i="0" lang="iw-IL" sz="4000" u="none" cap="none" strike="noStrike">
                    <a:solidFill>
                      <a:schemeClr val="lt1"/>
                    </a:solidFill>
                    <a:latin typeface="Arial"/>
                    <a:ea typeface="Arial"/>
                    <a:cs typeface="Arial"/>
                    <a:sym typeface="Arial"/>
                  </a:rPr>
                  <a:t>אסטרטגית</a:t>
                </a:r>
                <a:endParaRPr/>
              </a:p>
            </p:txBody>
          </p:sp>
        </p:grpSp>
        <p:sp>
          <p:nvSpPr>
            <p:cNvPr id="267" name="Google Shape;267;p21"/>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8" name="Google Shape;268;p21"/>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9" name="Google Shape;269;p21"/>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0" name="Google Shape;270;p21"/>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grpSp>
      <p:sp>
        <p:nvSpPr>
          <p:cNvPr id="271" name="Google Shape;271;p21"/>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0" i="0" lang="iw-IL" sz="5300" u="none" cap="none" strike="noStrike">
                <a:solidFill>
                  <a:schemeClr val="lt1"/>
                </a:solidFill>
                <a:latin typeface="Arial"/>
                <a:ea typeface="Arial"/>
                <a:cs typeface="Arial"/>
                <a:sym typeface="Arial"/>
              </a:rPr>
              <a:t>המשגה ורמות הפעולה</a:t>
            </a:r>
            <a:endParaRPr/>
          </a:p>
        </p:txBody>
      </p:sp>
      <p:cxnSp>
        <p:nvCxnSpPr>
          <p:cNvPr id="272" name="Google Shape;272;p21"/>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273" name="Google Shape;273;p21"/>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1</a:t>
            </a:r>
            <a:endParaRPr/>
          </a:p>
        </p:txBody>
      </p:sp>
      <p:sp>
        <p:nvSpPr>
          <p:cNvPr id="274" name="Google Shape;274;p21"/>
          <p:cNvSpPr/>
          <p:nvPr/>
        </p:nvSpPr>
        <p:spPr>
          <a:xfrm>
            <a:off x="8748966" y="4205640"/>
            <a:ext cx="678542" cy="678542"/>
          </a:xfrm>
          <a:prstGeom prst="ellipse">
            <a:avLst/>
          </a:prstGeom>
          <a:solidFill>
            <a:schemeClr val="lt1"/>
          </a:solidFill>
          <a:ln cap="flat" cmpd="sng" w="5715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2</a:t>
            </a:r>
            <a:endParaRPr/>
          </a:p>
        </p:txBody>
      </p:sp>
      <p:sp>
        <p:nvSpPr>
          <p:cNvPr id="275" name="Google Shape;275;p21"/>
          <p:cNvSpPr/>
          <p:nvPr/>
        </p:nvSpPr>
        <p:spPr>
          <a:xfrm>
            <a:off x="7252848"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3</a:t>
            </a:r>
            <a:endParaRPr/>
          </a:p>
        </p:txBody>
      </p:sp>
      <p:sp>
        <p:nvSpPr>
          <p:cNvPr id="276" name="Google Shape;276;p21"/>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4</a:t>
            </a:r>
            <a:endParaRPr/>
          </a:p>
        </p:txBody>
      </p:sp>
      <p:sp>
        <p:nvSpPr>
          <p:cNvPr id="277" name="Google Shape;277;p21"/>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5</a:t>
            </a:r>
            <a:endParaRPr/>
          </a:p>
        </p:txBody>
      </p:sp>
      <p:sp>
        <p:nvSpPr>
          <p:cNvPr id="278" name="Google Shape;278;p21"/>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6</a:t>
            </a:r>
            <a:endParaRPr/>
          </a:p>
        </p:txBody>
      </p:sp>
      <p:sp>
        <p:nvSpPr>
          <p:cNvPr id="279" name="Google Shape;279;p21"/>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i="0" lang="iw-IL" sz="2400" u="none" cap="none" strike="noStrike">
                <a:solidFill>
                  <a:srgbClr val="222B34"/>
                </a:solidFill>
                <a:latin typeface="Arial"/>
                <a:ea typeface="Arial"/>
                <a:cs typeface="Arial"/>
                <a:sym typeface="Arial"/>
              </a:rPr>
              <a:t>7</a:t>
            </a:r>
            <a:endParaRPr/>
          </a:p>
        </p:txBody>
      </p:sp>
      <p:sp>
        <p:nvSpPr>
          <p:cNvPr id="280" name="Google Shape;280;p21"/>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על האבחנה בין מחשבה, חשיבה ויישום אסטרטגי</a:t>
            </a:r>
            <a:endParaRPr/>
          </a:p>
        </p:txBody>
      </p:sp>
      <p:sp>
        <p:nvSpPr>
          <p:cNvPr id="281" name="Google Shape;281;p21"/>
          <p:cNvSpPr/>
          <p:nvPr/>
        </p:nvSpPr>
        <p:spPr>
          <a:xfrm>
            <a:off x="6358944"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מה זו מלחמה?</a:t>
            </a:r>
            <a:endParaRPr/>
          </a:p>
        </p:txBody>
      </p:sp>
      <p:sp>
        <p:nvSpPr>
          <p:cNvPr id="282" name="Google Shape;282;p21"/>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היחס בין אסטרטגיה לטקטיקה</a:t>
            </a:r>
            <a:endParaRPr/>
          </a:p>
        </p:txBody>
      </p:sp>
      <p:sp>
        <p:nvSpPr>
          <p:cNvPr id="283" name="Google Shape;283;p21"/>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אסטרטגיה כמאמץ לבירור המציאות המתהווה</a:t>
            </a:r>
            <a:endParaRPr/>
          </a:p>
        </p:txBody>
      </p:sp>
      <p:sp>
        <p:nvSpPr>
          <p:cNvPr id="284" name="Google Shape;284;p21"/>
          <p:cNvSpPr/>
          <p:nvPr/>
        </p:nvSpPr>
        <p:spPr>
          <a:xfrm>
            <a:off x="7853822" y="5391759"/>
            <a:ext cx="2468830" cy="1066191"/>
          </a:xfrm>
          <a:prstGeom prst="rect">
            <a:avLst/>
          </a:prstGeom>
          <a:solidFill>
            <a:schemeClr val="lt1"/>
          </a:solidFill>
          <a:ln cap="flat" cmpd="sng" w="3810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i="0" lang="iw-IL" sz="1729" u="none" cap="none" strike="noStrike">
                <a:solidFill>
                  <a:srgbClr val="222B34"/>
                </a:solidFill>
                <a:latin typeface="Arial"/>
                <a:ea typeface="Arial"/>
                <a:cs typeface="Arial"/>
                <a:sym typeface="Arial"/>
              </a:rPr>
              <a:t>מקורות המושג אסטרטגיה (דיון)</a:t>
            </a:r>
            <a:endParaRPr/>
          </a:p>
        </p:txBody>
      </p:sp>
      <p:sp>
        <p:nvSpPr>
          <p:cNvPr id="285" name="Google Shape;285;p21"/>
          <p:cNvSpPr/>
          <p:nvPr/>
        </p:nvSpPr>
        <p:spPr>
          <a:xfrm>
            <a:off x="4861333"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הגדרות ואבחנות:</a:t>
            </a:r>
            <a:endParaRPr/>
          </a:p>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"כשאתה אומר אסטרטגיה למה אתה מתכוון?"</a:t>
            </a:r>
            <a:endParaRPr/>
          </a:p>
        </p:txBody>
      </p:sp>
      <p:sp>
        <p:nvSpPr>
          <p:cNvPr id="286" name="Google Shape;286;p21"/>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b="0" i="0" lang="iw-IL" sz="1729" u="none" cap="none" strike="noStrike">
                <a:solidFill>
                  <a:schemeClr val="lt1"/>
                </a:solidFill>
                <a:latin typeface="Arial"/>
                <a:ea typeface="Arial"/>
                <a:cs typeface="Arial"/>
                <a:sym typeface="Arial"/>
              </a:rPr>
              <a:t>גידור רמות הפעולה באסטרטגיה</a:t>
            </a:r>
            <a:endParaRPr/>
          </a:p>
        </p:txBody>
      </p:sp>
      <p:cxnSp>
        <p:nvCxnSpPr>
          <p:cNvPr id="287" name="Google Shape;287;p21"/>
          <p:cNvCxnSpPr>
            <a:stCxn id="279" idx="0"/>
            <a:endCxn id="283"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88" name="Google Shape;288;p21"/>
          <p:cNvCxnSpPr>
            <a:stCxn id="278" idx="4"/>
            <a:endCxn id="286"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89" name="Google Shape;289;p21"/>
          <p:cNvCxnSpPr>
            <a:stCxn id="277" idx="0"/>
            <a:endCxn id="282"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90" name="Google Shape;290;p21"/>
          <p:cNvCxnSpPr>
            <a:stCxn id="276" idx="4"/>
            <a:endCxn id="285"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91" name="Google Shape;291;p21"/>
          <p:cNvCxnSpPr>
            <a:stCxn id="275" idx="0"/>
            <a:endCxn id="281" idx="2"/>
          </p:cNvCxnSpPr>
          <p:nvPr/>
        </p:nvCxnSpPr>
        <p:spPr>
          <a:xfrm flipH="1" rot="10800000">
            <a:off x="7592119" y="3698040"/>
            <a:ext cx="12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292" name="Google Shape;292;p21"/>
          <p:cNvCxnSpPr>
            <a:stCxn id="274" idx="4"/>
            <a:endCxn id="284" idx="0"/>
          </p:cNvCxnSpPr>
          <p:nvPr/>
        </p:nvCxnSpPr>
        <p:spPr>
          <a:xfrm>
            <a:off x="9088237" y="4884182"/>
            <a:ext cx="0" cy="507600"/>
          </a:xfrm>
          <a:prstGeom prst="straightConnector1">
            <a:avLst/>
          </a:prstGeom>
          <a:noFill/>
          <a:ln cap="flat" cmpd="sng" w="38100">
            <a:solidFill>
              <a:srgbClr val="FF4343"/>
            </a:solidFill>
            <a:prstDash val="solid"/>
            <a:miter lim="800000"/>
            <a:headEnd len="sm" w="sm" type="none"/>
            <a:tailEnd len="sm" w="sm" type="none"/>
          </a:ln>
        </p:spPr>
      </p:cxnSp>
      <p:cxnSp>
        <p:nvCxnSpPr>
          <p:cNvPr id="293" name="Google Shape;293;p21"/>
          <p:cNvCxnSpPr>
            <a:stCxn id="273" idx="0"/>
            <a:endCxn id="280"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22"/>
          <p:cNvSpPr/>
          <p:nvPr/>
        </p:nvSpPr>
        <p:spPr>
          <a:xfrm>
            <a:off x="358815" y="2980599"/>
            <a:ext cx="7720314" cy="2129045"/>
          </a:xfrm>
          <a:prstGeom prst="rect">
            <a:avLst/>
          </a:prstGeom>
          <a:solidFill>
            <a:srgbClr val="FFFFFF">
              <a:alpha val="14901"/>
            </a:srgbClr>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9" name="Google Shape;299;p22"/>
          <p:cNvSpPr txBox="1"/>
          <p:nvPr>
            <p:ph type="title"/>
          </p:nvPr>
        </p:nvSpPr>
        <p:spPr>
          <a:xfrm>
            <a:off x="8418930" y="552782"/>
            <a:ext cx="3765655" cy="2122795"/>
          </a:xfrm>
          <a:prstGeom prst="rect">
            <a:avLst/>
          </a:prstGeom>
          <a:noFill/>
          <a:ln>
            <a:noFill/>
          </a:ln>
        </p:spPr>
        <p:txBody>
          <a:bodyPr anchorCtr="0" anchor="t" bIns="45700" lIns="91425" spcFirstLastPara="1" rIns="91425" wrap="square" tIns="45700">
            <a:noAutofit/>
          </a:bodyPr>
          <a:lstStyle/>
          <a:p>
            <a:pPr indent="0" lvl="0" marL="0" rtl="1" algn="ctr">
              <a:lnSpc>
                <a:spcPct val="101886"/>
              </a:lnSpc>
              <a:spcBef>
                <a:spcPts val="0"/>
              </a:spcBef>
              <a:spcAft>
                <a:spcPts val="0"/>
              </a:spcAft>
              <a:buClr>
                <a:schemeClr val="lt1"/>
              </a:buClr>
              <a:buSzPts val="5300"/>
              <a:buFont typeface="Arial"/>
              <a:buNone/>
            </a:pPr>
            <a:r>
              <a:rPr lang="iw-IL"/>
              <a:t>מקורות המושג אסטרטגיה</a:t>
            </a:r>
            <a:endParaRPr/>
          </a:p>
        </p:txBody>
      </p:sp>
      <p:sp>
        <p:nvSpPr>
          <p:cNvPr id="300" name="Google Shape;300;p22"/>
          <p:cNvSpPr/>
          <p:nvPr/>
        </p:nvSpPr>
        <p:spPr>
          <a:xfrm rot="2700000">
            <a:off x="10195771" y="2754972"/>
            <a:ext cx="215682" cy="215682"/>
          </a:xfrm>
          <a:prstGeom prst="rect">
            <a:avLst/>
          </a:prstGeom>
          <a:solidFill>
            <a:srgbClr val="FCC201"/>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1" name="Google Shape;301;p22"/>
          <p:cNvSpPr/>
          <p:nvPr/>
        </p:nvSpPr>
        <p:spPr>
          <a:xfrm>
            <a:off x="1" y="548028"/>
            <a:ext cx="8418930" cy="120032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0" i="0" lang="iw-IL" sz="3600" u="none" cap="none" strike="noStrike">
                <a:solidFill>
                  <a:schemeClr val="lt1"/>
                </a:solidFill>
                <a:latin typeface="Arial"/>
                <a:ea typeface="Arial"/>
                <a:cs typeface="Arial"/>
                <a:sym typeface="Arial"/>
              </a:rPr>
              <a:t>הסטרטגוס והפולימרך כמפקדי הצי הבינלאומי "במשחק של אנדר":</a:t>
            </a:r>
            <a:endParaRPr/>
          </a:p>
        </p:txBody>
      </p:sp>
      <p:sp>
        <p:nvSpPr>
          <p:cNvPr id="302" name="Google Shape;302;p22"/>
          <p:cNvSpPr/>
          <p:nvPr/>
        </p:nvSpPr>
        <p:spPr>
          <a:xfrm>
            <a:off x="5737149" y="3149608"/>
            <a:ext cx="2226230" cy="1815882"/>
          </a:xfrm>
          <a:prstGeom prst="rect">
            <a:avLst/>
          </a:prstGeom>
          <a:noFill/>
          <a:ln>
            <a:noFill/>
          </a:ln>
        </p:spPr>
        <p:txBody>
          <a:bodyPr anchorCtr="0" anchor="t" bIns="45700" lIns="91425" spcFirstLastPara="1" rIns="91425" wrap="square" tIns="45700">
            <a:noAutofit/>
          </a:bodyPr>
          <a:lstStyle/>
          <a:p>
            <a:pPr indent="0" lvl="0" marL="0" marR="0" rtl="1" algn="l">
              <a:spcBef>
                <a:spcPts val="0"/>
              </a:spcBef>
              <a:spcAft>
                <a:spcPts val="0"/>
              </a:spcAft>
              <a:buNone/>
            </a:pPr>
            <a:r>
              <a:rPr b="0" i="0" lang="iw-IL" sz="2800" u="none" cap="none" strike="noStrike">
                <a:solidFill>
                  <a:schemeClr val="lt1"/>
                </a:solidFill>
                <a:latin typeface="Arial"/>
                <a:ea typeface="Arial"/>
                <a:cs typeface="Arial"/>
                <a:sym typeface="Arial"/>
              </a:rPr>
              <a:t>הסטרטגוס מפקד על כל מערך ההגנה מן הארץ</a:t>
            </a:r>
            <a:endParaRPr/>
          </a:p>
        </p:txBody>
      </p:sp>
      <p:sp>
        <p:nvSpPr>
          <p:cNvPr id="303" name="Google Shape;303;p22"/>
          <p:cNvSpPr/>
          <p:nvPr/>
        </p:nvSpPr>
        <p:spPr>
          <a:xfrm>
            <a:off x="455551" y="3149608"/>
            <a:ext cx="2226230" cy="1815882"/>
          </a:xfrm>
          <a:prstGeom prst="rect">
            <a:avLst/>
          </a:prstGeom>
          <a:noFill/>
          <a:ln>
            <a:noFill/>
          </a:ln>
        </p:spPr>
        <p:txBody>
          <a:bodyPr anchorCtr="0" anchor="t" bIns="45700" lIns="91425" spcFirstLastPara="1" rIns="91425" wrap="square" tIns="45700">
            <a:noAutofit/>
          </a:bodyPr>
          <a:lstStyle/>
          <a:p>
            <a:pPr indent="0" lvl="0" marL="0" marR="0" rtl="1" algn="r">
              <a:spcBef>
                <a:spcPts val="0"/>
              </a:spcBef>
              <a:spcAft>
                <a:spcPts val="0"/>
              </a:spcAft>
              <a:buNone/>
            </a:pPr>
            <a:r>
              <a:rPr b="0" i="0" lang="iw-IL" sz="2800" u="none" cap="none" strike="noStrike">
                <a:solidFill>
                  <a:schemeClr val="lt1"/>
                </a:solidFill>
                <a:latin typeface="Arial"/>
                <a:ea typeface="Arial"/>
                <a:cs typeface="Arial"/>
                <a:sym typeface="Arial"/>
              </a:rPr>
              <a:t>הפולימרך מפקד על הצי עצמו בחלל החיצון</a:t>
            </a:r>
            <a:endParaRPr/>
          </a:p>
        </p:txBody>
      </p:sp>
      <p:grpSp>
        <p:nvGrpSpPr>
          <p:cNvPr id="304" name="Google Shape;304;p22"/>
          <p:cNvGrpSpPr/>
          <p:nvPr/>
        </p:nvGrpSpPr>
        <p:grpSpPr>
          <a:xfrm>
            <a:off x="2770928" y="1967271"/>
            <a:ext cx="2877076" cy="4180557"/>
            <a:chOff x="2770928" y="2175614"/>
            <a:chExt cx="2877076" cy="4180557"/>
          </a:xfrm>
        </p:grpSpPr>
        <p:pic>
          <p:nvPicPr>
            <p:cNvPr id="305" name="Google Shape;305;p22"/>
            <p:cNvPicPr preferRelativeResize="0"/>
            <p:nvPr/>
          </p:nvPicPr>
          <p:blipFill rotWithShape="1">
            <a:blip r:embed="rId3">
              <a:alphaModFix/>
            </a:blip>
            <a:srcRect b="0" l="0" r="0" t="0"/>
            <a:stretch/>
          </p:blipFill>
          <p:spPr>
            <a:xfrm>
              <a:off x="3025469" y="2430155"/>
              <a:ext cx="2367992" cy="3671474"/>
            </a:xfrm>
            <a:prstGeom prst="rect">
              <a:avLst/>
            </a:prstGeom>
            <a:noFill/>
            <a:ln>
              <a:noFill/>
            </a:ln>
          </p:spPr>
        </p:pic>
        <p:sp>
          <p:nvSpPr>
            <p:cNvPr id="306" name="Google Shape;306;p22"/>
            <p:cNvSpPr/>
            <p:nvPr/>
          </p:nvSpPr>
          <p:spPr>
            <a:xfrm>
              <a:off x="5394880" y="2175614"/>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22"/>
            <p:cNvSpPr/>
            <p:nvPr/>
          </p:nvSpPr>
          <p:spPr>
            <a:xfrm rot="5400000">
              <a:off x="5394170" y="6100921"/>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22"/>
            <p:cNvSpPr/>
            <p:nvPr/>
          </p:nvSpPr>
          <p:spPr>
            <a:xfrm rot="10800000">
              <a:off x="2771637" y="6101629"/>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22"/>
            <p:cNvSpPr/>
            <p:nvPr/>
          </p:nvSpPr>
          <p:spPr>
            <a:xfrm rot="-5400000">
              <a:off x="2771637" y="2175613"/>
              <a:ext cx="253123" cy="25454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grpSp>
        <p:nvGrpSpPr>
          <p:cNvPr id="314" name="Google Shape;314;p23"/>
          <p:cNvGrpSpPr/>
          <p:nvPr/>
        </p:nvGrpSpPr>
        <p:grpSpPr>
          <a:xfrm>
            <a:off x="8679356" y="367171"/>
            <a:ext cx="2862770" cy="1461635"/>
            <a:chOff x="6781095" y="8357235"/>
            <a:chExt cx="4720055" cy="2409901"/>
          </a:xfrm>
        </p:grpSpPr>
        <p:grpSp>
          <p:nvGrpSpPr>
            <p:cNvPr id="315" name="Google Shape;315;p23"/>
            <p:cNvGrpSpPr/>
            <p:nvPr/>
          </p:nvGrpSpPr>
          <p:grpSpPr>
            <a:xfrm>
              <a:off x="6781095" y="8414797"/>
              <a:ext cx="4717485" cy="2339707"/>
              <a:chOff x="6700070" y="4363654"/>
              <a:chExt cx="4717485" cy="2339707"/>
            </a:xfrm>
          </p:grpSpPr>
          <p:sp>
            <p:nvSpPr>
              <p:cNvPr id="316" name="Google Shape;316;p23"/>
              <p:cNvSpPr txBox="1"/>
              <p:nvPr/>
            </p:nvSpPr>
            <p:spPr>
              <a:xfrm>
                <a:off x="6700070" y="4363654"/>
                <a:ext cx="4717485" cy="1699967"/>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6100">
                    <a:solidFill>
                      <a:srgbClr val="FCC201"/>
                    </a:solidFill>
                    <a:latin typeface="Arial"/>
                    <a:ea typeface="Arial"/>
                    <a:cs typeface="Arial"/>
                    <a:sym typeface="Arial"/>
                  </a:rPr>
                  <a:t>חשיבה</a:t>
                </a:r>
                <a:endParaRPr/>
              </a:p>
            </p:txBody>
          </p:sp>
          <p:sp>
            <p:nvSpPr>
              <p:cNvPr id="317" name="Google Shape;317;p23"/>
              <p:cNvSpPr txBox="1"/>
              <p:nvPr/>
            </p:nvSpPr>
            <p:spPr>
              <a:xfrm>
                <a:off x="6700070" y="5536218"/>
                <a:ext cx="4717485" cy="1167143"/>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b="1" lang="iw-IL" sz="4000">
                    <a:solidFill>
                      <a:schemeClr val="lt1"/>
                    </a:solidFill>
                    <a:latin typeface="Arial"/>
                    <a:ea typeface="Arial"/>
                    <a:cs typeface="Arial"/>
                    <a:sym typeface="Arial"/>
                  </a:rPr>
                  <a:t>אסטרטגית</a:t>
                </a:r>
                <a:endParaRPr/>
              </a:p>
            </p:txBody>
          </p:sp>
        </p:grpSp>
        <p:sp>
          <p:nvSpPr>
            <p:cNvPr id="318" name="Google Shape;318;p23"/>
            <p:cNvSpPr/>
            <p:nvPr/>
          </p:nvSpPr>
          <p:spPr>
            <a:xfrm>
              <a:off x="11039899" y="8357235"/>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23"/>
            <p:cNvSpPr/>
            <p:nvPr/>
          </p:nvSpPr>
          <p:spPr>
            <a:xfrm rot="5400000">
              <a:off x="11041184" y="1030716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23"/>
            <p:cNvSpPr/>
            <p:nvPr/>
          </p:nvSpPr>
          <p:spPr>
            <a:xfrm rot="10800000">
              <a:off x="6784144" y="10305884"/>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3"/>
            <p:cNvSpPr/>
            <p:nvPr/>
          </p:nvSpPr>
          <p:spPr>
            <a:xfrm rot="-5400000">
              <a:off x="6785429" y="8355949"/>
              <a:ext cx="458681" cy="461252"/>
            </a:xfrm>
            <a:custGeom>
              <a:rect b="b" l="l" r="r" t="t"/>
              <a:pathLst>
                <a:path extrusionOk="0" h="462987" w="451413">
                  <a:moveTo>
                    <a:pt x="0" y="0"/>
                  </a:moveTo>
                  <a:lnTo>
                    <a:pt x="0" y="0"/>
                  </a:lnTo>
                  <a:lnTo>
                    <a:pt x="451413" y="0"/>
                  </a:lnTo>
                  <a:lnTo>
                    <a:pt x="451413" y="462987"/>
                  </a:lnTo>
                </a:path>
              </a:pathLst>
            </a:custGeom>
            <a:noFill/>
            <a:ln cap="flat" cmpd="sng" w="57150">
              <a:solidFill>
                <a:srgbClr val="FCC20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grpSp>
      <p:sp>
        <p:nvSpPr>
          <p:cNvPr id="322" name="Google Shape;322;p23"/>
          <p:cNvSpPr txBox="1"/>
          <p:nvPr/>
        </p:nvSpPr>
        <p:spPr>
          <a:xfrm>
            <a:off x="231501" y="723146"/>
            <a:ext cx="8577226" cy="938719"/>
          </a:xfrm>
          <a:prstGeom prst="rect">
            <a:avLst/>
          </a:prstGeom>
          <a:noFill/>
          <a:ln>
            <a:noFill/>
          </a:ln>
        </p:spPr>
        <p:txBody>
          <a:bodyPr anchorCtr="0" anchor="t" bIns="45700" lIns="91425" spcFirstLastPara="1" rIns="91425" wrap="square" tIns="45700">
            <a:noAutofit/>
          </a:bodyPr>
          <a:lstStyle/>
          <a:p>
            <a:pPr indent="0" lvl="0" marL="0" marR="0" rtl="1" algn="ctr">
              <a:spcBef>
                <a:spcPts val="0"/>
              </a:spcBef>
              <a:spcAft>
                <a:spcPts val="0"/>
              </a:spcAft>
              <a:buNone/>
            </a:pPr>
            <a:r>
              <a:rPr lang="iw-IL" sz="5300">
                <a:solidFill>
                  <a:schemeClr val="lt1"/>
                </a:solidFill>
                <a:latin typeface="Arial"/>
                <a:ea typeface="Arial"/>
                <a:cs typeface="Arial"/>
                <a:sym typeface="Arial"/>
              </a:rPr>
              <a:t>המשגה ורמות הפעולה</a:t>
            </a:r>
            <a:endParaRPr/>
          </a:p>
        </p:txBody>
      </p:sp>
      <p:cxnSp>
        <p:nvCxnSpPr>
          <p:cNvPr id="323" name="Google Shape;323;p23"/>
          <p:cNvCxnSpPr/>
          <p:nvPr/>
        </p:nvCxnSpPr>
        <p:spPr>
          <a:xfrm>
            <a:off x="1607647" y="4544911"/>
            <a:ext cx="8975641" cy="0"/>
          </a:xfrm>
          <a:prstGeom prst="straightConnector1">
            <a:avLst/>
          </a:prstGeom>
          <a:noFill/>
          <a:ln cap="flat" cmpd="sng" w="38100">
            <a:solidFill>
              <a:srgbClr val="222B34"/>
            </a:solidFill>
            <a:prstDash val="solid"/>
            <a:miter lim="800000"/>
            <a:headEnd len="sm" w="sm" type="none"/>
            <a:tailEnd len="sm" w="sm" type="none"/>
          </a:ln>
        </p:spPr>
      </p:cxnSp>
      <p:sp>
        <p:nvSpPr>
          <p:cNvPr id="324" name="Google Shape;324;p23"/>
          <p:cNvSpPr/>
          <p:nvPr/>
        </p:nvSpPr>
        <p:spPr>
          <a:xfrm>
            <a:off x="10245083"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1</a:t>
            </a:r>
            <a:endParaRPr/>
          </a:p>
        </p:txBody>
      </p:sp>
      <p:sp>
        <p:nvSpPr>
          <p:cNvPr id="325" name="Google Shape;325;p23"/>
          <p:cNvSpPr/>
          <p:nvPr/>
        </p:nvSpPr>
        <p:spPr>
          <a:xfrm>
            <a:off x="874896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2</a:t>
            </a:r>
            <a:endParaRPr/>
          </a:p>
        </p:txBody>
      </p:sp>
      <p:sp>
        <p:nvSpPr>
          <p:cNvPr id="326" name="Google Shape;326;p23"/>
          <p:cNvSpPr/>
          <p:nvPr/>
        </p:nvSpPr>
        <p:spPr>
          <a:xfrm>
            <a:off x="7252848" y="4205640"/>
            <a:ext cx="678542" cy="678542"/>
          </a:xfrm>
          <a:prstGeom prst="ellipse">
            <a:avLst/>
          </a:prstGeom>
          <a:solidFill>
            <a:schemeClr val="lt1"/>
          </a:solidFill>
          <a:ln cap="flat" cmpd="sng" w="5715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3</a:t>
            </a:r>
            <a:endParaRPr/>
          </a:p>
        </p:txBody>
      </p:sp>
      <p:sp>
        <p:nvSpPr>
          <p:cNvPr id="327" name="Google Shape;327;p23"/>
          <p:cNvSpPr/>
          <p:nvPr/>
        </p:nvSpPr>
        <p:spPr>
          <a:xfrm>
            <a:off x="5756730"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4</a:t>
            </a:r>
            <a:endParaRPr/>
          </a:p>
        </p:txBody>
      </p:sp>
      <p:sp>
        <p:nvSpPr>
          <p:cNvPr id="328" name="Google Shape;328;p23"/>
          <p:cNvSpPr/>
          <p:nvPr/>
        </p:nvSpPr>
        <p:spPr>
          <a:xfrm>
            <a:off x="4260612"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5</a:t>
            </a:r>
            <a:endParaRPr/>
          </a:p>
        </p:txBody>
      </p:sp>
      <p:sp>
        <p:nvSpPr>
          <p:cNvPr id="329" name="Google Shape;329;p23"/>
          <p:cNvSpPr/>
          <p:nvPr/>
        </p:nvSpPr>
        <p:spPr>
          <a:xfrm>
            <a:off x="2764494"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6</a:t>
            </a:r>
            <a:endParaRPr/>
          </a:p>
        </p:txBody>
      </p:sp>
      <p:sp>
        <p:nvSpPr>
          <p:cNvPr id="330" name="Google Shape;330;p23"/>
          <p:cNvSpPr/>
          <p:nvPr/>
        </p:nvSpPr>
        <p:spPr>
          <a:xfrm>
            <a:off x="1268376" y="4205640"/>
            <a:ext cx="678542" cy="678542"/>
          </a:xfrm>
          <a:prstGeom prst="ellipse">
            <a:avLst/>
          </a:prstGeom>
          <a:solidFill>
            <a:schemeClr val="lt1"/>
          </a:solidFill>
          <a:ln cap="flat" cmpd="sng" w="57150">
            <a:solidFill>
              <a:srgbClr val="222B3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lnSpc>
                <a:spcPct val="141666"/>
              </a:lnSpc>
              <a:spcBef>
                <a:spcPts val="0"/>
              </a:spcBef>
              <a:spcAft>
                <a:spcPts val="0"/>
              </a:spcAft>
              <a:buNone/>
            </a:pPr>
            <a:r>
              <a:rPr b="1" lang="iw-IL" sz="2400">
                <a:solidFill>
                  <a:srgbClr val="222B34"/>
                </a:solidFill>
                <a:latin typeface="Arial"/>
                <a:ea typeface="Arial"/>
                <a:cs typeface="Arial"/>
                <a:sym typeface="Arial"/>
              </a:rPr>
              <a:t>7</a:t>
            </a:r>
            <a:endParaRPr/>
          </a:p>
        </p:txBody>
      </p:sp>
      <p:sp>
        <p:nvSpPr>
          <p:cNvPr id="331" name="Google Shape;331;p23"/>
          <p:cNvSpPr/>
          <p:nvPr/>
        </p:nvSpPr>
        <p:spPr>
          <a:xfrm>
            <a:off x="9348873"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על האבחנה בין מחשבה, חשיבה ויישום אסטרטגי</a:t>
            </a:r>
            <a:endParaRPr/>
          </a:p>
        </p:txBody>
      </p:sp>
      <p:sp>
        <p:nvSpPr>
          <p:cNvPr id="332" name="Google Shape;332;p23"/>
          <p:cNvSpPr/>
          <p:nvPr/>
        </p:nvSpPr>
        <p:spPr>
          <a:xfrm>
            <a:off x="6358944" y="2631873"/>
            <a:ext cx="2468830" cy="1066191"/>
          </a:xfrm>
          <a:prstGeom prst="rect">
            <a:avLst/>
          </a:prstGeom>
          <a:solidFill>
            <a:schemeClr val="lt1"/>
          </a:solidFill>
          <a:ln cap="flat" cmpd="sng" w="38100">
            <a:solidFill>
              <a:srgbClr val="FF43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ctr">
              <a:spcBef>
                <a:spcPts val="0"/>
              </a:spcBef>
              <a:spcAft>
                <a:spcPts val="0"/>
              </a:spcAft>
              <a:buNone/>
            </a:pPr>
            <a:r>
              <a:rPr b="1" lang="iw-IL" sz="1729">
                <a:solidFill>
                  <a:srgbClr val="222B34"/>
                </a:solidFill>
                <a:latin typeface="Arial"/>
                <a:ea typeface="Arial"/>
                <a:cs typeface="Arial"/>
                <a:sym typeface="Arial"/>
              </a:rPr>
              <a:t>מה זו מלחמה?</a:t>
            </a:r>
            <a:endParaRPr/>
          </a:p>
        </p:txBody>
      </p:sp>
      <p:sp>
        <p:nvSpPr>
          <p:cNvPr id="333" name="Google Shape;333;p23"/>
          <p:cNvSpPr/>
          <p:nvPr/>
        </p:nvSpPr>
        <p:spPr>
          <a:xfrm>
            <a:off x="3369016"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היחס בין אסטרטגיה לטקטיקה</a:t>
            </a:r>
            <a:endParaRPr/>
          </a:p>
        </p:txBody>
      </p:sp>
      <p:sp>
        <p:nvSpPr>
          <p:cNvPr id="334" name="Google Shape;334;p23"/>
          <p:cNvSpPr/>
          <p:nvPr/>
        </p:nvSpPr>
        <p:spPr>
          <a:xfrm>
            <a:off x="379088" y="2631873"/>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אסטרטגיה כמאמץ לבירור המציאות המתהווה</a:t>
            </a:r>
            <a:endParaRPr/>
          </a:p>
        </p:txBody>
      </p:sp>
      <p:sp>
        <p:nvSpPr>
          <p:cNvPr id="335" name="Google Shape;335;p23"/>
          <p:cNvSpPr/>
          <p:nvPr/>
        </p:nvSpPr>
        <p:spPr>
          <a:xfrm>
            <a:off x="7853822" y="5391759"/>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מקורות המושג אסטרטגיה (דיון)</a:t>
            </a:r>
            <a:endParaRPr/>
          </a:p>
        </p:txBody>
      </p:sp>
      <p:sp>
        <p:nvSpPr>
          <p:cNvPr id="336" name="Google Shape;336;p23"/>
          <p:cNvSpPr/>
          <p:nvPr/>
        </p:nvSpPr>
        <p:spPr>
          <a:xfrm>
            <a:off x="4861333"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הגדרות ואבחנות:</a:t>
            </a:r>
            <a:endParaRPr/>
          </a:p>
          <a:p>
            <a:pPr indent="0" lvl="0" marL="0" marR="0" rtl="1" algn="ctr">
              <a:spcBef>
                <a:spcPts val="0"/>
              </a:spcBef>
              <a:spcAft>
                <a:spcPts val="0"/>
              </a:spcAft>
              <a:buNone/>
            </a:pPr>
            <a:r>
              <a:rPr lang="iw-IL" sz="1729">
                <a:solidFill>
                  <a:schemeClr val="lt1"/>
                </a:solidFill>
                <a:latin typeface="Arial"/>
                <a:ea typeface="Arial"/>
                <a:cs typeface="Arial"/>
                <a:sym typeface="Arial"/>
              </a:rPr>
              <a:t>"כשאתה אומר אסטרטגיה למה אתה מתכוון?"</a:t>
            </a:r>
            <a:endParaRPr/>
          </a:p>
        </p:txBody>
      </p:sp>
      <p:sp>
        <p:nvSpPr>
          <p:cNvPr id="337" name="Google Shape;337;p23"/>
          <p:cNvSpPr/>
          <p:nvPr/>
        </p:nvSpPr>
        <p:spPr>
          <a:xfrm>
            <a:off x="1868844" y="5391758"/>
            <a:ext cx="2468830" cy="1066191"/>
          </a:xfrm>
          <a:prstGeom prst="rect">
            <a:avLst/>
          </a:prstGeom>
          <a:solidFill>
            <a:srgbClr val="222B34"/>
          </a:solidFill>
          <a:ln>
            <a:noFill/>
          </a:ln>
        </p:spPr>
        <p:txBody>
          <a:bodyPr anchorCtr="0" anchor="ctr" bIns="45700" lIns="91425" spcFirstLastPara="1" rIns="91425" wrap="square" tIns="45700">
            <a:noAutofit/>
          </a:bodyPr>
          <a:lstStyle/>
          <a:p>
            <a:pPr indent="0" lvl="0" marL="0" marR="0" rtl="1" algn="ctr">
              <a:spcBef>
                <a:spcPts val="0"/>
              </a:spcBef>
              <a:spcAft>
                <a:spcPts val="0"/>
              </a:spcAft>
              <a:buNone/>
            </a:pPr>
            <a:r>
              <a:rPr lang="iw-IL" sz="1729">
                <a:solidFill>
                  <a:schemeClr val="lt1"/>
                </a:solidFill>
                <a:latin typeface="Arial"/>
                <a:ea typeface="Arial"/>
                <a:cs typeface="Arial"/>
                <a:sym typeface="Arial"/>
              </a:rPr>
              <a:t>גידור רמות הפעולה באסטרטגיה</a:t>
            </a:r>
            <a:endParaRPr/>
          </a:p>
        </p:txBody>
      </p:sp>
      <p:cxnSp>
        <p:nvCxnSpPr>
          <p:cNvPr id="338" name="Google Shape;338;p23"/>
          <p:cNvCxnSpPr>
            <a:stCxn id="330" idx="0"/>
            <a:endCxn id="334" idx="2"/>
          </p:cNvCxnSpPr>
          <p:nvPr/>
        </p:nvCxnSpPr>
        <p:spPr>
          <a:xfrm flipH="1" rot="10800000">
            <a:off x="1607647" y="3698040"/>
            <a:ext cx="60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339" name="Google Shape;339;p23"/>
          <p:cNvCxnSpPr>
            <a:stCxn id="329" idx="4"/>
            <a:endCxn id="337" idx="0"/>
          </p:cNvCxnSpPr>
          <p:nvPr/>
        </p:nvCxnSpPr>
        <p:spPr>
          <a:xfrm flipH="1">
            <a:off x="3103165" y="4884182"/>
            <a:ext cx="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340" name="Google Shape;340;p23"/>
          <p:cNvCxnSpPr>
            <a:stCxn id="328" idx="0"/>
            <a:endCxn id="333" idx="2"/>
          </p:cNvCxnSpPr>
          <p:nvPr/>
        </p:nvCxnSpPr>
        <p:spPr>
          <a:xfrm flipH="1" rot="10800000">
            <a:off x="4599883" y="3698040"/>
            <a:ext cx="36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341" name="Google Shape;341;p23"/>
          <p:cNvCxnSpPr>
            <a:stCxn id="327" idx="4"/>
            <a:endCxn id="336" idx="0"/>
          </p:cNvCxnSpPr>
          <p:nvPr/>
        </p:nvCxnSpPr>
        <p:spPr>
          <a:xfrm flipH="1">
            <a:off x="6095701" y="4884182"/>
            <a:ext cx="300" cy="507600"/>
          </a:xfrm>
          <a:prstGeom prst="straightConnector1">
            <a:avLst/>
          </a:prstGeom>
          <a:noFill/>
          <a:ln cap="flat" cmpd="sng" w="38100">
            <a:solidFill>
              <a:srgbClr val="222B34"/>
            </a:solidFill>
            <a:prstDash val="solid"/>
            <a:miter lim="800000"/>
            <a:headEnd len="sm" w="sm" type="none"/>
            <a:tailEnd len="sm" w="sm" type="none"/>
          </a:ln>
        </p:spPr>
      </p:cxnSp>
      <p:cxnSp>
        <p:nvCxnSpPr>
          <p:cNvPr id="342" name="Google Shape;342;p23"/>
          <p:cNvCxnSpPr>
            <a:stCxn id="326" idx="0"/>
            <a:endCxn id="332" idx="2"/>
          </p:cNvCxnSpPr>
          <p:nvPr/>
        </p:nvCxnSpPr>
        <p:spPr>
          <a:xfrm flipH="1" rot="10800000">
            <a:off x="7592119" y="3698040"/>
            <a:ext cx="1200" cy="507600"/>
          </a:xfrm>
          <a:prstGeom prst="straightConnector1">
            <a:avLst/>
          </a:prstGeom>
          <a:noFill/>
          <a:ln cap="flat" cmpd="sng" w="38100">
            <a:solidFill>
              <a:srgbClr val="FF4343"/>
            </a:solidFill>
            <a:prstDash val="solid"/>
            <a:miter lim="800000"/>
            <a:headEnd len="sm" w="sm" type="none"/>
            <a:tailEnd len="sm" w="sm" type="none"/>
          </a:ln>
        </p:spPr>
      </p:cxnSp>
      <p:cxnSp>
        <p:nvCxnSpPr>
          <p:cNvPr id="343" name="Google Shape;343;p23"/>
          <p:cNvCxnSpPr>
            <a:stCxn id="325" idx="4"/>
            <a:endCxn id="335" idx="0"/>
          </p:cNvCxnSpPr>
          <p:nvPr/>
        </p:nvCxnSpPr>
        <p:spPr>
          <a:xfrm>
            <a:off x="9088237" y="4884182"/>
            <a:ext cx="0" cy="507600"/>
          </a:xfrm>
          <a:prstGeom prst="straightConnector1">
            <a:avLst/>
          </a:prstGeom>
          <a:noFill/>
          <a:ln cap="flat" cmpd="sng" w="38100">
            <a:solidFill>
              <a:srgbClr val="222B34"/>
            </a:solidFill>
            <a:prstDash val="solid"/>
            <a:miter lim="800000"/>
            <a:headEnd len="sm" w="sm" type="none"/>
            <a:tailEnd len="sm" w="sm" type="none"/>
          </a:ln>
        </p:spPr>
      </p:cxnSp>
      <p:cxnSp>
        <p:nvCxnSpPr>
          <p:cNvPr id="344" name="Google Shape;344;p23"/>
          <p:cNvCxnSpPr>
            <a:stCxn id="324" idx="0"/>
            <a:endCxn id="331" idx="2"/>
          </p:cNvCxnSpPr>
          <p:nvPr/>
        </p:nvCxnSpPr>
        <p:spPr>
          <a:xfrm rot="10800000">
            <a:off x="10583154" y="3698040"/>
            <a:ext cx="1200" cy="507600"/>
          </a:xfrm>
          <a:prstGeom prst="straightConnector1">
            <a:avLst/>
          </a:prstGeom>
          <a:noFill/>
          <a:ln cap="flat" cmpd="sng" w="38100">
            <a:solidFill>
              <a:srgbClr val="222B34"/>
            </a:solidFill>
            <a:prstDash val="solid"/>
            <a:miter lim="800000"/>
            <a:headEnd len="sm" w="sm" type="none"/>
            <a:tailEnd len="sm" w="sm" type="none"/>
          </a:ln>
        </p:spPr>
      </p:cxnSp>
    </p:spTree>
  </p:cSld>
  <p:clrMapOvr>
    <a:masterClrMapping/>
  </p:clrMapOvr>
  <p:transition>
    <p:fade/>
  </p:transition>
</p:sld>
</file>

<file path=ppt/theme/theme1.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