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22" r:id="rId1"/>
  </p:sldMasterIdLst>
  <p:notesMasterIdLst>
    <p:notesMasterId r:id="rId4"/>
  </p:notesMasterIdLst>
  <p:handoutMasterIdLst>
    <p:handoutMasterId r:id="rId5"/>
  </p:handoutMasterIdLst>
  <p:sldIdLst>
    <p:sldId id="279" r:id="rId2"/>
    <p:sldId id="344" r:id="rId3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BACF"/>
    <a:srgbClr val="BABABA"/>
    <a:srgbClr val="000000"/>
    <a:srgbClr val="052F61"/>
    <a:srgbClr val="FFFFFF"/>
    <a:srgbClr val="663300"/>
    <a:srgbClr val="996633"/>
    <a:srgbClr val="053063"/>
    <a:srgbClr val="C00000"/>
    <a:srgbClr val="E3F4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805" autoAdjust="0"/>
    <p:restoredTop sz="94660"/>
  </p:normalViewPr>
  <p:slideViewPr>
    <p:cSldViewPr snapToGrid="0">
      <p:cViewPr>
        <p:scale>
          <a:sx n="50" d="100"/>
          <a:sy n="50" d="100"/>
        </p:scale>
        <p:origin x="1734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394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2016" y="1"/>
            <a:ext cx="2945659" cy="496967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5" y="1"/>
            <a:ext cx="2945659" cy="496967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18FBFC9-3DC2-43A6-9B0D-1FC95BA7B219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2016" y="9431258"/>
            <a:ext cx="2945659" cy="49696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5" y="9431258"/>
            <a:ext cx="2945659" cy="49696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45FD01A-3497-4E69-A606-747EA85690A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70496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0462381-5874-4A3D-998C-B9D7831F5071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275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20725D0-078F-44BE-93F1-C1D41D562AC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29487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r>
              <a:rPr lang="he-IL" smtClean="0"/>
              <a:t>1</a:t>
            </a:r>
            <a:endParaRPr lang="he-IL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169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63432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3327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20847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3109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36722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973472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05927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47034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47467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43193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1942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947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9509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1817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2283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2351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4000">
              <a:schemeClr val="tx2">
                <a:lumMod val="20000"/>
                <a:lumOff val="80000"/>
              </a:schemeClr>
            </a:gs>
            <a:gs pos="100000">
              <a:schemeClr val="tx1">
                <a:lumMod val="85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  <p:sp>
        <p:nvSpPr>
          <p:cNvPr id="13" name="מלבן 12"/>
          <p:cNvSpPr/>
          <p:nvPr userDrawn="1"/>
        </p:nvSpPr>
        <p:spPr>
          <a:xfrm>
            <a:off x="5802929" y="-4207"/>
            <a:ext cx="55976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1000" b="0" u="none" dirty="0" smtClean="0">
                <a:solidFill>
                  <a:schemeClr val="bg1">
                    <a:lumMod val="50000"/>
                    <a:lumOff val="50000"/>
                  </a:schemeClr>
                </a:solidFill>
                <a:effectLst/>
                <a:latin typeface="Guttman Hatzvi" panose="02010401010101010101" pitchFamily="2" charset="-79"/>
                <a:ea typeface="Times New Roman" panose="02020603050405020304" pitchFamily="18" charset="0"/>
                <a:cs typeface="Guttman Hatzvi" panose="02010401010101010101" pitchFamily="2" charset="-79"/>
              </a:rPr>
              <a:t>בלמ"ס</a:t>
            </a:r>
            <a:endParaRPr lang="he-IL" sz="1000" b="0" u="none" dirty="0">
              <a:solidFill>
                <a:schemeClr val="bg1">
                  <a:lumMod val="50000"/>
                  <a:lumOff val="50000"/>
                </a:schemeClr>
              </a:solidFill>
              <a:effectLst/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94479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  <p:sldLayoutId id="2147483836" r:id="rId14"/>
    <p:sldLayoutId id="2147483837" r:id="rId15"/>
    <p:sldLayoutId id="2147483838" r:id="rId16"/>
    <p:sldLayoutId id="2147483839" r:id="rId17"/>
  </p:sldLayoutIdLst>
  <p:timing>
    <p:tnLst>
      <p:par>
        <p:cTn id="1" dur="indefinite" restart="never" nodeType="tmRoot"/>
      </p:par>
    </p:tnLst>
  </p:timing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64342"/>
            <a:ext cx="121920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3600" b="1" u="dbl" dirty="0">
                <a:solidFill>
                  <a:schemeClr val="bg1"/>
                </a:solidFill>
                <a:latin typeface="Calibri" panose="020F0502020204030204" pitchFamily="34" charset="0"/>
                <a:cs typeface="Guttman Hatzvi" panose="02010401010101010101" pitchFamily="2" charset="-79"/>
              </a:rPr>
              <a:t>The Road Map In Strategic Studies</a:t>
            </a:r>
            <a:endParaRPr lang="he-IL" sz="3600" dirty="0">
              <a:solidFill>
                <a:schemeClr val="bg1"/>
              </a:solidFill>
              <a:latin typeface="Calibri" panose="020F0502020204030204" pitchFamily="34" charset="0"/>
              <a:cs typeface="Guttman Hatzvi" panose="02010401010101010101" pitchFamily="2" charset="-79"/>
            </a:endParaRPr>
          </a:p>
        </p:txBody>
      </p:sp>
      <p:sp>
        <p:nvSpPr>
          <p:cNvPr id="81" name="מלבן 80"/>
          <p:cNvSpPr/>
          <p:nvPr/>
        </p:nvSpPr>
        <p:spPr>
          <a:xfrm>
            <a:off x="-1180091" y="65821"/>
            <a:ext cx="1377627" cy="65156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232" tIns="78232" rIns="0" bIns="78232" numCol="1" spcCol="1270" anchor="ctr" anchorCtr="0">
            <a:noAutofit/>
          </a:bodyPr>
          <a:lstStyle/>
          <a:p>
            <a:pPr lvl="0" algn="ctr" defTabSz="4889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he-IL" sz="1100" kern="1200"/>
          </a:p>
        </p:txBody>
      </p:sp>
      <p:grpSp>
        <p:nvGrpSpPr>
          <p:cNvPr id="3" name="קבוצה 2"/>
          <p:cNvGrpSpPr/>
          <p:nvPr/>
        </p:nvGrpSpPr>
        <p:grpSpPr>
          <a:xfrm>
            <a:off x="1409700" y="817449"/>
            <a:ext cx="10782300" cy="6040551"/>
            <a:chOff x="3706361" y="817449"/>
            <a:chExt cx="5646447" cy="5838873"/>
          </a:xfrm>
        </p:grpSpPr>
        <p:sp>
          <p:nvSpPr>
            <p:cNvPr id="2" name="מלבן 1"/>
            <p:cNvSpPr/>
            <p:nvPr/>
          </p:nvSpPr>
          <p:spPr>
            <a:xfrm rot="1602940">
              <a:off x="3706361" y="2426415"/>
              <a:ext cx="1278108" cy="174135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</a:rPr>
                <a:t>Public and business </a:t>
              </a:r>
              <a:r>
                <a:rPr lang="en-US" sz="1600" b="1" dirty="0" smtClean="0">
                  <a:solidFill>
                    <a:srgbClr val="0000FF"/>
                  </a:solidFill>
                </a:rPr>
                <a:t>strategic thought</a:t>
              </a:r>
            </a:p>
          </p:txBody>
        </p:sp>
        <p:sp>
          <p:nvSpPr>
            <p:cNvPr id="14" name="מלבן 13"/>
            <p:cNvSpPr/>
            <p:nvPr/>
          </p:nvSpPr>
          <p:spPr>
            <a:xfrm rot="20199333">
              <a:off x="7877715" y="3731778"/>
              <a:ext cx="1475093" cy="174135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</a:rPr>
                <a:t>First and second strategic experience</a:t>
              </a:r>
              <a:endParaRPr lang="he-IL" sz="1600" b="1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9" name="מלבן 18"/>
            <p:cNvSpPr/>
            <p:nvPr/>
          </p:nvSpPr>
          <p:spPr>
            <a:xfrm>
              <a:off x="4620174" y="6110157"/>
              <a:ext cx="3044744" cy="5461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</a:rPr>
                <a:t>Third strategic experience</a:t>
              </a:r>
              <a:endParaRPr lang="he-IL" sz="1600" b="1" dirty="0">
                <a:solidFill>
                  <a:srgbClr val="0000FF"/>
                </a:solidFill>
              </a:endParaRPr>
            </a:p>
          </p:txBody>
        </p:sp>
        <p:grpSp>
          <p:nvGrpSpPr>
            <p:cNvPr id="79" name="קבוצה 78"/>
            <p:cNvGrpSpPr/>
            <p:nvPr/>
          </p:nvGrpSpPr>
          <p:grpSpPr>
            <a:xfrm>
              <a:off x="3824660" y="817449"/>
              <a:ext cx="3724583" cy="5235352"/>
              <a:chOff x="3824660" y="909195"/>
              <a:chExt cx="3724583" cy="5235352"/>
            </a:xfrm>
          </p:grpSpPr>
          <p:sp>
            <p:nvSpPr>
              <p:cNvPr id="15" name="מלבן 14"/>
              <p:cNvSpPr/>
              <p:nvPr/>
            </p:nvSpPr>
            <p:spPr>
              <a:xfrm>
                <a:off x="5285419" y="2051177"/>
                <a:ext cx="1714254" cy="174135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sz="1600" b="1" dirty="0" smtClean="0">
                    <a:solidFill>
                      <a:srgbClr val="C00000"/>
                    </a:solidFill>
                  </a:rPr>
                  <a:t>Strategic</a:t>
                </a:r>
                <a:r>
                  <a:rPr lang="en-US" sz="1600" b="1" dirty="0" smtClean="0">
                    <a:solidFill>
                      <a:srgbClr val="C00000"/>
                    </a:solidFill>
                  </a:rPr>
                  <a:t> thought</a:t>
                </a:r>
              </a:p>
              <a:p>
                <a:pPr algn="ctr"/>
                <a:endParaRPr lang="en-US" sz="1600" b="1" dirty="0">
                  <a:solidFill>
                    <a:srgbClr val="C00000"/>
                  </a:solidFill>
                </a:endParaRPr>
              </a:p>
              <a:p>
                <a:pPr algn="ctr"/>
                <a:r>
                  <a:rPr lang="en-US" sz="1600" b="1" dirty="0" smtClean="0">
                    <a:solidFill>
                      <a:srgbClr val="C00000"/>
                    </a:solidFill>
                  </a:rPr>
                  <a:t>The History of strategic ideas</a:t>
                </a:r>
              </a:p>
              <a:p>
                <a:pPr algn="ctr"/>
                <a:r>
                  <a:rPr lang="en-US" sz="1600" b="1" dirty="0" smtClean="0">
                    <a:solidFill>
                      <a:srgbClr val="C00000"/>
                    </a:solidFill>
                  </a:rPr>
                  <a:t>(foundations)</a:t>
                </a:r>
                <a:endParaRPr lang="he-IL" sz="1600" b="1" dirty="0">
                  <a:solidFill>
                    <a:srgbClr val="C00000"/>
                  </a:solidFill>
                </a:endParaRPr>
              </a:p>
            </p:txBody>
          </p:sp>
          <p:grpSp>
            <p:nvGrpSpPr>
              <p:cNvPr id="35" name="קבוצה 34"/>
              <p:cNvGrpSpPr/>
              <p:nvPr/>
            </p:nvGrpSpPr>
            <p:grpSpPr>
              <a:xfrm>
                <a:off x="3824660" y="909195"/>
                <a:ext cx="3724583" cy="5235352"/>
                <a:chOff x="3650272" y="983240"/>
                <a:chExt cx="4263287" cy="5061321"/>
              </a:xfrm>
            </p:grpSpPr>
            <p:cxnSp>
              <p:nvCxnSpPr>
                <p:cNvPr id="27" name="מחבר ישר 26"/>
                <p:cNvCxnSpPr/>
                <p:nvPr/>
              </p:nvCxnSpPr>
              <p:spPr>
                <a:xfrm flipH="1">
                  <a:off x="3736965" y="4014981"/>
                  <a:ext cx="4176594" cy="1961609"/>
                </a:xfrm>
                <a:prstGeom prst="line">
                  <a:avLst/>
                </a:prstGeom>
                <a:ln w="7620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מחבר ישר 27"/>
                <p:cNvCxnSpPr/>
                <p:nvPr/>
              </p:nvCxnSpPr>
              <p:spPr>
                <a:xfrm flipH="1">
                  <a:off x="3650272" y="983240"/>
                  <a:ext cx="2663005" cy="5061321"/>
                </a:xfrm>
                <a:prstGeom prst="line">
                  <a:avLst/>
                </a:prstGeom>
                <a:ln w="7620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מחבר ישר 31"/>
                <p:cNvCxnSpPr/>
                <p:nvPr/>
              </p:nvCxnSpPr>
              <p:spPr>
                <a:xfrm>
                  <a:off x="6313273" y="1003553"/>
                  <a:ext cx="1579927" cy="2974063"/>
                </a:xfrm>
                <a:prstGeom prst="line">
                  <a:avLst/>
                </a:prstGeom>
                <a:ln w="7620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4" name="קבוצה 83"/>
            <p:cNvGrpSpPr/>
            <p:nvPr/>
          </p:nvGrpSpPr>
          <p:grpSpPr>
            <a:xfrm>
              <a:off x="6039448" y="3943693"/>
              <a:ext cx="2424231" cy="2146945"/>
              <a:chOff x="6052148" y="4035439"/>
              <a:chExt cx="2424231" cy="2146945"/>
            </a:xfrm>
          </p:grpSpPr>
          <p:sp>
            <p:nvSpPr>
              <p:cNvPr id="20" name="מלבן 19"/>
              <p:cNvSpPr/>
              <p:nvPr/>
            </p:nvSpPr>
            <p:spPr>
              <a:xfrm>
                <a:off x="6383590" y="4383423"/>
                <a:ext cx="1713348" cy="106270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sz="1600" b="1" dirty="0" smtClean="0">
                    <a:solidFill>
                      <a:srgbClr val="C00000"/>
                    </a:solidFill>
                  </a:rPr>
                  <a:t>The Design method</a:t>
                </a:r>
              </a:p>
              <a:p>
                <a:pPr algn="ctr"/>
                <a:r>
                  <a:rPr lang="en-US" sz="1600" b="1" dirty="0" smtClean="0">
                    <a:solidFill>
                      <a:srgbClr val="C00000"/>
                    </a:solidFill>
                  </a:rPr>
                  <a:t>A practical model to implement</a:t>
                </a:r>
              </a:p>
              <a:p>
                <a:pPr algn="ctr"/>
                <a:r>
                  <a:rPr lang="en-US" sz="1600" b="1" dirty="0" smtClean="0">
                    <a:solidFill>
                      <a:srgbClr val="C00000"/>
                    </a:solidFill>
                  </a:rPr>
                  <a:t>(synthesis)</a:t>
                </a:r>
                <a:endParaRPr lang="he-IL" sz="1300" b="1" dirty="0">
                  <a:solidFill>
                    <a:srgbClr val="C00000"/>
                  </a:solidFill>
                </a:endParaRPr>
              </a:p>
            </p:txBody>
          </p:sp>
          <p:grpSp>
            <p:nvGrpSpPr>
              <p:cNvPr id="59" name="קבוצה 58"/>
              <p:cNvGrpSpPr/>
              <p:nvPr/>
            </p:nvGrpSpPr>
            <p:grpSpPr>
              <a:xfrm>
                <a:off x="6052148" y="4035439"/>
                <a:ext cx="2424231" cy="2146945"/>
                <a:chOff x="8887050" y="2826768"/>
                <a:chExt cx="2809585" cy="2056339"/>
              </a:xfrm>
            </p:grpSpPr>
            <p:cxnSp>
              <p:nvCxnSpPr>
                <p:cNvPr id="60" name="מחבר ישר 59"/>
                <p:cNvCxnSpPr/>
                <p:nvPr/>
              </p:nvCxnSpPr>
              <p:spPr>
                <a:xfrm>
                  <a:off x="10623876" y="2826768"/>
                  <a:ext cx="1072759" cy="2056339"/>
                </a:xfrm>
                <a:prstGeom prst="line">
                  <a:avLst/>
                </a:prstGeom>
                <a:ln w="7620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מחבר ישר 60"/>
                <p:cNvCxnSpPr/>
                <p:nvPr/>
              </p:nvCxnSpPr>
              <p:spPr>
                <a:xfrm>
                  <a:off x="8903079" y="3662972"/>
                  <a:ext cx="2738404" cy="1213370"/>
                </a:xfrm>
                <a:prstGeom prst="line">
                  <a:avLst/>
                </a:prstGeom>
                <a:ln w="7620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מחבר ישר 61"/>
                <p:cNvCxnSpPr/>
                <p:nvPr/>
              </p:nvCxnSpPr>
              <p:spPr>
                <a:xfrm flipV="1">
                  <a:off x="8887050" y="2844632"/>
                  <a:ext cx="1684431" cy="802148"/>
                </a:xfrm>
                <a:prstGeom prst="line">
                  <a:avLst/>
                </a:prstGeom>
                <a:ln w="7620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5" name="קבוצה 84"/>
            <p:cNvGrpSpPr/>
            <p:nvPr/>
          </p:nvGrpSpPr>
          <p:grpSpPr>
            <a:xfrm>
              <a:off x="3824660" y="4770801"/>
              <a:ext cx="4639020" cy="1377752"/>
              <a:chOff x="3824660" y="4862547"/>
              <a:chExt cx="4639020" cy="1377752"/>
            </a:xfrm>
          </p:grpSpPr>
          <p:sp>
            <p:nvSpPr>
              <p:cNvPr id="22" name="מלבן 21"/>
              <p:cNvSpPr/>
              <p:nvPr/>
            </p:nvSpPr>
            <p:spPr>
              <a:xfrm>
                <a:off x="4596656" y="5177597"/>
                <a:ext cx="2897816" cy="106270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sz="1600" b="1" dirty="0" smtClean="0">
                    <a:solidFill>
                      <a:srgbClr val="C00000"/>
                    </a:solidFill>
                  </a:rPr>
                  <a:t>Strategic thought</a:t>
                </a:r>
              </a:p>
              <a:p>
                <a:pPr algn="ctr"/>
                <a:r>
                  <a:rPr lang="en-US" sz="1600" b="1" dirty="0" smtClean="0">
                    <a:solidFill>
                      <a:srgbClr val="C00000"/>
                    </a:solidFill>
                  </a:rPr>
                  <a:t>Theory and implication of the </a:t>
                </a:r>
                <a:r>
                  <a:rPr lang="en-US" sz="1600" b="1" dirty="0">
                    <a:solidFill>
                      <a:srgbClr val="C00000"/>
                    </a:solidFill>
                  </a:rPr>
                  <a:t>methods </a:t>
                </a:r>
                <a:r>
                  <a:rPr lang="en-US" sz="1600" b="1" dirty="0" smtClean="0">
                    <a:solidFill>
                      <a:srgbClr val="C00000"/>
                    </a:solidFill>
                  </a:rPr>
                  <a:t> and tools</a:t>
                </a:r>
                <a:endParaRPr lang="he-IL" sz="1300" b="1" dirty="0">
                  <a:solidFill>
                    <a:srgbClr val="C00000"/>
                  </a:solidFill>
                </a:endParaRPr>
              </a:p>
            </p:txBody>
          </p:sp>
          <p:grpSp>
            <p:nvGrpSpPr>
              <p:cNvPr id="77" name="קבוצה 76"/>
              <p:cNvGrpSpPr/>
              <p:nvPr/>
            </p:nvGrpSpPr>
            <p:grpSpPr>
              <a:xfrm>
                <a:off x="3824660" y="4862547"/>
                <a:ext cx="4639020" cy="1326034"/>
                <a:chOff x="5285391" y="5433040"/>
                <a:chExt cx="5365096" cy="1252814"/>
              </a:xfrm>
            </p:grpSpPr>
            <p:cxnSp>
              <p:nvCxnSpPr>
                <p:cNvPr id="73" name="מחבר ישר 72"/>
                <p:cNvCxnSpPr/>
                <p:nvPr/>
              </p:nvCxnSpPr>
              <p:spPr>
                <a:xfrm>
                  <a:off x="5285391" y="6669366"/>
                  <a:ext cx="5361340" cy="16488"/>
                </a:xfrm>
                <a:prstGeom prst="line">
                  <a:avLst/>
                </a:prstGeom>
                <a:ln w="7620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מחבר ישר 73"/>
                <p:cNvCxnSpPr/>
                <p:nvPr/>
              </p:nvCxnSpPr>
              <p:spPr>
                <a:xfrm>
                  <a:off x="7912083" y="5454042"/>
                  <a:ext cx="2738404" cy="1213370"/>
                </a:xfrm>
                <a:prstGeom prst="line">
                  <a:avLst/>
                </a:prstGeom>
                <a:ln w="7620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מחבר ישר 74"/>
                <p:cNvCxnSpPr/>
                <p:nvPr/>
              </p:nvCxnSpPr>
              <p:spPr>
                <a:xfrm flipV="1">
                  <a:off x="5306458" y="5433040"/>
                  <a:ext cx="2584432" cy="1190633"/>
                </a:xfrm>
                <a:prstGeom prst="line">
                  <a:avLst/>
                </a:prstGeom>
                <a:ln w="7620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pic>
        <p:nvPicPr>
          <p:cNvPr id="13" name="תמונה 1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2" b="100000" l="4625" r="993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5103" y="684839"/>
            <a:ext cx="7056106" cy="6203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774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65100"/>
            <a:ext cx="12192000" cy="584200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dbl" dirty="0">
                <a:solidFill>
                  <a:schemeClr val="bg1"/>
                </a:solidFill>
                <a:latin typeface="Calibri" panose="020F0502020204030204" pitchFamily="34" charset="0"/>
                <a:cs typeface="Guttman Hatzvi" panose="02010401010101010101" pitchFamily="2" charset="-79"/>
              </a:rPr>
              <a:t>The Road Map In Strategic Studies</a:t>
            </a:r>
            <a:endParaRPr lang="he-IL" sz="3200" dirty="0">
              <a:solidFill>
                <a:schemeClr val="bg1"/>
              </a:solidFill>
              <a:latin typeface="Calibri" panose="020F0502020204030204" pitchFamily="34" charset="0"/>
              <a:cs typeface="Guttman Hatzvi" panose="02010401010101010101" pitchFamily="2" charset="-79"/>
            </a:endParaRPr>
          </a:p>
        </p:txBody>
      </p:sp>
      <p:sp>
        <p:nvSpPr>
          <p:cNvPr id="2" name="מלבן מעוגל 1"/>
          <p:cNvSpPr/>
          <p:nvPr/>
        </p:nvSpPr>
        <p:spPr>
          <a:xfrm>
            <a:off x="9769475" y="1138238"/>
            <a:ext cx="2341563" cy="9953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Calibri" panose="020F0502020204030204" pitchFamily="34" charset="0"/>
              </a:rPr>
              <a:t>Strategic Thought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alibri" panose="020F0502020204030204" pitchFamily="34" charset="0"/>
              </a:rPr>
              <a:t>Prof. Dima </a:t>
            </a:r>
            <a:r>
              <a:rPr lang="en-US" sz="1600" dirty="0" err="1">
                <a:latin typeface="Calibri" panose="020F0502020204030204" pitchFamily="34" charset="0"/>
              </a:rPr>
              <a:t>Adamsky</a:t>
            </a:r>
            <a:endParaRPr lang="he-IL" sz="1600" dirty="0">
              <a:latin typeface="Calibri" panose="020F0502020204030204" pitchFamily="34" charset="0"/>
            </a:endParaRPr>
          </a:p>
        </p:txBody>
      </p:sp>
      <p:sp>
        <p:nvSpPr>
          <p:cNvPr id="5" name="מלבן מעוגל 4"/>
          <p:cNvSpPr/>
          <p:nvPr/>
        </p:nvSpPr>
        <p:spPr>
          <a:xfrm>
            <a:off x="9769475" y="2197100"/>
            <a:ext cx="2341563" cy="498475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The development of military strategic thought</a:t>
            </a:r>
            <a:endParaRPr lang="he-IL" sz="1400" dirty="0">
              <a:latin typeface="Calibri" panose="020F0502020204030204" pitchFamily="34" charset="0"/>
            </a:endParaRPr>
          </a:p>
        </p:txBody>
      </p:sp>
      <p:sp>
        <p:nvSpPr>
          <p:cNvPr id="31" name="מלבן מעוגל 30"/>
          <p:cNvSpPr/>
          <p:nvPr/>
        </p:nvSpPr>
        <p:spPr>
          <a:xfrm>
            <a:off x="9769475" y="2774950"/>
            <a:ext cx="2341563" cy="882650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The history of strategic thought and the development of conventional warfare</a:t>
            </a:r>
            <a:endParaRPr lang="he-IL" sz="1400" dirty="0">
              <a:latin typeface="Calibri" panose="020F0502020204030204" pitchFamily="34" charset="0"/>
            </a:endParaRPr>
          </a:p>
        </p:txBody>
      </p:sp>
      <p:sp>
        <p:nvSpPr>
          <p:cNvPr id="32" name="מלבן מעוגל 31"/>
          <p:cNvSpPr/>
          <p:nvPr/>
        </p:nvSpPr>
        <p:spPr>
          <a:xfrm>
            <a:off x="9769475" y="3721100"/>
            <a:ext cx="2341563" cy="787400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History of strategic thought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In the era of hybrid warfare</a:t>
            </a:r>
            <a:endParaRPr lang="he-IL" sz="1400" dirty="0">
              <a:latin typeface="Calibri" panose="020F0502020204030204" pitchFamily="34" charset="0"/>
            </a:endParaRPr>
          </a:p>
        </p:txBody>
      </p:sp>
      <p:sp>
        <p:nvSpPr>
          <p:cNvPr id="33" name="מלבן מעוגל 32"/>
          <p:cNvSpPr/>
          <p:nvPr/>
        </p:nvSpPr>
        <p:spPr>
          <a:xfrm>
            <a:off x="9769475" y="4572000"/>
            <a:ext cx="2341563" cy="785813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History of strategic thought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In the nuclear age</a:t>
            </a:r>
            <a:endParaRPr lang="he-IL" sz="1400" dirty="0">
              <a:latin typeface="Calibri" panose="020F0502020204030204" pitchFamily="34" charset="0"/>
            </a:endParaRPr>
          </a:p>
        </p:txBody>
      </p:sp>
      <p:sp>
        <p:nvSpPr>
          <p:cNvPr id="34" name="מלבן מעוגל 33"/>
          <p:cNvSpPr/>
          <p:nvPr/>
        </p:nvSpPr>
        <p:spPr>
          <a:xfrm>
            <a:off x="9769475" y="5422900"/>
            <a:ext cx="2341563" cy="512763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Intelligence diagnosis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And strategic planning</a:t>
            </a:r>
            <a:endParaRPr lang="he-IL" sz="1400" dirty="0">
              <a:latin typeface="Calibri" panose="020F0502020204030204" pitchFamily="34" charset="0"/>
            </a:endParaRPr>
          </a:p>
        </p:txBody>
      </p:sp>
      <p:sp>
        <p:nvSpPr>
          <p:cNvPr id="35" name="מלבן מעוגל 34"/>
          <p:cNvSpPr/>
          <p:nvPr/>
        </p:nvSpPr>
        <p:spPr>
          <a:xfrm>
            <a:off x="9769475" y="5999163"/>
            <a:ext cx="2341563" cy="320675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Russian strategy</a:t>
            </a:r>
            <a:endParaRPr lang="he-IL" sz="1400" dirty="0">
              <a:latin typeface="Calibri" panose="020F0502020204030204" pitchFamily="34" charset="0"/>
            </a:endParaRPr>
          </a:p>
        </p:txBody>
      </p:sp>
      <p:sp>
        <p:nvSpPr>
          <p:cNvPr id="36" name="מלבן מעוגל 35"/>
          <p:cNvSpPr/>
          <p:nvPr/>
        </p:nvSpPr>
        <p:spPr>
          <a:xfrm>
            <a:off x="9769475" y="6384925"/>
            <a:ext cx="2341563" cy="320675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Cyber</a:t>
            </a:r>
            <a:endParaRPr lang="he-IL" sz="1400" dirty="0">
              <a:latin typeface="Calibri" panose="020F0502020204030204" pitchFamily="34" charset="0"/>
            </a:endParaRPr>
          </a:p>
        </p:txBody>
      </p:sp>
      <p:sp>
        <p:nvSpPr>
          <p:cNvPr id="45" name="מלבן מעוגל 44"/>
          <p:cNvSpPr/>
          <p:nvPr/>
        </p:nvSpPr>
        <p:spPr>
          <a:xfrm>
            <a:off x="7756525" y="1138238"/>
            <a:ext cx="1933575" cy="9953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Calibri" panose="020F0502020204030204" pitchFamily="34" charset="0"/>
              </a:rPr>
              <a:t>Strategic Thinking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alibri" panose="020F0502020204030204" pitchFamily="34" charset="0"/>
              </a:rPr>
              <a:t>MG Amir </a:t>
            </a:r>
            <a:r>
              <a:rPr lang="en-US" sz="1600" dirty="0" err="1">
                <a:latin typeface="Calibri" panose="020F0502020204030204" pitchFamily="34" charset="0"/>
              </a:rPr>
              <a:t>Baram</a:t>
            </a:r>
            <a:endParaRPr lang="he-IL" sz="1600" dirty="0">
              <a:latin typeface="Calibri" panose="020F0502020204030204" pitchFamily="34" charset="0"/>
            </a:endParaRPr>
          </a:p>
        </p:txBody>
      </p:sp>
      <p:sp>
        <p:nvSpPr>
          <p:cNvPr id="53" name="מלבן מעוגל 52"/>
          <p:cNvSpPr/>
          <p:nvPr/>
        </p:nvSpPr>
        <p:spPr>
          <a:xfrm>
            <a:off x="6178550" y="1165225"/>
            <a:ext cx="1511300" cy="9953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Calibri" panose="020F0502020204030204" pitchFamily="34" charset="0"/>
              </a:rPr>
              <a:t>Design Approach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alibri" panose="020F0502020204030204" pitchFamily="34" charset="0"/>
              </a:rPr>
              <a:t>Dado Center</a:t>
            </a:r>
            <a:endParaRPr lang="he-IL" sz="1600" dirty="0">
              <a:latin typeface="Calibri" panose="020F0502020204030204" pitchFamily="34" charset="0"/>
            </a:endParaRPr>
          </a:p>
        </p:txBody>
      </p:sp>
      <p:sp>
        <p:nvSpPr>
          <p:cNvPr id="56" name="מלבן מעוגל 55"/>
          <p:cNvSpPr/>
          <p:nvPr/>
        </p:nvSpPr>
        <p:spPr>
          <a:xfrm>
            <a:off x="6178550" y="4830763"/>
            <a:ext cx="1511300" cy="774700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Experience in investigating the relevance gap</a:t>
            </a:r>
          </a:p>
        </p:txBody>
      </p:sp>
      <p:sp>
        <p:nvSpPr>
          <p:cNvPr id="57" name="מלבן מעוגל 56"/>
          <p:cNvSpPr/>
          <p:nvPr/>
        </p:nvSpPr>
        <p:spPr>
          <a:xfrm>
            <a:off x="4591050" y="1165225"/>
            <a:ext cx="1531938" cy="9953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Calibri" panose="020F0502020204030204" pitchFamily="34" charset="0"/>
              </a:rPr>
              <a:t>First Experience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Calibri" panose="020F0502020204030204" pitchFamily="34" charset="0"/>
              </a:rPr>
              <a:t>Northern arena</a:t>
            </a:r>
            <a:endParaRPr lang="he-IL" sz="1600" dirty="0">
              <a:latin typeface="Calibri" panose="020F0502020204030204" pitchFamily="34" charset="0"/>
            </a:endParaRPr>
          </a:p>
        </p:txBody>
      </p:sp>
      <p:sp>
        <p:nvSpPr>
          <p:cNvPr id="58" name="מלבן מעוגל 57"/>
          <p:cNvSpPr/>
          <p:nvPr/>
        </p:nvSpPr>
        <p:spPr>
          <a:xfrm>
            <a:off x="4591050" y="2241550"/>
            <a:ext cx="1531938" cy="769938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B</a:t>
            </a:r>
            <a:r>
              <a:rPr lang="en-US" sz="1400" dirty="0">
                <a:latin typeface="Calibri" panose="020F0502020204030204" pitchFamily="34" charset="0"/>
              </a:rPr>
              <a:t>ackground</a:t>
            </a:r>
            <a:endParaRPr lang="en-US" sz="1400" dirty="0">
              <a:latin typeface="Calibri" panose="020F050202020403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Reference points</a:t>
            </a:r>
            <a:endParaRPr lang="he-IL" sz="1400" dirty="0">
              <a:latin typeface="Calibri" panose="020F0502020204030204" pitchFamily="34" charset="0"/>
            </a:endParaRPr>
          </a:p>
        </p:txBody>
      </p:sp>
      <p:sp>
        <p:nvSpPr>
          <p:cNvPr id="59" name="מלבן מעוגל 58"/>
          <p:cNvSpPr/>
          <p:nvPr/>
        </p:nvSpPr>
        <p:spPr>
          <a:xfrm>
            <a:off x="4575175" y="3074988"/>
            <a:ext cx="1531938" cy="546100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Experiencing the </a:t>
            </a:r>
            <a:r>
              <a:rPr lang="en-US" sz="1400" dirty="0">
                <a:latin typeface="Calibri" panose="020F0502020204030204" pitchFamily="34" charset="0"/>
              </a:rPr>
              <a:t>design approach</a:t>
            </a:r>
            <a:endParaRPr lang="he-IL" sz="1400" dirty="0">
              <a:latin typeface="Calibri" panose="020F0502020204030204" pitchFamily="34" charset="0"/>
            </a:endParaRPr>
          </a:p>
        </p:txBody>
      </p:sp>
      <p:sp>
        <p:nvSpPr>
          <p:cNvPr id="60" name="מלבן מעוגל 59"/>
          <p:cNvSpPr/>
          <p:nvPr/>
        </p:nvSpPr>
        <p:spPr>
          <a:xfrm>
            <a:off x="4575175" y="3684588"/>
            <a:ext cx="1531938" cy="500062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Summary</a:t>
            </a:r>
            <a:endParaRPr lang="he-IL" sz="1400" dirty="0">
              <a:latin typeface="Calibri" panose="020F0502020204030204" pitchFamily="34" charset="0"/>
            </a:endParaRPr>
          </a:p>
        </p:txBody>
      </p:sp>
      <p:sp>
        <p:nvSpPr>
          <p:cNvPr id="61" name="מלבן מעוגל 60"/>
          <p:cNvSpPr/>
          <p:nvPr/>
        </p:nvSpPr>
        <p:spPr>
          <a:xfrm>
            <a:off x="2433638" y="1138238"/>
            <a:ext cx="2073275" cy="9953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Calibri" panose="020F0502020204030204" pitchFamily="34" charset="0"/>
              </a:rPr>
              <a:t>Second Experience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Calibri" panose="020F0502020204030204" pitchFamily="34" charset="0"/>
              </a:rPr>
              <a:t>Conflict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Calibri" panose="020F0502020204030204" pitchFamily="34" charset="0"/>
              </a:rPr>
              <a:t>Israeli-Palestinian Conflict</a:t>
            </a:r>
            <a:endParaRPr lang="he-IL" sz="1600" dirty="0">
              <a:latin typeface="Calibri" panose="020F0502020204030204" pitchFamily="34" charset="0"/>
            </a:endParaRPr>
          </a:p>
        </p:txBody>
      </p:sp>
      <p:sp>
        <p:nvSpPr>
          <p:cNvPr id="62" name="מלבן מעוגל 61"/>
          <p:cNvSpPr/>
          <p:nvPr/>
        </p:nvSpPr>
        <p:spPr>
          <a:xfrm>
            <a:off x="2433638" y="2197100"/>
            <a:ext cx="2073275" cy="498475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Background and</a:t>
            </a:r>
            <a:endParaRPr lang="en-US" sz="1400" dirty="0">
              <a:latin typeface="Calibri" panose="020F050202020403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r</a:t>
            </a:r>
            <a:r>
              <a:rPr lang="en-US" sz="1400" dirty="0">
                <a:latin typeface="Calibri" panose="020F0502020204030204" pitchFamily="34" charset="0"/>
              </a:rPr>
              <a:t>eference </a:t>
            </a:r>
            <a:r>
              <a:rPr lang="en-US" sz="1400" dirty="0">
                <a:latin typeface="Calibri" panose="020F0502020204030204" pitchFamily="34" charset="0"/>
              </a:rPr>
              <a:t>points</a:t>
            </a:r>
            <a:endParaRPr lang="he-IL" sz="1400" dirty="0">
              <a:latin typeface="Calibri" panose="020F0502020204030204" pitchFamily="34" charset="0"/>
            </a:endParaRPr>
          </a:p>
        </p:txBody>
      </p:sp>
      <p:sp>
        <p:nvSpPr>
          <p:cNvPr id="63" name="מלבן מעוגל 62"/>
          <p:cNvSpPr/>
          <p:nvPr/>
        </p:nvSpPr>
        <p:spPr>
          <a:xfrm>
            <a:off x="2433638" y="2774950"/>
            <a:ext cx="2073275" cy="546100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Experiencing </a:t>
            </a:r>
            <a:r>
              <a:rPr lang="en-US" sz="1400" dirty="0">
                <a:latin typeface="Calibri" panose="020F0502020204030204" pitchFamily="34" charset="0"/>
              </a:rPr>
              <a:t>the design approach</a:t>
            </a:r>
            <a:endParaRPr lang="he-IL" sz="1400" dirty="0">
              <a:latin typeface="Calibri" panose="020F0502020204030204" pitchFamily="34" charset="0"/>
            </a:endParaRPr>
          </a:p>
        </p:txBody>
      </p:sp>
      <p:sp>
        <p:nvSpPr>
          <p:cNvPr id="64" name="מלבן מעוגל 63"/>
          <p:cNvSpPr/>
          <p:nvPr/>
        </p:nvSpPr>
        <p:spPr>
          <a:xfrm>
            <a:off x="2433638" y="3400425"/>
            <a:ext cx="2073275" cy="577850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“Unveiling”</a:t>
            </a:r>
            <a:endParaRPr lang="he-IL" sz="1400" dirty="0">
              <a:latin typeface="Calibri" panose="020F050202020403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Summary</a:t>
            </a:r>
            <a:endParaRPr lang="he-IL" sz="1400" dirty="0">
              <a:latin typeface="Calibri" panose="020F0502020204030204" pitchFamily="34" charset="0"/>
            </a:endParaRPr>
          </a:p>
        </p:txBody>
      </p:sp>
      <p:sp>
        <p:nvSpPr>
          <p:cNvPr id="76" name="מלבן מעוגל 75"/>
          <p:cNvSpPr/>
          <p:nvPr/>
        </p:nvSpPr>
        <p:spPr>
          <a:xfrm>
            <a:off x="195263" y="1155700"/>
            <a:ext cx="2165350" cy="9937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Calibri" panose="020F0502020204030204" pitchFamily="34" charset="0"/>
              </a:rPr>
              <a:t>Public Business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Calibri" panose="020F0502020204030204" pitchFamily="34" charset="0"/>
              </a:rPr>
              <a:t>Strategy</a:t>
            </a:r>
            <a:endParaRPr lang="en-US" sz="1600" b="1" dirty="0">
              <a:latin typeface="Calibri" panose="020F0502020204030204" pitchFamily="34" charset="0"/>
            </a:endParaRPr>
          </a:p>
        </p:txBody>
      </p:sp>
      <p:sp>
        <p:nvSpPr>
          <p:cNvPr id="77" name="מלבן מעוגל 76"/>
          <p:cNvSpPr/>
          <p:nvPr/>
        </p:nvSpPr>
        <p:spPr>
          <a:xfrm>
            <a:off x="195263" y="2214563"/>
            <a:ext cx="2165350" cy="752475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The "evolution" of strategic thinking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i</a:t>
            </a:r>
            <a:r>
              <a:rPr lang="en-US" sz="1400" dirty="0">
                <a:latin typeface="Calibri" panose="020F0502020204030204" pitchFamily="34" charset="0"/>
              </a:rPr>
              <a:t>n </a:t>
            </a:r>
            <a:r>
              <a:rPr lang="en-US" sz="1400" dirty="0">
                <a:latin typeface="Calibri" panose="020F0502020204030204" pitchFamily="34" charset="0"/>
              </a:rPr>
              <a:t>the business world</a:t>
            </a:r>
            <a:endParaRPr lang="he-IL" sz="1400" dirty="0">
              <a:latin typeface="Calibri" panose="020F0502020204030204" pitchFamily="34" charset="0"/>
            </a:endParaRPr>
          </a:p>
        </p:txBody>
      </p:sp>
      <p:sp>
        <p:nvSpPr>
          <p:cNvPr id="78" name="מלבן מעוגל 77"/>
          <p:cNvSpPr/>
          <p:nvPr/>
        </p:nvSpPr>
        <p:spPr>
          <a:xfrm>
            <a:off x="195263" y="3048000"/>
            <a:ext cx="2165350" cy="481013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New approaches</a:t>
            </a:r>
            <a:endParaRPr lang="he-IL" sz="1400" dirty="0">
              <a:latin typeface="Calibri" panose="020F0502020204030204" pitchFamily="34" charset="0"/>
            </a:endParaRPr>
          </a:p>
        </p:txBody>
      </p:sp>
      <p:sp>
        <p:nvSpPr>
          <p:cNvPr id="79" name="מלבן מעוגל 78"/>
          <p:cNvSpPr/>
          <p:nvPr/>
        </p:nvSpPr>
        <p:spPr>
          <a:xfrm>
            <a:off x="195263" y="3594100"/>
            <a:ext cx="2165350" cy="785813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The diffusion of strategic thinking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t</a:t>
            </a:r>
            <a:r>
              <a:rPr lang="en-US" sz="1400" dirty="0">
                <a:latin typeface="Calibri" panose="020F0502020204030204" pitchFamily="34" charset="0"/>
              </a:rPr>
              <a:t>o </a:t>
            </a:r>
            <a:r>
              <a:rPr lang="en-US" sz="1400" dirty="0">
                <a:latin typeface="Calibri" panose="020F0502020204030204" pitchFamily="34" charset="0"/>
              </a:rPr>
              <a:t>the public sector</a:t>
            </a:r>
            <a:endParaRPr lang="he-IL" sz="1400" dirty="0">
              <a:latin typeface="Calibri" panose="020F0502020204030204" pitchFamily="34" charset="0"/>
            </a:endParaRPr>
          </a:p>
        </p:txBody>
      </p:sp>
      <p:sp>
        <p:nvSpPr>
          <p:cNvPr id="80" name="מלבן מעוגל 79"/>
          <p:cNvSpPr/>
          <p:nvPr/>
        </p:nvSpPr>
        <p:spPr>
          <a:xfrm>
            <a:off x="195263" y="4443413"/>
            <a:ext cx="2165350" cy="850900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Tasting feast</a:t>
            </a:r>
            <a:endParaRPr lang="en-US" sz="1400" dirty="0">
              <a:latin typeface="Calibri" panose="020F050202020403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Review of the </a:t>
            </a:r>
            <a:r>
              <a:rPr lang="en-US" sz="1400" dirty="0">
                <a:latin typeface="Calibri" panose="020F0502020204030204" pitchFamily="34" charset="0"/>
              </a:rPr>
              <a:t>arsenal of</a:t>
            </a:r>
            <a:endParaRPr lang="en-US" sz="1400" dirty="0">
              <a:latin typeface="Calibri" panose="020F050202020403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Strategy supporting </a:t>
            </a:r>
            <a:r>
              <a:rPr lang="en-US" sz="1400" dirty="0">
                <a:latin typeface="Calibri" panose="020F0502020204030204" pitchFamily="34" charset="0"/>
              </a:rPr>
              <a:t>tools</a:t>
            </a:r>
            <a:endParaRPr lang="he-IL" sz="1400" dirty="0">
              <a:latin typeface="Calibri" panose="020F0502020204030204" pitchFamily="34" charset="0"/>
            </a:endParaRPr>
          </a:p>
        </p:txBody>
      </p:sp>
      <p:sp>
        <p:nvSpPr>
          <p:cNvPr id="82" name="מלבן מעוגל 81"/>
          <p:cNvSpPr/>
          <p:nvPr/>
        </p:nvSpPr>
        <p:spPr>
          <a:xfrm>
            <a:off x="195263" y="5354638"/>
            <a:ext cx="2165350" cy="688975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Presentation, competition and discussion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Real life scenario</a:t>
            </a:r>
            <a:endParaRPr lang="he-IL" sz="1400" dirty="0">
              <a:latin typeface="Calibri" panose="020F0502020204030204" pitchFamily="34" charset="0"/>
            </a:endParaRPr>
          </a:p>
        </p:txBody>
      </p:sp>
      <p:sp>
        <p:nvSpPr>
          <p:cNvPr id="83" name="מלבן מעוגל 82"/>
          <p:cNvSpPr/>
          <p:nvPr/>
        </p:nvSpPr>
        <p:spPr>
          <a:xfrm>
            <a:off x="195263" y="6103938"/>
            <a:ext cx="2165350" cy="601662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Case studies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from </a:t>
            </a:r>
            <a:r>
              <a:rPr lang="en-US" sz="1400" dirty="0">
                <a:latin typeface="Calibri" panose="020F0502020204030204" pitchFamily="34" charset="0"/>
              </a:rPr>
              <a:t>the experience of senior officials</a:t>
            </a:r>
            <a:endParaRPr lang="he-IL" sz="1400" dirty="0">
              <a:latin typeface="Calibri" panose="020F0502020204030204" pitchFamily="34" charset="0"/>
            </a:endParaRPr>
          </a:p>
        </p:txBody>
      </p:sp>
      <p:sp>
        <p:nvSpPr>
          <p:cNvPr id="84" name="מלבן מעוגל 83"/>
          <p:cNvSpPr/>
          <p:nvPr/>
        </p:nvSpPr>
        <p:spPr>
          <a:xfrm>
            <a:off x="2439988" y="4025900"/>
            <a:ext cx="2068512" cy="9953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Calibri" panose="020F0502020204030204" pitchFamily="34" charset="0"/>
              </a:rPr>
              <a:t>Third Experience Tour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alibri" panose="020F0502020204030204" pitchFamily="34" charset="0"/>
              </a:rPr>
              <a:t>a</a:t>
            </a:r>
            <a:r>
              <a:rPr lang="en-US" sz="1600" dirty="0">
                <a:latin typeface="Calibri" panose="020F0502020204030204" pitchFamily="34" charset="0"/>
              </a:rPr>
              <a:t>nd Eastern Investigation</a:t>
            </a:r>
            <a:endParaRPr lang="he-IL" sz="1600" dirty="0">
              <a:latin typeface="Calibri" panose="020F0502020204030204" pitchFamily="34" charset="0"/>
            </a:endParaRPr>
          </a:p>
        </p:txBody>
      </p:sp>
      <p:sp>
        <p:nvSpPr>
          <p:cNvPr id="85" name="מלבן מעוגל 84"/>
          <p:cNvSpPr/>
          <p:nvPr/>
        </p:nvSpPr>
        <p:spPr>
          <a:xfrm>
            <a:off x="2439988" y="5084763"/>
            <a:ext cx="2068512" cy="498475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Background</a:t>
            </a:r>
            <a:endParaRPr lang="en-US" sz="1400" dirty="0">
              <a:latin typeface="Calibri" panose="020F050202020403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Reference points</a:t>
            </a:r>
            <a:endParaRPr lang="he-IL" sz="1400" dirty="0">
              <a:latin typeface="Calibri" panose="020F0502020204030204" pitchFamily="34" charset="0"/>
            </a:endParaRPr>
          </a:p>
        </p:txBody>
      </p:sp>
      <p:sp>
        <p:nvSpPr>
          <p:cNvPr id="86" name="מלבן מעוגל 85"/>
          <p:cNvSpPr/>
          <p:nvPr/>
        </p:nvSpPr>
        <p:spPr>
          <a:xfrm>
            <a:off x="2439988" y="5662613"/>
            <a:ext cx="2068512" cy="546100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Tour to the </a:t>
            </a:r>
            <a:r>
              <a:rPr lang="en-US" sz="1400" dirty="0">
                <a:latin typeface="Calibri" panose="020F0502020204030204" pitchFamily="34" charset="0"/>
              </a:rPr>
              <a:t>East</a:t>
            </a:r>
            <a:r>
              <a:rPr lang="en-US" sz="1400" dirty="0">
                <a:latin typeface="Calibri" panose="020F0502020204030204" pitchFamily="34" charset="0"/>
              </a:rPr>
              <a:t> </a:t>
            </a:r>
            <a:endParaRPr lang="he-IL" sz="1400" dirty="0">
              <a:latin typeface="Calibri" panose="020F0502020204030204" pitchFamily="34" charset="0"/>
            </a:endParaRPr>
          </a:p>
        </p:txBody>
      </p:sp>
      <p:sp>
        <p:nvSpPr>
          <p:cNvPr id="87" name="מלבן מעוגל 86"/>
          <p:cNvSpPr/>
          <p:nvPr/>
        </p:nvSpPr>
        <p:spPr>
          <a:xfrm>
            <a:off x="2439988" y="6288088"/>
            <a:ext cx="2068512" cy="417512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Summary</a:t>
            </a:r>
            <a:endParaRPr lang="he-IL" sz="1400" dirty="0">
              <a:latin typeface="Calibri" panose="020F0502020204030204" pitchFamily="34" charset="0"/>
            </a:endParaRPr>
          </a:p>
        </p:txBody>
      </p:sp>
      <p:sp>
        <p:nvSpPr>
          <p:cNvPr id="42" name="מלבן מעוגל 41"/>
          <p:cNvSpPr/>
          <p:nvPr/>
        </p:nvSpPr>
        <p:spPr>
          <a:xfrm>
            <a:off x="7756525" y="2214563"/>
            <a:ext cx="1933575" cy="752475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Calibri" panose="020F0502020204030204" pitchFamily="34" charset="0"/>
              </a:rPr>
              <a:t>Strategic thinking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Calibri" panose="020F0502020204030204" pitchFamily="34" charset="0"/>
              </a:rPr>
              <a:t>conceptualization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Calibri" panose="020F0502020204030204" pitchFamily="34" charset="0"/>
              </a:rPr>
              <a:t>And levels of action</a:t>
            </a:r>
            <a:endParaRPr lang="he-IL" sz="1400" b="1" dirty="0">
              <a:latin typeface="Calibri" panose="020F0502020204030204" pitchFamily="34" charset="0"/>
            </a:endParaRPr>
          </a:p>
        </p:txBody>
      </p:sp>
      <p:sp>
        <p:nvSpPr>
          <p:cNvPr id="43" name="מלבן מעוגל 42"/>
          <p:cNvSpPr/>
          <p:nvPr/>
        </p:nvSpPr>
        <p:spPr>
          <a:xfrm>
            <a:off x="7756525" y="3040063"/>
            <a:ext cx="1933575" cy="104775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Calibri" panose="020F0502020204030204" pitchFamily="34" charset="0"/>
              </a:rPr>
              <a:t>Challenges in strategic thinking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Calibri" panose="020F0502020204030204" pitchFamily="34" charset="0"/>
              </a:rPr>
              <a:t>And competing approaches to strategy</a:t>
            </a:r>
            <a:endParaRPr lang="he-IL" sz="1400" b="1" dirty="0">
              <a:latin typeface="Calibri" panose="020F0502020204030204" pitchFamily="34" charset="0"/>
            </a:endParaRPr>
          </a:p>
        </p:txBody>
      </p:sp>
      <p:sp>
        <p:nvSpPr>
          <p:cNvPr id="37" name="מלבן מעוגל 36"/>
          <p:cNvSpPr/>
          <p:nvPr/>
        </p:nvSpPr>
        <p:spPr>
          <a:xfrm>
            <a:off x="7756525" y="4460875"/>
            <a:ext cx="1933575" cy="100330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Calibri" panose="020F0502020204030204" pitchFamily="34" charset="0"/>
              </a:rPr>
              <a:t>"Systems":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Calibri" panose="020F0502020204030204" pitchFamily="34" charset="0"/>
              </a:rPr>
              <a:t>Systemic thinking, complex system and </a:t>
            </a:r>
            <a:r>
              <a:rPr lang="en-US" sz="1400" b="1" dirty="0">
                <a:latin typeface="Calibri" panose="020F0502020204030204" pitchFamily="34" charset="0"/>
              </a:rPr>
              <a:t>the systematic </a:t>
            </a:r>
            <a:r>
              <a:rPr lang="en-US" sz="1400" b="1" dirty="0">
                <a:latin typeface="Calibri" panose="020F0502020204030204" pitchFamily="34" charset="0"/>
              </a:rPr>
              <a:t>level</a:t>
            </a:r>
            <a:endParaRPr lang="he-IL" sz="1400" b="1" dirty="0">
              <a:latin typeface="Calibri" panose="020F0502020204030204" pitchFamily="34" charset="0"/>
            </a:endParaRPr>
          </a:p>
        </p:txBody>
      </p:sp>
      <p:sp>
        <p:nvSpPr>
          <p:cNvPr id="40" name="מלבן מעוגל 39"/>
          <p:cNvSpPr/>
          <p:nvPr/>
        </p:nvSpPr>
        <p:spPr>
          <a:xfrm>
            <a:off x="7756525" y="5519738"/>
            <a:ext cx="1933575" cy="257175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Calibri" panose="020F0502020204030204" pitchFamily="34" charset="0"/>
              </a:rPr>
              <a:t>Processing</a:t>
            </a:r>
            <a:endParaRPr lang="he-IL" sz="1400" b="1" dirty="0">
              <a:latin typeface="Calibri" panose="020F0502020204030204" pitchFamily="34" charset="0"/>
            </a:endParaRPr>
          </a:p>
        </p:txBody>
      </p:sp>
      <p:sp>
        <p:nvSpPr>
          <p:cNvPr id="41" name="מלבן מעוגל 40"/>
          <p:cNvSpPr/>
          <p:nvPr/>
        </p:nvSpPr>
        <p:spPr>
          <a:xfrm>
            <a:off x="6178550" y="2236788"/>
            <a:ext cx="1511300" cy="1163637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Systemic inquiry as a methodology for </a:t>
            </a:r>
            <a:r>
              <a:rPr lang="en-US" sz="1400" dirty="0">
                <a:latin typeface="Calibri" panose="020F0502020204030204" pitchFamily="34" charset="0"/>
              </a:rPr>
              <a:t>strategic </a:t>
            </a:r>
            <a:r>
              <a:rPr lang="en-US" sz="1400" dirty="0">
                <a:latin typeface="Calibri" panose="020F0502020204030204" pitchFamily="34" charset="0"/>
              </a:rPr>
              <a:t>design</a:t>
            </a:r>
            <a:endParaRPr lang="he-IL" sz="1400" dirty="0">
              <a:latin typeface="Calibri" panose="020F0502020204030204" pitchFamily="34" charset="0"/>
            </a:endParaRPr>
          </a:p>
        </p:txBody>
      </p:sp>
      <p:sp>
        <p:nvSpPr>
          <p:cNvPr id="46" name="מלבן מעוגל 45"/>
          <p:cNvSpPr/>
          <p:nvPr/>
        </p:nvSpPr>
        <p:spPr>
          <a:xfrm>
            <a:off x="7756525" y="5829300"/>
            <a:ext cx="1933575" cy="998538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Calibri" panose="020F0502020204030204" pitchFamily="34" charset="0"/>
              </a:rPr>
              <a:t>Strategy as design, planning and implementation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Calibri" panose="020F0502020204030204" pitchFamily="34" charset="0"/>
              </a:rPr>
              <a:t>(Institutional learning and fulfillment)</a:t>
            </a:r>
            <a:endParaRPr lang="he-IL" sz="1400" b="1" dirty="0">
              <a:latin typeface="Calibri" panose="020F0502020204030204" pitchFamily="34" charset="0"/>
            </a:endParaRPr>
          </a:p>
        </p:txBody>
      </p:sp>
      <p:sp>
        <p:nvSpPr>
          <p:cNvPr id="47" name="מלבן מעוגל 46"/>
          <p:cNvSpPr/>
          <p:nvPr/>
        </p:nvSpPr>
        <p:spPr>
          <a:xfrm>
            <a:off x="7756525" y="4146550"/>
            <a:ext cx="1933575" cy="257175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Calibri" panose="020F0502020204030204" pitchFamily="34" charset="0"/>
              </a:rPr>
              <a:t>Event Analysis</a:t>
            </a:r>
            <a:endParaRPr lang="he-IL" sz="1400" b="1" dirty="0">
              <a:latin typeface="Calibri" panose="020F0502020204030204" pitchFamily="34" charset="0"/>
            </a:endParaRPr>
          </a:p>
        </p:txBody>
      </p:sp>
      <p:sp>
        <p:nvSpPr>
          <p:cNvPr id="48" name="מלבן מעוגל 47"/>
          <p:cNvSpPr/>
          <p:nvPr/>
        </p:nvSpPr>
        <p:spPr>
          <a:xfrm>
            <a:off x="6178550" y="3476625"/>
            <a:ext cx="1511300" cy="1277938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anose="020F0502020204030204" pitchFamily="34" charset="0"/>
              </a:rPr>
              <a:t>Systemic inquiry as a methodology for </a:t>
            </a:r>
            <a:r>
              <a:rPr lang="en-US" sz="1400" dirty="0">
                <a:latin typeface="Calibri" panose="020F0502020204030204" pitchFamily="34" charset="0"/>
              </a:rPr>
              <a:t>strategic </a:t>
            </a:r>
            <a:r>
              <a:rPr lang="en-US" sz="1400" dirty="0">
                <a:latin typeface="Calibri" panose="020F0502020204030204" pitchFamily="34" charset="0"/>
              </a:rPr>
              <a:t>design</a:t>
            </a:r>
            <a:endParaRPr lang="he-IL" sz="1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6055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פרוסות">
  <a:themeElements>
    <a:clrScheme name="פרוסות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פרוסות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פרוסות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25643</TotalTime>
  <Words>274</Words>
  <Application>Microsoft Office PowerPoint</Application>
  <PresentationFormat>מסך רחב</PresentationFormat>
  <Paragraphs>78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10" baseType="lpstr">
      <vt:lpstr>Arial</vt:lpstr>
      <vt:lpstr>Calibri</vt:lpstr>
      <vt:lpstr>Century Gothic</vt:lpstr>
      <vt:lpstr>Gisha</vt:lpstr>
      <vt:lpstr>Guttman Hatzvi</vt:lpstr>
      <vt:lpstr>Times New Roman</vt:lpstr>
      <vt:lpstr>Wingdings 3</vt:lpstr>
      <vt:lpstr>פרוסות</vt:lpstr>
      <vt:lpstr>מצגת של PowerPoint‏</vt:lpstr>
      <vt:lpstr>מצגת של PowerPoint‏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s7575975</dc:creator>
  <cp:lastModifiedBy>u26697</cp:lastModifiedBy>
  <cp:revision>314</cp:revision>
  <cp:lastPrinted>2018-10-02T16:57:18Z</cp:lastPrinted>
  <dcterms:created xsi:type="dcterms:W3CDTF">2017-12-27T07:09:29Z</dcterms:created>
  <dcterms:modified xsi:type="dcterms:W3CDTF">2018-10-14T09:59:34Z</dcterms:modified>
</cp:coreProperties>
</file>