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57" autoAdjust="0"/>
    <p:restoredTop sz="94660"/>
  </p:normalViewPr>
  <p:slideViewPr>
    <p:cSldViewPr snapToGrid="0">
      <p:cViewPr varScale="1">
        <p:scale>
          <a:sx n="40" d="100"/>
          <a:sy n="40" d="100"/>
        </p:scale>
        <p:origin x="-59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691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4613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7164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1161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387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3031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2414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9512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3456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722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0510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043761-696F-407D-8FFE-3416A9A9469E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1E87179-70D0-4041-8322-F5110760CEFE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9400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6000" dirty="0" smtClean="0"/>
              <a:t>קורס האסטרטגיה - המתחים בהתנסויות על פי תפיסת העיצוב</a:t>
            </a:r>
            <a:endParaRPr lang="he-IL" sz="6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e-IL" dirty="0" smtClean="0"/>
              <a:t>הכנת סגל 1.9.16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90958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575"/>
          </a:xfrm>
        </p:spPr>
        <p:txBody>
          <a:bodyPr/>
          <a:lstStyle/>
          <a:p>
            <a:pPr algn="ctr"/>
            <a:r>
              <a:rPr lang="he-IL" dirty="0" smtClean="0"/>
              <a:t>קורס האסטרטגיה - המתחים בהתנסויות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88366"/>
          </a:xfrm>
        </p:spPr>
        <p:txBody>
          <a:bodyPr>
            <a:normAutofit/>
          </a:bodyPr>
          <a:lstStyle/>
          <a:p>
            <a:r>
              <a:rPr lang="he-IL" altLang="he-IL" sz="2400" dirty="0" smtClean="0"/>
              <a:t>תפיסת העיצוב היוותה את המתודולוגיה הראשית בה עשינו שימוש בסימולציה המדינית-ביטחונית במחזור מ"ג. </a:t>
            </a:r>
          </a:p>
          <a:p>
            <a:r>
              <a:rPr lang="he-IL" altLang="he-IL" sz="2400" dirty="0" smtClean="0"/>
              <a:t>בסה"כ שימשה את החניכים  והביאה לתוצרים יפים, אך השימוש </a:t>
            </a:r>
            <a:r>
              <a:rPr lang="he-IL" altLang="he-IL" sz="2400" dirty="0" smtClean="0"/>
              <a:t>בה </a:t>
            </a:r>
            <a:r>
              <a:rPr lang="he-IL" altLang="he-IL" sz="2400" dirty="0" smtClean="0"/>
              <a:t>מעלה מספר </a:t>
            </a:r>
            <a:r>
              <a:rPr lang="he-IL" altLang="he-IL" sz="2400" dirty="0" smtClean="0"/>
              <a:t>סוגיות:</a:t>
            </a:r>
            <a:endParaRPr lang="he-IL" altLang="he-IL" sz="2400" dirty="0" smtClean="0"/>
          </a:p>
          <a:p>
            <a:pPr lvl="1"/>
            <a:r>
              <a:rPr lang="he-IL" altLang="he-IL" sz="2400" dirty="0" smtClean="0"/>
              <a:t> על אף </a:t>
            </a:r>
            <a:r>
              <a:rPr lang="he-IL" altLang="he-IL" sz="2400" dirty="0" smtClean="0"/>
              <a:t>שהדגשנו </a:t>
            </a:r>
            <a:r>
              <a:rPr lang="he-IL" altLang="he-IL" sz="2400" dirty="0" smtClean="0"/>
              <a:t>לחניכים שאין מדובר במרשם – בפועל הם (ובמידה רבה גם </a:t>
            </a:r>
            <a:r>
              <a:rPr lang="he-IL" altLang="he-IL" sz="2400" dirty="0" smtClean="0"/>
              <a:t>הסגל) </a:t>
            </a:r>
            <a:r>
              <a:rPr lang="he-IL" altLang="he-IL" sz="2400" dirty="0" smtClean="0"/>
              <a:t>התייחסו אליו כ-</a:t>
            </a:r>
            <a:r>
              <a:rPr lang="en-US" altLang="he-IL" sz="2400" dirty="0" smtClean="0"/>
              <a:t> </a:t>
            </a:r>
            <a:r>
              <a:rPr lang="en-US" altLang="he-IL" sz="2400" b="1" dirty="0" smtClean="0"/>
              <a:t>CHECK LIST</a:t>
            </a:r>
            <a:r>
              <a:rPr lang="he-IL" altLang="he-IL" sz="2400" dirty="0" smtClean="0"/>
              <a:t>("השקף של </a:t>
            </a:r>
            <a:r>
              <a:rPr lang="he-IL" altLang="he-IL" sz="2400" dirty="0" err="1" smtClean="0"/>
              <a:t>פינקל</a:t>
            </a:r>
            <a:r>
              <a:rPr lang="he-IL" altLang="he-IL" sz="2400" dirty="0" smtClean="0"/>
              <a:t>").</a:t>
            </a:r>
          </a:p>
          <a:p>
            <a:pPr lvl="1"/>
            <a:r>
              <a:rPr lang="he-IL" altLang="he-IL" sz="2400" dirty="0" smtClean="0"/>
              <a:t>גם בסוף התהליך </a:t>
            </a:r>
            <a:r>
              <a:rPr lang="he-IL" altLang="he-IL" sz="2400" b="1" dirty="0" smtClean="0"/>
              <a:t>מושגי היסוד לא היו נהירים </a:t>
            </a:r>
            <a:r>
              <a:rPr lang="he-IL" altLang="he-IL" sz="2400" b="1" dirty="0" smtClean="0"/>
              <a:t>לחניכים: </a:t>
            </a:r>
            <a:r>
              <a:rPr lang="he-IL" altLang="he-IL" sz="2400" dirty="0" smtClean="0"/>
              <a:t>כך </a:t>
            </a:r>
            <a:r>
              <a:rPr lang="he-IL" altLang="he-IL" sz="2400" dirty="0" smtClean="0"/>
              <a:t>למשל ניתן היה לשמוע דעות </a:t>
            </a:r>
            <a:r>
              <a:rPr lang="he-IL" altLang="he-IL" sz="2400" dirty="0" smtClean="0"/>
              <a:t>שונות לגבי </a:t>
            </a:r>
            <a:r>
              <a:rPr lang="he-IL" altLang="he-IL" sz="2400" dirty="0" smtClean="0"/>
              <a:t>משמעות </a:t>
            </a:r>
            <a:r>
              <a:rPr lang="he-IL" altLang="he-IL" sz="2400" dirty="0" smtClean="0"/>
              <a:t>המושגים היסט ,</a:t>
            </a:r>
            <a:r>
              <a:rPr lang="he-IL" altLang="he-IL" sz="2400" dirty="0" err="1" smtClean="0"/>
              <a:t>גנאולוגיה</a:t>
            </a:r>
            <a:r>
              <a:rPr lang="he-IL" altLang="he-IL" sz="2400" dirty="0" smtClean="0"/>
              <a:t> , פוטנציאלים </a:t>
            </a:r>
            <a:r>
              <a:rPr lang="he-IL" altLang="he-IL" sz="2400" dirty="0" smtClean="0"/>
              <a:t>(חיוביים ושליליים), מערכת המערכות וכד'. </a:t>
            </a:r>
          </a:p>
          <a:p>
            <a:pPr lvl="1"/>
            <a:r>
              <a:rPr lang="he-IL" altLang="he-IL" sz="2400" dirty="0" smtClean="0"/>
              <a:t>מאידך, מושגים </a:t>
            </a:r>
            <a:r>
              <a:rPr lang="he-IL" altLang="he-IL" sz="2400" dirty="0" smtClean="0"/>
              <a:t>מרכזיים </a:t>
            </a:r>
            <a:r>
              <a:rPr lang="he-IL" altLang="he-IL" sz="2400" dirty="0" smtClean="0"/>
              <a:t>כגון </a:t>
            </a:r>
            <a:r>
              <a:rPr lang="he-IL" altLang="he-IL" sz="2400" b="1" dirty="0" smtClean="0"/>
              <a:t>אינטרסים, איומים והזדמנויות </a:t>
            </a:r>
            <a:r>
              <a:rPr lang="he-IL" altLang="he-IL" sz="2400" dirty="0" smtClean="0"/>
              <a:t>לא בוררו </a:t>
            </a:r>
            <a:r>
              <a:rPr lang="he-IL" altLang="he-IL" sz="2400" dirty="0" smtClean="0"/>
              <a:t>די </a:t>
            </a:r>
            <a:r>
              <a:rPr lang="he-IL" altLang="he-IL" sz="2400" dirty="0" smtClean="0"/>
              <a:t>צרכם בגלל הדגש שניתן </a:t>
            </a:r>
            <a:r>
              <a:rPr lang="he-IL" altLang="he-IL" sz="2400" dirty="0" smtClean="0"/>
              <a:t>למושגי תפיסת העיצוב.</a:t>
            </a:r>
            <a:endParaRPr lang="he-IL" altLang="he-IL" sz="2400" dirty="0" smtClean="0"/>
          </a:p>
          <a:p>
            <a:endParaRPr lang="he-IL" altLang="he-IL" sz="24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2678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7697"/>
          </a:xfrm>
        </p:spPr>
        <p:txBody>
          <a:bodyPr/>
          <a:lstStyle/>
          <a:p>
            <a:pPr algn="ctr"/>
            <a:r>
              <a:rPr lang="he-IL" dirty="0" smtClean="0"/>
              <a:t>אסטרטגיה – מתחים (המשך)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1566"/>
          </a:xfrm>
        </p:spPr>
        <p:txBody>
          <a:bodyPr>
            <a:normAutofit lnSpcReduction="10000"/>
          </a:bodyPr>
          <a:lstStyle/>
          <a:p>
            <a:pPr lvl="1"/>
            <a:r>
              <a:rPr lang="he-IL" altLang="he-IL" sz="2400" dirty="0" smtClean="0"/>
              <a:t>מרכיב </a:t>
            </a:r>
            <a:r>
              <a:rPr lang="he-IL" altLang="he-IL" sz="2400" b="1" dirty="0" smtClean="0"/>
              <a:t>ההנגדה</a:t>
            </a:r>
            <a:r>
              <a:rPr lang="he-IL" altLang="he-IL" sz="2400" dirty="0" smtClean="0"/>
              <a:t> והצוות האדום לא </a:t>
            </a:r>
            <a:r>
              <a:rPr lang="he-IL" altLang="he-IL" sz="2400" dirty="0" smtClean="0"/>
              <a:t>עבד בצורה מלאה.</a:t>
            </a:r>
            <a:endParaRPr lang="he-IL" altLang="he-IL" sz="2400" dirty="0" smtClean="0"/>
          </a:p>
          <a:p>
            <a:pPr lvl="1"/>
            <a:r>
              <a:rPr lang="he-IL" altLang="he-IL" sz="2400" dirty="0" smtClean="0"/>
              <a:t>המתודולוגיה חסרה אלמנט של </a:t>
            </a:r>
            <a:r>
              <a:rPr lang="he-IL" altLang="he-IL" sz="2400" b="1" dirty="0" smtClean="0"/>
              <a:t>פיתוח חלופות והערכתן </a:t>
            </a:r>
            <a:r>
              <a:rPr lang="he-IL" altLang="he-IL" sz="2400" dirty="0" smtClean="0"/>
              <a:t>שהוא מרכיב חיוני בפיתוח אסטרטגיה (הערכה לפי קריטריונים כגון היתכנות, </a:t>
            </a:r>
            <a:r>
              <a:rPr lang="he-IL" altLang="he-IL" sz="2400" dirty="0" smtClean="0"/>
              <a:t>קבלה, סיכויי </a:t>
            </a:r>
            <a:r>
              <a:rPr lang="he-IL" altLang="he-IL" sz="2400" dirty="0" smtClean="0"/>
              <a:t>הצלחה, משאבים ואילוצים, סיכונים, התאמה ליעדים).</a:t>
            </a:r>
            <a:endParaRPr lang="en-US" altLang="he-IL" sz="2400" dirty="0" smtClean="0"/>
          </a:p>
          <a:p>
            <a:pPr lvl="1"/>
            <a:r>
              <a:rPr lang="he-IL" altLang="he-IL" sz="2400" dirty="0" smtClean="0"/>
              <a:t>במתודולוגיה שהוצגה לא היה ברור מעמיק של </a:t>
            </a:r>
            <a:r>
              <a:rPr lang="he-IL" altLang="he-IL" sz="2400" b="1" dirty="0" smtClean="0"/>
              <a:t>מושג </a:t>
            </a:r>
            <a:r>
              <a:rPr lang="he-IL" altLang="he-IL" sz="2400" b="1" dirty="0" smtClean="0"/>
              <a:t>המערכה. </a:t>
            </a:r>
            <a:r>
              <a:rPr lang="he-IL" altLang="he-IL" sz="2400" dirty="0" smtClean="0"/>
              <a:t>בנוסף, היא עוסקת פחות </a:t>
            </a:r>
            <a:r>
              <a:rPr lang="he-IL" altLang="he-IL" sz="2400" dirty="0" smtClean="0"/>
              <a:t>בברור של מרכיבי העוצמה ו</a:t>
            </a:r>
            <a:r>
              <a:rPr lang="he-IL" altLang="he-IL" sz="2400" b="1" dirty="0" smtClean="0"/>
              <a:t>כלי המדינאות </a:t>
            </a:r>
            <a:r>
              <a:rPr lang="he-IL" altLang="he-IL" sz="2400" dirty="0" smtClean="0"/>
              <a:t>העומדים בידי השחקן (הפעלת כוח, בריתות, לחץ כלכלי וכד').</a:t>
            </a:r>
            <a:endParaRPr lang="he-IL" altLang="he-IL" sz="2400" dirty="0" smtClean="0"/>
          </a:p>
          <a:p>
            <a:pPr lvl="1"/>
            <a:r>
              <a:rPr lang="he-IL" altLang="he-IL" sz="2400" dirty="0" smtClean="0"/>
              <a:t>דוגמא לקושי להבין את המתודולוגיה היא החלטת הצוות הרוסי בסימולציה - שהיה מורכב בעיקר מהחניכים הבינ"ל - להשתמש </a:t>
            </a:r>
            <a:r>
              <a:rPr lang="he-IL" altLang="he-IL" sz="2400" b="1" dirty="0" smtClean="0"/>
              <a:t>במתודולוגית העיצוב של הצבא האמריקאי </a:t>
            </a:r>
            <a:r>
              <a:rPr lang="he-IL" altLang="he-IL" sz="2400" dirty="0" smtClean="0"/>
              <a:t>(ניתוח מרכזי כובד, קווי מאמץ וכד</a:t>
            </a:r>
            <a:r>
              <a:rPr lang="he-IL" altLang="he-IL" sz="2400" dirty="0" smtClean="0"/>
              <a:t>').</a:t>
            </a:r>
            <a:endParaRPr lang="he-IL" altLang="he-IL" sz="2400" dirty="0" smtClean="0"/>
          </a:p>
          <a:p>
            <a:pPr lvl="1"/>
            <a:r>
              <a:rPr lang="he-IL" altLang="he-IL" sz="2400" dirty="0" smtClean="0"/>
              <a:t>נראה </a:t>
            </a:r>
            <a:r>
              <a:rPr lang="he-IL" altLang="he-IL" sz="2400" dirty="0" smtClean="0"/>
              <a:t>שהתפיסה </a:t>
            </a:r>
            <a:r>
              <a:rPr lang="he-IL" altLang="he-IL" sz="2400" dirty="0" smtClean="0"/>
              <a:t>מתאימה במיוחד למערכה צבאית </a:t>
            </a:r>
            <a:r>
              <a:rPr lang="he-IL" altLang="he-IL" sz="2400" dirty="0" smtClean="0"/>
              <a:t>(התייחסות </a:t>
            </a:r>
            <a:r>
              <a:rPr lang="he-IL" altLang="he-IL" sz="2400" dirty="0" smtClean="0"/>
              <a:t>למערכת היריבה) </a:t>
            </a:r>
            <a:r>
              <a:rPr lang="he-IL" altLang="he-IL" sz="2400" dirty="0" smtClean="0"/>
              <a:t>ואולי פחות </a:t>
            </a:r>
            <a:r>
              <a:rPr lang="he-IL" altLang="he-IL" sz="2400" dirty="0" smtClean="0"/>
              <a:t>לגיבוש </a:t>
            </a:r>
            <a:r>
              <a:rPr lang="he-IL" altLang="he-IL" sz="2400" b="1" dirty="0" smtClean="0"/>
              <a:t>אסטרטגיה רבתי </a:t>
            </a:r>
            <a:r>
              <a:rPr lang="he-IL" altLang="he-IL" sz="2400" dirty="0" smtClean="0"/>
              <a:t>ברמה הלאומית</a:t>
            </a:r>
            <a:r>
              <a:rPr lang="he-IL" altLang="he-IL" sz="2400" b="1" dirty="0" smtClean="0"/>
              <a:t> </a:t>
            </a:r>
            <a:r>
              <a:rPr lang="he-IL" altLang="he-IL" sz="2400" dirty="0" smtClean="0"/>
              <a:t>שהיא </a:t>
            </a:r>
            <a:r>
              <a:rPr lang="he-IL" altLang="he-IL" sz="2400" b="1" dirty="0" smtClean="0"/>
              <a:t>הרמה בה עוסקת הסימולציה.</a:t>
            </a:r>
            <a:endParaRPr lang="he-IL" altLang="he-IL" sz="2400" b="1" dirty="0" smtClean="0"/>
          </a:p>
          <a:p>
            <a:pPr lvl="1"/>
            <a:endParaRPr lang="he-IL" b="1" u="sng" dirty="0" smtClean="0"/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xmlns="" val="36881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79590"/>
          </a:xfrm>
        </p:spPr>
        <p:txBody>
          <a:bodyPr/>
          <a:lstStyle/>
          <a:p>
            <a:pPr algn="ctr"/>
            <a:r>
              <a:rPr lang="he-IL" dirty="0" smtClean="0"/>
              <a:t>אופציות </a:t>
            </a:r>
            <a:r>
              <a:rPr lang="he-IL" dirty="0" smtClean="0"/>
              <a:t>למענה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he-IL" sz="2400" b="1" dirty="0" smtClean="0"/>
          </a:p>
          <a:p>
            <a:pPr lvl="1"/>
            <a:r>
              <a:rPr lang="he-IL" sz="3200" dirty="0" smtClean="0"/>
              <a:t>מתן </a:t>
            </a:r>
            <a:r>
              <a:rPr lang="he-IL" sz="3200" dirty="0" smtClean="0"/>
              <a:t>אפשרות לחניכים לגבש מתודולוגיה עצמאית עם/בלי מתן </a:t>
            </a:r>
            <a:r>
              <a:rPr lang="he-IL" sz="3200" dirty="0" smtClean="0"/>
              <a:t>חומרים</a:t>
            </a:r>
          </a:p>
          <a:p>
            <a:pPr lvl="1"/>
            <a:r>
              <a:rPr lang="he-IL" sz="3200" dirty="0" smtClean="0"/>
              <a:t>העמדת מתודולוגיות חליפיות לבחירה</a:t>
            </a:r>
          </a:p>
          <a:p>
            <a:pPr lvl="1"/>
            <a:endParaRPr lang="he-IL" sz="3200" b="1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2162</TotalTime>
  <Words>278</Words>
  <Application>Microsoft Office PowerPoint</Application>
  <PresentationFormat>מותאם אישית</PresentationFormat>
  <Paragraphs>18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מבט לאחור</vt:lpstr>
      <vt:lpstr>קורס האסטרטגיה - המתחים בהתנסויות על פי תפיסת העיצוב</vt:lpstr>
      <vt:lpstr>קורס האסטרטגיה - המתחים בהתנסויות</vt:lpstr>
      <vt:lpstr>אסטרטגיה – מתחים (המשך)</vt:lpstr>
      <vt:lpstr>אופציות למענה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haimwaxman</cp:lastModifiedBy>
  <cp:revision>26</cp:revision>
  <cp:lastPrinted>2016-08-31T20:15:52Z</cp:lastPrinted>
  <dcterms:created xsi:type="dcterms:W3CDTF">2016-08-30T11:47:47Z</dcterms:created>
  <dcterms:modified xsi:type="dcterms:W3CDTF">2016-09-01T07:17:43Z</dcterms:modified>
</cp:coreProperties>
</file>