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handoutMasterIdLst>
    <p:handoutMasterId r:id="rId14"/>
  </p:handoutMasterIdLst>
  <p:sldIdLst>
    <p:sldId id="258" r:id="rId3"/>
    <p:sldId id="273" r:id="rId4"/>
    <p:sldId id="281" r:id="rId5"/>
    <p:sldId id="282" r:id="rId6"/>
    <p:sldId id="283" r:id="rId7"/>
    <p:sldId id="280" r:id="rId8"/>
    <p:sldId id="277" r:id="rId9"/>
    <p:sldId id="275" r:id="rId10"/>
    <p:sldId id="276" r:id="rId11"/>
    <p:sldId id="278" r:id="rId12"/>
  </p:sldIdLst>
  <p:sldSz cx="9144000" cy="6858000" type="screen4x3"/>
  <p:notesSz cx="69469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3FBC"/>
    <a:srgbClr val="002B8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84" autoAdjust="0"/>
    <p:restoredTop sz="95238" autoAdjust="0"/>
  </p:normalViewPr>
  <p:slideViewPr>
    <p:cSldViewPr>
      <p:cViewPr varScale="1">
        <p:scale>
          <a:sx n="104" d="100"/>
          <a:sy n="10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0323" cy="464185"/>
          </a:xfrm>
          <a:prstGeom prst="rect">
            <a:avLst/>
          </a:prstGeom>
        </p:spPr>
        <p:txBody>
          <a:bodyPr vert="horz" lIns="92727" tIns="46363" rIns="92727" bIns="463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70" y="2"/>
            <a:ext cx="3010323" cy="464185"/>
          </a:xfrm>
          <a:prstGeom prst="rect">
            <a:avLst/>
          </a:prstGeom>
        </p:spPr>
        <p:txBody>
          <a:bodyPr vert="horz" lIns="92727" tIns="46363" rIns="92727" bIns="46363" rtlCol="0"/>
          <a:lstStyle>
            <a:lvl1pPr algn="r">
              <a:defRPr sz="1200"/>
            </a:lvl1pPr>
          </a:lstStyle>
          <a:p>
            <a:fld id="{08C469A1-8356-4D9E-B16A-60ADDBCA646A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6"/>
            <a:ext cx="3010323" cy="464185"/>
          </a:xfrm>
          <a:prstGeom prst="rect">
            <a:avLst/>
          </a:prstGeom>
        </p:spPr>
        <p:txBody>
          <a:bodyPr vert="horz" lIns="92727" tIns="46363" rIns="92727" bIns="463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70" y="8817906"/>
            <a:ext cx="3010323" cy="464185"/>
          </a:xfrm>
          <a:prstGeom prst="rect">
            <a:avLst/>
          </a:prstGeom>
        </p:spPr>
        <p:txBody>
          <a:bodyPr vert="horz" lIns="92727" tIns="46363" rIns="92727" bIns="46363" rtlCol="0" anchor="b"/>
          <a:lstStyle>
            <a:lvl1pPr algn="r">
              <a:defRPr sz="1200"/>
            </a:lvl1pPr>
          </a:lstStyle>
          <a:p>
            <a:fld id="{4AB42027-B944-4927-BE64-F8E0710B2A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65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0323" cy="464185"/>
          </a:xfrm>
          <a:prstGeom prst="rect">
            <a:avLst/>
          </a:prstGeom>
        </p:spPr>
        <p:txBody>
          <a:bodyPr vert="horz" lIns="92727" tIns="46363" rIns="92727" bIns="463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70" y="2"/>
            <a:ext cx="3010323" cy="464185"/>
          </a:xfrm>
          <a:prstGeom prst="rect">
            <a:avLst/>
          </a:prstGeom>
        </p:spPr>
        <p:txBody>
          <a:bodyPr vert="horz" lIns="92727" tIns="46363" rIns="92727" bIns="46363" rtlCol="0"/>
          <a:lstStyle>
            <a:lvl1pPr algn="r">
              <a:defRPr sz="1200"/>
            </a:lvl1pPr>
          </a:lstStyle>
          <a:p>
            <a:fld id="{BE012206-7475-490F-B390-FE8E7D89053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7" tIns="46363" rIns="92727" bIns="463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1" y="4409759"/>
            <a:ext cx="5557520" cy="4177665"/>
          </a:xfrm>
          <a:prstGeom prst="rect">
            <a:avLst/>
          </a:prstGeom>
        </p:spPr>
        <p:txBody>
          <a:bodyPr vert="horz" lIns="92727" tIns="46363" rIns="92727" bIns="463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6"/>
            <a:ext cx="3010323" cy="464185"/>
          </a:xfrm>
          <a:prstGeom prst="rect">
            <a:avLst/>
          </a:prstGeom>
        </p:spPr>
        <p:txBody>
          <a:bodyPr vert="horz" lIns="92727" tIns="46363" rIns="92727" bIns="463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70" y="8817906"/>
            <a:ext cx="3010323" cy="464185"/>
          </a:xfrm>
          <a:prstGeom prst="rect">
            <a:avLst/>
          </a:prstGeom>
        </p:spPr>
        <p:txBody>
          <a:bodyPr vert="horz" lIns="92727" tIns="46363" rIns="92727" bIns="46363" rtlCol="0" anchor="b"/>
          <a:lstStyle>
            <a:lvl1pPr algn="r">
              <a:defRPr sz="1200"/>
            </a:lvl1pPr>
          </a:lstStyle>
          <a:p>
            <a:fld id="{A1205709-0DC8-4E45-A8B8-FAA92DBA26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15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79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533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72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046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050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506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82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195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486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09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27B2-11C4-485F-8A6F-84BAC1DB70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57D66-18CA-4EF4-96FD-1F846DBB1F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2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5105400"/>
            <a:ext cx="2073277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685800" y="329625"/>
            <a:ext cx="731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000" b="1" dirty="0">
                <a:ln w="31550" cmpd="sng">
                  <a:gradFill>
                    <a:gsLst>
                      <a:gs pos="25000">
                        <a:srgbClr val="4F81BD">
                          <a:shade val="25000"/>
                          <a:satMod val="190000"/>
                        </a:srgbClr>
                      </a:gs>
                      <a:gs pos="80000">
                        <a:srgbClr val="4F81BD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המשלחת הקבועה של ישראל לאומות המאוחדות </a:t>
            </a:r>
            <a:endParaRPr lang="en-US" sz="2000" b="1" dirty="0">
              <a:ln w="31550" cmpd="sng">
                <a:gradFill>
                  <a:gsLst>
                    <a:gs pos="25000">
                      <a:srgbClr val="4F81BD">
                        <a:shade val="25000"/>
                        <a:satMod val="190000"/>
                      </a:srgbClr>
                    </a:gs>
                    <a:gs pos="80000">
                      <a:srgbClr val="4F81BD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447006" y="2514600"/>
            <a:ext cx="5028406" cy="794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990600"/>
            <a:ext cx="7620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149252"/>
            <a:ext cx="1371600" cy="14509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219201" y="1981200"/>
            <a:ext cx="73152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/>
            <a:r>
              <a:rPr lang="he-IL" sz="6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ישראל באו"ם</a:t>
            </a:r>
          </a:p>
          <a:p>
            <a:pPr algn="ctr" rtl="1"/>
            <a:r>
              <a:rPr lang="he-IL" sz="6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אתגרים והזדמנויות </a:t>
            </a:r>
            <a:endParaRPr lang="en-US" sz="6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1052924"/>
            <a:ext cx="7620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-1388014" y="2519520"/>
            <a:ext cx="5028406" cy="794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42876" y="5351149"/>
            <a:ext cx="8561812" cy="57279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269214" y="2266744"/>
            <a:ext cx="3330148" cy="20780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7700"/>
            <a:ext cx="80772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14189" y="1"/>
            <a:ext cx="629810" cy="666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656095" y="228600"/>
            <a:ext cx="596390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28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712484"/>
            <a:ext cx="913908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33351" y="1045314"/>
            <a:ext cx="8934450" cy="97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algn="just" rtl="1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חיפוש ופיתוח </a:t>
            </a:r>
            <a:r>
              <a:rPr lang="he-IL" sz="16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מנופי השפעה</a:t>
            </a:r>
            <a:r>
              <a:rPr lang="he-IL" sz="12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במדינות החברות (הלא קבועות) </a:t>
            </a:r>
            <a:r>
              <a:rPr lang="he-IL" sz="12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במועבי"ט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(כגון </a:t>
            </a:r>
            <a:r>
              <a:rPr lang="he-IL" sz="12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גוואטמאלה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he-IL" sz="12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אזרבייג'אן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, טוגו ומרוקו). </a:t>
            </a:r>
          </a:p>
          <a:p>
            <a:pPr marL="273050" indent="-273050" algn="just" rtl="1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he-IL" sz="16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מסתכלים </a:t>
            </a:r>
            <a:r>
              <a:rPr lang="he-IL" sz="1600" b="1" kern="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קדימה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– חיפוש מנופים ויצירת שיתופי פעולה </a:t>
            </a:r>
            <a:r>
              <a:rPr lang="he-IL" sz="12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במדינות הצפויות לקבל מושב </a:t>
            </a:r>
            <a:r>
              <a:rPr lang="he-IL" sz="1200" b="1" kern="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במועבי"ט</a:t>
            </a:r>
            <a:r>
              <a:rPr lang="he-IL" sz="12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ובמדינות שצפויות לקבל לידיהן תפקידי מפתח באו"ם כגון נשיא העצרת. </a:t>
            </a:r>
            <a:endParaRPr lang="he-IL" sz="14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6800" y="-76200"/>
            <a:ext cx="7086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/>
            <a:r>
              <a:rPr lang="he-IL" sz="2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אז מה הלאה? </a:t>
            </a:r>
          </a:p>
          <a:p>
            <a:pPr algn="ctr" rtl="1"/>
            <a:r>
              <a:rPr lang="he-IL" sz="2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ואיך אתם יכולים לעזור? </a:t>
            </a:r>
            <a:endParaRPr lang="en-US" sz="2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31761" y="785406"/>
            <a:ext cx="5506705" cy="2809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חיפוש מתמיד של הזדמנויות לפריצת החומה</a:t>
            </a:r>
            <a:endParaRPr lang="en-US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23364" y="2269859"/>
            <a:ext cx="3330148" cy="20780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5618589" y="2205624"/>
            <a:ext cx="28956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בחירות </a:t>
            </a:r>
            <a:r>
              <a:rPr lang="he-IL" sz="1400" b="1" u="sng" dirty="0" err="1" smtClean="0">
                <a:latin typeface="David" pitchFamily="34" charset="-79"/>
                <a:cs typeface="David" pitchFamily="34" charset="-79"/>
              </a:rPr>
              <a:t>למועבי"ט</a:t>
            </a:r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 2013 (אוקטובר)</a:t>
            </a:r>
            <a:endParaRPr lang="he-IL" sz="1400" b="1" u="sng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7695038" y="2504849"/>
            <a:ext cx="100012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7704564" y="2471512"/>
            <a:ext cx="76200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 smtClean="0"/>
              <a:t>גרמניה </a:t>
            </a:r>
          </a:p>
          <a:p>
            <a:r>
              <a:rPr lang="he-IL" sz="1100" b="1" dirty="0" smtClean="0"/>
              <a:t>פורטוגל </a:t>
            </a:r>
            <a:endParaRPr lang="he-IL" sz="1100" b="1" dirty="0"/>
          </a:p>
        </p:txBody>
      </p:sp>
      <p:sp>
        <p:nvSpPr>
          <p:cNvPr id="10" name="TextBox 9"/>
          <p:cNvSpPr txBox="1"/>
          <p:nvPr/>
        </p:nvSpPr>
        <p:spPr>
          <a:xfrm rot="20119404">
            <a:off x="8242679" y="2469851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יוצאות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3" name="Pentagon 22"/>
          <p:cNvSpPr/>
          <p:nvPr/>
        </p:nvSpPr>
        <p:spPr>
          <a:xfrm>
            <a:off x="5951964" y="2509612"/>
            <a:ext cx="1523999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5875764" y="2471512"/>
            <a:ext cx="137160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100" b="1" dirty="0" smtClean="0"/>
              <a:t> </a:t>
            </a:r>
            <a:r>
              <a:rPr lang="he-IL" sz="1100" b="1" u="sng" dirty="0" smtClean="0"/>
              <a:t>פינלנד </a:t>
            </a:r>
            <a:r>
              <a:rPr lang="he-IL" sz="1100" b="1" dirty="0" smtClean="0"/>
              <a:t>/ </a:t>
            </a:r>
            <a:r>
              <a:rPr lang="he-IL" sz="1100" b="1" u="sng" dirty="0" smtClean="0"/>
              <a:t>לוקסמבורג </a:t>
            </a:r>
            <a:r>
              <a:rPr lang="he-IL" sz="1100" b="1" dirty="0" smtClean="0"/>
              <a:t>/ אוסטרליה </a:t>
            </a:r>
            <a:endParaRPr lang="he-IL" sz="1100" b="1" dirty="0"/>
          </a:p>
        </p:txBody>
      </p:sp>
      <p:sp>
        <p:nvSpPr>
          <p:cNvPr id="26" name="Pentagon 25"/>
          <p:cNvSpPr/>
          <p:nvPr/>
        </p:nvSpPr>
        <p:spPr>
          <a:xfrm>
            <a:off x="7704564" y="2990624"/>
            <a:ext cx="100012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TextBox 26"/>
          <p:cNvSpPr txBox="1"/>
          <p:nvPr/>
        </p:nvSpPr>
        <p:spPr>
          <a:xfrm>
            <a:off x="7780764" y="3029052"/>
            <a:ext cx="7620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 smtClean="0"/>
              <a:t>קולומביה</a:t>
            </a:r>
            <a:endParaRPr lang="he-IL" sz="1100" b="1" dirty="0"/>
          </a:p>
        </p:txBody>
      </p:sp>
      <p:sp>
        <p:nvSpPr>
          <p:cNvPr id="30" name="Pentagon 29"/>
          <p:cNvSpPr/>
          <p:nvPr/>
        </p:nvSpPr>
        <p:spPr>
          <a:xfrm>
            <a:off x="5971015" y="3007412"/>
            <a:ext cx="1523999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/>
          <p:cNvSpPr txBox="1"/>
          <p:nvPr/>
        </p:nvSpPr>
        <p:spPr>
          <a:xfrm>
            <a:off x="6180564" y="3032713"/>
            <a:ext cx="838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200" b="1" dirty="0" smtClean="0"/>
              <a:t> ארגנטינה</a:t>
            </a:r>
            <a:endParaRPr lang="he-IL" sz="1200" b="1" dirty="0"/>
          </a:p>
        </p:txBody>
      </p:sp>
      <p:sp>
        <p:nvSpPr>
          <p:cNvPr id="31" name="Pentagon 30"/>
          <p:cNvSpPr/>
          <p:nvPr/>
        </p:nvSpPr>
        <p:spPr>
          <a:xfrm>
            <a:off x="7714089" y="3471637"/>
            <a:ext cx="100012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TextBox 31"/>
          <p:cNvSpPr txBox="1"/>
          <p:nvPr/>
        </p:nvSpPr>
        <p:spPr>
          <a:xfrm>
            <a:off x="7771239" y="3543402"/>
            <a:ext cx="7620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/>
              <a:t>הודו</a:t>
            </a:r>
            <a:endParaRPr lang="he-IL" sz="1100" b="1" dirty="0"/>
          </a:p>
        </p:txBody>
      </p:sp>
      <p:sp>
        <p:nvSpPr>
          <p:cNvPr id="33" name="Pentagon 32"/>
          <p:cNvSpPr/>
          <p:nvPr/>
        </p:nvSpPr>
        <p:spPr>
          <a:xfrm>
            <a:off x="5990065" y="3512237"/>
            <a:ext cx="1523999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TextBox 33"/>
          <p:cNvSpPr txBox="1"/>
          <p:nvPr/>
        </p:nvSpPr>
        <p:spPr>
          <a:xfrm>
            <a:off x="6018639" y="3486043"/>
            <a:ext cx="137160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100" b="1" dirty="0" smtClean="0"/>
              <a:t> </a:t>
            </a:r>
            <a:r>
              <a:rPr lang="he-IL" sz="1100" b="1" u="sng" dirty="0" smtClean="0"/>
              <a:t>קוריאה</a:t>
            </a:r>
            <a:r>
              <a:rPr lang="he-IL" sz="1100" b="1" dirty="0" smtClean="0"/>
              <a:t>/ בהוטן/ קמבודיה</a:t>
            </a:r>
            <a:endParaRPr lang="he-IL" sz="1100" b="1" dirty="0"/>
          </a:p>
        </p:txBody>
      </p:sp>
      <p:sp>
        <p:nvSpPr>
          <p:cNvPr id="36" name="TextBox 35"/>
          <p:cNvSpPr txBox="1"/>
          <p:nvPr/>
        </p:nvSpPr>
        <p:spPr>
          <a:xfrm rot="20119404">
            <a:off x="8342692" y="2928883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7" name="TextBox 36"/>
          <p:cNvSpPr txBox="1"/>
          <p:nvPr/>
        </p:nvSpPr>
        <p:spPr>
          <a:xfrm rot="20119404">
            <a:off x="8342692" y="3395608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8" name="TextBox 37"/>
          <p:cNvSpPr txBox="1"/>
          <p:nvPr/>
        </p:nvSpPr>
        <p:spPr>
          <a:xfrm rot="20119404">
            <a:off x="7122331" y="3500383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9" name="TextBox 38"/>
          <p:cNvSpPr txBox="1"/>
          <p:nvPr/>
        </p:nvSpPr>
        <p:spPr>
          <a:xfrm rot="20119404">
            <a:off x="7104442" y="3011289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 rot="20119404">
            <a:off x="7075867" y="2487414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נכנסות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5" name="Pentagon 44"/>
          <p:cNvSpPr/>
          <p:nvPr/>
        </p:nvSpPr>
        <p:spPr>
          <a:xfrm>
            <a:off x="4239087" y="2475665"/>
            <a:ext cx="100012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TextBox 46"/>
          <p:cNvSpPr txBox="1"/>
          <p:nvPr/>
        </p:nvSpPr>
        <p:spPr>
          <a:xfrm rot="20119404">
            <a:off x="4884008" y="2440667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8" name="Pentagon 47"/>
          <p:cNvSpPr/>
          <p:nvPr/>
        </p:nvSpPr>
        <p:spPr>
          <a:xfrm>
            <a:off x="2496013" y="2480428"/>
            <a:ext cx="1523999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9" name="TextBox 48"/>
          <p:cNvSpPr txBox="1"/>
          <p:nvPr/>
        </p:nvSpPr>
        <p:spPr>
          <a:xfrm>
            <a:off x="2457913" y="2509003"/>
            <a:ext cx="13716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100" b="1" dirty="0" smtClean="0"/>
              <a:t> ערב הסעודית</a:t>
            </a:r>
            <a:endParaRPr lang="he-IL" sz="1100" b="1" dirty="0"/>
          </a:p>
        </p:txBody>
      </p:sp>
      <p:sp>
        <p:nvSpPr>
          <p:cNvPr id="50" name="Pentagon 49"/>
          <p:cNvSpPr/>
          <p:nvPr/>
        </p:nvSpPr>
        <p:spPr>
          <a:xfrm>
            <a:off x="4248613" y="2961440"/>
            <a:ext cx="100012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TextBox 50"/>
          <p:cNvSpPr txBox="1"/>
          <p:nvPr/>
        </p:nvSpPr>
        <p:spPr>
          <a:xfrm>
            <a:off x="4258138" y="2999868"/>
            <a:ext cx="828675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 err="1" smtClean="0"/>
              <a:t>גוואטמאלה</a:t>
            </a:r>
            <a:endParaRPr lang="he-IL" sz="1100" b="1" dirty="0"/>
          </a:p>
        </p:txBody>
      </p:sp>
      <p:sp>
        <p:nvSpPr>
          <p:cNvPr id="52" name="Pentagon 51"/>
          <p:cNvSpPr/>
          <p:nvPr/>
        </p:nvSpPr>
        <p:spPr>
          <a:xfrm>
            <a:off x="2515064" y="2978228"/>
            <a:ext cx="1523999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TextBox 52"/>
          <p:cNvSpPr txBox="1"/>
          <p:nvPr/>
        </p:nvSpPr>
        <p:spPr>
          <a:xfrm>
            <a:off x="2724613" y="3003529"/>
            <a:ext cx="838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200" b="1" dirty="0" smtClean="0"/>
              <a:t> צ'ילה</a:t>
            </a:r>
            <a:endParaRPr lang="he-IL" sz="1200" b="1" dirty="0"/>
          </a:p>
        </p:txBody>
      </p:sp>
      <p:sp>
        <p:nvSpPr>
          <p:cNvPr id="54" name="Pentagon 53"/>
          <p:cNvSpPr/>
          <p:nvPr/>
        </p:nvSpPr>
        <p:spPr>
          <a:xfrm>
            <a:off x="4258138" y="3442453"/>
            <a:ext cx="100012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Pentagon 55"/>
          <p:cNvSpPr/>
          <p:nvPr/>
        </p:nvSpPr>
        <p:spPr>
          <a:xfrm>
            <a:off x="2534114" y="3483053"/>
            <a:ext cx="1523999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TextBox 56"/>
          <p:cNvSpPr txBox="1"/>
          <p:nvPr/>
        </p:nvSpPr>
        <p:spPr>
          <a:xfrm>
            <a:off x="2562688" y="3533268"/>
            <a:ext cx="13716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100" b="1" dirty="0" smtClean="0"/>
              <a:t> ליטא/ גאורגיה </a:t>
            </a:r>
            <a:endParaRPr lang="he-IL" sz="1100" b="1" dirty="0"/>
          </a:p>
        </p:txBody>
      </p:sp>
      <p:sp>
        <p:nvSpPr>
          <p:cNvPr id="58" name="TextBox 57"/>
          <p:cNvSpPr txBox="1"/>
          <p:nvPr/>
        </p:nvSpPr>
        <p:spPr>
          <a:xfrm rot="20119404">
            <a:off x="4886741" y="2899699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9" name="TextBox 58"/>
          <p:cNvSpPr txBox="1"/>
          <p:nvPr/>
        </p:nvSpPr>
        <p:spPr>
          <a:xfrm rot="20119404">
            <a:off x="4886278" y="3356899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0" name="TextBox 59"/>
          <p:cNvSpPr txBox="1"/>
          <p:nvPr/>
        </p:nvSpPr>
        <p:spPr>
          <a:xfrm rot="20119404">
            <a:off x="3666380" y="3471199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1" name="TextBox 60"/>
          <p:cNvSpPr txBox="1"/>
          <p:nvPr/>
        </p:nvSpPr>
        <p:spPr>
          <a:xfrm rot="20119404">
            <a:off x="3648491" y="2982105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2" name="TextBox 61"/>
          <p:cNvSpPr txBox="1"/>
          <p:nvPr/>
        </p:nvSpPr>
        <p:spPr>
          <a:xfrm rot="20119404">
            <a:off x="3619916" y="2458230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09710" y="2196708"/>
            <a:ext cx="21336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בחירות </a:t>
            </a:r>
            <a:r>
              <a:rPr lang="he-IL" sz="1400" b="1" u="sng" dirty="0" err="1" smtClean="0">
                <a:latin typeface="David" pitchFamily="34" charset="-79"/>
                <a:cs typeface="David" pitchFamily="34" charset="-79"/>
              </a:rPr>
              <a:t>למועבי"ט</a:t>
            </a:r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 2014</a:t>
            </a:r>
            <a:endParaRPr lang="he-IL" sz="1400" b="1" u="sng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4" name="Pentagon 63"/>
          <p:cNvSpPr/>
          <p:nvPr/>
        </p:nvSpPr>
        <p:spPr>
          <a:xfrm>
            <a:off x="7733139" y="3938362"/>
            <a:ext cx="100012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TextBox 71"/>
          <p:cNvSpPr txBox="1"/>
          <p:nvPr/>
        </p:nvSpPr>
        <p:spPr>
          <a:xfrm>
            <a:off x="7780764" y="3924402"/>
            <a:ext cx="76200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/>
              <a:t>ד' אפריקה</a:t>
            </a:r>
            <a:endParaRPr lang="he-IL" sz="1100" b="1" dirty="0"/>
          </a:p>
        </p:txBody>
      </p:sp>
      <p:sp>
        <p:nvSpPr>
          <p:cNvPr id="73" name="TextBox 72"/>
          <p:cNvSpPr txBox="1"/>
          <p:nvPr/>
        </p:nvSpPr>
        <p:spPr>
          <a:xfrm rot="20119404">
            <a:off x="8390317" y="3890908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4" name="Pentagon 73"/>
          <p:cNvSpPr/>
          <p:nvPr/>
        </p:nvSpPr>
        <p:spPr>
          <a:xfrm>
            <a:off x="5998429" y="3969437"/>
            <a:ext cx="1523999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TextBox 74"/>
          <p:cNvSpPr txBox="1"/>
          <p:nvPr/>
        </p:nvSpPr>
        <p:spPr>
          <a:xfrm>
            <a:off x="6207978" y="3994738"/>
            <a:ext cx="838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200" b="1" dirty="0" smtClean="0"/>
              <a:t> רואנדה</a:t>
            </a:r>
            <a:endParaRPr lang="he-IL" sz="1200" b="1" dirty="0"/>
          </a:p>
        </p:txBody>
      </p:sp>
      <p:sp>
        <p:nvSpPr>
          <p:cNvPr id="76" name="TextBox 75"/>
          <p:cNvSpPr txBox="1"/>
          <p:nvPr/>
        </p:nvSpPr>
        <p:spPr>
          <a:xfrm rot="20119404">
            <a:off x="7131856" y="3973314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7" name="Pentagon 76"/>
          <p:cNvSpPr/>
          <p:nvPr/>
        </p:nvSpPr>
        <p:spPr>
          <a:xfrm>
            <a:off x="4267663" y="3968828"/>
            <a:ext cx="100012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TextBox 78"/>
          <p:cNvSpPr txBox="1"/>
          <p:nvPr/>
        </p:nvSpPr>
        <p:spPr>
          <a:xfrm rot="20119404">
            <a:off x="4904167" y="3899824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יוצאות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0" name="Pentagon 79"/>
          <p:cNvSpPr/>
          <p:nvPr/>
        </p:nvSpPr>
        <p:spPr>
          <a:xfrm>
            <a:off x="2560367" y="3958694"/>
            <a:ext cx="1523999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TextBox 80"/>
          <p:cNvSpPr txBox="1"/>
          <p:nvPr/>
        </p:nvSpPr>
        <p:spPr>
          <a:xfrm>
            <a:off x="2769916" y="3983995"/>
            <a:ext cx="838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200" b="1" dirty="0" smtClean="0"/>
              <a:t> ?</a:t>
            </a:r>
            <a:endParaRPr lang="he-IL" sz="1200" b="1" dirty="0"/>
          </a:p>
        </p:txBody>
      </p:sp>
      <p:sp>
        <p:nvSpPr>
          <p:cNvPr id="82" name="TextBox 81"/>
          <p:cNvSpPr txBox="1"/>
          <p:nvPr/>
        </p:nvSpPr>
        <p:spPr>
          <a:xfrm rot="20119404">
            <a:off x="3693794" y="3962571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נכנסת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43813" y="3490078"/>
            <a:ext cx="13716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100" b="1" dirty="0" smtClean="0"/>
              <a:t> </a:t>
            </a:r>
            <a:r>
              <a:rPr lang="he-IL" sz="1100" b="1" dirty="0" err="1" smtClean="0"/>
              <a:t>אזרבייג'אן</a:t>
            </a:r>
            <a:endParaRPr lang="he-IL" sz="1100" b="1" dirty="0"/>
          </a:p>
        </p:txBody>
      </p:sp>
      <p:sp>
        <p:nvSpPr>
          <p:cNvPr id="84" name="Rectangle 3"/>
          <p:cNvSpPr txBox="1">
            <a:spLocks noChangeArrowheads="1"/>
          </p:cNvSpPr>
          <p:nvPr/>
        </p:nvSpPr>
        <p:spPr bwMode="auto">
          <a:xfrm>
            <a:off x="381000" y="4449744"/>
            <a:ext cx="8686800" cy="1902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rtl="1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he-IL" sz="1600" b="1" kern="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מול איראן 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איראן צפויה להחליף את מצרים בתפקיד יו"ר קבוצת </a:t>
            </a:r>
            <a:r>
              <a:rPr lang="he-IL" sz="1200" b="1" kern="0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הבלמ"ז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חשיבות לפיתוח וחיזוק קשרים 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עם מדינות פוטנציאליות בקבוצת </a:t>
            </a:r>
            <a:r>
              <a:rPr lang="he-IL" sz="1200" b="1" kern="0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הבלמ"ז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על מנת 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ליצור "גוש חוסם" כנגד יוזמות איראניות עתידיות כנגד ישראל במסגרת הקבוצה.	</a:t>
            </a:r>
          </a:p>
          <a:p>
            <a:pPr algn="just" rtl="1" fontAlgn="base">
              <a:spcBef>
                <a:spcPct val="20000"/>
              </a:spcBef>
              <a:spcAft>
                <a:spcPct val="0"/>
              </a:spcAft>
            </a:pP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                                                                                                          </a:t>
            </a:r>
          </a:p>
          <a:p>
            <a:pPr marL="360363"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he-IL" sz="1200" b="1" u="sng" kern="0" dirty="0" smtClean="0">
                <a:latin typeface="Tahoma" pitchFamily="34" charset="0"/>
                <a:cs typeface="Tahoma" pitchFamily="34" charset="0"/>
              </a:rPr>
              <a:t>מדינות פוטנציאליות בקבוצה</a:t>
            </a:r>
            <a:r>
              <a:rPr lang="he-IL" sz="1200" b="1" kern="0" dirty="0" smtClean="0">
                <a:latin typeface="Tahoma" pitchFamily="34" charset="0"/>
                <a:cs typeface="Tahoma" pitchFamily="34" charset="0"/>
              </a:rPr>
              <a:t>: קמרון, קולומביה, אתיופיה, גוואטמלה, סינגפור, קניה, טוגו, רואנדה, אוגנדה, אוזבקיסטאן, גאנה, תאילנד, סט. </a:t>
            </a:r>
            <a:r>
              <a:rPr lang="he-IL" sz="1200" b="1" kern="0" dirty="0" err="1" smtClean="0">
                <a:latin typeface="Tahoma" pitchFamily="34" charset="0"/>
                <a:cs typeface="Tahoma" pitchFamily="34" charset="0"/>
              </a:rPr>
              <a:t>לושה</a:t>
            </a:r>
            <a:r>
              <a:rPr lang="he-IL" sz="1200" b="1" kern="0" dirty="0" smtClean="0">
                <a:latin typeface="Tahoma" pitchFamily="34" charset="0"/>
                <a:cs typeface="Tahoma" pitchFamily="34" charset="0"/>
              </a:rPr>
              <a:t>, קמבודיה, ברבדוס. יש לחפש הזדמנויות גם מול מדינות </a:t>
            </a:r>
            <a:r>
              <a:rPr lang="he-IL" sz="1200" b="1" kern="0" dirty="0" err="1" smtClean="0">
                <a:latin typeface="Tahoma" pitchFamily="34" charset="0"/>
                <a:cs typeface="Tahoma" pitchFamily="34" charset="0"/>
              </a:rPr>
              <a:t>המשפ"מ</a:t>
            </a:r>
            <a:r>
              <a:rPr lang="he-IL" sz="1200" b="1" kern="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he-IL" sz="3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algn="just" rtl="1" fontAlgn="base">
              <a:spcBef>
                <a:spcPct val="20000"/>
              </a:spcBef>
              <a:spcAft>
                <a:spcPct val="0"/>
              </a:spcAft>
            </a:pPr>
            <a:endParaRPr lang="he-IL" sz="1200" b="1" kern="0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rtl="1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במקביל איתור </a:t>
            </a:r>
            <a:r>
              <a:rPr lang="he-IL" sz="1600" b="1" kern="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הזדמנויות בזירה האמריקאית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he-IL" sz="1200" b="1" kern="0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קונגרסמנים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ואנשי עסקים שיכולים לסייע בהידוק הקשר מול המדינות לעיל. </a:t>
            </a: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endParaRPr lang="he-IL" sz="12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endParaRPr lang="he-IL" sz="16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</a:pPr>
            <a:endParaRPr lang="he-IL" sz="16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33350" y="2266743"/>
            <a:ext cx="1981200" cy="20901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6" name="TextBox 85"/>
          <p:cNvSpPr txBox="1"/>
          <p:nvPr/>
        </p:nvSpPr>
        <p:spPr>
          <a:xfrm>
            <a:off x="-9322" y="2184067"/>
            <a:ext cx="21336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נשיא העצרת לשנת 2013</a:t>
            </a:r>
            <a:endParaRPr lang="he-IL" sz="1400" b="1" u="sng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276725" y="2553309"/>
            <a:ext cx="828675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 smtClean="0"/>
              <a:t>פקיסטאן</a:t>
            </a:r>
            <a:endParaRPr lang="he-IL" sz="11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4020767" y="3968099"/>
            <a:ext cx="1294645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100" b="1" dirty="0" smtClean="0"/>
              <a:t> מרוקו</a:t>
            </a:r>
          </a:p>
          <a:p>
            <a:pPr algn="ctr" rtl="1"/>
            <a:r>
              <a:rPr lang="he-IL" sz="1100" b="1" dirty="0" smtClean="0"/>
              <a:t>טוגו</a:t>
            </a:r>
            <a:endParaRPr lang="he-IL" sz="1100" b="1" dirty="0"/>
          </a:p>
        </p:txBody>
      </p:sp>
      <p:sp>
        <p:nvSpPr>
          <p:cNvPr id="97" name="Pentagon 96"/>
          <p:cNvSpPr/>
          <p:nvPr/>
        </p:nvSpPr>
        <p:spPr>
          <a:xfrm>
            <a:off x="1276350" y="2571750"/>
            <a:ext cx="762000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TextBox 97"/>
          <p:cNvSpPr txBox="1"/>
          <p:nvPr/>
        </p:nvSpPr>
        <p:spPr>
          <a:xfrm>
            <a:off x="1322070" y="2621962"/>
            <a:ext cx="628188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 smtClean="0"/>
              <a:t>קטאר</a:t>
            </a:r>
            <a:endParaRPr lang="he-IL" sz="1100" b="1" dirty="0"/>
          </a:p>
        </p:txBody>
      </p:sp>
      <p:sp>
        <p:nvSpPr>
          <p:cNvPr id="99" name="Pentagon 98"/>
          <p:cNvSpPr/>
          <p:nvPr/>
        </p:nvSpPr>
        <p:spPr>
          <a:xfrm>
            <a:off x="228602" y="2566794"/>
            <a:ext cx="85787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TextBox 99"/>
          <p:cNvSpPr txBox="1"/>
          <p:nvPr/>
        </p:nvSpPr>
        <p:spPr>
          <a:xfrm>
            <a:off x="228600" y="2609088"/>
            <a:ext cx="74295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200" b="1" dirty="0" smtClean="0"/>
              <a:t>סרביה</a:t>
            </a:r>
            <a:endParaRPr lang="he-IL" sz="1200" b="1" dirty="0"/>
          </a:p>
        </p:txBody>
      </p:sp>
      <p:sp>
        <p:nvSpPr>
          <p:cNvPr id="91" name="TextBox 90"/>
          <p:cNvSpPr txBox="1"/>
          <p:nvPr/>
        </p:nvSpPr>
        <p:spPr>
          <a:xfrm rot="20662155">
            <a:off x="790897" y="2480950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1" name="TextBox 100"/>
          <p:cNvSpPr txBox="1"/>
          <p:nvPr/>
        </p:nvSpPr>
        <p:spPr>
          <a:xfrm rot="20662155">
            <a:off x="1714822" y="2500000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2" name="Pentagon 101"/>
          <p:cNvSpPr/>
          <p:nvPr/>
        </p:nvSpPr>
        <p:spPr>
          <a:xfrm>
            <a:off x="1276350" y="3500735"/>
            <a:ext cx="762000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TextBox 102"/>
          <p:cNvSpPr txBox="1"/>
          <p:nvPr/>
        </p:nvSpPr>
        <p:spPr>
          <a:xfrm>
            <a:off x="1286637" y="3547137"/>
            <a:ext cx="628188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 smtClean="0"/>
              <a:t>סרביה</a:t>
            </a:r>
          </a:p>
        </p:txBody>
      </p:sp>
      <p:sp>
        <p:nvSpPr>
          <p:cNvPr id="104" name="Pentagon 103"/>
          <p:cNvSpPr/>
          <p:nvPr/>
        </p:nvSpPr>
        <p:spPr>
          <a:xfrm>
            <a:off x="228602" y="3495779"/>
            <a:ext cx="857875" cy="378500"/>
          </a:xfrm>
          <a:prstGeom prst="homePlate">
            <a:avLst>
              <a:gd name="adj" fmla="val 395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TextBox 104"/>
          <p:cNvSpPr txBox="1"/>
          <p:nvPr/>
        </p:nvSpPr>
        <p:spPr>
          <a:xfrm>
            <a:off x="133351" y="3472160"/>
            <a:ext cx="8381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200" b="1" dirty="0" smtClean="0"/>
              <a:t>אנטיגואה וברבודה</a:t>
            </a:r>
            <a:endParaRPr lang="he-IL" sz="1200" b="1" dirty="0"/>
          </a:p>
        </p:txBody>
      </p:sp>
      <p:sp>
        <p:nvSpPr>
          <p:cNvPr id="106" name="TextBox 105"/>
          <p:cNvSpPr txBox="1"/>
          <p:nvPr/>
        </p:nvSpPr>
        <p:spPr>
          <a:xfrm rot="20662155">
            <a:off x="781372" y="3459673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נכנס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7" name="TextBox 106"/>
          <p:cNvSpPr txBox="1"/>
          <p:nvPr/>
        </p:nvSpPr>
        <p:spPr>
          <a:xfrm rot="20662155">
            <a:off x="1705297" y="3478723"/>
            <a:ext cx="78230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יוצא</a:t>
            </a:r>
            <a:endParaRPr lang="he-IL" sz="1400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0" y="3121223"/>
            <a:ext cx="21336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נשיא העצרת לשנת 2014</a:t>
            </a:r>
            <a:endParaRPr lang="he-IL" sz="1400" b="1" u="sng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2591509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66675" y="46752"/>
            <a:ext cx="9023301" cy="336991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Rectangle 56"/>
          <p:cNvSpPr/>
          <p:nvPr/>
        </p:nvSpPr>
        <p:spPr>
          <a:xfrm>
            <a:off x="609600" y="18238"/>
            <a:ext cx="7543800" cy="4247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he-I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David" pitchFamily="2" charset="-79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715872" y="417251"/>
            <a:ext cx="2266000" cy="25341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Rectangle 43"/>
          <p:cNvSpPr/>
          <p:nvPr/>
        </p:nvSpPr>
        <p:spPr>
          <a:xfrm>
            <a:off x="7375369" y="366884"/>
            <a:ext cx="10567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e-IL" b="1" cap="all" dirty="0" smtClean="0">
                <a:ln w="0"/>
                <a:effectLst/>
                <a:latin typeface="David" pitchFamily="34" charset="-79"/>
                <a:cs typeface="David" pitchFamily="34" charset="-79"/>
              </a:rPr>
              <a:t>פלסטינים</a:t>
            </a:r>
            <a:endParaRPr lang="en-US" b="1" cap="all" dirty="0">
              <a:ln w="0"/>
              <a:effectLst/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65158" y="561552"/>
            <a:ext cx="2342200" cy="24468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7313" indent="-87313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1000" b="1" u="sng" dirty="0" smtClean="0">
                <a:latin typeface="David" pitchFamily="34" charset="-79"/>
                <a:cs typeface="David" pitchFamily="34" charset="-79"/>
              </a:rPr>
              <a:t>שדרוג למדינה חברה בעצרת </a:t>
            </a:r>
            <a:r>
              <a:rPr lang="he-IL" sz="1000" dirty="0" smtClean="0">
                <a:latin typeface="David" pitchFamily="34" charset="-79"/>
                <a:cs typeface="David" pitchFamily="34" charset="-79"/>
              </a:rPr>
              <a:t>:</a:t>
            </a:r>
          </a:p>
          <a:p>
            <a:pPr algn="r" rtl="1">
              <a:lnSpc>
                <a:spcPct val="150000"/>
              </a:lnSpc>
            </a:pPr>
            <a:r>
              <a:rPr lang="he-IL" sz="1000" b="1" dirty="0" smtClean="0">
                <a:latin typeface="David" pitchFamily="34" charset="-79"/>
                <a:cs typeface="David" pitchFamily="34" charset="-79"/>
              </a:rPr>
              <a:t>המהלך יכול להתממש בכל רגע נתון וניכר כי הפלס' בשלים יותר לקידומו. </a:t>
            </a:r>
          </a:p>
          <a:p>
            <a:pPr marL="87313" indent="-87313" algn="r" rtl="1">
              <a:lnSpc>
                <a:spcPct val="150000"/>
              </a:lnSpc>
              <a:buFont typeface="Wingdings" pitchFamily="2" charset="2"/>
              <a:buChar char="Ø"/>
            </a:pPr>
            <a:endParaRPr lang="he-IL" sz="200" b="1" dirty="0" smtClean="0">
              <a:latin typeface="David" pitchFamily="34" charset="-79"/>
              <a:cs typeface="David" pitchFamily="34" charset="-79"/>
            </a:endParaRPr>
          </a:p>
          <a:p>
            <a:pPr marL="87313" indent="-87313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1000" b="1" u="sng" dirty="0" smtClean="0">
                <a:latin typeface="David" pitchFamily="34" charset="-79"/>
                <a:cs typeface="David" pitchFamily="34" charset="-79"/>
              </a:rPr>
              <a:t>מהלכים נקודתיים – מלחמת התשה:</a:t>
            </a:r>
            <a:endParaRPr lang="he-IL" sz="900" b="1" u="sng" dirty="0" smtClean="0">
              <a:latin typeface="David" pitchFamily="34" charset="-79"/>
              <a:cs typeface="David" pitchFamily="34" charset="-79"/>
            </a:endParaRPr>
          </a:p>
          <a:p>
            <a:pPr marL="266700" lvl="1" indent="-180975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1000" b="1" dirty="0" smtClean="0">
                <a:latin typeface="David" pitchFamily="34" charset="-79"/>
                <a:cs typeface="David" pitchFamily="34" charset="-79"/>
              </a:rPr>
              <a:t>ניסיון לשדרוג במסגרת פורומים של האו"ם. </a:t>
            </a:r>
            <a:endParaRPr lang="en-US" sz="1000" b="1" dirty="0">
              <a:latin typeface="David" pitchFamily="34" charset="-79"/>
              <a:cs typeface="David" pitchFamily="34" charset="-79"/>
            </a:endParaRPr>
          </a:p>
          <a:p>
            <a:pPr marL="266700" lvl="1" indent="-180975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1000" b="1" dirty="0" smtClean="0">
                <a:latin typeface="David" pitchFamily="34" charset="-79"/>
                <a:cs typeface="David" pitchFamily="34" charset="-79"/>
              </a:rPr>
              <a:t>הבאת סוגיית האסירים לעצרת</a:t>
            </a:r>
          </a:p>
          <a:p>
            <a:pPr marL="266700" lvl="1" indent="-180975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1000" b="1" dirty="0" smtClean="0">
                <a:latin typeface="David" pitchFamily="34" charset="-79"/>
                <a:cs typeface="David" pitchFamily="34" charset="-79"/>
              </a:rPr>
              <a:t>ועדת בדיקה להתנחלויות</a:t>
            </a:r>
          </a:p>
          <a:p>
            <a:pPr marL="266700" lvl="1" indent="-180975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1000" b="1" dirty="0" smtClean="0">
                <a:latin typeface="David" pitchFamily="34" charset="-79"/>
                <a:cs typeface="David" pitchFamily="34" charset="-79"/>
              </a:rPr>
              <a:t>פעילות בסוכנויות או"ם</a:t>
            </a:r>
          </a:p>
          <a:p>
            <a:pPr marL="266700" lvl="1" indent="-180975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1000" b="1" dirty="0" smtClean="0">
                <a:latin typeface="David" pitchFamily="34" charset="-79"/>
                <a:cs typeface="David" pitchFamily="34" charset="-79"/>
              </a:rPr>
              <a:t>כינוס החתומות על אמנת ג'נבה   </a:t>
            </a:r>
            <a:endParaRPr lang="he-IL" sz="10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77675" y="475032"/>
            <a:ext cx="2266000" cy="2028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Rectangle 66"/>
          <p:cNvSpPr/>
          <p:nvPr/>
        </p:nvSpPr>
        <p:spPr>
          <a:xfrm>
            <a:off x="5070501" y="445848"/>
            <a:ext cx="6912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e-IL" b="1" cap="all" dirty="0" smtClean="0">
                <a:ln w="0"/>
                <a:effectLst/>
                <a:latin typeface="David" pitchFamily="34" charset="-79"/>
                <a:cs typeface="David" pitchFamily="34" charset="-79"/>
              </a:rPr>
              <a:t>איראן</a:t>
            </a:r>
            <a:endParaRPr lang="en-US" b="1" cap="all" dirty="0">
              <a:ln w="0"/>
              <a:effectLst/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11000" y="722073"/>
            <a:ext cx="2342200" cy="16619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נכון לשעה זו מזהים חוסר רצון לפעול על רקע קיום השיחות. 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קושי לפעול בזירה הניו יורקית </a:t>
            </a:r>
            <a:r>
              <a:rPr lang="he-IL" sz="1200" b="1" dirty="0" err="1" smtClean="0">
                <a:latin typeface="David" pitchFamily="34" charset="-79"/>
                <a:cs typeface="David" pitchFamily="34" charset="-79"/>
              </a:rPr>
              <a:t>ע"ר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 העמדה הרוסית והסינית.</a:t>
            </a:r>
            <a:endParaRPr lang="he-IL" sz="1200" b="1" dirty="0">
              <a:latin typeface="David" pitchFamily="34" charset="-79"/>
              <a:cs typeface="David" pitchFamily="34" charset="-79"/>
            </a:endParaRP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איראן כיו"ר </a:t>
            </a:r>
            <a:r>
              <a:rPr lang="he-IL" sz="1200" b="1" dirty="0" err="1" smtClean="0">
                <a:latin typeface="David" pitchFamily="34" charset="-79"/>
                <a:cs typeface="David" pitchFamily="34" charset="-79"/>
              </a:rPr>
              <a:t>הבלמ"ז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התמקדות בניסיונות בידוד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6675" y="2988007"/>
            <a:ext cx="9023301" cy="42061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קו הגנה ותקיפה דיפלומטי מול                                                              </a:t>
            </a:r>
            <a:r>
              <a:rPr lang="he-IL" sz="20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האתגרים </a:t>
            </a:r>
            <a:r>
              <a:rPr 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הלאומיים</a:t>
            </a:r>
            <a:endParaRPr lang="en-US" sz="20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182300" y="5203254"/>
            <a:ext cx="2264666" cy="2993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החלטת טכנולוגיות חקלאיות 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69592" y="46753"/>
            <a:ext cx="246894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ישראל באו"ם - אתגרים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6675" y="3527617"/>
            <a:ext cx="9023301" cy="325418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Rectangle 76"/>
          <p:cNvSpPr/>
          <p:nvPr/>
        </p:nvSpPr>
        <p:spPr>
          <a:xfrm>
            <a:off x="66675" y="3543753"/>
            <a:ext cx="9023301" cy="4191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he-IL" sz="20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חיפוש </a:t>
            </a:r>
            <a:r>
              <a:rPr 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הזדמנויות לפריצת החומה                                                     בזירה </a:t>
            </a:r>
            <a:r>
              <a:rPr lang="he-IL" sz="20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המולטילטראלית  </a:t>
            </a:r>
            <a:endParaRPr lang="en-US" sz="20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40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9766"/>
          <a:stretch/>
        </p:blipFill>
        <p:spPr bwMode="auto">
          <a:xfrm>
            <a:off x="3102917" y="2569923"/>
            <a:ext cx="2847367" cy="15155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7" name="Rectangle 96"/>
          <p:cNvSpPr/>
          <p:nvPr/>
        </p:nvSpPr>
        <p:spPr>
          <a:xfrm>
            <a:off x="2952314" y="6404764"/>
            <a:ext cx="31902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ישראל באו"ם - הזדמנויות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713888" y="4286656"/>
            <a:ext cx="1616251" cy="427010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החלטת הטכנולוגיות החקלאיות </a:t>
            </a:r>
            <a:endParaRPr lang="he-IL" sz="1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723616" y="4872124"/>
            <a:ext cx="1592206" cy="418682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lt1"/>
                </a:solidFill>
                <a:latin typeface="David" pitchFamily="34" charset="-79"/>
                <a:cs typeface="David" pitchFamily="34" charset="-79"/>
              </a:rPr>
              <a:t>קידום החלטה חדשה בנושא יזמות 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439025" y="4841291"/>
            <a:ext cx="1590675" cy="449515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1100" b="1" dirty="0">
                <a:solidFill>
                  <a:schemeClr val="lt1"/>
                </a:solidFill>
                <a:latin typeface="David" pitchFamily="34" charset="-79"/>
                <a:cs typeface="David" pitchFamily="34" charset="-79"/>
              </a:rPr>
              <a:t>לראשונה חברות </a:t>
            </a:r>
            <a:r>
              <a:rPr lang="he-IL" sz="1100" b="1" dirty="0" err="1">
                <a:solidFill>
                  <a:schemeClr val="lt1"/>
                </a:solidFill>
                <a:latin typeface="David" pitchFamily="34" charset="-79"/>
                <a:cs typeface="David" pitchFamily="34" charset="-79"/>
              </a:rPr>
              <a:t>בבורדים</a:t>
            </a:r>
            <a:r>
              <a:rPr lang="he-IL" sz="1100" b="1" dirty="0">
                <a:solidFill>
                  <a:schemeClr val="lt1"/>
                </a:solidFill>
                <a:latin typeface="David" pitchFamily="34" charset="-79"/>
                <a:cs typeface="David" pitchFamily="34" charset="-79"/>
              </a:rPr>
              <a:t> של </a:t>
            </a:r>
            <a:r>
              <a:rPr lang="en-US" sz="1100" b="1" dirty="0">
                <a:solidFill>
                  <a:schemeClr val="lt1"/>
                </a:solidFill>
                <a:latin typeface="David" pitchFamily="34" charset="-79"/>
                <a:cs typeface="David" pitchFamily="34" charset="-79"/>
              </a:rPr>
              <a:t>UNDP</a:t>
            </a:r>
            <a:r>
              <a:rPr lang="he-IL" sz="1100" b="1" dirty="0">
                <a:solidFill>
                  <a:schemeClr val="lt1"/>
                </a:solidFill>
                <a:latin typeface="David" pitchFamily="34" charset="-79"/>
                <a:cs typeface="David" pitchFamily="34" charset="-79"/>
              </a:rPr>
              <a:t> ו-</a:t>
            </a:r>
            <a:r>
              <a:rPr lang="en-US" sz="1100" b="1" dirty="0">
                <a:solidFill>
                  <a:schemeClr val="lt1"/>
                </a:solidFill>
                <a:latin typeface="David" pitchFamily="34" charset="-79"/>
                <a:cs typeface="David" pitchFamily="34" charset="-79"/>
              </a:rPr>
              <a:t>UNICEF</a:t>
            </a:r>
            <a:endParaRPr lang="he-IL" sz="1100" b="1" dirty="0">
              <a:solidFill>
                <a:schemeClr val="lt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723617" y="6041562"/>
            <a:ext cx="1648572" cy="472726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חברות מטעם </a:t>
            </a:r>
            <a:r>
              <a:rPr lang="en-US" sz="1100" b="1" dirty="0" smtClean="0">
                <a:latin typeface="David" pitchFamily="34" charset="-79"/>
                <a:cs typeface="David" pitchFamily="34" charset="-79"/>
              </a:rPr>
              <a:t>WEOG</a:t>
            </a:r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100" b="1" dirty="0" err="1" smtClean="0">
                <a:latin typeface="David" pitchFamily="34" charset="-79"/>
                <a:cs typeface="David" pitchFamily="34" charset="-79"/>
              </a:rPr>
              <a:t>בבירו</a:t>
            </a:r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 של פורום הייעור </a:t>
            </a:r>
            <a:endParaRPr lang="he-IL" sz="11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723616" y="5417269"/>
            <a:ext cx="1625978" cy="473642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חברות בגופי סמך של </a:t>
            </a:r>
            <a:r>
              <a:rPr lang="en-US" sz="1100" b="1" dirty="0" smtClean="0">
                <a:latin typeface="David" pitchFamily="34" charset="-79"/>
                <a:cs typeface="David" pitchFamily="34" charset="-79"/>
              </a:rPr>
              <a:t>:</a:t>
            </a:r>
            <a:r>
              <a:rPr lang="he-IL" sz="1100" b="1" dirty="0" err="1" smtClean="0">
                <a:latin typeface="David" pitchFamily="34" charset="-79"/>
                <a:cs typeface="David" pitchFamily="34" charset="-79"/>
              </a:rPr>
              <a:t>אקוסו"ק</a:t>
            </a:r>
            <a:endParaRPr lang="he-IL" sz="1100" b="1" dirty="0">
              <a:latin typeface="David" pitchFamily="34" charset="-79"/>
              <a:cs typeface="David" pitchFamily="34" charset="-79"/>
            </a:endParaRPr>
          </a:p>
          <a:p>
            <a:pPr algn="ctr"/>
            <a:r>
              <a:rPr lang="en-US" sz="1100" b="1" dirty="0" smtClean="0">
                <a:latin typeface="David" pitchFamily="34" charset="-79"/>
                <a:cs typeface="David" pitchFamily="34" charset="-79"/>
              </a:rPr>
              <a:t>CSW, CPD, CSD</a:t>
            </a:r>
            <a:endParaRPr lang="he-IL" sz="11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439025" y="5416511"/>
            <a:ext cx="1568333" cy="472726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000" b="1" dirty="0">
                <a:latin typeface="David" pitchFamily="34" charset="-79"/>
                <a:cs typeface="David" pitchFamily="34" charset="-79"/>
              </a:rPr>
              <a:t>קבלה לשלוש קבוצות ידידים:</a:t>
            </a:r>
          </a:p>
          <a:p>
            <a:pPr algn="ctr"/>
            <a:r>
              <a:rPr lang="he-IL" sz="1000" b="1" dirty="0">
                <a:latin typeface="David" pitchFamily="34" charset="-79"/>
                <a:cs typeface="David" pitchFamily="34" charset="-79"/>
              </a:rPr>
              <a:t>מים, נשים ופיתוח, בטחון מזון ותזונה 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7439228" y="4286656"/>
            <a:ext cx="1568333" cy="427010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השתתפות פעילה ב- </a:t>
            </a:r>
          </a:p>
          <a:p>
            <a:pPr algn="ctr" rtl="1"/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 20 + </a:t>
            </a:r>
            <a:r>
              <a:rPr lang="en-US" sz="1100" b="1" dirty="0" smtClean="0">
                <a:latin typeface="David" pitchFamily="34" charset="-79"/>
                <a:cs typeface="David" pitchFamily="34" charset="-79"/>
              </a:rPr>
              <a:t>RIO</a:t>
            </a:r>
            <a:endParaRPr lang="he-IL" sz="11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800340" y="4248557"/>
            <a:ext cx="1639112" cy="340324"/>
          </a:xfrm>
          <a:prstGeom prst="rect">
            <a:avLst/>
          </a:prstGeom>
          <a:noFill/>
          <a:ln w="38100">
            <a:solidFill>
              <a:srgbClr val="002B8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100" b="1" dirty="0" smtClean="0">
                <a:solidFill>
                  <a:srgbClr val="002B82"/>
                </a:solidFill>
                <a:latin typeface="David" pitchFamily="34" charset="-79"/>
                <a:cs typeface="David" pitchFamily="34" charset="-79"/>
              </a:rPr>
              <a:t>פעילות יזומה לשילוב וקידום ישראלים באו"ם</a:t>
            </a:r>
            <a:endParaRPr lang="he-IL" sz="1100" b="1" dirty="0">
              <a:solidFill>
                <a:srgbClr val="002B8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458460" y="6037751"/>
            <a:ext cx="1580765" cy="480347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1100" b="1" dirty="0">
                <a:latin typeface="David" pitchFamily="34" charset="-79"/>
                <a:cs typeface="David" pitchFamily="34" charset="-79"/>
              </a:rPr>
              <a:t>הרחבת היקף ההתבטאויות בעצרת </a:t>
            </a:r>
            <a:r>
              <a:rPr lang="he-IL" sz="1100" b="1" dirty="0" err="1">
                <a:latin typeface="David" pitchFamily="34" charset="-79"/>
                <a:cs typeface="David" pitchFamily="34" charset="-79"/>
              </a:rPr>
              <a:t>ובמועבי"ט</a:t>
            </a:r>
            <a:r>
              <a:rPr lang="he-IL" sz="1100" b="1" dirty="0">
                <a:latin typeface="David" pitchFamily="34" charset="-79"/>
                <a:cs typeface="David" pitchFamily="34" charset="-79"/>
              </a:rPr>
              <a:t> במגוון </a:t>
            </a:r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נושאים</a:t>
            </a:r>
            <a:endParaRPr lang="he-IL" sz="11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780197" y="5170854"/>
            <a:ext cx="1639112" cy="331177"/>
          </a:xfrm>
          <a:prstGeom prst="rect">
            <a:avLst/>
          </a:prstGeom>
          <a:noFill/>
          <a:ln w="38100">
            <a:solidFill>
              <a:srgbClr val="002B8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200" b="1" dirty="0">
                <a:solidFill>
                  <a:srgbClr val="002B82"/>
                </a:solidFill>
                <a:latin typeface="David" pitchFamily="34" charset="-79"/>
                <a:cs typeface="David" pitchFamily="34" charset="-79"/>
              </a:rPr>
              <a:t>קמפיין יובל שני 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3800139" y="5655050"/>
            <a:ext cx="1639112" cy="367538"/>
          </a:xfrm>
          <a:prstGeom prst="rect">
            <a:avLst/>
          </a:prstGeom>
          <a:noFill/>
          <a:ln w="38100">
            <a:solidFill>
              <a:srgbClr val="002B8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200" b="1" dirty="0">
                <a:solidFill>
                  <a:srgbClr val="002B82"/>
                </a:solidFill>
                <a:latin typeface="David" pitchFamily="34" charset="-79"/>
                <a:cs typeface="David" pitchFamily="34" charset="-79"/>
              </a:rPr>
              <a:t>קמפיין ישראל </a:t>
            </a:r>
            <a:r>
              <a:rPr lang="he-IL" sz="1200" b="1" dirty="0" err="1">
                <a:solidFill>
                  <a:srgbClr val="002B82"/>
                </a:solidFill>
                <a:latin typeface="David" pitchFamily="34" charset="-79"/>
                <a:cs typeface="David" pitchFamily="34" charset="-79"/>
              </a:rPr>
              <a:t>למועבי"ט</a:t>
            </a:r>
            <a:r>
              <a:rPr lang="he-IL" sz="1200" b="1" dirty="0">
                <a:solidFill>
                  <a:srgbClr val="002B82"/>
                </a:solidFill>
                <a:latin typeface="David" pitchFamily="34" charset="-79"/>
                <a:cs typeface="David" pitchFamily="34" charset="-79"/>
              </a:rPr>
              <a:t> 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145032" y="5086350"/>
            <a:ext cx="1616251" cy="694476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en-US" sz="1400" b="1" dirty="0">
                <a:latin typeface="David" pitchFamily="34" charset="-79"/>
                <a:cs typeface="David" pitchFamily="34" charset="-79"/>
              </a:rPr>
              <a:t>CSW</a:t>
            </a:r>
            <a:endParaRPr lang="he-IL" sz="1400" b="1" dirty="0"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1200" b="1" dirty="0">
                <a:latin typeface="David" pitchFamily="34" charset="-79"/>
                <a:cs typeface="David" pitchFamily="34" charset="-79"/>
              </a:rPr>
              <a:t>השתתפות פעילה בכל הפאנלים במפגש השנתי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1845680" y="4252321"/>
            <a:ext cx="1616251" cy="749319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b="1" dirty="0" smtClean="0">
                <a:latin typeface="David" pitchFamily="34" charset="-79"/>
                <a:cs typeface="David" pitchFamily="34" charset="-79"/>
              </a:rPr>
              <a:t>UNWOMEN </a:t>
            </a:r>
          </a:p>
          <a:p>
            <a:pPr algn="ctr" rtl="1"/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העלאת היקף המימון פועלים להיכנס </a:t>
            </a:r>
            <a:r>
              <a:rPr lang="he-IL" sz="1200" b="1" dirty="0" err="1" smtClean="0">
                <a:latin typeface="David" pitchFamily="34" charset="-79"/>
                <a:cs typeface="David" pitchFamily="34" charset="-79"/>
              </a:rPr>
              <a:t>לבורד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 (2014-16)</a:t>
            </a:r>
            <a:endParaRPr lang="he-IL" sz="12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873172" y="5113704"/>
            <a:ext cx="1598487" cy="680283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וועדת </a:t>
            </a:r>
            <a:r>
              <a:rPr lang="en-US" sz="1100" b="1" dirty="0" smtClean="0">
                <a:latin typeface="David" pitchFamily="34" charset="-79"/>
                <a:cs typeface="David" pitchFamily="34" charset="-79"/>
              </a:rPr>
              <a:t>NGO’s</a:t>
            </a:r>
            <a:endParaRPr lang="he-IL" sz="1100" b="1" dirty="0" smtClean="0"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1100" b="1" dirty="0" smtClean="0">
                <a:latin typeface="David" pitchFamily="34" charset="-79"/>
                <a:cs typeface="David" pitchFamily="34" charset="-79"/>
              </a:rPr>
              <a:t>קיבלנו לידינו את תפקיד ס' היו"ר ותפקיד </a:t>
            </a:r>
            <a:r>
              <a:rPr lang="he-IL" sz="1100" b="1" dirty="0" err="1" smtClean="0">
                <a:latin typeface="David" pitchFamily="34" charset="-79"/>
                <a:cs typeface="David" pitchFamily="34" charset="-79"/>
              </a:rPr>
              <a:t>הדווח</a:t>
            </a:r>
            <a:endParaRPr lang="he-IL" sz="11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53915" y="4247596"/>
            <a:ext cx="1598487" cy="753510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פועלים להיכנס ל - </a:t>
            </a:r>
            <a:r>
              <a:rPr lang="en-US" sz="1200" b="1" dirty="0" smtClean="0">
                <a:latin typeface="David" pitchFamily="34" charset="-79"/>
                <a:cs typeface="David" pitchFamily="34" charset="-79"/>
              </a:rPr>
              <a:t>JUSCANZ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  במסגרת הועדה השלישית</a:t>
            </a:r>
            <a:endParaRPr lang="he-IL" sz="12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873172" y="5867400"/>
            <a:ext cx="1588759" cy="561974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יום האוטיזם – קיום אירוע שנה רביעית ברצף</a:t>
            </a:r>
            <a:endParaRPr lang="he-IL" sz="12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856149" y="3931629"/>
            <a:ext cx="116891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e-IL" sz="1400" cap="all" dirty="0" smtClean="0">
                <a:ln w="0"/>
                <a:effectLst/>
                <a:latin typeface="David" pitchFamily="34" charset="-79"/>
                <a:cs typeface="David" pitchFamily="34" charset="-79"/>
              </a:rPr>
              <a:t>בתחום הפיתוח</a:t>
            </a:r>
            <a:endParaRPr lang="en-US" sz="1400" cap="all" dirty="0">
              <a:ln w="0"/>
              <a:effectLst/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333764" y="3913760"/>
            <a:ext cx="92525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e-IL" sz="1400" cap="all" dirty="0" smtClean="0">
                <a:ln w="0"/>
                <a:effectLst/>
                <a:latin typeface="David" pitchFamily="34" charset="-79"/>
                <a:cs typeface="David" pitchFamily="34" charset="-79"/>
              </a:rPr>
              <a:t>בתחום ז"א</a:t>
            </a:r>
            <a:endParaRPr lang="en-US" sz="1400" cap="all" dirty="0">
              <a:ln w="0"/>
              <a:effectLst/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15828" y="463553"/>
            <a:ext cx="1865950" cy="22272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1" name="Rectangle 120"/>
          <p:cNvSpPr/>
          <p:nvPr/>
        </p:nvSpPr>
        <p:spPr>
          <a:xfrm>
            <a:off x="398211" y="400456"/>
            <a:ext cx="145424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e-IL" b="1" cap="all" dirty="0" smtClean="0">
                <a:ln w="0"/>
                <a:effectLst/>
                <a:latin typeface="David" pitchFamily="34" charset="-79"/>
                <a:cs typeface="David" pitchFamily="34" charset="-79"/>
              </a:rPr>
              <a:t>מאפייני הזירה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6771" y="693065"/>
            <a:ext cx="20193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הרכב </a:t>
            </a:r>
            <a:r>
              <a:rPr lang="he-IL" sz="1200" b="1" dirty="0" err="1" smtClean="0">
                <a:latin typeface="David" pitchFamily="34" charset="-79"/>
                <a:cs typeface="David" pitchFamily="34" charset="-79"/>
              </a:rPr>
              <a:t>מועבי"ט</a:t>
            </a:r>
            <a:endParaRPr lang="he-IL" sz="1200" b="1" dirty="0" smtClean="0">
              <a:latin typeface="David" pitchFamily="34" charset="-79"/>
              <a:cs typeface="David" pitchFamily="34" charset="-79"/>
            </a:endParaRP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>
                <a:latin typeface="David" pitchFamily="34" charset="-79"/>
                <a:cs typeface="David" pitchFamily="34" charset="-79"/>
              </a:rPr>
              <a:t>רוסיה 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- </a:t>
            </a:r>
            <a:r>
              <a:rPr lang="he-IL" sz="1200" b="1" dirty="0">
                <a:latin typeface="David" pitchFamily="34" charset="-79"/>
                <a:cs typeface="David" pitchFamily="34" charset="-79"/>
              </a:rPr>
              <a:t>התנהלות 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לעומתית</a:t>
            </a:r>
            <a:endParaRPr lang="he-IL" sz="1200" b="1" dirty="0">
              <a:latin typeface="David" pitchFamily="34" charset="-79"/>
              <a:cs typeface="David" pitchFamily="34" charset="-79"/>
            </a:endParaRP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מצרים - הקצנה 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פעלתנות </a:t>
            </a:r>
            <a:r>
              <a:rPr lang="he-IL" sz="1200" b="1" dirty="0" err="1" smtClean="0">
                <a:latin typeface="David" pitchFamily="34" charset="-79"/>
                <a:cs typeface="David" pitchFamily="34" charset="-79"/>
              </a:rPr>
              <a:t>קטארית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 וסעודית 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he-IL" sz="1200" b="1" dirty="0" smtClean="0">
              <a:latin typeface="David" pitchFamily="34" charset="-79"/>
              <a:cs typeface="David" pitchFamily="34" charset="-79"/>
            </a:endParaRP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he-IL" sz="1200" b="1" dirty="0" smtClean="0">
              <a:latin typeface="David" pitchFamily="34" charset="-79"/>
              <a:cs typeface="David" pitchFamily="34" charset="-79"/>
            </a:endParaRP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he-IL" sz="1200" b="1" dirty="0" smtClean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1" y="3511438"/>
            <a:ext cx="563710" cy="475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771" y="2919653"/>
            <a:ext cx="532829" cy="5636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5" name="Rectangle 124"/>
          <p:cNvSpPr/>
          <p:nvPr/>
        </p:nvSpPr>
        <p:spPr>
          <a:xfrm>
            <a:off x="3800139" y="6143625"/>
            <a:ext cx="1639112" cy="318344"/>
          </a:xfrm>
          <a:prstGeom prst="rect">
            <a:avLst/>
          </a:prstGeom>
          <a:noFill/>
          <a:ln w="38100">
            <a:solidFill>
              <a:srgbClr val="002B8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100" b="1" dirty="0" smtClean="0">
                <a:solidFill>
                  <a:srgbClr val="002B82"/>
                </a:solidFill>
                <a:latin typeface="David" pitchFamily="34" charset="-79"/>
                <a:cs typeface="David" pitchFamily="34" charset="-79"/>
              </a:rPr>
              <a:t>משלחת שגרירי אפריקה לישראל</a:t>
            </a:r>
            <a:endParaRPr lang="he-IL" sz="1100" b="1" dirty="0">
              <a:solidFill>
                <a:srgbClr val="002B8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153915" y="5867386"/>
            <a:ext cx="1588759" cy="561974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b="1" dirty="0">
                <a:latin typeface="David" pitchFamily="34" charset="-79"/>
                <a:cs typeface="David" pitchFamily="34" charset="-79"/>
              </a:rPr>
              <a:t>LGBT</a:t>
            </a:r>
            <a:r>
              <a:rPr lang="he-IL" sz="1200" b="1" dirty="0">
                <a:latin typeface="David" pitchFamily="34" charset="-79"/>
                <a:cs typeface="David" pitchFamily="34" charset="-79"/>
              </a:rPr>
              <a:t> </a:t>
            </a:r>
          </a:p>
          <a:p>
            <a:pPr algn="ctr"/>
            <a:r>
              <a:rPr lang="he-IL" sz="1200" b="1" dirty="0">
                <a:latin typeface="David" pitchFamily="34" charset="-79"/>
                <a:cs typeface="David" pitchFamily="34" charset="-79"/>
              </a:rPr>
              <a:t>חברות בקבוצת הליבה וארגון אירוע בנושא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179626" y="6500814"/>
            <a:ext cx="2772688" cy="204786"/>
          </a:xfrm>
          <a:prstGeom prst="rect">
            <a:avLst/>
          </a:prstGeom>
          <a:solidFill>
            <a:srgbClr val="002B8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אייכמן - קיימנו אירועים באו"ם לציון 50 שנה</a:t>
            </a:r>
            <a:endParaRPr lang="he-IL" sz="12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281144" y="463554"/>
            <a:ext cx="1865950" cy="23558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TextBox 80"/>
          <p:cNvSpPr txBox="1"/>
          <p:nvPr/>
        </p:nvSpPr>
        <p:spPr>
          <a:xfrm>
            <a:off x="2114550" y="685800"/>
            <a:ext cx="2019300" cy="2523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המצב בסוריה נמצא במרכז השיח הדיפלומטי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מיצוי הערוץ </a:t>
            </a:r>
            <a:r>
              <a:rPr lang="he-IL" sz="1200" b="1" dirty="0" err="1" smtClean="0">
                <a:latin typeface="David" pitchFamily="34" charset="-79"/>
                <a:cs typeface="David" pitchFamily="34" charset="-79"/>
              </a:rPr>
              <a:t>האו"מי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? 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אלטרנטיבות לתוכנית ענאן? סנקציות? 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דעיכת ההובלה הערבית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השפעה על לבנון (גם </a:t>
            </a:r>
            <a:r>
              <a:rPr lang="he-IL" sz="1200" b="1" dirty="0" err="1" smtClean="0">
                <a:latin typeface="David" pitchFamily="34" charset="-79"/>
                <a:cs typeface="David" pitchFamily="34" charset="-79"/>
              </a:rPr>
              <a:t>ע"ר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 צמצום כוחות יוניפי"ל)</a:t>
            </a:r>
          </a:p>
          <a:p>
            <a:pPr marL="87313" indent="-108000"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he-IL" sz="1200" b="1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823324" y="364093"/>
            <a:ext cx="71045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e-IL" b="1" cap="all" dirty="0" smtClean="0">
                <a:ln w="0"/>
                <a:effectLst/>
                <a:latin typeface="David" pitchFamily="34" charset="-79"/>
                <a:cs typeface="David" pitchFamily="34" charset="-79"/>
              </a:rPr>
              <a:t>סוריה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3790614" y="4713994"/>
            <a:ext cx="1639112" cy="340324"/>
          </a:xfrm>
          <a:prstGeom prst="rect">
            <a:avLst/>
          </a:prstGeom>
          <a:noFill/>
          <a:ln w="38100">
            <a:solidFill>
              <a:srgbClr val="002B8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100" b="1" dirty="0" smtClean="0">
                <a:solidFill>
                  <a:srgbClr val="002B82"/>
                </a:solidFill>
                <a:latin typeface="David" pitchFamily="34" charset="-79"/>
                <a:cs typeface="David" pitchFamily="34" charset="-79"/>
              </a:rPr>
              <a:t>היבחרות השגריר לס' יו"ר נשיא העצרת הכללית</a:t>
            </a:r>
            <a:endParaRPr lang="he-IL" sz="1100" b="1" dirty="0">
              <a:solidFill>
                <a:srgbClr val="002B82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673" y="5663073"/>
            <a:ext cx="968677" cy="818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67738" y="1"/>
            <a:ext cx="576262" cy="609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656095" y="228600"/>
            <a:ext cx="59639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36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702959"/>
            <a:ext cx="913908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-2141410" y="286162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7200" y="74078"/>
            <a:ext cx="830292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מלחמת התשה פלסטינית</a:t>
            </a:r>
          </a:p>
          <a:p>
            <a:pPr algn="ctr"/>
            <a:r>
              <a:rPr lang="he-IL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כרסום מזדחל - פעילות עקבית לשדרוג מעמדם בפורומים של האו"ם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874931"/>
            <a:ext cx="784860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00" b="1" dirty="0" smtClean="0"/>
              <a:t>הפלסטינים פועלים ללא לאות לשדרוג מעמדם ומנסים להתקדם עקב בצד אגודל, תוך צבירת הישגים מצומצמים אך בעלי ערך סמלי</a:t>
            </a:r>
            <a:endParaRPr lang="he-IL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978408" y="6189535"/>
            <a:ext cx="784860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00" b="1" dirty="0" smtClean="0"/>
              <a:t>חשיבותה של פעילות זו נעוצה בערכה הסמלי ובעובדה כי מתבצעת מתחת ל"רדאר" </a:t>
            </a:r>
          </a:p>
          <a:p>
            <a:pPr algn="ctr"/>
            <a:r>
              <a:rPr lang="he-IL" sz="1600" b="1" dirty="0" smtClean="0"/>
              <a:t>(בשונה מהליכה ברורה להחלטת שדרוג בעצרת שככל הנראה תביא עמה סנקציות אמריקאיות)</a:t>
            </a:r>
            <a:endParaRPr lang="he-IL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3047248" y="1600200"/>
            <a:ext cx="3248653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פעילות פלסטינית לניסיונות שדרוג </a:t>
            </a:r>
            <a:endParaRPr lang="he-IL" sz="1400" dirty="0"/>
          </a:p>
        </p:txBody>
      </p:sp>
      <p:sp>
        <p:nvSpPr>
          <p:cNvPr id="8" name="Rectangle 7"/>
          <p:cNvSpPr/>
          <p:nvPr/>
        </p:nvSpPr>
        <p:spPr>
          <a:xfrm>
            <a:off x="7010400" y="3264930"/>
            <a:ext cx="1444927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dk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38857" y="4292198"/>
            <a:ext cx="1577022" cy="1066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dk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364489" y="2730179"/>
            <a:ext cx="1444927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71" name="Group 70"/>
          <p:cNvGrpSpPr/>
          <p:nvPr/>
        </p:nvGrpSpPr>
        <p:grpSpPr>
          <a:xfrm>
            <a:off x="3559249" y="2362200"/>
            <a:ext cx="2558901" cy="2057400"/>
            <a:chOff x="3559249" y="2362200"/>
            <a:chExt cx="2558901" cy="20574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4152098" y="2362200"/>
              <a:ext cx="0" cy="16647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348867" y="2606750"/>
              <a:ext cx="0" cy="14573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152098" y="2362200"/>
              <a:ext cx="1185699" cy="2286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559249" y="3816201"/>
              <a:ext cx="592849" cy="20541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373640" y="4060751"/>
              <a:ext cx="744510" cy="1302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152098" y="2362200"/>
              <a:ext cx="948559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086080" y="2803817"/>
              <a:ext cx="0" cy="1600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152098" y="4026930"/>
              <a:ext cx="948559" cy="39267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4838700" y="3463248"/>
              <a:ext cx="107544" cy="1274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 flipV="1">
              <a:off x="4091435" y="2676414"/>
              <a:ext cx="75626" cy="2548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7" name="Rounded Rectangle 66"/>
            <p:cNvSpPr/>
            <p:nvPr/>
          </p:nvSpPr>
          <p:spPr>
            <a:xfrm flipV="1">
              <a:off x="4083164" y="3463247"/>
              <a:ext cx="75626" cy="2548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69" name="Oval 68"/>
          <p:cNvSpPr/>
          <p:nvPr/>
        </p:nvSpPr>
        <p:spPr>
          <a:xfrm>
            <a:off x="4615186" y="2744984"/>
            <a:ext cx="45719" cy="45719"/>
          </a:xfrm>
          <a:prstGeom prst="ellipse">
            <a:avLst/>
          </a:prstGeom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Rectangle 69"/>
          <p:cNvSpPr/>
          <p:nvPr/>
        </p:nvSpPr>
        <p:spPr>
          <a:xfrm>
            <a:off x="4314499" y="2971832"/>
            <a:ext cx="647095" cy="326671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TextBox 71"/>
          <p:cNvSpPr txBox="1"/>
          <p:nvPr/>
        </p:nvSpPr>
        <p:spPr>
          <a:xfrm>
            <a:off x="4261831" y="2982433"/>
            <a:ext cx="82230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dirty="0" smtClean="0"/>
              <a:t>אונסק"ו</a:t>
            </a:r>
            <a:endParaRPr lang="he-IL" sz="1400" dirty="0"/>
          </a:p>
        </p:txBody>
      </p:sp>
      <p:cxnSp>
        <p:nvCxnSpPr>
          <p:cNvPr id="74" name="Straight Connector 73"/>
          <p:cNvCxnSpPr>
            <a:stCxn id="69" idx="3"/>
          </p:cNvCxnSpPr>
          <p:nvPr/>
        </p:nvCxnSpPr>
        <p:spPr>
          <a:xfrm flipH="1">
            <a:off x="4419599" y="2784008"/>
            <a:ext cx="202282" cy="18782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69" idx="4"/>
          </p:cNvCxnSpPr>
          <p:nvPr/>
        </p:nvCxnSpPr>
        <p:spPr>
          <a:xfrm>
            <a:off x="4638046" y="2790703"/>
            <a:ext cx="200654" cy="18112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224030" y="3484969"/>
            <a:ext cx="10711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/>
              <a:t>RIO + 20 </a:t>
            </a:r>
            <a:endParaRPr lang="he-IL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6544096" y="4763869"/>
            <a:ext cx="1456904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אמנת דיני הים </a:t>
            </a:r>
            <a:endParaRPr lang="he-IL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3961003" y="5109130"/>
            <a:ext cx="1601597" cy="8344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he-IL" b="1" dirty="0" smtClean="0"/>
          </a:p>
          <a:p>
            <a:r>
              <a:rPr lang="he-IL" b="1" dirty="0" smtClean="0"/>
              <a:t>אמנה </a:t>
            </a:r>
            <a:r>
              <a:rPr lang="he-IL" b="1" dirty="0"/>
              <a:t>לסחר </a:t>
            </a:r>
            <a:endParaRPr lang="en-US" b="1" dirty="0"/>
          </a:p>
          <a:p>
            <a:r>
              <a:rPr lang="he-IL" b="1" dirty="0"/>
              <a:t>בנשק </a:t>
            </a:r>
            <a:endParaRPr lang="en-US" b="1" dirty="0"/>
          </a:p>
          <a:p>
            <a:r>
              <a:rPr lang="en-US" b="1" dirty="0"/>
              <a:t>ATT</a:t>
            </a:r>
          </a:p>
          <a:p>
            <a:endParaRPr lang="he-IL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1517177" y="4318295"/>
            <a:ext cx="1444927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/>
              <a:t>וועדת הסטנדרטיזציה לשמות גאוגרפיים </a:t>
            </a:r>
            <a:endParaRPr lang="he-IL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1335019" y="2900641"/>
            <a:ext cx="144492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/>
              <a:t>דוחות </a:t>
            </a:r>
            <a:r>
              <a:rPr lang="he-IL" sz="1600" b="1" dirty="0" err="1" smtClean="0"/>
              <a:t>אקוסו"ק</a:t>
            </a:r>
            <a:r>
              <a:rPr lang="he-IL" sz="1600" b="1" dirty="0" smtClean="0"/>
              <a:t> </a:t>
            </a:r>
            <a:endParaRPr lang="he-IL" sz="1600" b="1" dirty="0"/>
          </a:p>
        </p:txBody>
      </p:sp>
      <p:sp>
        <p:nvSpPr>
          <p:cNvPr id="79" name="Down Arrow 78"/>
          <p:cNvSpPr/>
          <p:nvPr/>
        </p:nvSpPr>
        <p:spPr>
          <a:xfrm rot="4692692">
            <a:off x="2921581" y="2906915"/>
            <a:ext cx="343276" cy="437122"/>
          </a:xfrm>
          <a:prstGeom prst="down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Down Arrow 85"/>
          <p:cNvSpPr/>
          <p:nvPr/>
        </p:nvSpPr>
        <p:spPr>
          <a:xfrm rot="4645296">
            <a:off x="3186854" y="4020524"/>
            <a:ext cx="343276" cy="399978"/>
          </a:xfrm>
          <a:prstGeom prst="down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Down Arrow 86"/>
          <p:cNvSpPr/>
          <p:nvPr/>
        </p:nvSpPr>
        <p:spPr>
          <a:xfrm rot="16770307">
            <a:off x="6124263" y="2898805"/>
            <a:ext cx="343276" cy="402987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Down Arrow 87"/>
          <p:cNvSpPr/>
          <p:nvPr/>
        </p:nvSpPr>
        <p:spPr>
          <a:xfrm rot="18333559">
            <a:off x="6176921" y="4265122"/>
            <a:ext cx="343276" cy="313097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Down Arrow 88"/>
          <p:cNvSpPr/>
          <p:nvPr/>
        </p:nvSpPr>
        <p:spPr>
          <a:xfrm>
            <a:off x="4553194" y="4508999"/>
            <a:ext cx="414014" cy="447731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597791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67738" y="1"/>
            <a:ext cx="576262" cy="609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656095" y="228600"/>
            <a:ext cx="59639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36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702959"/>
            <a:ext cx="913908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-2141410" y="286162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7200" y="164068"/>
            <a:ext cx="830292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הסכנות הכרוכות ביצירת מנגנונים </a:t>
            </a:r>
            <a:r>
              <a:rPr lang="he-IL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או"מים</a:t>
            </a:r>
            <a:r>
              <a:rPr lang="he-IL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באזורינו ובעניינינו  </a:t>
            </a:r>
            <a:endParaRPr lang="he-IL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1527" y="749160"/>
            <a:ext cx="7944342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180000" algn="ctr" rtl="1">
              <a:spcBef>
                <a:spcPts val="600"/>
              </a:spcBef>
              <a:spcAft>
                <a:spcPts val="600"/>
              </a:spcAft>
            </a:pPr>
            <a:r>
              <a:rPr lang="he-IL" sz="1600" b="1" dirty="0" smtClean="0"/>
              <a:t>האו"ם מהווה פלטפורמה בידי החברות בו לניהול מלחמת התשה לגיטימית כנגד ישראל </a:t>
            </a:r>
            <a:r>
              <a:rPr lang="he-IL" sz="1600" b="1" dirty="0" err="1" smtClean="0"/>
              <a:t>ע''י</a:t>
            </a:r>
            <a:r>
              <a:rPr lang="he-IL" sz="1600" b="1" dirty="0" smtClean="0"/>
              <a:t> הקמת מנגנונים הפועלים באזורינו/עוסקים בעניינינו ואשר שוחקים את כוחה ותדמיתה של מדינת ישראל </a:t>
            </a:r>
            <a:endParaRPr lang="he-IL" sz="1600" b="1" dirty="0"/>
          </a:p>
        </p:txBody>
      </p:sp>
      <p:sp>
        <p:nvSpPr>
          <p:cNvPr id="28" name="Rectangle 27"/>
          <p:cNvSpPr/>
          <p:nvPr/>
        </p:nvSpPr>
        <p:spPr>
          <a:xfrm>
            <a:off x="3877646" y="2852310"/>
            <a:ext cx="1601596" cy="56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err="1" smtClean="0">
                <a:solidFill>
                  <a:schemeClr val="dk1"/>
                </a:solidFill>
              </a:rPr>
              <a:t>הדווח</a:t>
            </a:r>
            <a:r>
              <a:rPr lang="he-IL" sz="1400" b="1" dirty="0" smtClean="0">
                <a:solidFill>
                  <a:schemeClr val="dk1"/>
                </a:solidFill>
              </a:rPr>
              <a:t> המיוחד של האו"ם לשטחים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84094" y="3810000"/>
            <a:ext cx="8050577" cy="29238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he-IL" sz="1600" b="1" u="sng" dirty="0" smtClean="0">
                <a:solidFill>
                  <a:srgbClr val="FF0000"/>
                </a:solidFill>
              </a:rPr>
              <a:t>בשורה התחתונה: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1600" b="1" dirty="0" smtClean="0">
                <a:solidFill>
                  <a:schemeClr val="tx1"/>
                </a:solidFill>
              </a:rPr>
              <a:t>יש לבחון מחדש את המנדטים של אותם גופים הפועלים באזורינו ואת הסיבות להמשך פעילותם. 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1600" b="1" dirty="0" smtClean="0">
                <a:solidFill>
                  <a:schemeClr val="tx1"/>
                </a:solidFill>
              </a:rPr>
              <a:t>מנגנונים אלו הם כאבן ריחיים היושבת על צווארנו. הם אינם נעלמים אלא מתרבים וצורכים אנרגיה לטיפול בבעיות שמייצרים עבור ישראל.  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1600" b="1" dirty="0" smtClean="0">
                <a:solidFill>
                  <a:schemeClr val="tx1"/>
                </a:solidFill>
              </a:rPr>
              <a:t>עלינו לפעול בכל דרך אפשרית למניעת ביסוס מנגנונים </a:t>
            </a:r>
            <a:r>
              <a:rPr lang="he-IL" sz="1600" b="1" dirty="0" err="1" smtClean="0">
                <a:solidFill>
                  <a:schemeClr val="tx1"/>
                </a:solidFill>
              </a:rPr>
              <a:t>או"מיים</a:t>
            </a:r>
            <a:r>
              <a:rPr lang="he-IL" sz="1600" b="1" dirty="0" smtClean="0">
                <a:solidFill>
                  <a:schemeClr val="tx1"/>
                </a:solidFill>
              </a:rPr>
              <a:t> חדשים באזורינו כגון ועדת החקירה לשטחים של המועצה </a:t>
            </a:r>
            <a:r>
              <a:rPr lang="he-IL" sz="1600" b="1" dirty="0" err="1" smtClean="0">
                <a:solidFill>
                  <a:schemeClr val="tx1"/>
                </a:solidFill>
              </a:rPr>
              <a:t>לז</a:t>
            </a:r>
            <a:r>
              <a:rPr lang="he-IL" sz="1600" b="1" dirty="0" smtClean="0">
                <a:solidFill>
                  <a:schemeClr val="tx1"/>
                </a:solidFill>
              </a:rPr>
              <a:t>''א (</a:t>
            </a:r>
            <a:r>
              <a:rPr lang="en-US" sz="1600" b="1" dirty="0" smtClean="0">
                <a:solidFill>
                  <a:schemeClr val="tx1"/>
                </a:solidFill>
              </a:rPr>
              <a:t>FFM</a:t>
            </a:r>
            <a:r>
              <a:rPr lang="he-IL" sz="1600" b="1" dirty="0" smtClean="0">
                <a:solidFill>
                  <a:schemeClr val="tx1"/>
                </a:solidFill>
              </a:rPr>
              <a:t>), ביקור </a:t>
            </a:r>
            <a:r>
              <a:rPr lang="he-IL" sz="1600" b="1" dirty="0" err="1" smtClean="0">
                <a:solidFill>
                  <a:schemeClr val="tx1"/>
                </a:solidFill>
              </a:rPr>
              <a:t>מועבי"ט</a:t>
            </a:r>
            <a:r>
              <a:rPr lang="he-IL" sz="1600" b="1" dirty="0" smtClean="0">
                <a:solidFill>
                  <a:schemeClr val="tx1"/>
                </a:solidFill>
              </a:rPr>
              <a:t> בשטחים וכד'.  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endParaRPr lang="he-IL" sz="1600" b="1" dirty="0">
              <a:solidFill>
                <a:schemeClr val="tx1"/>
              </a:solidFill>
            </a:endParaRPr>
          </a:p>
        </p:txBody>
      </p:sp>
      <p:pic>
        <p:nvPicPr>
          <p:cNvPr id="4" name="Picture 7" descr="un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6028" y="3657600"/>
            <a:ext cx="968677" cy="818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2324798" y="1752600"/>
            <a:ext cx="53000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u="sng" kern="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דוגמאות למנגנונים מיושנים ומנגנוני או"ם בעייתיים</a:t>
            </a:r>
            <a:r>
              <a:rPr lang="he-IL" b="1" u="sng" dirty="0" smtClean="0"/>
              <a:t> </a:t>
            </a:r>
            <a:endParaRPr lang="he-IL" b="1" u="sng" dirty="0"/>
          </a:p>
        </p:txBody>
      </p:sp>
      <p:sp>
        <p:nvSpPr>
          <p:cNvPr id="43" name="Rectangle 42"/>
          <p:cNvSpPr/>
          <p:nvPr/>
        </p:nvSpPr>
        <p:spPr>
          <a:xfrm>
            <a:off x="5637404" y="2239933"/>
            <a:ext cx="1601596" cy="4559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dk1"/>
                </a:solidFill>
              </a:rPr>
              <a:t>OCHA </a:t>
            </a:r>
            <a:r>
              <a:rPr lang="he-IL" b="1" dirty="0" smtClean="0">
                <a:solidFill>
                  <a:schemeClr val="dk1"/>
                </a:solidFill>
              </a:rPr>
              <a:t>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622164" y="2852310"/>
            <a:ext cx="1601596" cy="56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dk1"/>
                </a:solidFill>
              </a:rPr>
              <a:t>UNRWA</a:t>
            </a:r>
            <a:endParaRPr lang="he-IL" b="1" dirty="0" smtClean="0">
              <a:solidFill>
                <a:schemeClr val="dk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877646" y="2228242"/>
            <a:ext cx="1601596" cy="4559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</a:rPr>
              <a:t>וועדת השטחים של האו"ם (1968)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247900" y="2239933"/>
            <a:ext cx="1447800" cy="4559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dk1"/>
                </a:solidFill>
              </a:rPr>
              <a:t>UNTSO </a:t>
            </a:r>
          </a:p>
          <a:p>
            <a:pPr algn="ctr"/>
            <a:r>
              <a:rPr lang="he-IL" sz="1400" b="1" dirty="0" smtClean="0"/>
              <a:t>(1948)</a:t>
            </a:r>
            <a:endParaRPr lang="he-IL" sz="1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2862420"/>
            <a:ext cx="1524001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1600" b="1" dirty="0" smtClean="0"/>
              <a:t>TIPH</a:t>
            </a:r>
          </a:p>
          <a:p>
            <a:pPr algn="ctr" rtl="1"/>
            <a:r>
              <a:rPr lang="he-IL" sz="1400" b="1" dirty="0"/>
              <a:t>(1997</a:t>
            </a:r>
            <a:r>
              <a:rPr lang="he-IL" sz="1400" b="1" dirty="0" smtClean="0"/>
              <a:t>)</a:t>
            </a:r>
            <a:endParaRPr lang="he-IL" sz="1400" b="1" dirty="0"/>
          </a:p>
        </p:txBody>
      </p:sp>
    </p:spTree>
    <p:extLst>
      <p:ext uri="{BB962C8B-B14F-4D97-AF65-F5344CB8AC3E}">
        <p14:creationId xmlns:p14="http://schemas.microsoft.com/office/powerpoint/2010/main" val="9943688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67738" y="1"/>
            <a:ext cx="576262" cy="609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656095" y="228600"/>
            <a:ext cx="59639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36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702959"/>
            <a:ext cx="913908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-2141410" y="286162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7200" y="164068"/>
            <a:ext cx="830292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חשיבות להכנסת </a:t>
            </a:r>
            <a:r>
              <a:rPr lang="he-IL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חזבאללה</a:t>
            </a:r>
            <a:r>
              <a:rPr lang="he-IL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לר</a:t>
            </a:r>
            <a:r>
              <a:rPr lang="he-IL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שימת ארגוני הטרור של אירופה</a:t>
            </a:r>
            <a:endParaRPr lang="he-IL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1527" y="892130"/>
            <a:ext cx="7944342" cy="78534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en-US"/>
            </a:defPPr>
            <a:lvl1pPr algn="ctr">
              <a:defRPr sz="1600" b="1"/>
            </a:lvl1pPr>
          </a:lstStyle>
          <a:p>
            <a:pPr>
              <a:lnSpc>
                <a:spcPct val="150000"/>
              </a:lnSpc>
            </a:pPr>
            <a:r>
              <a:rPr lang="he-IL" dirty="0"/>
              <a:t>קמפיין הטרור של איראן וחיזבאללה כנגד ישראל בכלל והפיגוע האחרון בבולגריה בפרט מהווים "הזדמנות" חשובה </a:t>
            </a:r>
            <a:r>
              <a:rPr lang="he-IL" dirty="0" smtClean="0"/>
              <a:t>לדחיפת להכללתו </a:t>
            </a:r>
            <a:r>
              <a:rPr lang="he-IL" dirty="0"/>
              <a:t>של </a:t>
            </a:r>
            <a:r>
              <a:rPr lang="he-IL" dirty="0" smtClean="0"/>
              <a:t>חיזבאללה </a:t>
            </a:r>
            <a:r>
              <a:rPr lang="he-IL" dirty="0"/>
              <a:t>ברשימת ארגוני הטרור של </a:t>
            </a:r>
            <a:r>
              <a:rPr lang="he-IL" dirty="0" err="1"/>
              <a:t>הא"א</a:t>
            </a:r>
            <a:r>
              <a:rPr lang="he-IL" dirty="0"/>
              <a:t> </a:t>
            </a:r>
            <a:endParaRPr lang="he-IL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709442" y="2004552"/>
            <a:ext cx="8229600" cy="447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endParaRPr lang="he-IL" sz="7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במסגרת זו יש לנצל גם את </a:t>
            </a:r>
            <a:r>
              <a:rPr lang="he-IL" sz="14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הזווית הסורית 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והסיוע של </a:t>
            </a:r>
            <a:r>
              <a:rPr lang="he-IL" sz="14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חזבאללה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לאסד לטבוח בעמו (אנשי חיזבאללה רוצחים סורים). </a:t>
            </a:r>
            <a:endParaRPr lang="he-IL" sz="14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endParaRPr lang="he-IL" sz="14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על מנת לרתום את </a:t>
            </a:r>
            <a:r>
              <a:rPr lang="he-IL" sz="14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הא"א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יש </a:t>
            </a:r>
            <a:r>
              <a:rPr lang="he-IL" sz="14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לפעול מול </a:t>
            </a:r>
            <a:r>
              <a:rPr lang="he-IL" sz="14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בולגריה, קפריסין וחברות א"א נוספות אשר חיזבאללה פועל בשטחן, </a:t>
            </a:r>
            <a:r>
              <a:rPr lang="he-IL" sz="14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להכרה פומבית 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בפעילות הטרור של הארגון  ודרך כך להשפיע על עמדת האיחוד בנושא.</a:t>
            </a:r>
          </a:p>
          <a:p>
            <a:pPr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</a:pPr>
            <a:endParaRPr lang="he-IL" sz="14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יש להתחשב במורכבות הסוגיה מול </a:t>
            </a:r>
            <a:r>
              <a:rPr lang="he-IL" sz="1400" b="1" kern="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הא"א</a:t>
            </a: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ע</a:t>
            </a:r>
            <a:r>
              <a:rPr lang="he-IL" sz="1400" b="1" kern="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ל</a:t>
            </a: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רקע  </a:t>
            </a:r>
            <a:r>
              <a:rPr lang="he-IL" sz="14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העמדה הצרפתית</a:t>
            </a: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(צרפת מנעה בעבר מהלך של הכרה בחיזבאללה כארגון טרור) וע</a:t>
            </a: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ל קרע</a:t>
            </a: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he-IL" sz="14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החוק הגרמני</a:t>
            </a:r>
            <a:r>
              <a:rPr lang="he-IL" sz="1400" b="1" kern="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הדורש הצגת ראיות חותכות לצורך הפללה. </a:t>
            </a:r>
            <a:endParaRPr lang="he-IL" sz="1400" b="1" kern="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</a:pPr>
            <a:endParaRPr lang="he-IL" sz="14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</a:pPr>
            <a:endParaRPr lang="he-IL" sz="16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6090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470670" y="820071"/>
            <a:ext cx="6334753" cy="545690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/>
          <p:cNvSpPr/>
          <p:nvPr/>
        </p:nvSpPr>
        <p:spPr>
          <a:xfrm>
            <a:off x="2057400" y="810545"/>
            <a:ext cx="5105400" cy="432343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/>
          <p:cNvSpPr/>
          <p:nvPr/>
        </p:nvSpPr>
        <p:spPr>
          <a:xfrm>
            <a:off x="2819399" y="820071"/>
            <a:ext cx="3657601" cy="30947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7" descr="u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673" y="5663073"/>
            <a:ext cx="968677" cy="818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0" y="762000"/>
            <a:ext cx="80772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382000" y="1"/>
            <a:ext cx="762000" cy="80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656095" y="228600"/>
            <a:ext cx="59639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36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702959"/>
            <a:ext cx="913908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-2094706" y="285670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-2141410" y="286162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09600" y="110654"/>
            <a:ext cx="7620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הדיקטטורה של הרוב האוטומטי </a:t>
            </a:r>
            <a:endParaRPr lang="en-US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618870" y="820071"/>
            <a:ext cx="2077079" cy="17661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3752850" y="1000125"/>
            <a:ext cx="1752600" cy="17197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הליגה הערבית</a:t>
            </a:r>
          </a:p>
          <a:p>
            <a:pPr algn="ctr">
              <a:lnSpc>
                <a:spcPct val="150000"/>
              </a:lnSpc>
            </a:pPr>
            <a:r>
              <a:rPr lang="he-IL" sz="36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22 </a:t>
            </a:r>
            <a:endParaRPr lang="he-IL" b="1" dirty="0" smtClean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  <a:p>
            <a:pPr algn="ctr">
              <a:lnSpc>
                <a:spcPct val="150000"/>
              </a:lnSpc>
            </a:pPr>
            <a:endParaRPr lang="he-IL" b="1" dirty="0">
              <a:solidFill>
                <a:srgbClr val="FF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2746712"/>
            <a:ext cx="3505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b="1" u="sng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ארגון המדינות האסלאמיות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u="sng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(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OIC</a:t>
            </a:r>
            <a:r>
              <a:rPr lang="he-IL" b="1" u="sng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)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 </a:t>
            </a:r>
          </a:p>
          <a:p>
            <a:pPr algn="ctr" rtl="1"/>
            <a:r>
              <a:rPr lang="he-IL" sz="36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57</a:t>
            </a:r>
            <a:endParaRPr lang="he-IL" sz="2400" b="1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algn="ctr" rtl="1"/>
            <a:endParaRPr lang="he-IL" b="1" dirty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95600" y="4019371"/>
            <a:ext cx="3505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b="1" u="sng" dirty="0" err="1" smtClean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בלמ"ז</a:t>
            </a:r>
            <a:r>
              <a:rPr lang="he-IL" b="1" u="sng" dirty="0" smtClean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 + </a:t>
            </a:r>
            <a:r>
              <a:rPr lang="en-US" b="1" u="sng" dirty="0" smtClean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G77</a:t>
            </a:r>
            <a:endParaRPr lang="he-IL" b="1" dirty="0" smtClean="0">
              <a:solidFill>
                <a:srgbClr val="7030A0"/>
              </a:solidFill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3600" b="1" dirty="0" smtClean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115 - 132</a:t>
            </a:r>
            <a:endParaRPr lang="he-IL" sz="2400" b="1" dirty="0" smtClean="0">
              <a:solidFill>
                <a:srgbClr val="7030A0"/>
              </a:solidFill>
              <a:latin typeface="David" pitchFamily="34" charset="-79"/>
              <a:cs typeface="David" pitchFamily="34" charset="-79"/>
            </a:endParaRPr>
          </a:p>
          <a:p>
            <a:pPr algn="ctr" rtl="1"/>
            <a:endParaRPr lang="he-IL" b="1" dirty="0">
              <a:solidFill>
                <a:srgbClr val="7030A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4981575"/>
            <a:ext cx="35052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endParaRPr lang="he-IL" sz="2400" b="1" u="sng" dirty="0" smtClean="0">
              <a:solidFill>
                <a:srgbClr val="003FBC"/>
              </a:solidFill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2400" b="1" u="sng" dirty="0" smtClean="0">
                <a:solidFill>
                  <a:srgbClr val="003FBC"/>
                </a:solidFill>
                <a:latin typeface="David" pitchFamily="34" charset="-79"/>
                <a:cs typeface="David" pitchFamily="34" charset="-79"/>
              </a:rPr>
              <a:t>מדינות חברות </a:t>
            </a:r>
          </a:p>
          <a:p>
            <a:pPr algn="ctr" rtl="1"/>
            <a:r>
              <a:rPr lang="he-IL" sz="3600" b="1" dirty="0" smtClean="0">
                <a:solidFill>
                  <a:srgbClr val="003FBC"/>
                </a:solidFill>
                <a:latin typeface="David" pitchFamily="34" charset="-79"/>
                <a:cs typeface="David" pitchFamily="34" charset="-79"/>
              </a:rPr>
              <a:t>193</a:t>
            </a:r>
            <a:endParaRPr lang="he-IL" sz="2400" b="1" dirty="0">
              <a:solidFill>
                <a:srgbClr val="003FBC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6367046"/>
            <a:ext cx="7848600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00" b="1" dirty="0" smtClean="0"/>
              <a:t>רק 87 מהמדינות החברות נחשבות כדמוקרטיות מלאות  = 45% בלבד מסך החברות </a:t>
            </a:r>
            <a:endParaRPr lang="he-IL" sz="1600" b="1" dirty="0"/>
          </a:p>
        </p:txBody>
      </p:sp>
    </p:spTree>
    <p:extLst>
      <p:ext uri="{BB962C8B-B14F-4D97-AF65-F5344CB8AC3E}">
        <p14:creationId xmlns:p14="http://schemas.microsoft.com/office/powerpoint/2010/main" val="12238182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40" y="5729748"/>
            <a:ext cx="1352137" cy="1143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0" y="990600"/>
            <a:ext cx="80772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077200" y="0"/>
            <a:ext cx="1066800" cy="1128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656095" y="228600"/>
            <a:ext cx="59639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36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1055384"/>
            <a:ext cx="913908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-2094706" y="285670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-2141410" y="286162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709442" y="1143000"/>
            <a:ext cx="8229600" cy="5158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23 לפברואר 2012, </a:t>
            </a:r>
            <a:r>
              <a:rPr lang="he-IL" sz="1400" b="1" kern="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מועבי"ט</a:t>
            </a:r>
            <a:r>
              <a:rPr lang="he-IL" sz="14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שוברת שתיקה של 7 שנים ומגנה את הפיגועים כנגד דיפלומטים ישראלים 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בניו-דלהי </a:t>
            </a:r>
            <a:r>
              <a:rPr lang="he-IL" sz="14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ובטיבליסי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endParaRPr lang="he-IL" sz="7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בכדי </a:t>
            </a:r>
            <a:r>
              <a:rPr lang="he-IL" sz="14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לקבל החלטה מסוג זה יש צורך </a:t>
            </a:r>
            <a:r>
              <a:rPr lang="he-IL" sz="1400" b="1" kern="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בהסכמה של כל 15 חברות מועצת הביטחון</a:t>
            </a:r>
            <a:r>
              <a:rPr lang="he-IL" sz="14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, לרבות מרוקו, נציגת קבוצת המדינות הערביות, פקיסטן המוסלמית, והסכמה של רוסיה וסין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endParaRPr lang="he-IL" sz="14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אוגוסט 2010 למרות מאמצי ישראל, </a:t>
            </a:r>
            <a:r>
              <a:rPr lang="he-IL" sz="14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מועבי"ט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לא מצליחה לגנות את הפיגועים בדרום הארץ (בשל חסימה לבנונית). הדבר נובע </a:t>
            </a: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משוני בהרכבה של </a:t>
            </a:r>
            <a:r>
              <a:rPr lang="he-IL" sz="1400" b="1" kern="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מועבי"ט</a:t>
            </a:r>
            <a:r>
              <a:rPr lang="he-IL" sz="1400" b="1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ומאפייני הפיגועים. </a:t>
            </a:r>
          </a:p>
          <a:p>
            <a:pPr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he-IL" sz="14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400" b="1" u="sng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פעילות סביב הגינוי - אתגרים: </a:t>
            </a:r>
          </a:p>
          <a:p>
            <a:pPr marL="800100" lvl="1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פעילות בשני צירים מול הודו – בניו יורק ובניו דלהי.</a:t>
            </a:r>
          </a:p>
          <a:p>
            <a:pPr marL="800100" lvl="1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עבודה צמודה עם ארה"ב להבין את הלך הרוח במועצה וניסוח הגינוי. </a:t>
            </a:r>
          </a:p>
          <a:p>
            <a:pPr marL="800100" lvl="1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רתימת טוגו למהלך כנשיאת </a:t>
            </a:r>
            <a:r>
              <a:rPr lang="he-IL" sz="14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מועבי"ט</a:t>
            </a:r>
            <a:r>
              <a:rPr lang="he-IL" sz="14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- מדינה חדשה </a:t>
            </a:r>
            <a:r>
              <a:rPr lang="he-IL" sz="14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במועבי"ט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שאיננה מכירה את הזירה </a:t>
            </a:r>
            <a:r>
              <a:rPr lang="he-IL" sz="14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המזה"תית</a:t>
            </a:r>
            <a:r>
              <a:rPr lang="he-IL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endParaRPr lang="he-IL" sz="14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endParaRPr lang="he-IL" sz="16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191869"/>
            <a:ext cx="72389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/>
            <a:r>
              <a:rPr lang="he-IL" b="1" dirty="0" err="1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מועבי"ט</a:t>
            </a:r>
            <a:r>
              <a:rPr lang="he-IL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שוברת שתיקה ומגנה את הפיגועים כנגד דיפלומטים ישראלים</a:t>
            </a:r>
            <a:endParaRPr lang="en-US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71027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40" y="5729748"/>
            <a:ext cx="1352137" cy="1143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0" y="990600"/>
            <a:ext cx="80772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077200" y="0"/>
            <a:ext cx="1066800" cy="1128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656095" y="228600"/>
            <a:ext cx="596390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24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1055384"/>
            <a:ext cx="913908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-2094706" y="285670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-2141410" y="286162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716885" y="828675"/>
            <a:ext cx="8427115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he-IL" sz="12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</a:pP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וועידת 20+</a:t>
            </a:r>
            <a:r>
              <a:rPr lang="en-US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RIO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תפתח ב – 20 ליוני בברזיל. </a:t>
            </a:r>
            <a:r>
              <a:rPr lang="he-IL" sz="1200" b="1" kern="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למעשה זוהי הוועידה הבינ"ל הגדולה ביותר לנושא של פיתוח בר </a:t>
            </a:r>
            <a:r>
              <a:rPr lang="he-IL" sz="12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קיימא.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en-US" sz="7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</a:pP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 - 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21 למאי אימצה עצרת האו"ם החלטה המאשרת את השתתפותם של 799 ארגונים לא ממשלתיים בוועידת </a:t>
            </a:r>
            <a:r>
              <a:rPr lang="en-US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RIO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ובמסגרתם 3 ארגונים ישראליים (קק"ל , חיים וסביבה ומעלה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), 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זאת </a:t>
            </a:r>
            <a:r>
              <a:rPr lang="he-IL" sz="1200" b="1" kern="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למרות הניסון הסורי למנוע את השתתפותם של קק"ל ואגון חיים וסביבה בוועידה. </a:t>
            </a: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</a:pPr>
            <a:endParaRPr lang="he-IL" sz="5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</a:pP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באותו דיון קראו הסורים לשתי הצבעות:</a:t>
            </a:r>
          </a:p>
          <a:p>
            <a:pPr marL="800100" lvl="1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</a:pP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תחילה, ביקשו לדחות את ההצבעה על ההחלטה למועד אחר. לאחר 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הצבעה על בקשתם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זו – הפסידו בתוצאה של  33 בעד, 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53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נגד 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ו-7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נמנעו.</a:t>
            </a:r>
          </a:p>
          <a:p>
            <a:pPr lvl="1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he-IL" sz="9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800100" lvl="1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</a:pP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בהמשך ביקשו לקיים הצבעה על הצעתם לתיקון ההחלטה לפיה מבקשים להוציא את </a:t>
            </a:r>
            <a:r>
              <a:rPr lang="he-IL" sz="12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קק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''ל וארגון חיים וסביבה מרשימת הארגונים שאושרו להשתתף בוועידה.                                                                                גם בהצבעה זו הסורים הפסידו - 28 </a:t>
            </a:r>
            <a:r>
              <a:rPr lang="he-IL" sz="1200" b="1" kern="0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תמכו בסורים, 58 התנגדו ו-9 </a:t>
            </a:r>
            <a:r>
              <a:rPr lang="he-IL" sz="12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נמנעו.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56095" y="228600"/>
            <a:ext cx="596390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28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ניצחון ישראל על סוריה </a:t>
            </a:r>
            <a:endParaRPr lang="en-US" sz="28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9534" y="5257800"/>
            <a:ext cx="8141815" cy="14296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lvl="1" algn="ct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he-IL" sz="1100" b="1" u="sng" kern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המשל: אירוע זה </a:t>
            </a:r>
            <a:r>
              <a:rPr lang="he-IL" sz="1100" b="1" u="sng" kern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מהווה </a:t>
            </a:r>
            <a:r>
              <a:rPr lang="he-IL" sz="1100" b="1" u="sng" kern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דוגמא חשובה ומרכזית בהבנת </a:t>
            </a:r>
            <a:r>
              <a:rPr lang="he-IL" sz="1100" b="1" u="sng" kern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"הבועה </a:t>
            </a:r>
            <a:r>
              <a:rPr lang="he-IL" sz="1100" b="1" u="sng" kern="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האו"מית</a:t>
            </a:r>
            <a:r>
              <a:rPr lang="he-IL" sz="1100" b="1" u="sng" kern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" </a:t>
            </a:r>
            <a:endParaRPr lang="he-IL" sz="1100" b="1" u="sng" kern="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1"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he-IL" sz="1100" b="1" kern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סוריה למרות מעמדה ומצבה הנוכחי, מצליחה להביא את עצרת האו"ם להצבעה תוך כדי  </a:t>
            </a:r>
            <a:r>
              <a:rPr lang="he-IL" sz="1100" b="1" kern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שמחזיקה ב- 799 </a:t>
            </a:r>
            <a:r>
              <a:rPr lang="he-IL" sz="1100" b="1" kern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ארגונים לא ממשלתיים כבני ערובה ומונעת השתתפותם בוועידה - כל זאת על מנת לבודד את ישראל וליחדה לרעה. </a:t>
            </a:r>
          </a:p>
          <a:p>
            <a:pPr marL="0" lvl="1"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he-IL" sz="1100" b="1" kern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סוגיה חשובה נוספת היא העמידה המוחלטת של הערבים </a:t>
            </a:r>
            <a:r>
              <a:rPr lang="he-IL" sz="1100" b="1" kern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לצדה של סוריה </a:t>
            </a:r>
            <a:r>
              <a:rPr lang="he-IL" sz="1100" b="1" kern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בהצבעה כנגד ישראל למרות עמדתם כלפי המתרחש במדינה. </a:t>
            </a:r>
            <a:endParaRPr lang="he-IL" sz="1200" b="1" kern="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9686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40" y="5729748"/>
            <a:ext cx="1352137" cy="1143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0" y="990600"/>
            <a:ext cx="80772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077200" y="0"/>
            <a:ext cx="1066800" cy="1128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656095" y="228600"/>
            <a:ext cx="596390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28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20" y="1055384"/>
            <a:ext cx="913908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-2094706" y="285670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-2141410" y="2861626"/>
            <a:ext cx="5715000" cy="1588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838200" y="1114425"/>
            <a:ext cx="8229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6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כאמור, מדובר בוועידת הפיתוח הבינ"ל הגדולה ביותר שתקבע את היעדים ומגמות הפיתוח ל – 20 שנים הקרובות.</a:t>
            </a:r>
            <a:r>
              <a:rPr lang="he-IL" sz="20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342900" indent="-342900"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endParaRPr lang="he-IL" sz="12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6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הפלסטינים מנצלים את הזירה </a:t>
            </a:r>
            <a:r>
              <a:rPr lang="he-IL" sz="1600" b="1" kern="0" dirty="0" err="1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האו"מית</a:t>
            </a:r>
            <a:r>
              <a:rPr lang="he-IL" sz="16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במסגרת מגעי ההכנה לקראת וועידה </a:t>
            </a:r>
            <a:r>
              <a:rPr lang="he-IL" sz="16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בניסיון לשדרג את מעמדם בוועידה ממשקיף למדינה</a:t>
            </a:r>
            <a:r>
              <a:rPr lang="he-IL" sz="16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. לשדרוג כזה יכולות להיות משמעויות תקדימיות. </a:t>
            </a:r>
          </a:p>
          <a:p>
            <a:pPr marL="342900" indent="-342900"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endParaRPr lang="he-IL" sz="16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he-IL" sz="16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המודל לפיו אמורה להתנהל הוועידה אומץ בהחלטת עצרת שקובעת כי הפלס' ישתתפו במעמד של משקיף. כעת, </a:t>
            </a:r>
            <a:r>
              <a:rPr lang="he-IL" sz="16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הפלסטינים מסיתים הצידה את השיח המקצועי סביב הוועידה</a:t>
            </a:r>
            <a:r>
              <a:rPr lang="he-IL" sz="16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 ודוחפים לאימוץ של החלטה חדשה בעצרת ש</a:t>
            </a:r>
            <a:r>
              <a:rPr lang="he-IL" sz="1600" b="1" kern="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תשנה את מודל הוועידה כך שיוכלו להשתתף בתור מדינה</a:t>
            </a:r>
            <a:r>
              <a:rPr lang="he-IL" sz="16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he-IL" sz="16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FontTx/>
              <a:buBlip>
                <a:blip r:embed="rId4"/>
              </a:buBlip>
            </a:pPr>
            <a:endParaRPr lang="he-IL" sz="16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r" rtl="1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</a:pPr>
            <a:endParaRPr lang="he-IL" sz="1600" b="1" kern="0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316468"/>
            <a:ext cx="70866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/>
            <a:r>
              <a:rPr lang="he-IL" sz="2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ניסיון פלסטיני לחטוף את האג'נדה של וועידת </a:t>
            </a:r>
            <a:r>
              <a:rPr lang="en-US" sz="2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RIO </a:t>
            </a:r>
            <a:endParaRPr lang="en-US" sz="2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5965058"/>
            <a:ext cx="76436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he-IL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ברמה האופרטיבית פועלת המשלחת מול מדינות חברות ידידות לסיכול המהלך. </a:t>
            </a:r>
          </a:p>
        </p:txBody>
      </p:sp>
    </p:spTree>
    <p:extLst>
      <p:ext uri="{BB962C8B-B14F-4D97-AF65-F5344CB8AC3E}">
        <p14:creationId xmlns:p14="http://schemas.microsoft.com/office/powerpoint/2010/main" val="25262610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37693</TotalTime>
  <Words>1303</Words>
  <Application>Microsoft Office PowerPoint</Application>
  <PresentationFormat>On-screen Show (4:3)</PresentationFormat>
  <Paragraphs>204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345</cp:revision>
  <cp:lastPrinted>2012-08-16T17:46:26Z</cp:lastPrinted>
  <dcterms:created xsi:type="dcterms:W3CDTF">2011-11-29T15:26:00Z</dcterms:created>
  <dcterms:modified xsi:type="dcterms:W3CDTF">2012-08-16T17:50:49Z</dcterms:modified>
</cp:coreProperties>
</file>