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D7920-58BB-4266-93D7-6B93EC813D93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7488-4A9C-4A66-8158-403D5FBCA85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7E09C-9CB1-4C7A-A96C-375D8D3C55BF}" type="datetimeFigureOut">
              <a:rPr lang="he-IL" smtClean="0"/>
              <a:pPr/>
              <a:t>י"ג/אדר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B1FE-AABA-4D74-873F-44C5E6A06208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משילות וחברה בישראל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sz="2000" dirty="0"/>
          </a:p>
          <a:p>
            <a:pPr>
              <a:buNone/>
            </a:pPr>
            <a:r>
              <a:rPr lang="he-IL" sz="2000" dirty="0" smtClean="0"/>
              <a:t>מב"ל 20.3.2019</a:t>
            </a:r>
            <a:endParaRPr lang="he-I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 משילות ומורכבות</a:t>
            </a:r>
            <a:br>
              <a:rPr lang="he-IL" sz="4000" dirty="0" smtClean="0"/>
            </a:br>
            <a:r>
              <a:rPr lang="he-IL" sz="4000" dirty="0" smtClean="0"/>
              <a:t> </a:t>
            </a:r>
            <a:r>
              <a:rPr lang="en-US" sz="4000" dirty="0" smtClean="0"/>
              <a:t>governance and complexity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sz="2000" dirty="0" smtClean="0"/>
              <a:t>נקודות מוצא</a:t>
            </a:r>
            <a:r>
              <a:rPr lang="he-IL" sz="2000" dirty="0" smtClean="0"/>
              <a:t>:</a:t>
            </a:r>
          </a:p>
          <a:p>
            <a:endParaRPr lang="he-IL" sz="2000" dirty="0" smtClean="0"/>
          </a:p>
          <a:p>
            <a:r>
              <a:rPr lang="he-IL" sz="2000" dirty="0" smtClean="0"/>
              <a:t>כיוון התבוננות מדינה חברה – חברה </a:t>
            </a:r>
            <a:r>
              <a:rPr lang="he-IL" sz="2000" dirty="0" smtClean="0"/>
              <a:t>מדינה</a:t>
            </a:r>
          </a:p>
          <a:p>
            <a:r>
              <a:rPr lang="en-US" sz="2000" dirty="0" smtClean="0"/>
              <a:t>Society state vs state society model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המדינה כשחקן מרכזי ולא השתקפות חברה </a:t>
            </a:r>
            <a:r>
              <a:rPr lang="he-IL" sz="2000" dirty="0" smtClean="0"/>
              <a:t>ופוליטיקה</a:t>
            </a:r>
          </a:p>
          <a:p>
            <a:r>
              <a:rPr lang="en-US" sz="2000" dirty="0" smtClean="0"/>
              <a:t>Bringing the state back in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המדינה תעצב את כל אחד מן האתגרים הנובעים מן </a:t>
            </a:r>
            <a:r>
              <a:rPr lang="he-IL" sz="2000" dirty="0" smtClean="0"/>
              <a:t>הפרספקטיבות</a:t>
            </a:r>
          </a:p>
          <a:p>
            <a:r>
              <a:rPr lang="en-US" sz="2000" dirty="0" smtClean="0"/>
              <a:t>States will shape their destiny in the age of globalization: critical decisions </a:t>
            </a:r>
            <a:endParaRPr lang="he-IL" sz="2000" dirty="0" smtClean="0"/>
          </a:p>
          <a:p>
            <a:pPr>
              <a:buNone/>
            </a:pPr>
            <a:endParaRPr lang="he-IL" sz="2000" dirty="0" smtClean="0"/>
          </a:p>
          <a:p>
            <a:r>
              <a:rPr lang="he-IL" sz="2000" dirty="0" smtClean="0"/>
              <a:t>האתגר כיצד לקבל החלטות קולקטיביות מחייבות, לגיטימיות ואפקטיביות במדינת לאום של המאה ה-20 בתנאי המורכבות של המאה </a:t>
            </a:r>
            <a:r>
              <a:rPr lang="he-IL" sz="2000" dirty="0" smtClean="0"/>
              <a:t>ה-21</a:t>
            </a:r>
          </a:p>
          <a:p>
            <a:endParaRPr lang="he-IL" sz="2000" dirty="0" smtClean="0"/>
          </a:p>
          <a:p>
            <a:r>
              <a:rPr lang="en-US" sz="2000" dirty="0" smtClean="0"/>
              <a:t> </a:t>
            </a:r>
            <a:r>
              <a:rPr lang="en-US" sz="2000" dirty="0" smtClean="0"/>
              <a:t>making collective binding decisions by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nation state in 21th century setting</a:t>
            </a:r>
            <a:endParaRPr lang="he-I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מורכבות כעמדת מוצא למדיניות </a:t>
            </a:r>
            <a:r>
              <a:rPr lang="he-IL" sz="4000" dirty="0" smtClean="0"/>
              <a:t>חברתית</a:t>
            </a:r>
            <a:br>
              <a:rPr lang="he-IL" sz="4000" dirty="0" smtClean="0"/>
            </a:br>
            <a:r>
              <a:rPr lang="en-US" sz="4000" dirty="0" smtClean="0"/>
              <a:t>complexity as point of departure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2000" dirty="0" smtClean="0"/>
              <a:t>פרמטרים של מורכבות המשפיעים על המדינה</a:t>
            </a:r>
            <a:r>
              <a:rPr lang="he-IL" sz="2000" dirty="0" smtClean="0"/>
              <a:t>:</a:t>
            </a:r>
          </a:p>
          <a:p>
            <a:r>
              <a:rPr lang="en-US" sz="2000" dirty="0" smtClean="0"/>
              <a:t>Parameters of complexity</a:t>
            </a:r>
            <a:endParaRPr lang="he-IL" sz="2000" dirty="0" smtClean="0"/>
          </a:p>
          <a:p>
            <a:endParaRPr lang="he-IL" sz="2000" dirty="0"/>
          </a:p>
          <a:p>
            <a:r>
              <a:rPr lang="en-US" sz="2000" dirty="0" smtClean="0"/>
              <a:t>Differentiation</a:t>
            </a:r>
            <a:r>
              <a:rPr lang="he-IL" sz="2000" dirty="0" smtClean="0"/>
              <a:t> שונות </a:t>
            </a:r>
            <a:r>
              <a:rPr lang="en-US" sz="2000" dirty="0" smtClean="0"/>
              <a:t> 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 </a:t>
            </a:r>
            <a:r>
              <a:rPr lang="en-US" sz="2000" dirty="0" smtClean="0"/>
              <a:t>dynamism </a:t>
            </a:r>
            <a:r>
              <a:rPr lang="he-IL" sz="2000" dirty="0" smtClean="0"/>
              <a:t> </a:t>
            </a:r>
            <a:r>
              <a:rPr lang="he-IL" sz="2000" dirty="0" smtClean="0"/>
              <a:t>דינמיות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יחסי אזרח </a:t>
            </a:r>
            <a:r>
              <a:rPr lang="he-IL" sz="2000" dirty="0" smtClean="0"/>
              <a:t>מדינה </a:t>
            </a:r>
            <a:r>
              <a:rPr lang="en-US" sz="2000" dirty="0" smtClean="0"/>
              <a:t> citizenship and the state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פרטי – </a:t>
            </a:r>
            <a:r>
              <a:rPr lang="he-IL" sz="2000" dirty="0" smtClean="0"/>
              <a:t>ציבורי </a:t>
            </a:r>
            <a:r>
              <a:rPr lang="en-US" sz="2000" dirty="0" smtClean="0"/>
              <a:t>blur borders private - public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ללא מטא נרטיב או ידע </a:t>
            </a:r>
            <a:r>
              <a:rPr lang="he-IL" sz="2000" dirty="0" smtClean="0"/>
              <a:t>מוסכם </a:t>
            </a:r>
            <a:r>
              <a:rPr lang="en-US" sz="2000" dirty="0" smtClean="0"/>
              <a:t> meta narrative </a:t>
            </a:r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חזיתות חדשות </a:t>
            </a:r>
            <a:r>
              <a:rPr lang="en-US" sz="2000" dirty="0" smtClean="0"/>
              <a:t>new frontiers of intervention by state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תלות הדדית בין מערכות </a:t>
            </a:r>
            <a:r>
              <a:rPr lang="he-IL" sz="2000" dirty="0" smtClean="0"/>
              <a:t>גדולות </a:t>
            </a:r>
            <a:r>
              <a:rPr lang="en-US" sz="2000" dirty="0" smtClean="0"/>
              <a:t>interdependence</a:t>
            </a:r>
            <a:endParaRPr lang="he-I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 smtClean="0"/>
              <a:t>משילות </a:t>
            </a:r>
            <a:r>
              <a:rPr lang="he-IL" sz="4000" dirty="0" smtClean="0"/>
              <a:t>ודמוקרטיה </a:t>
            </a:r>
            <a:r>
              <a:rPr lang="en-US" sz="4000" dirty="0" smtClean="0"/>
              <a:t>democracy and complexity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אנטי </a:t>
            </a:r>
            <a:r>
              <a:rPr lang="he-IL" sz="2000" dirty="0" smtClean="0"/>
              <a:t>פוליטיקה </a:t>
            </a:r>
            <a:r>
              <a:rPr lang="en-US" sz="2000" dirty="0" smtClean="0"/>
              <a:t>anti politics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קיצו של מיתוס האזרח </a:t>
            </a:r>
            <a:r>
              <a:rPr lang="he-IL" sz="2000" dirty="0" smtClean="0"/>
              <a:t>המודע </a:t>
            </a:r>
            <a:r>
              <a:rPr lang="en-US" sz="2000" dirty="0" smtClean="0"/>
              <a:t>the informed citizen myth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המשבר המבני של אליטות </a:t>
            </a:r>
            <a:r>
              <a:rPr lang="he-IL" sz="2000" dirty="0" smtClean="0"/>
              <a:t>ומפלגות </a:t>
            </a:r>
            <a:r>
              <a:rPr lang="en-US" sz="2000" dirty="0" smtClean="0"/>
              <a:t>ruling the void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משבר </a:t>
            </a:r>
            <a:r>
              <a:rPr lang="he-IL" sz="2000" dirty="0" smtClean="0"/>
              <a:t>המומחים </a:t>
            </a:r>
            <a:r>
              <a:rPr lang="en-US" sz="2000" dirty="0" smtClean="0"/>
              <a:t>experts crisis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ממשלה קטנה – גדולה הפרטה </a:t>
            </a:r>
            <a:r>
              <a:rPr lang="he-IL" sz="2000" dirty="0" smtClean="0"/>
              <a:t>לסוגיה </a:t>
            </a:r>
            <a:r>
              <a:rPr lang="en-US" sz="2000" dirty="0" smtClean="0"/>
              <a:t>beyond small big government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כושר תמרון מוגבל במערכות </a:t>
            </a:r>
            <a:r>
              <a:rPr lang="he-IL" sz="2000" dirty="0" smtClean="0"/>
              <a:t>גדולות </a:t>
            </a:r>
            <a:r>
              <a:rPr lang="en-US" sz="2000" dirty="0" smtClean="0"/>
              <a:t> change and complexity</a:t>
            </a:r>
            <a:endParaRPr lang="he-I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מרחבים ואתגרים של משילות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תיחום מול </a:t>
            </a:r>
            <a:r>
              <a:rPr lang="he-IL" sz="2000" dirty="0" smtClean="0"/>
              <a:t>פוליטיקה </a:t>
            </a:r>
            <a:r>
              <a:rPr lang="en-US" sz="2000" dirty="0" smtClean="0"/>
              <a:t> civil service and politics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תיחום מול </a:t>
            </a:r>
            <a:r>
              <a:rPr lang="he-IL" sz="2000" dirty="0" smtClean="0"/>
              <a:t>חברה אזרחית </a:t>
            </a:r>
            <a:r>
              <a:rPr lang="en-US" sz="2000" dirty="0" smtClean="0"/>
              <a:t> central government vs civil society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תיחום מול שלטון </a:t>
            </a:r>
            <a:r>
              <a:rPr lang="he-IL" sz="2000" dirty="0" smtClean="0"/>
              <a:t>מקומי </a:t>
            </a:r>
            <a:r>
              <a:rPr lang="en-US" sz="2000" dirty="0" smtClean="0"/>
              <a:t>central vs local government 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תיאום בין משרדי </a:t>
            </a:r>
            <a:r>
              <a:rPr lang="en-US" sz="2000" dirty="0" smtClean="0"/>
              <a:t>coordinating government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משרדים שיוריים ופרויקטים </a:t>
            </a:r>
            <a:r>
              <a:rPr lang="he-IL" sz="2000" dirty="0" smtClean="0"/>
              <a:t>לאומיים </a:t>
            </a:r>
            <a:r>
              <a:rPr lang="en-US" sz="2000" dirty="0" smtClean="0"/>
              <a:t>concentrated efforts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המפגש ב </a:t>
            </a:r>
            <a:r>
              <a:rPr lang="en-US" sz="2000" dirty="0" smtClean="0"/>
              <a:t>Street level bureaucracy </a:t>
            </a:r>
            <a:endParaRPr lang="he-I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241</Words>
  <Application>Microsoft Office PowerPoint</Application>
  <PresentationFormat>‫הצגה על המסך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5</vt:i4>
      </vt:variant>
    </vt:vector>
  </HeadingPairs>
  <TitlesOfParts>
    <vt:vector size="7" baseType="lpstr">
      <vt:lpstr>ערכת נושא Office</vt:lpstr>
      <vt:lpstr>1_ערכת נושא Office</vt:lpstr>
      <vt:lpstr>משילות וחברה בישראל</vt:lpstr>
      <vt:lpstr> משילות ומורכבות  governance and complexity</vt:lpstr>
      <vt:lpstr>מורכבות כעמדת מוצא למדיניות חברתית complexity as point of departure</vt:lpstr>
      <vt:lpstr>משילות ודמוקרטיה democracy and complexity</vt:lpstr>
      <vt:lpstr>מרחבים ואתגרים של משילות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משילות וחברה בישראל</dc:title>
  <dc:creator>נרי</dc:creator>
  <cp:lastModifiedBy>נרי</cp:lastModifiedBy>
  <cp:revision>1</cp:revision>
  <dcterms:created xsi:type="dcterms:W3CDTF">2019-03-20T05:54:55Z</dcterms:created>
  <dcterms:modified xsi:type="dcterms:W3CDTF">2019-03-20T07:00:44Z</dcterms:modified>
</cp:coreProperties>
</file>