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256" r:id="rId3"/>
    <p:sldId id="297" r:id="rId4"/>
    <p:sldId id="318" r:id="rId5"/>
    <p:sldId id="278" r:id="rId6"/>
    <p:sldId id="313" r:id="rId7"/>
    <p:sldId id="282" r:id="rId8"/>
    <p:sldId id="314" r:id="rId9"/>
    <p:sldId id="290" r:id="rId10"/>
    <p:sldId id="261" r:id="rId11"/>
    <p:sldId id="315" r:id="rId12"/>
    <p:sldId id="283" r:id="rId13"/>
    <p:sldId id="307" r:id="rId14"/>
    <p:sldId id="317" r:id="rId15"/>
    <p:sldId id="327" r:id="rId16"/>
    <p:sldId id="329" r:id="rId17"/>
    <p:sldId id="316" r:id="rId18"/>
    <p:sldId id="330" r:id="rId19"/>
    <p:sldId id="286" r:id="rId20"/>
    <p:sldId id="320" r:id="rId21"/>
    <p:sldId id="270" r:id="rId22"/>
    <p:sldId id="300" r:id="rId23"/>
    <p:sldId id="269" r:id="rId24"/>
    <p:sldId id="303" r:id="rId25"/>
    <p:sldId id="275" r:id="rId26"/>
    <p:sldId id="296" r:id="rId27"/>
    <p:sldId id="294" r:id="rId28"/>
    <p:sldId id="325" r:id="rId29"/>
    <p:sldId id="310" r:id="rId30"/>
    <p:sldId id="311"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initials="U" lastIdx="16" clrIdx="0">
    <p:extLst>
      <p:ext uri="{19B8F6BF-5375-455C-9EA6-DF929625EA0E}">
        <p15:presenceInfo xmlns:p15="http://schemas.microsoft.com/office/powerpoint/2012/main" userId="משתמ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53" autoAdjust="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0T11:45:42.973" idx="1">
    <p:pos x="7378" y="1373"/>
    <p:text>ארבע, ויש לפרט</p:text>
    <p:extLst>
      <p:ext uri="{C676402C-5697-4E1C-873F-D02D1690AC5C}">
        <p15:threadingInfo xmlns:p15="http://schemas.microsoft.com/office/powerpoint/2012/main" timeZoneBias="-120"/>
      </p:ext>
    </p:extLst>
  </p:cm>
  <p:cm authorId="1" dt="2020-11-20T11:46:07.742" idx="2">
    <p:pos x="2960" y="2310"/>
    <p:text>זו כתיבה, לא שיחה אז צריך לנסח בשלון 'אקדמית' יותר, למל: לאחרונה עלה הסהכוך למודעות... וכו'</p:text>
    <p:extLst>
      <p:ext uri="{C676402C-5697-4E1C-873F-D02D1690AC5C}">
        <p15:threadingInfo xmlns:p15="http://schemas.microsoft.com/office/powerpoint/2012/main" timeZoneBias="-120"/>
      </p:ext>
    </p:extLst>
  </p:cm>
  <p:cm authorId="1" dt="2020-11-20T11:47:00.149" idx="3">
    <p:pos x="5558" y="3505"/>
    <p:text>י</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1-20T11:59:36.662" idx="13">
    <p:pos x="4369" y="741"/>
    <p:text>סימוכין? משהו מדעי בהקשר או רק תקשורת?</p:text>
    <p:extLst>
      <p:ext uri="{C676402C-5697-4E1C-873F-D02D1690AC5C}">
        <p15:threadingInfo xmlns:p15="http://schemas.microsoft.com/office/powerpoint/2012/main" timeZoneBias="-120"/>
      </p:ext>
    </p:extLst>
  </p:cm>
  <p:cm authorId="1" dt="2020-11-20T12:00:14.119" idx="14">
    <p:pos x="10" y="10"/>
    <p:text>ומה האסטרטגיה היוונית מול תורכיה?</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11-20T12:01:07.299" idx="15">
    <p:pos x="5019" y="1710"/>
    <p:text>ואם תורכיה תתקבל לאירופה היא תזנח את ץביעותיה באיים?</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11-20T12:01:33.589" idx="16">
    <p:pos x="3663" y="-19"/>
    <p:text>שקף מקורות?</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1-20T11:48:43.756" idx="4">
    <p:pos x="7680" y="11"/>
    <p:text>מקור הציטוטים?</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1-20T11:49:13.902" idx="5">
    <p:pos x="2770" y="184"/>
    <p:text>כל השקף הזה נכנס במשפט אחד: בין יוון לתורכיה מחלוקות שונות, שאת עיקרן בחרנו לציין כאן, ולכול מכנה משותף גיאוגרפי...</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1-20T11:51:09.204" idx="6">
    <p:pos x="7175" y="735"/>
    <p:text>חזרה - עוד שקף ירד...</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1-20T11:51:24.729" idx="7">
    <p:pos x="6342" y="582"/>
    <p:text>חבריות וחברים: זו כתיבה, לא הרצאה בכיתה: מבט במפה מגלה כי...</p:text>
    <p:extLst>
      <p:ext uri="{C676402C-5697-4E1C-873F-D02D1690AC5C}">
        <p15:threadingInfo xmlns:p15="http://schemas.microsoft.com/office/powerpoint/2012/main" timeZoneBias="-120"/>
      </p:ext>
    </p:extLst>
  </p:cm>
  <p:cm authorId="1" dt="2020-11-20T11:52:53.322" idx="8">
    <p:pos x="907" y="2273"/>
    <p:text>משפיע</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1-20T11:53:33.609" idx="9">
    <p:pos x="5159" y="2120"/>
    <p:text>סימוכין, מקור</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1-20T11:56:18.201" idx="10">
    <p:pos x="7108" y="490"/>
    <p:text>מה? אתם 'מדברים', לא כותבים</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1-20T11:57:46.433" idx="11">
    <p:pos x="6747" y="3438"/>
    <p:text>קשה לקרא עברית כזו...מה זה ריבים יומיים? כל יום רבים? במה? איך? אין מילה יותר טובה?</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1-20T11:59:10.288" idx="12">
    <p:pos x="1998" y="472"/>
    <p:text>איום</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C8F70CB-6342-44E9-9A04-71850C72A4CA}" type="datetimeFigureOut">
              <a:rPr lang="he-IL" smtClean="0"/>
              <a:t>ז'/כסלו/תשפ"א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94C14A1-7709-4D34-8469-34339BEF3953}" type="slidenum">
              <a:rPr lang="he-IL" smtClean="0"/>
              <a:t>‹#›</a:t>
            </a:fld>
            <a:endParaRPr lang="he-IL"/>
          </a:p>
        </p:txBody>
      </p:sp>
    </p:spTree>
    <p:extLst>
      <p:ext uri="{BB962C8B-B14F-4D97-AF65-F5344CB8AC3E}">
        <p14:creationId xmlns:p14="http://schemas.microsoft.com/office/powerpoint/2010/main" val="3506239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en-IL" sz="1200" dirty="0">
                <a:solidFill>
                  <a:srgbClr val="222222"/>
                </a:solidFill>
                <a:latin typeface="David" panose="020E0502060401010101" pitchFamily="34" charset="-79"/>
                <a:ea typeface="Times New Roman" panose="02020603050405020304" pitchFamily="18" charset="0"/>
              </a:rPr>
              <a:t>יוון תומכת במהלך ההצטרפות של לטורקיה לאיחוד האירופי, מכיוון שיוון מאמינה שהאיחוד האירופי הוא זרז ליציבות וצמיחה אזוריים ומהלך זה יועיל לטורקיה ואירופה. עם זאת, תנאי מקדים מהותי להצטרפות טורקיה לאיחוד האירופי הוא עמידה בתנאי ההצטרפות הכולל כיבוד עקרון יחסי שכנות טובים.</a:t>
            </a:r>
            <a:r>
              <a:rPr lang="en-IL" altLang="en-IL" sz="800" dirty="0">
                <a:cs typeface="Arial" panose="020B0604020202020204" pitchFamily="34" charset="0"/>
              </a:rPr>
              <a:t> </a:t>
            </a:r>
            <a:endParaRPr lang="en-US" altLang="en-IL" sz="1600" dirty="0">
              <a:latin typeface="Arial" panose="020B0604020202020204" pitchFamily="34" charset="0"/>
              <a:cs typeface="Arial" panose="020B0604020202020204" pitchFamily="34" charset="0"/>
            </a:endParaRP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הפטריארכיה </a:t>
            </a:r>
            <a:r>
              <a:rPr lang="he-IL" sz="1200" kern="1200" dirty="0" err="1">
                <a:solidFill>
                  <a:schemeClr val="tx1"/>
                </a:solidFill>
                <a:effectLst/>
                <a:latin typeface="+mn-lt"/>
                <a:ea typeface="+mn-ea"/>
                <a:cs typeface="+mn-cs"/>
              </a:rPr>
              <a:t>האוקומנית</a:t>
            </a:r>
            <a:r>
              <a:rPr lang="he-IL" sz="1200" kern="1200" dirty="0">
                <a:solidFill>
                  <a:schemeClr val="tx1"/>
                </a:solidFill>
                <a:effectLst/>
                <a:latin typeface="+mn-lt"/>
                <a:ea typeface="+mn-ea"/>
                <a:cs typeface="+mn-cs"/>
              </a:rPr>
              <a:t>  - (הפטריארכיה האקומנית של קונסטנטינופול או הפטריארכיה האורתודוקסית של קונסטנטינופול ידועה גם ככנסייה האורתודוקסית של קונסטנטינופול היא אחת מארבע-עשרה הכנסיות האורתודוקסיות </a:t>
            </a:r>
            <a:r>
              <a:rPr lang="he-IL" sz="1200" kern="1200" dirty="0" err="1">
                <a:solidFill>
                  <a:schemeClr val="tx1"/>
                </a:solidFill>
                <a:effectLst/>
                <a:latin typeface="+mn-lt"/>
                <a:ea typeface="+mn-ea"/>
                <a:cs typeface="+mn-cs"/>
              </a:rPr>
              <a:t>האוטוקפליות</a:t>
            </a:r>
            <a:r>
              <a:rPr lang="he-IL" sz="1200" kern="1200" dirty="0">
                <a:solidFill>
                  <a:schemeClr val="tx1"/>
                </a:solidFill>
                <a:effectLst/>
                <a:latin typeface="+mn-lt"/>
                <a:ea typeface="+mn-ea"/>
                <a:cs typeface="+mn-cs"/>
              </a:rPr>
              <a:t> המרכיבות את עולם הנצרות האורתודוקסית) .</a:t>
            </a:r>
            <a:endParaRPr lang="en-IL" sz="1200" kern="1200" dirty="0">
              <a:solidFill>
                <a:schemeClr val="tx1"/>
              </a:solidFill>
              <a:effectLst/>
              <a:latin typeface="+mn-lt"/>
              <a:ea typeface="+mn-ea"/>
              <a:cs typeface="+mn-cs"/>
            </a:endParaRPr>
          </a:p>
          <a:p>
            <a:endParaRPr lang="en-IL" dirty="0"/>
          </a:p>
        </p:txBody>
      </p:sp>
      <p:sp>
        <p:nvSpPr>
          <p:cNvPr id="4" name="מציין מיקום של מספר שקופית 3"/>
          <p:cNvSpPr>
            <a:spLocks noGrp="1"/>
          </p:cNvSpPr>
          <p:nvPr>
            <p:ph type="sldNum" sz="quarter" idx="5"/>
          </p:nvPr>
        </p:nvSpPr>
        <p:spPr/>
        <p:txBody>
          <a:bodyPr/>
          <a:lstStyle/>
          <a:p>
            <a:fld id="{8171581D-4087-4DCC-877C-548800ABC29C}" type="slidenum">
              <a:rPr lang="en-IL" smtClean="0"/>
              <a:t>25</a:t>
            </a:fld>
            <a:endParaRPr lang="en-IL"/>
          </a:p>
        </p:txBody>
      </p:sp>
    </p:spTree>
    <p:extLst>
      <p:ext uri="{BB962C8B-B14F-4D97-AF65-F5344CB8AC3E}">
        <p14:creationId xmlns:p14="http://schemas.microsoft.com/office/powerpoint/2010/main" val="97978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8280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33114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15519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2990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72093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51472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71326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420673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21326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77400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B6BC8-6409-4874-AF98-BD7181578C95}" type="datetimeFigureOut">
              <a:rPr lang="he-IL" smtClean="0"/>
              <a:t>ז'/כסלו/תשפ"א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54263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B6BC8-6409-4874-AF98-BD7181578C95}" type="datetimeFigureOut">
              <a:rPr lang="he-IL" smtClean="0"/>
              <a:t>ז'/כסלו/תשפ"א</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3E17E-FE0A-41FA-B6AC-27CD02277D03}" type="slidenum">
              <a:rPr lang="he-IL" smtClean="0"/>
              <a:t>‹#›</a:t>
            </a:fld>
            <a:endParaRPr lang="he-IL"/>
          </a:p>
        </p:txBody>
      </p:sp>
    </p:spTree>
    <p:extLst>
      <p:ext uri="{BB962C8B-B14F-4D97-AF65-F5344CB8AC3E}">
        <p14:creationId xmlns:p14="http://schemas.microsoft.com/office/powerpoint/2010/main" val="833410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eg"/><Relationship Id="rId4" Type="http://schemas.microsoft.com/office/2007/relationships/hdphoto" Target="../media/hdphoto5.wdp"/><Relationship Id="rId9"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hyperlink" Target="https://he.wikipedia.org/wiki/%D7%94%D7%99%D7%9D_%D7%94%D7%90%D7%92%D7%90%D7%99" TargetMode="External"/><Relationship Id="rId2" Type="http://schemas.openxmlformats.org/officeDocument/2006/relationships/hyperlink" Target="https://he.wikipedia.org/wiki/%D7%94%D7%99%D7%9D_%D7%94%D7%AA%D7%99%D7%9B%D7%95%D7%9F" TargetMode="Externa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hyperlink" Target="https://he.wikipedia.org/wiki/%D7%94%D7%99%D7%9D_%D7%94%D7%A9%D7%97%D7%95%D7%A8"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microsoft.com/office/2007/relationships/hdphoto" Target="../media/hdphoto6.wdp"/><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60.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comments" Target="../comments/comment12.xml"/><Relationship Id="rId5" Type="http://schemas.microsoft.com/office/2007/relationships/hdphoto" Target="../media/hdphoto12.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7.png"/><Relationship Id="rId5" Type="http://schemas.openxmlformats.org/officeDocument/2006/relationships/image" Target="../media/image12.jpe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40181" y="290946"/>
            <a:ext cx="6906491" cy="693161"/>
          </a:xfrm>
        </p:spPr>
        <p:txBody>
          <a:bodyPr>
            <a:noAutofit/>
          </a:bodyPr>
          <a:lstStyle/>
          <a:p>
            <a:pPr algn="ctr" rtl="1"/>
            <a:r>
              <a:rPr lang="he-IL" sz="4800" b="1" dirty="0">
                <a:effectLst>
                  <a:outerShdw blurRad="38100" dist="38100" dir="2700000" algn="tl">
                    <a:srgbClr val="000000">
                      <a:alpha val="43137"/>
                    </a:srgbClr>
                  </a:outerShdw>
                </a:effectLst>
              </a:rPr>
              <a:t>פתיחה</a:t>
            </a:r>
          </a:p>
        </p:txBody>
      </p:sp>
      <p:sp>
        <p:nvSpPr>
          <p:cNvPr id="5" name="Content Placeholder 2"/>
          <p:cNvSpPr txBox="1">
            <a:spLocks/>
          </p:cNvSpPr>
          <p:nvPr/>
        </p:nvSpPr>
        <p:spPr>
          <a:xfrm>
            <a:off x="138545" y="1343890"/>
            <a:ext cx="11859491" cy="5417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he-IL" sz="3200" b="1" dirty="0"/>
              <a:t>ההקשר לסיור אירופה ביוון </a:t>
            </a:r>
            <a:r>
              <a:rPr lang="he-IL" sz="3200" dirty="0"/>
              <a:t>– במסגרת הסיור ליוון יחקור צוות 3 את נושא הפליטים אשר ברובם מגיעים מטורקיה. על רקע זה קיימות מחלוקות וסכסוכים מתמשכים בין שתי המדינות.</a:t>
            </a:r>
          </a:p>
          <a:p>
            <a:pPr algn="r" rtl="1"/>
            <a:endParaRPr lang="he-IL" sz="3200" dirty="0"/>
          </a:p>
          <a:p>
            <a:pPr algn="r" rtl="1"/>
            <a:r>
              <a:rPr lang="he-IL" sz="3200" dirty="0"/>
              <a:t>כשחקרנו את הנושא, הבנו כי הים האגאי הינו גורם מרכזי בעל היבטים רבים בסכסוך, בניהם גם נושא הפליטים, לכן בחרנו בנושא זה כמשלים לשאלה אותה נחקור בסיור ולצורך הבנת מערכת היחסים הבעייתית בין שתי המדינות.</a:t>
            </a:r>
          </a:p>
        </p:txBody>
      </p:sp>
    </p:spTree>
    <p:extLst>
      <p:ext uri="{BB962C8B-B14F-4D97-AF65-F5344CB8AC3E}">
        <p14:creationId xmlns:p14="http://schemas.microsoft.com/office/powerpoint/2010/main" val="3995484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79600" y="215900"/>
            <a:ext cx="6972300" cy="433388"/>
          </a:xfrm>
        </p:spPr>
        <p:txBody>
          <a:bodyPr>
            <a:noAutofit/>
          </a:bodyPr>
          <a:lstStyle/>
          <a:p>
            <a:pPr algn="r" rtl="1"/>
            <a:r>
              <a:rPr lang="he-IL"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 - המשך</a:t>
            </a:r>
          </a:p>
        </p:txBody>
      </p:sp>
      <p:sp>
        <p:nvSpPr>
          <p:cNvPr id="3" name="Content Placeholder 2"/>
          <p:cNvSpPr>
            <a:spLocks noGrp="1"/>
          </p:cNvSpPr>
          <p:nvPr>
            <p:ph idx="1"/>
          </p:nvPr>
        </p:nvSpPr>
        <p:spPr>
          <a:xfrm>
            <a:off x="0" y="889000"/>
            <a:ext cx="11950700" cy="5453063"/>
          </a:xfrm>
        </p:spPr>
        <p:txBody>
          <a:bodyPr/>
          <a:lstStyle/>
          <a:p>
            <a:pPr algn="r" rtl="1"/>
            <a:r>
              <a:rPr lang="he-IL" dirty="0"/>
              <a:t>רק מלהביט במפה ולראות את פיזור האיים היוונים בסמוך לחופי טורקיה ובריחוק מה"</a:t>
            </a:r>
            <a:r>
              <a:rPr lang="en-US" dirty="0"/>
              <a:t>Mainland</a:t>
            </a:r>
            <a:r>
              <a:rPr lang="he-IL" dirty="0"/>
              <a:t>" היוונית, אפשר להבין את הפוטנציאל הגדול לסכסוך.</a:t>
            </a:r>
          </a:p>
          <a:p>
            <a:pPr algn="r" rtl="1"/>
            <a:endParaRPr lang="he-IL" dirty="0"/>
          </a:p>
          <a:p>
            <a:pPr algn="r" rtl="1"/>
            <a:r>
              <a:rPr lang="he-IL" dirty="0"/>
              <a:t>כדי להבין את היקף הבעיה יש לציין כי מדובר ביותר מ-2400 איים, רובם בשליטה יוונית</a:t>
            </a:r>
          </a:p>
          <a:p>
            <a:pPr algn="r" rtl="1"/>
            <a:endParaRPr lang="he-IL" dirty="0"/>
          </a:p>
          <a:p>
            <a:pPr algn="r" rtl="1"/>
            <a:r>
              <a:rPr lang="he-IL" dirty="0"/>
              <a:t>הגיאוגרפיה הפיזית מתאפיינת בדטרמיניזם – אלמנט קבוע (האיים) שמכתיב את </a:t>
            </a:r>
            <a:r>
              <a:rPr lang="he-IL" dirty="0" err="1"/>
              <a:t>הגיאו</a:t>
            </a:r>
            <a:r>
              <a:rPr lang="he-IL" dirty="0"/>
              <a:t>-פוליטיקה והשפעתה על היחסים בין מדינות ועל האסטרטגיה של כל מדינה בפני עצמה</a:t>
            </a:r>
          </a:p>
          <a:p>
            <a:pPr algn="r" rtl="1"/>
            <a:endParaRPr lang="he-IL" dirty="0"/>
          </a:p>
          <a:p>
            <a:pPr algn="r" rtl="1"/>
            <a:endParaRPr lang="he-IL" dirty="0"/>
          </a:p>
          <a:p>
            <a:pPr algn="r" rtl="1"/>
            <a:endParaRPr lang="he-IL" dirty="0"/>
          </a:p>
          <a:p>
            <a:pPr algn="r" rtl="1"/>
            <a:endParaRPr lang="he-IL" dirty="0"/>
          </a:p>
          <a:p>
            <a:pPr algn="r" rtl="1"/>
            <a:endParaRPr lang="he-IL" dirty="0"/>
          </a:p>
        </p:txBody>
      </p:sp>
    </p:spTree>
    <p:extLst>
      <p:ext uri="{BB962C8B-B14F-4D97-AF65-F5344CB8AC3E}">
        <p14:creationId xmlns:p14="http://schemas.microsoft.com/office/powerpoint/2010/main" val="3895177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4291" y="-119785"/>
            <a:ext cx="8021782" cy="978767"/>
          </a:xfrm>
        </p:spPr>
        <p:txBody>
          <a:bodyPr>
            <a:normAutofit/>
          </a:bodyPr>
          <a:lstStyle/>
          <a:p>
            <a:pPr algn="r" rtl="1"/>
            <a:r>
              <a:rPr lang="he-IL" b="1" dirty="0">
                <a:effectLst>
                  <a:outerShdw blurRad="38100" dist="38100" dir="2700000" algn="tl">
                    <a:srgbClr val="000000">
                      <a:alpha val="43137"/>
                    </a:srgbClr>
                  </a:outerShdw>
                </a:effectLst>
              </a:rPr>
              <a:t>מחלוקות בים האגאי</a:t>
            </a:r>
          </a:p>
        </p:txBody>
      </p:sp>
      <p:sp>
        <p:nvSpPr>
          <p:cNvPr id="3" name="מציין מיקום תוכן 2"/>
          <p:cNvSpPr>
            <a:spLocks noGrp="1"/>
          </p:cNvSpPr>
          <p:nvPr>
            <p:ph idx="1"/>
          </p:nvPr>
        </p:nvSpPr>
        <p:spPr>
          <a:xfrm>
            <a:off x="346364" y="858982"/>
            <a:ext cx="11679382" cy="5860474"/>
          </a:xfrm>
        </p:spPr>
        <p:txBody>
          <a:bodyPr>
            <a:normAutofit fontScale="92500" lnSpcReduction="20000"/>
          </a:bodyPr>
          <a:lstStyle/>
          <a:p>
            <a:pPr algn="r" rtl="1"/>
            <a:r>
              <a:rPr lang="he-IL" dirty="0"/>
              <a:t>השנים האחרונות ביחסי </a:t>
            </a:r>
            <a:r>
              <a:rPr lang="he-IL" dirty="0" err="1"/>
              <a:t>טורקיה־יוון</a:t>
            </a:r>
            <a:r>
              <a:rPr lang="he-IL" dirty="0"/>
              <a:t> היו עתירות מתחים – גם בשאלת חיפושי הגז, וגם בטענות ההדדיות להפרת זכויות טריטוריאליות על איים אחדים בים האגאי. מה שהחל כהצקות טורקיות לדייגים יוונים, התפתח בהמשך לסדרת תקריות צבאיות שהעלו מאוד את מפלס המתח.</a:t>
            </a:r>
            <a:endParaRPr lang="he-IL" sz="4800" dirty="0"/>
          </a:p>
          <a:p>
            <a:pPr algn="r" rtl="1"/>
            <a:endParaRPr lang="he-IL" dirty="0"/>
          </a:p>
          <a:p>
            <a:pPr algn="r" rtl="1"/>
            <a:r>
              <a:rPr lang="he-IL" dirty="0"/>
              <a:t>במסיבת עיתונאים משותפת בשנה שעברה עם </a:t>
            </a:r>
            <a:r>
              <a:rPr lang="he-IL" dirty="0" err="1"/>
              <a:t>ארדואן</a:t>
            </a:r>
            <a:r>
              <a:rPr lang="he-IL" dirty="0"/>
              <a:t> הגדיר רה"מ היווני </a:t>
            </a:r>
            <a:r>
              <a:rPr lang="he-IL" dirty="0" err="1"/>
              <a:t>ציפראס</a:t>
            </a:r>
            <a:r>
              <a:rPr lang="he-IL" dirty="0"/>
              <a:t> את הדיאלוג עם טורקיה במילים "כנה" ו"מיוחד", </a:t>
            </a:r>
            <a:r>
              <a:rPr lang="he-IL" b="1" dirty="0"/>
              <a:t>מילות קוד דיפלומטיות </a:t>
            </a:r>
            <a:r>
              <a:rPr lang="he-IL" dirty="0"/>
              <a:t>ל"בוטה" ו"מסובך". אבל </a:t>
            </a:r>
            <a:r>
              <a:rPr lang="he-IL" dirty="0" err="1"/>
              <a:t>ציפראס</a:t>
            </a:r>
            <a:r>
              <a:rPr lang="he-IL" dirty="0"/>
              <a:t> היה אופטימי ואמר: "הפתרונות יימצאו בדיאלוג בינינו. העיקר הוא השמירה על ערוצי תקשורת פתוחים".</a:t>
            </a:r>
          </a:p>
          <a:p>
            <a:pPr algn="r" rtl="1"/>
            <a:endParaRPr lang="he-IL" sz="4000" dirty="0"/>
          </a:p>
          <a:p>
            <a:pPr algn="r" rtl="1"/>
            <a:r>
              <a:rPr lang="he-IL" dirty="0" err="1"/>
              <a:t>ארדואן</a:t>
            </a:r>
            <a:r>
              <a:rPr lang="he-IL" dirty="0"/>
              <a:t> </a:t>
            </a:r>
            <a:r>
              <a:rPr lang="he-IL" dirty="0" err="1"/>
              <a:t>וציפראס</a:t>
            </a:r>
            <a:r>
              <a:rPr lang="he-IL" dirty="0"/>
              <a:t> הבינו היטב – יחד ולחוד – שנכון לעכשיו כדאי להם להתרכז במקום שבו אפשר למצוא אינטרס משותף. ומקום שכזה לדוגמא הוא הטיפול בבעיית הפליטים. </a:t>
            </a:r>
            <a:r>
              <a:rPr lang="he-IL" dirty="0" err="1"/>
              <a:t>ארדואן</a:t>
            </a:r>
            <a:r>
              <a:rPr lang="he-IL" dirty="0"/>
              <a:t> רוצה את המשך התמיכה שהאיחוד האירופי מעביר לו בשנתיים האחרונות, במיליארדים. </a:t>
            </a:r>
            <a:r>
              <a:rPr lang="he-IL" dirty="0" err="1"/>
              <a:t>וציפראס</a:t>
            </a:r>
            <a:r>
              <a:rPr lang="he-IL" dirty="0"/>
              <a:t> מקווה שהכסף הזה ימנע או ימתן את ההסתננות מטורקיה לאירופה דרך יוון.</a:t>
            </a:r>
          </a:p>
          <a:p>
            <a:pPr algn="r" rtl="1"/>
            <a:endParaRPr lang="he-IL" dirty="0"/>
          </a:p>
          <a:p>
            <a:pPr algn="r" rtl="1"/>
            <a:r>
              <a:rPr lang="he-IL" dirty="0"/>
              <a:t>בינתיים, המים השקטים של הים האגאי, ימשיכו ל</a:t>
            </a:r>
            <a:r>
              <a:rPr lang="he-IL" strike="sngStrike" dirty="0"/>
              <a:t>י</a:t>
            </a:r>
            <a:r>
              <a:rPr lang="he-IL" dirty="0"/>
              <a:t>סעור סמוך מאוד לפני השטח.</a:t>
            </a:r>
            <a:endParaRPr lang="he-IL" sz="4000" dirty="0"/>
          </a:p>
        </p:txBody>
      </p:sp>
    </p:spTree>
    <p:extLst>
      <p:ext uri="{BB962C8B-B14F-4D97-AF65-F5344CB8AC3E}">
        <p14:creationId xmlns:p14="http://schemas.microsoft.com/office/powerpoint/2010/main" val="4270976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A3600384-3803-4A17-B284-2B799DB889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12857" t="25524" r="15286" b="4254"/>
          <a:stretch/>
        </p:blipFill>
        <p:spPr>
          <a:xfrm>
            <a:off x="18594" y="-1"/>
            <a:ext cx="12173406" cy="6858000"/>
          </a:xfrm>
          <a:prstGeom prst="rect">
            <a:avLst/>
          </a:prstGeom>
        </p:spPr>
      </p:pic>
      <p:sp>
        <p:nvSpPr>
          <p:cNvPr id="2" name="כותרת 1"/>
          <p:cNvSpPr>
            <a:spLocks noGrp="1"/>
          </p:cNvSpPr>
          <p:nvPr>
            <p:ph type="title"/>
          </p:nvPr>
        </p:nvSpPr>
        <p:spPr>
          <a:xfrm>
            <a:off x="1323110" y="-166254"/>
            <a:ext cx="10515600" cy="1325563"/>
          </a:xfrm>
        </p:spPr>
        <p:txBody>
          <a:bodyPr>
            <a:normAutofit/>
          </a:bodyPr>
          <a:lstStyle/>
          <a:p>
            <a:pPr algn="r" rtl="1"/>
            <a:r>
              <a:rPr lang="he-IL" sz="5400" b="1" dirty="0">
                <a:effectLst>
                  <a:outerShdw blurRad="38100" dist="38100" dir="2700000" algn="tl">
                    <a:srgbClr val="000000">
                      <a:alpha val="43137"/>
                    </a:srgbClr>
                  </a:outerShdw>
                </a:effectLst>
              </a:rPr>
              <a:t>הים האגאי</a:t>
            </a:r>
          </a:p>
        </p:txBody>
      </p:sp>
      <p:sp>
        <p:nvSpPr>
          <p:cNvPr id="9" name="אליפסה 8"/>
          <p:cNvSpPr/>
          <p:nvPr/>
        </p:nvSpPr>
        <p:spPr>
          <a:xfrm>
            <a:off x="1967345" y="595745"/>
            <a:ext cx="4488873" cy="425334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2" descr="https://www.eugenwonders.com/uploads/Greece3%20-%20Copy%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009" y="116691"/>
            <a:ext cx="7047222" cy="66246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2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7F0B4F53-8EBA-4307-927C-597DD0031E4A}"/>
              </a:ext>
            </a:extLst>
          </p:cNvPr>
          <p:cNvSpPr txBox="1">
            <a:spLocks/>
          </p:cNvSpPr>
          <p:nvPr/>
        </p:nvSpPr>
        <p:spPr>
          <a:xfrm flipH="1">
            <a:off x="3142671" y="221673"/>
            <a:ext cx="5105399" cy="576274"/>
          </a:xfrm>
          <a:prstGeom prst="rect">
            <a:avLst/>
          </a:prstGeom>
        </p:spPr>
        <p:txBody>
          <a:bodyPr vert="horz" lIns="91440" tIns="45720" rIns="91440" bIns="45720" rtlCol="1" anchor="b">
            <a:noAutofit/>
          </a:bodyPr>
          <a:lstStyle>
            <a:lvl1pPr algn="ctr" defTabSz="685800" rtl="1" eaLnBrk="1" latinLnBrk="0" hangingPunct="1">
              <a:lnSpc>
                <a:spcPct val="90000"/>
              </a:lnSpc>
              <a:spcBef>
                <a:spcPct val="0"/>
              </a:spcBef>
              <a:buNone/>
              <a:defRPr sz="4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r"/>
            <a:r>
              <a:rPr lang="he-IL" sz="4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החיכוך בים האגאי</a:t>
            </a:r>
          </a:p>
        </p:txBody>
      </p:sp>
      <p:sp>
        <p:nvSpPr>
          <p:cNvPr id="5" name="מציין מיקום תוכן 2">
            <a:extLst>
              <a:ext uri="{FF2B5EF4-FFF2-40B4-BE49-F238E27FC236}">
                <a16:creationId xmlns:a16="http://schemas.microsoft.com/office/drawing/2014/main" id="{21977733-1A55-4F0B-8B9E-E135A9AE73C7}"/>
              </a:ext>
            </a:extLst>
          </p:cNvPr>
          <p:cNvSpPr txBox="1">
            <a:spLocks/>
          </p:cNvSpPr>
          <p:nvPr/>
        </p:nvSpPr>
        <p:spPr>
          <a:xfrm flipH="1">
            <a:off x="252846" y="972439"/>
            <a:ext cx="11747500" cy="5866090"/>
          </a:xfrm>
          <a:prstGeom prst="rect">
            <a:avLst/>
          </a:prstGeom>
        </p:spPr>
        <p:txBody>
          <a:bodyPr vert="horz" lIns="91440" tIns="45720" rIns="91440" bIns="45720" rtlCol="1">
            <a:noAutofit/>
          </a:bodyPr>
          <a:lstStyle>
            <a:lvl1pPr marL="0" indent="0" algn="ctr" defTabSz="685800" rtl="1"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defTabSz="685800" rtl="1"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685800" indent="0" algn="ctr" defTabSz="685800" rtl="1"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0287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3716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17145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ב1982 נתן האו"ם (עפ"י חוק הים) ליוון ולטורקיה את הזכות לטעון על ריבונותן למים הטריטוריאליים עד מרחק של 12 מייל מחופיהן (עד אז מדובר היה בחצי מהמרחק).</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ברגע שהוצג החוק החדש הקיפאון בנושא הים בין השתיים הופר.</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כל כך הרבה איים יווניים המפוזרים בים האגאי, </a:t>
            </a:r>
            <a:r>
              <a:rPr lang="he-IL" sz="2800" strike="sngStrike" dirty="0">
                <a:solidFill>
                  <a:schemeClr val="tx1"/>
                </a:solidFill>
                <a:latin typeface="David" panose="020E0502060401010101" pitchFamily="34" charset="-79"/>
                <a:cs typeface="David" panose="020E0502060401010101" pitchFamily="34" charset="-79"/>
              </a:rPr>
              <a:t>כ</a:t>
            </a:r>
            <a:r>
              <a:rPr lang="he-IL" sz="2800" dirty="0">
                <a:solidFill>
                  <a:schemeClr val="tx1"/>
                </a:solidFill>
                <a:latin typeface="David" panose="020E0502060401010101" pitchFamily="34" charset="-79"/>
                <a:cs typeface="David" panose="020E0502060401010101" pitchFamily="34" charset="-79"/>
              </a:rPr>
              <a:t>שרבים מהם סמוכים למרכזים אורבניים טורקיים נתנו, עפ"י החוק החדש, יתרון משמעותי ליוונים ופגע משמעותית בטורקים בהיבט השליטה הימית בים האגאי. עדיין, יוון לא ניצלה זאת מחשש לעורר עוינות מצד שכנתה.</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ב1995 העביר הפרלמנט הטורקי החלטה כי במידה ויוון תגדיל חד צדדית את המים הטריטוריאליים שלה זו תהיה סיבה לצאת למלחמה</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הסיבה ללוחמנות הזו היא </a:t>
            </a:r>
            <a:r>
              <a:rPr lang="he-IL" sz="2800" strike="sngStrike" dirty="0">
                <a:solidFill>
                  <a:schemeClr val="tx1"/>
                </a:solidFill>
                <a:latin typeface="David" panose="020E0502060401010101" pitchFamily="34" charset="-79"/>
                <a:cs typeface="David" panose="020E0502060401010101" pitchFamily="34" charset="-79"/>
              </a:rPr>
              <a:t>בגלל ש </a:t>
            </a:r>
            <a:r>
              <a:rPr lang="he-IL" sz="2800" dirty="0">
                <a:solidFill>
                  <a:schemeClr val="tx1"/>
                </a:solidFill>
                <a:latin typeface="David" panose="020E0502060401010101" pitchFamily="34" charset="-79"/>
                <a:cs typeface="David" panose="020E0502060401010101" pitchFamily="34" charset="-79"/>
              </a:rPr>
              <a:t> כי מדובר באינטרסים לאומיים.</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אם יוון תגדיל את המים הטריטוריאליים נתח השליטה שלה בים האגאי יעלה מ43.5% ל71.5 בזמן שחלקה של טורקיה יעלה </a:t>
            </a:r>
            <a:r>
              <a:rPr lang="he-IL" sz="2800" strike="sngStrike" dirty="0">
                <a:solidFill>
                  <a:schemeClr val="tx1"/>
                </a:solidFill>
                <a:latin typeface="David" panose="020E0502060401010101" pitchFamily="34" charset="-79"/>
                <a:cs typeface="David" panose="020E0502060401010101" pitchFamily="34" charset="-79"/>
              </a:rPr>
              <a:t>בקושי</a:t>
            </a:r>
            <a:r>
              <a:rPr lang="he-IL" sz="2800" dirty="0">
                <a:solidFill>
                  <a:schemeClr val="tx1"/>
                </a:solidFill>
                <a:latin typeface="David" panose="020E0502060401010101" pitchFamily="34" charset="-79"/>
                <a:cs typeface="David" panose="020E0502060401010101" pitchFamily="34" charset="-79"/>
              </a:rPr>
              <a:t> מ7.5% ל8.7%.</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האירוע המשמעותי עוד יותר הוא בנוגע למים הבינלאומיים ששטחם יקטן מ49% ל19.8%. דבר הנותן יתרון ברור ליוון.</a:t>
            </a:r>
          </a:p>
          <a:p>
            <a:pPr marL="342900" indent="-342900" algn="r">
              <a:buFont typeface="Courier New" panose="02070309020205020404" pitchFamily="49" charset="0"/>
              <a:buChar char="o"/>
            </a:pPr>
            <a:endParaRPr lang="he-IL" sz="2800" dirty="0">
              <a:solidFill>
                <a:schemeClr val="tx1"/>
              </a:solidFill>
              <a:latin typeface="David" panose="020E0502060401010101" pitchFamily="34" charset="-79"/>
              <a:cs typeface="David" panose="020E0502060401010101" pitchFamily="34" charset="-79"/>
            </a:endParaRPr>
          </a:p>
          <a:p>
            <a:pPr marL="342900" indent="-342900" algn="r">
              <a:buFont typeface="Courier New" panose="02070309020205020404" pitchFamily="49" charset="0"/>
              <a:buChar char="o"/>
            </a:pPr>
            <a:endParaRPr lang="en-US" sz="2800" dirty="0">
              <a:solidFill>
                <a:schemeClr val="tx1"/>
              </a:solidFill>
              <a:latin typeface="David" panose="020E0502060401010101" pitchFamily="34" charset="-79"/>
              <a:cs typeface="David" panose="020E0502060401010101" pitchFamily="34" charset="-79"/>
            </a:endParaRPr>
          </a:p>
          <a:p>
            <a:pPr marL="342900" indent="-342900" algn="r">
              <a:buFont typeface="Courier New" panose="02070309020205020404" pitchFamily="49" charset="0"/>
              <a:buChar char="o"/>
            </a:pPr>
            <a:endParaRPr lang="en-US" sz="40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1887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34492" y="165100"/>
            <a:ext cx="5092700" cy="433388"/>
          </a:xfrm>
        </p:spPr>
        <p:txBody>
          <a:bodyPr>
            <a:noAutofit/>
          </a:bodyPr>
          <a:lstStyle/>
          <a:p>
            <a:pPr algn="r" rtl="1"/>
            <a:r>
              <a:rPr lang="he-IL" b="1" dirty="0">
                <a:effectLst>
                  <a:outerShdw blurRad="38100" dist="38100" dir="2700000" algn="tl">
                    <a:srgbClr val="000000">
                      <a:alpha val="43137"/>
                    </a:srgbClr>
                  </a:outerShdw>
                </a:effectLst>
              </a:rPr>
              <a:t>הים האגאי</a:t>
            </a:r>
          </a:p>
        </p:txBody>
      </p:sp>
      <p:sp>
        <p:nvSpPr>
          <p:cNvPr id="3" name="Content Placeholder 2"/>
          <p:cNvSpPr>
            <a:spLocks noGrp="1"/>
          </p:cNvSpPr>
          <p:nvPr>
            <p:ph idx="1"/>
          </p:nvPr>
        </p:nvSpPr>
        <p:spPr>
          <a:xfrm>
            <a:off x="0" y="737033"/>
            <a:ext cx="11950700" cy="6120967"/>
          </a:xfrm>
        </p:spPr>
        <p:txBody>
          <a:bodyPr>
            <a:normAutofit fontScale="85000" lnSpcReduction="20000"/>
          </a:bodyPr>
          <a:lstStyle/>
          <a:p>
            <a:pPr algn="r" rtl="1"/>
            <a:r>
              <a:rPr lang="he-IL" sz="3200" dirty="0"/>
              <a:t>זה מסביר מדוע </a:t>
            </a:r>
            <a:r>
              <a:rPr lang="he-IL" sz="3200" dirty="0" err="1"/>
              <a:t>סרבה</a:t>
            </a:r>
            <a:r>
              <a:rPr lang="he-IL" sz="3200" dirty="0"/>
              <a:t> טורקיה להכיר בחוק הים ולהפעיל לחץ קבוע על שכנתה.</a:t>
            </a:r>
          </a:p>
          <a:p>
            <a:pPr algn="r" rtl="1"/>
            <a:r>
              <a:rPr lang="he-IL" sz="3200" dirty="0"/>
              <a:t>טורקיה לא יכולה לאפשר לים האגאי להפוך ל"אגם יווני" והסיבה קשורה ישירות </a:t>
            </a:r>
            <a:r>
              <a:rPr lang="he-IL" sz="3200" dirty="0" err="1"/>
              <a:t>לבטל"מ</a:t>
            </a:r>
            <a:r>
              <a:rPr lang="he-IL" sz="3200" dirty="0"/>
              <a:t>.</a:t>
            </a:r>
          </a:p>
          <a:p>
            <a:pPr algn="r" rtl="1"/>
            <a:r>
              <a:rPr lang="he-IL" sz="3200" dirty="0"/>
              <a:t>המעבר לים מרמרה ומיצרי </a:t>
            </a:r>
            <a:r>
              <a:rPr lang="he-IL" sz="3200" dirty="0" err="1"/>
              <a:t>הבוספורוס</a:t>
            </a:r>
            <a:r>
              <a:rPr lang="he-IL" sz="3200" dirty="0"/>
              <a:t> </a:t>
            </a:r>
            <a:r>
              <a:rPr lang="he-IL" sz="3200" dirty="0" err="1"/>
              <a:t>והדרדנלים</a:t>
            </a:r>
            <a:r>
              <a:rPr lang="he-IL" sz="3200" dirty="0"/>
              <a:t> מהווה את הלב התרבותי, פוליטי וכלכלי של טורקיה. הרווחה והביטחון של המרחב הזה קשור ישירות לים השחור ולים האגאי. הכפלה פתאומית של "מים </a:t>
            </a:r>
            <a:r>
              <a:rPr lang="he-IL" sz="3200" dirty="0" err="1"/>
              <a:t>טריטוריאלים</a:t>
            </a:r>
            <a:r>
              <a:rPr lang="he-IL" sz="3200" dirty="0"/>
              <a:t> </a:t>
            </a:r>
            <a:r>
              <a:rPr lang="he-IL" sz="3200" dirty="0" err="1"/>
              <a:t>עויינים</a:t>
            </a:r>
            <a:r>
              <a:rPr lang="he-IL" sz="3200" dirty="0"/>
              <a:t>" כל כך קרוב ליבשה של טורקיה היא איום ממשי עליה.</a:t>
            </a:r>
          </a:p>
          <a:p>
            <a:pPr algn="r" rtl="1"/>
            <a:r>
              <a:rPr lang="he-IL" sz="3200" dirty="0"/>
              <a:t>זה ינטרל את חיל הים הטורקי ויגביל את התנועה שלו לאורך החופים. על פי החוק המשמעות של הגדלת המרחב חלה גם על המרחב האווירי אשר מעל לימי.</a:t>
            </a:r>
          </a:p>
          <a:p>
            <a:pPr algn="r" rtl="1"/>
            <a:r>
              <a:rPr lang="he-IL" sz="3200" dirty="0"/>
              <a:t>כלי שיט צבאיים יכולים לנוע במרחב אך אסור להם לבצע תרגילים או פעילות מבצעית (צוללות למשל מחויבות לשוט מעל לפני המים)</a:t>
            </a:r>
          </a:p>
          <a:p>
            <a:pPr algn="r" rtl="1"/>
            <a:r>
              <a:rPr lang="he-IL" sz="3200" dirty="0"/>
              <a:t>השפעה נוספת של הגדלת המים הטריטוריאליים תחייב את טורקיה לעבור במים יווניים ואף תגרום לניתוקה מהים התיכון.</a:t>
            </a:r>
          </a:p>
          <a:p>
            <a:pPr algn="r" rtl="1"/>
            <a:r>
              <a:rPr lang="he-IL" sz="3200" dirty="0"/>
              <a:t>חוק הים נועד לאפשר למדינות לפתור מחלוקות בצורה דיפלומטית ואילו בים האגאי באופן אירוני הוא עשה את ההיפך.</a:t>
            </a:r>
          </a:p>
          <a:p>
            <a:pPr algn="r" rtl="1"/>
            <a:r>
              <a:rPr lang="he-IL" sz="3200" dirty="0"/>
              <a:t>יש מדינות שהגבילו מרצונן את שטח המים הטריטוריאליים שלהן כדי למנוע משברים </a:t>
            </a:r>
            <a:r>
              <a:rPr lang="he-IL" sz="3200" dirty="0" err="1"/>
              <a:t>גיאו</a:t>
            </a:r>
            <a:r>
              <a:rPr lang="he-IL" sz="3200" dirty="0"/>
              <a:t>-פוליטיים (יפן, אנגליה, פינלנד ועוד).</a:t>
            </a:r>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p:txBody>
      </p:sp>
    </p:spTree>
    <p:extLst>
      <p:ext uri="{BB962C8B-B14F-4D97-AF65-F5344CB8AC3E}">
        <p14:creationId xmlns:p14="http://schemas.microsoft.com/office/powerpoint/2010/main" val="1925956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rtl="1"/>
            <a:endParaRPr lang="he-IL" dirty="0"/>
          </a:p>
        </p:txBody>
      </p:sp>
      <p:pic>
        <p:nvPicPr>
          <p:cNvPr id="7" name="מציין מיקום תוכן 6"/>
          <p:cNvPicPr>
            <a:picLocks noGrp="1" noChangeAspect="1"/>
          </p:cNvPicPr>
          <p:nvPr>
            <p:ph idx="1"/>
          </p:nvPr>
        </p:nvPicPr>
        <p:blipFill>
          <a:blip r:embed="rId2"/>
          <a:stretch>
            <a:fillRect/>
          </a:stretch>
        </p:blipFill>
        <p:spPr>
          <a:xfrm>
            <a:off x="0" y="-9008"/>
            <a:ext cx="12159036" cy="6836120"/>
          </a:xfrm>
          <a:prstGeom prst="rect">
            <a:avLst/>
          </a:prstGeom>
        </p:spPr>
      </p:pic>
      <p:grpSp>
        <p:nvGrpSpPr>
          <p:cNvPr id="17" name="קבוצה 16"/>
          <p:cNvGrpSpPr/>
          <p:nvPr/>
        </p:nvGrpSpPr>
        <p:grpSpPr>
          <a:xfrm>
            <a:off x="4853361" y="-9008"/>
            <a:ext cx="7305675" cy="4498828"/>
            <a:chOff x="4853361" y="-9008"/>
            <a:chExt cx="7305675" cy="4498828"/>
          </a:xfrm>
        </p:grpSpPr>
        <p:grpSp>
          <p:nvGrpSpPr>
            <p:cNvPr id="6" name="קבוצה 5"/>
            <p:cNvGrpSpPr/>
            <p:nvPr/>
          </p:nvGrpSpPr>
          <p:grpSpPr>
            <a:xfrm>
              <a:off x="4853361" y="-9008"/>
              <a:ext cx="7305675" cy="4498828"/>
              <a:chOff x="-457200" y="-228600"/>
              <a:chExt cx="13058775" cy="7315200"/>
            </a:xfrm>
          </p:grpSpPr>
          <p:pic>
            <p:nvPicPr>
              <p:cNvPr id="4" name="תמונה 3"/>
              <p:cNvPicPr>
                <a:picLocks noChangeAspect="1"/>
              </p:cNvPicPr>
              <p:nvPr/>
            </p:nvPicPr>
            <p:blipFill rotWithShape="1">
              <a:blip r:embed="rId3"/>
              <a:srcRect l="-366" r="-1"/>
              <a:stretch/>
            </p:blipFill>
            <p:spPr>
              <a:xfrm>
                <a:off x="-457200" y="-228600"/>
                <a:ext cx="13058775" cy="7315200"/>
              </a:xfrm>
              <a:prstGeom prst="rect">
                <a:avLst/>
              </a:prstGeom>
              <a:ln>
                <a:noFill/>
              </a:ln>
              <a:effectLst>
                <a:softEdge rad="112500"/>
              </a:effectLst>
            </p:spPr>
          </p:pic>
          <p:pic>
            <p:nvPicPr>
              <p:cNvPr id="5" name="תמונה 4"/>
              <p:cNvPicPr>
                <a:picLocks noChangeAspect="1"/>
              </p:cNvPicPr>
              <p:nvPr/>
            </p:nvPicPr>
            <p:blipFill rotWithShape="1">
              <a:blip r:embed="rId3"/>
              <a:srcRect l="-366" t="54641" r="89186" b="21685"/>
              <a:stretch/>
            </p:blipFill>
            <p:spPr>
              <a:xfrm>
                <a:off x="-409575" y="5311053"/>
                <a:ext cx="1454726" cy="1731819"/>
              </a:xfrm>
              <a:prstGeom prst="rect">
                <a:avLst/>
              </a:prstGeom>
              <a:ln>
                <a:noFill/>
              </a:ln>
              <a:effectLst>
                <a:softEdge rad="112500"/>
              </a:effectLst>
            </p:spPr>
          </p:pic>
        </p:grpSp>
        <p:sp>
          <p:nvSpPr>
            <p:cNvPr id="15" name="מלבן מעוגל 14"/>
            <p:cNvSpPr/>
            <p:nvPr/>
          </p:nvSpPr>
          <p:spPr>
            <a:xfrm>
              <a:off x="10044545" y="3181798"/>
              <a:ext cx="1939636" cy="88669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effectLst>
                    <a:outerShdw blurRad="38100" dist="38100" dir="2700000" algn="tl">
                      <a:srgbClr val="000000">
                        <a:alpha val="43137"/>
                      </a:srgbClr>
                    </a:outerShdw>
                  </a:effectLst>
                </a:rPr>
                <a:t>75.1% </a:t>
              </a:r>
            </a:p>
            <a:p>
              <a:pPr algn="ctr"/>
              <a:r>
                <a:rPr lang="he-IL" sz="2400" b="1" dirty="0">
                  <a:effectLst>
                    <a:outerShdw blurRad="38100" dist="38100" dir="2700000" algn="tl">
                      <a:srgbClr val="000000">
                        <a:alpha val="43137"/>
                      </a:srgbClr>
                    </a:outerShdw>
                  </a:effectLst>
                </a:rPr>
                <a:t>שליטה יוונית</a:t>
              </a:r>
            </a:p>
          </p:txBody>
        </p:sp>
      </p:grpSp>
      <p:grpSp>
        <p:nvGrpSpPr>
          <p:cNvPr id="18" name="קבוצה 17"/>
          <p:cNvGrpSpPr/>
          <p:nvPr/>
        </p:nvGrpSpPr>
        <p:grpSpPr>
          <a:xfrm>
            <a:off x="0" y="2901526"/>
            <a:ext cx="6272213" cy="3969612"/>
            <a:chOff x="0" y="2901526"/>
            <a:chExt cx="6272213" cy="3969612"/>
          </a:xfrm>
        </p:grpSpPr>
        <p:pic>
          <p:nvPicPr>
            <p:cNvPr id="8" name="תמונה 7"/>
            <p:cNvPicPr>
              <a:picLocks noChangeAspect="1"/>
            </p:cNvPicPr>
            <p:nvPr/>
          </p:nvPicPr>
          <p:blipFill>
            <a:blip r:embed="rId4"/>
            <a:stretch>
              <a:fillRect/>
            </a:stretch>
          </p:blipFill>
          <p:spPr>
            <a:xfrm>
              <a:off x="0" y="2901526"/>
              <a:ext cx="6272213" cy="3969612"/>
            </a:xfrm>
            <a:prstGeom prst="rect">
              <a:avLst/>
            </a:prstGeom>
            <a:ln>
              <a:noFill/>
            </a:ln>
            <a:effectLst>
              <a:softEdge rad="112500"/>
            </a:effectLst>
          </p:spPr>
        </p:pic>
        <p:sp>
          <p:nvSpPr>
            <p:cNvPr id="14" name="מלבן מעוגל 13"/>
            <p:cNvSpPr/>
            <p:nvPr/>
          </p:nvSpPr>
          <p:spPr>
            <a:xfrm>
              <a:off x="152399" y="5832764"/>
              <a:ext cx="1939636" cy="88669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effectLst>
                    <a:outerShdw blurRad="38100" dist="38100" dir="2700000" algn="tl">
                      <a:srgbClr val="000000">
                        <a:alpha val="43137"/>
                      </a:srgbClr>
                    </a:outerShdw>
                  </a:effectLst>
                </a:rPr>
                <a:t>43.5% </a:t>
              </a:r>
            </a:p>
            <a:p>
              <a:pPr algn="ctr"/>
              <a:r>
                <a:rPr lang="he-IL" sz="2400" b="1" dirty="0">
                  <a:effectLst>
                    <a:outerShdw blurRad="38100" dist="38100" dir="2700000" algn="tl">
                      <a:srgbClr val="000000">
                        <a:alpha val="43137"/>
                      </a:srgbClr>
                    </a:outerShdw>
                  </a:effectLst>
                </a:rPr>
                <a:t>שליטה יוונית</a:t>
              </a:r>
            </a:p>
          </p:txBody>
        </p:sp>
      </p:grpSp>
      <p:sp>
        <p:nvSpPr>
          <p:cNvPr id="16" name="מלבן מעוגל 15"/>
          <p:cNvSpPr/>
          <p:nvPr/>
        </p:nvSpPr>
        <p:spPr>
          <a:xfrm>
            <a:off x="6521593" y="5408341"/>
            <a:ext cx="5462588" cy="114517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effectLst>
                  <a:outerShdw blurRad="38100" dist="38100" dir="2700000" algn="tl">
                    <a:srgbClr val="000000">
                      <a:alpha val="43137"/>
                    </a:srgbClr>
                  </a:outerShdw>
                </a:effectLst>
              </a:rPr>
              <a:t>המים הבינלאומיים </a:t>
            </a:r>
          </a:p>
          <a:p>
            <a:pPr algn="ctr"/>
            <a:r>
              <a:rPr lang="he-IL" sz="3200" b="1" dirty="0">
                <a:effectLst>
                  <a:outerShdw blurRad="38100" dist="38100" dir="2700000" algn="tl">
                    <a:srgbClr val="000000">
                      <a:alpha val="43137"/>
                    </a:srgbClr>
                  </a:outerShdw>
                </a:effectLst>
              </a:rPr>
              <a:t>יקטנו מ49% מהים ל19.8%</a:t>
            </a:r>
          </a:p>
        </p:txBody>
      </p:sp>
    </p:spTree>
    <p:extLst>
      <p:ext uri="{BB962C8B-B14F-4D97-AF65-F5344CB8AC3E}">
        <p14:creationId xmlns:p14="http://schemas.microsoft.com/office/powerpoint/2010/main" val="3830864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4818" y="165100"/>
            <a:ext cx="5092700" cy="433388"/>
          </a:xfrm>
        </p:spPr>
        <p:txBody>
          <a:bodyPr>
            <a:noAutofit/>
          </a:bodyPr>
          <a:lstStyle/>
          <a:p>
            <a:pPr algn="r" rtl="1"/>
            <a:r>
              <a:rPr lang="he-IL" sz="3600" b="1" dirty="0">
                <a:effectLst>
                  <a:outerShdw blurRad="38100" dist="38100" dir="2700000" algn="tl">
                    <a:srgbClr val="000000">
                      <a:alpha val="43137"/>
                    </a:srgbClr>
                  </a:outerShdw>
                </a:effectLst>
              </a:rPr>
              <a:t>הים האגאי - המשך</a:t>
            </a:r>
          </a:p>
        </p:txBody>
      </p:sp>
      <p:sp>
        <p:nvSpPr>
          <p:cNvPr id="3" name="Content Placeholder 2"/>
          <p:cNvSpPr>
            <a:spLocks noGrp="1"/>
          </p:cNvSpPr>
          <p:nvPr>
            <p:ph idx="1"/>
          </p:nvPr>
        </p:nvSpPr>
        <p:spPr>
          <a:xfrm>
            <a:off x="0" y="598488"/>
            <a:ext cx="11950700" cy="6120967"/>
          </a:xfrm>
        </p:spPr>
        <p:txBody>
          <a:bodyPr>
            <a:normAutofit/>
          </a:bodyPr>
          <a:lstStyle/>
          <a:p>
            <a:pPr algn="r" rtl="1"/>
            <a:r>
              <a:rPr lang="he-IL" sz="3200" dirty="0"/>
              <a:t>עפ"י אלפרד </a:t>
            </a:r>
            <a:r>
              <a:rPr lang="he-IL" sz="3200" dirty="0" err="1"/>
              <a:t>מאהאן</a:t>
            </a:r>
            <a:r>
              <a:rPr lang="he-IL" sz="3200" dirty="0"/>
              <a:t> שהיה </a:t>
            </a:r>
            <a:r>
              <a:rPr lang="he-IL" sz="3200" dirty="0" err="1"/>
              <a:t>גיאו</a:t>
            </a:r>
            <a:r>
              <a:rPr lang="he-IL" sz="3200" dirty="0"/>
              <a:t>-אסטרטג אמריקאי והוגה תאוריית "העוצמה הימית", </a:t>
            </a:r>
            <a:r>
              <a:rPr lang="he-IL" sz="3200" b="1" strike="sngStrike" dirty="0">
                <a:solidFill>
                  <a:srgbClr val="C00000"/>
                </a:solidFill>
              </a:rPr>
              <a:t>"</a:t>
            </a:r>
            <a:r>
              <a:rPr lang="he-IL" sz="3200" b="1" dirty="0">
                <a:solidFill>
                  <a:srgbClr val="C00000"/>
                </a:solidFill>
              </a:rPr>
              <a:t>"מעצמות הים" תמיד יגברו על מעצמות היבשה..."</a:t>
            </a:r>
          </a:p>
          <a:p>
            <a:pPr algn="r" rtl="1"/>
            <a:endParaRPr lang="he-IL" sz="3200" dirty="0"/>
          </a:p>
          <a:p>
            <a:pPr algn="r" rtl="1"/>
            <a:r>
              <a:rPr lang="he-IL" sz="3200" dirty="0"/>
              <a:t>כמו שזה נראה </a:t>
            </a:r>
            <a:r>
              <a:rPr lang="he-IL" sz="3200" strike="sngStrike" dirty="0"/>
              <a:t>2</a:t>
            </a:r>
            <a:r>
              <a:rPr lang="he-IL" sz="3200" dirty="0"/>
              <a:t>  שתי המדינות אימצו גישה זו והבינו ש"אחיזה בים" תביא להם הישגים רבים.</a:t>
            </a:r>
          </a:p>
          <a:p>
            <a:pPr algn="r" rtl="1"/>
            <a:endParaRPr lang="he-IL" sz="3200" dirty="0"/>
          </a:p>
          <a:p>
            <a:pPr algn="r" rtl="1"/>
            <a:r>
              <a:rPr lang="he-IL" sz="3200" dirty="0"/>
              <a:t>המאבק על השליטה בים האגאי הוא ביטוי כיצד הגיאוגרפיה הפיזית (המתאפיינת בדטרמיניזם) משפיעה ומעצימה מתחים בין שתי המדינות.</a:t>
            </a:r>
          </a:p>
          <a:p>
            <a:pPr algn="r" rtl="1"/>
            <a:endParaRPr lang="he-IL" sz="3200" dirty="0"/>
          </a:p>
          <a:p>
            <a:pPr algn="r" rtl="1"/>
            <a:r>
              <a:rPr lang="he-IL" sz="3200" dirty="0"/>
              <a:t>הגיאוגרפיה הפוליטית משפיעה אף היא על תהליכים מרכזיים נוספים, כגון הצטרפות טורקיה </a:t>
            </a:r>
            <a:r>
              <a:rPr lang="he-IL" sz="3200" dirty="0" err="1"/>
              <a:t>לא"א</a:t>
            </a:r>
            <a:r>
              <a:rPr lang="he-IL" sz="3200" dirty="0"/>
              <a:t>, מדיניות לטיפול בפליטים וכמובן על היבטים כלכליים.</a:t>
            </a:r>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p:txBody>
      </p:sp>
    </p:spTree>
    <p:extLst>
      <p:ext uri="{BB962C8B-B14F-4D97-AF65-F5344CB8AC3E}">
        <p14:creationId xmlns:p14="http://schemas.microsoft.com/office/powerpoint/2010/main" val="926612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הצי המצרי: התחדשות לאור אתגרים משולבים | Israel Defense"/>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4086" r="-333" b="5372"/>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7100" y="760412"/>
            <a:ext cx="4749800" cy="750889"/>
          </a:xfrm>
        </p:spPr>
        <p:txBody>
          <a:bodyPr>
            <a:noAutofit/>
          </a:bodyPr>
          <a:lstStyle/>
          <a:p>
            <a:pPr algn="r" rtl="1"/>
            <a:r>
              <a:rPr lang="he-IL" sz="6000" b="1" dirty="0">
                <a:solidFill>
                  <a:schemeClr val="bg1"/>
                </a:solidFill>
                <a:effectLst>
                  <a:outerShdw blurRad="38100" dist="38100" dir="2700000" algn="tl">
                    <a:srgbClr val="000000">
                      <a:alpha val="43137"/>
                    </a:srgbClr>
                  </a:outerShdw>
                </a:effectLst>
              </a:rPr>
              <a:t>אלפרד </a:t>
            </a:r>
            <a:r>
              <a:rPr lang="he-IL" sz="6000" b="1" dirty="0" err="1">
                <a:solidFill>
                  <a:schemeClr val="bg1"/>
                </a:solidFill>
                <a:effectLst>
                  <a:outerShdw blurRad="38100" dist="38100" dir="2700000" algn="tl">
                    <a:srgbClr val="000000">
                      <a:alpha val="43137"/>
                    </a:srgbClr>
                  </a:outerShdw>
                </a:effectLst>
              </a:rPr>
              <a:t>מאהאן</a:t>
            </a:r>
            <a:endParaRPr lang="he-IL" sz="6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68700" y="1981200"/>
            <a:ext cx="8623300" cy="5346699"/>
          </a:xfrm>
        </p:spPr>
        <p:txBody>
          <a:bodyPr>
            <a:normAutofit/>
          </a:bodyPr>
          <a:lstStyle/>
          <a:p>
            <a:pPr algn="r" rtl="1"/>
            <a:r>
              <a:rPr lang="he-IL" sz="3200" b="1" dirty="0" err="1">
                <a:solidFill>
                  <a:srgbClr val="FFFF00"/>
                </a:solidFill>
                <a:effectLst>
                  <a:outerShdw blurRad="38100" dist="38100" dir="2700000" algn="tl">
                    <a:srgbClr val="000000">
                      <a:alpha val="43137"/>
                    </a:srgbClr>
                  </a:outerShdw>
                </a:effectLst>
              </a:rPr>
              <a:t>גיאו</a:t>
            </a:r>
            <a:r>
              <a:rPr lang="he-IL" sz="3200" b="1" dirty="0">
                <a:solidFill>
                  <a:srgbClr val="FFFF00"/>
                </a:solidFill>
                <a:effectLst>
                  <a:outerShdw blurRad="38100" dist="38100" dir="2700000" algn="tl">
                    <a:srgbClr val="000000">
                      <a:alpha val="43137"/>
                    </a:srgbClr>
                  </a:outerShdw>
                </a:effectLst>
              </a:rPr>
              <a:t>-אסטרטג</a:t>
            </a:r>
            <a:r>
              <a:rPr lang="he-IL" sz="3200" b="1" dirty="0">
                <a:solidFill>
                  <a:srgbClr val="FFFF00"/>
                </a:solidFill>
              </a:rPr>
              <a:t> </a:t>
            </a:r>
            <a:r>
              <a:rPr lang="he-IL" sz="3200" b="1" dirty="0">
                <a:solidFill>
                  <a:schemeClr val="bg1"/>
                </a:solidFill>
              </a:rPr>
              <a:t>והוגה "</a:t>
            </a:r>
            <a:r>
              <a:rPr lang="he-IL" sz="3200" b="1" dirty="0">
                <a:solidFill>
                  <a:srgbClr val="FFFF00"/>
                </a:solidFill>
              </a:rPr>
              <a:t>תיאוריית העוצמה הימית</a:t>
            </a:r>
            <a:r>
              <a:rPr lang="he-IL" sz="3200" b="1" dirty="0">
                <a:solidFill>
                  <a:schemeClr val="bg1"/>
                </a:solidFill>
              </a:rPr>
              <a:t>".</a:t>
            </a:r>
          </a:p>
          <a:p>
            <a:pPr algn="r" rtl="1"/>
            <a:r>
              <a:rPr lang="he-IL" sz="3200" b="1" dirty="0">
                <a:solidFill>
                  <a:schemeClr val="bg1"/>
                </a:solidFill>
              </a:rPr>
              <a:t>הגותו ורעיונותיו בדבר השפעת הכוח הימי על ההיסטוריה ועל </a:t>
            </a:r>
            <a:r>
              <a:rPr lang="he-IL" sz="3200" b="1" dirty="0">
                <a:solidFill>
                  <a:srgbClr val="FFFF00"/>
                </a:solidFill>
              </a:rPr>
              <a:t>העוצמה המדינית והכלכלית של מדינות</a:t>
            </a:r>
            <a:r>
              <a:rPr lang="he-IL" sz="3200" b="1" dirty="0">
                <a:solidFill>
                  <a:schemeClr val="bg1"/>
                </a:solidFill>
              </a:rPr>
              <a:t>, השפיעו מאד על מקבלי החלטות בציי המלחמה ברחבי העולם, ועודדו את מרוץ החימוש הימי שקדם למלחמת העולם הראשונה.</a:t>
            </a:r>
          </a:p>
          <a:p>
            <a:pPr algn="r" rtl="1"/>
            <a:r>
              <a:rPr lang="he-IL" sz="3200" b="1" dirty="0">
                <a:solidFill>
                  <a:schemeClr val="bg1"/>
                </a:solidFill>
              </a:rPr>
              <a:t> </a:t>
            </a:r>
            <a:r>
              <a:rPr lang="he-IL" sz="3200" b="1" dirty="0" err="1">
                <a:solidFill>
                  <a:schemeClr val="bg1"/>
                </a:solidFill>
              </a:rPr>
              <a:t>מאהאן</a:t>
            </a:r>
            <a:r>
              <a:rPr lang="he-IL" sz="3200" b="1" dirty="0">
                <a:solidFill>
                  <a:schemeClr val="bg1"/>
                </a:solidFill>
              </a:rPr>
              <a:t> נחשב לאחד מהוגי הדעות הצבאיים-ימיים החשובים בהיסטוריה. ספרו החשוב ביותר מ1890 נקרא "השפעת העוצמה הימית על ההיסטוריה, 1660-1783"</a:t>
            </a:r>
          </a:p>
          <a:p>
            <a:pPr algn="r" rtl="1"/>
            <a:endParaRPr lang="he-IL" sz="3200" b="1" dirty="0">
              <a:solidFill>
                <a:schemeClr val="bg1"/>
              </a:solidFill>
            </a:endParaRPr>
          </a:p>
          <a:p>
            <a:pPr algn="r" rtl="1"/>
            <a:endParaRPr lang="he-IL" sz="3200" b="1" dirty="0">
              <a:solidFill>
                <a:schemeClr val="bg1"/>
              </a:solidFill>
            </a:endParaRPr>
          </a:p>
          <a:p>
            <a:pPr algn="r" rtl="1"/>
            <a:endParaRPr lang="he-IL" sz="3200" b="1" dirty="0">
              <a:solidFill>
                <a:schemeClr val="bg1"/>
              </a:solidFill>
            </a:endParaRPr>
          </a:p>
        </p:txBody>
      </p:sp>
      <p:pic>
        <p:nvPicPr>
          <p:cNvPr id="5" name="תמונה 4"/>
          <p:cNvPicPr>
            <a:picLocks noChangeAspect="1"/>
          </p:cNvPicPr>
          <p:nvPr/>
        </p:nvPicPr>
        <p:blipFill rotWithShape="1">
          <a:blip r:embed="rId4"/>
          <a:srcRect l="5783" t="26273" r="74305" b="24306"/>
          <a:stretch/>
        </p:blipFill>
        <p:spPr>
          <a:xfrm>
            <a:off x="0" y="1511301"/>
            <a:ext cx="3793918" cy="5294125"/>
          </a:xfrm>
          <a:prstGeom prst="rect">
            <a:avLst/>
          </a:prstGeom>
        </p:spPr>
      </p:pic>
    </p:spTree>
    <p:extLst>
      <p:ext uri="{BB962C8B-B14F-4D97-AF65-F5344CB8AC3E}">
        <p14:creationId xmlns:p14="http://schemas.microsoft.com/office/powerpoint/2010/main" val="348437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7F0B4F53-8EBA-4307-927C-597DD0031E4A}"/>
              </a:ext>
            </a:extLst>
          </p:cNvPr>
          <p:cNvSpPr txBox="1">
            <a:spLocks/>
          </p:cNvSpPr>
          <p:nvPr/>
        </p:nvSpPr>
        <p:spPr>
          <a:xfrm flipH="1">
            <a:off x="2382982" y="106536"/>
            <a:ext cx="6151418" cy="816102"/>
          </a:xfrm>
          <a:prstGeom prst="rect">
            <a:avLst/>
          </a:prstGeom>
        </p:spPr>
        <p:txBody>
          <a:bodyPr vert="horz" lIns="91440" tIns="45720" rIns="91440" bIns="45720" rtlCol="1" anchor="b">
            <a:noAutofit/>
          </a:bodyPr>
          <a:lstStyle>
            <a:lvl1pPr algn="ctr" defTabSz="685800" rtl="1" eaLnBrk="1" latinLnBrk="0" hangingPunct="1">
              <a:lnSpc>
                <a:spcPct val="90000"/>
              </a:lnSpc>
              <a:spcBef>
                <a:spcPct val="0"/>
              </a:spcBef>
              <a:buNone/>
              <a:defRPr sz="4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r"/>
            <a:r>
              <a:rPr lang="he-IL" sz="4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סוגיית האיים בים האגאי</a:t>
            </a:r>
          </a:p>
        </p:txBody>
      </p:sp>
      <p:sp>
        <p:nvSpPr>
          <p:cNvPr id="5" name="מציין מיקום תוכן 2">
            <a:extLst>
              <a:ext uri="{FF2B5EF4-FFF2-40B4-BE49-F238E27FC236}">
                <a16:creationId xmlns:a16="http://schemas.microsoft.com/office/drawing/2014/main" id="{21977733-1A55-4F0B-8B9E-E135A9AE73C7}"/>
              </a:ext>
            </a:extLst>
          </p:cNvPr>
          <p:cNvSpPr txBox="1">
            <a:spLocks/>
          </p:cNvSpPr>
          <p:nvPr/>
        </p:nvSpPr>
        <p:spPr>
          <a:xfrm flipH="1">
            <a:off x="280554" y="1028857"/>
            <a:ext cx="11747500" cy="5829143"/>
          </a:xfrm>
          <a:prstGeom prst="rect">
            <a:avLst/>
          </a:prstGeom>
        </p:spPr>
        <p:txBody>
          <a:bodyPr vert="horz" lIns="91440" tIns="45720" rIns="91440" bIns="45720" rtlCol="1">
            <a:noAutofit/>
          </a:bodyPr>
          <a:lstStyle>
            <a:lvl1pPr marL="0" indent="0" algn="ctr" defTabSz="685800" rtl="1"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defTabSz="685800" rtl="1"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685800" indent="0" algn="ctr" defTabSz="685800" rtl="1"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0287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3716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17145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סביב האיים בים האגאי אירועים רבים</a:t>
            </a:r>
          </a:p>
          <a:p>
            <a:pPr marL="342900" indent="-342900" algn="r">
              <a:lnSpc>
                <a:spcPct val="150000"/>
              </a:lnSpc>
              <a:buFont typeface="Courier New" panose="02070309020205020404" pitchFamily="49" charset="0"/>
              <a:buChar char="o"/>
            </a:pPr>
            <a:r>
              <a:rPr lang="he-IL" sz="3200" dirty="0" err="1">
                <a:solidFill>
                  <a:schemeClr val="tx1"/>
                </a:solidFill>
                <a:latin typeface="David" panose="020E0502060401010101" pitchFamily="34" charset="-79"/>
                <a:cs typeface="David" panose="020E0502060401010101" pitchFamily="34" charset="-79"/>
              </a:rPr>
              <a:t>ארדואן</a:t>
            </a:r>
            <a:r>
              <a:rPr lang="he-IL" sz="3200" dirty="0">
                <a:solidFill>
                  <a:schemeClr val="tx1"/>
                </a:solidFill>
                <a:latin typeface="David" panose="020E0502060401010101" pitchFamily="34" charset="-79"/>
                <a:cs typeface="David" panose="020E0502060401010101" pitchFamily="34" charset="-79"/>
              </a:rPr>
              <a:t> עושה ככל העולה על רוחו בהתעלמות מוחלטת מיוון</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קובע גבולות ימיים עם לוב אשר בתוכם נמצאים איים יוונים בדרום הים האגאי (</a:t>
            </a:r>
            <a:r>
              <a:rPr lang="he-IL" sz="3200" u="sng" dirty="0">
                <a:solidFill>
                  <a:schemeClr val="tx1"/>
                </a:solidFill>
                <a:latin typeface="David" panose="020E0502060401010101" pitchFamily="34" charset="-79"/>
                <a:cs typeface="David" panose="020E0502060401010101" pitchFamily="34" charset="-79"/>
              </a:rPr>
              <a:t>רוצה שליטה במשאבי בגז והנפט שנמצאים במים הכלכליים</a:t>
            </a:r>
            <a:r>
              <a:rPr lang="he-IL" sz="3200" dirty="0">
                <a:solidFill>
                  <a:schemeClr val="tx1"/>
                </a:solidFill>
                <a:latin typeface="David" panose="020E0502060401010101" pitchFamily="34" charset="-79"/>
                <a:cs typeface="David" panose="020E0502060401010101" pitchFamily="34" charset="-79"/>
              </a:rPr>
              <a:t>)</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מבצע הפרות חוזרות ונשנות במים הטריטוריאליים ובמרחב האווירי שמעליהם</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ריבים יומיים על אזורי דייג</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קרבות ולחימה בהם נהרגים חיילים</a:t>
            </a:r>
          </a:p>
          <a:p>
            <a:pPr marL="342900" indent="-342900" algn="r">
              <a:lnSpc>
                <a:spcPct val="150000"/>
              </a:lnSpc>
              <a:buFont typeface="Courier New" panose="02070309020205020404" pitchFamily="49" charset="0"/>
              <a:buChar char="o"/>
            </a:pPr>
            <a:endParaRPr lang="he-IL" sz="3200" dirty="0">
              <a:solidFill>
                <a:schemeClr val="tx1"/>
              </a:solidFill>
              <a:latin typeface="David" panose="020E0502060401010101" pitchFamily="34" charset="-79"/>
              <a:cs typeface="David" panose="020E0502060401010101" pitchFamily="34" charset="-79"/>
            </a:endParaRPr>
          </a:p>
          <a:p>
            <a:pPr algn="r">
              <a:lnSpc>
                <a:spcPct val="150000"/>
              </a:lnSpc>
            </a:pPr>
            <a:endParaRPr lang="he-IL" sz="3200" dirty="0">
              <a:solidFill>
                <a:schemeClr val="tx1"/>
              </a:solidFill>
              <a:latin typeface="David" panose="020E0502060401010101" pitchFamily="34" charset="-79"/>
              <a:cs typeface="David" panose="020E0502060401010101" pitchFamily="34" charset="-79"/>
            </a:endParaRPr>
          </a:p>
          <a:p>
            <a:pPr marL="342900" indent="-342900" algn="r">
              <a:lnSpc>
                <a:spcPct val="150000"/>
              </a:lnSpc>
              <a:buFont typeface="Courier New" panose="02070309020205020404" pitchFamily="49" charset="0"/>
              <a:buChar char="o"/>
            </a:pPr>
            <a:endParaRPr lang="en-US" sz="2800" dirty="0">
              <a:solidFill>
                <a:schemeClr val="tx1"/>
              </a:solidFill>
              <a:latin typeface="David" panose="020E0502060401010101" pitchFamily="34" charset="-79"/>
              <a:cs typeface="David" panose="020E0502060401010101" pitchFamily="34" charset="-79"/>
            </a:endParaRPr>
          </a:p>
          <a:p>
            <a:pPr marL="342900" indent="-342900" algn="r">
              <a:lnSpc>
                <a:spcPct val="150000"/>
              </a:lnSpc>
              <a:buFont typeface="Courier New" panose="02070309020205020404" pitchFamily="49" charset="0"/>
              <a:buChar char="o"/>
            </a:pPr>
            <a:endParaRPr lang="en-US" sz="32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8181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24460" t="40814" r="46699" b="27557"/>
          <a:stretch/>
        </p:blipFill>
        <p:spPr>
          <a:xfrm>
            <a:off x="0" y="4033351"/>
            <a:ext cx="4595345" cy="2833309"/>
          </a:xfrm>
          <a:prstGeom prst="rect">
            <a:avLst/>
          </a:prstGeom>
          <a:ln>
            <a:noFill/>
          </a:ln>
          <a:effectLst>
            <a:softEdge rad="112500"/>
          </a:effectLst>
        </p:spPr>
      </p:pic>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14881"/>
            <a:ext cx="4953000" cy="3251779"/>
          </a:xfrm>
          <a:prstGeom prst="rect">
            <a:avLst/>
          </a:prstGeom>
          <a:ln>
            <a:noFill/>
          </a:ln>
          <a:effectLst>
            <a:softEdge rad="112500"/>
          </a:effectLst>
        </p:spPr>
      </p:pic>
      <p:pic>
        <p:nvPicPr>
          <p:cNvPr id="1028" name="Picture 4" descr="Greece armed forces chief threatens to “flatten” Aegean islets if Turkish  troops land on them | Ahval"/>
          <p:cNvPicPr>
            <a:picLocks noChangeAspect="1" noChangeArrowheads="1"/>
          </p:cNvPicPr>
          <p:nvPr/>
        </p:nvPicPr>
        <p:blipFill rotWithShape="1">
          <a:blip r:embed="rId4">
            <a:extLst>
              <a:ext uri="{28A0092B-C50C-407E-A947-70E740481C1C}">
                <a14:useLocalDpi xmlns:a14="http://schemas.microsoft.com/office/drawing/2010/main" val="0"/>
              </a:ext>
            </a:extLst>
          </a:blip>
          <a:srcRect l="3743" r="12575"/>
          <a:stretch/>
        </p:blipFill>
        <p:spPr bwMode="auto">
          <a:xfrm>
            <a:off x="4041881" y="4374962"/>
            <a:ext cx="4316287" cy="244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מציין מיקום תוכן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99234" y="810763"/>
            <a:ext cx="6692766" cy="3415280"/>
          </a:xfrm>
        </p:spPr>
      </p:pic>
      <p:sp>
        <p:nvSpPr>
          <p:cNvPr id="2" name="כותרת 1"/>
          <p:cNvSpPr>
            <a:spLocks noGrp="1"/>
          </p:cNvSpPr>
          <p:nvPr>
            <p:ph type="title"/>
          </p:nvPr>
        </p:nvSpPr>
        <p:spPr>
          <a:xfrm>
            <a:off x="4725968" y="-322108"/>
            <a:ext cx="7264400" cy="1325563"/>
          </a:xfrm>
        </p:spPr>
        <p:txBody>
          <a:bodyPr/>
          <a:lstStyle/>
          <a:p>
            <a:pPr algn="r" rtl="1"/>
            <a:r>
              <a:rPr lang="he-IL"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סוגיית האיים בים האגאי</a:t>
            </a:r>
          </a:p>
        </p:txBody>
      </p:sp>
      <p:pic>
        <p:nvPicPr>
          <p:cNvPr id="8" name="Picture 12" descr="Ankara is currently facing off against Greece and Cyprus over oil and gas exploration rights in the eastern Mediterrane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499234" cy="4033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3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Greeks Are More Prepared To Go To War Than Turks Are, Poll Finds – Greek  City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321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77392" y="-1428092"/>
            <a:ext cx="9888682" cy="2387600"/>
          </a:xfrm>
        </p:spPr>
        <p:txBody>
          <a:bodyPr>
            <a:noAutofit/>
          </a:bodyPr>
          <a:lstStyle/>
          <a:p>
            <a:r>
              <a:rPr lang="he-IL" sz="8000" b="1" dirty="0">
                <a:solidFill>
                  <a:schemeClr val="bg1"/>
                </a:solidFill>
                <a:effectLst>
                  <a:outerShdw blurRad="38100" dist="38100" dir="2700000" algn="tl">
                    <a:srgbClr val="000000">
                      <a:alpha val="43137"/>
                    </a:srgbClr>
                  </a:outerShdw>
                </a:effectLst>
              </a:rPr>
              <a:t>הסכסוך הטורקי - יווני</a:t>
            </a:r>
          </a:p>
        </p:txBody>
      </p:sp>
      <p:sp>
        <p:nvSpPr>
          <p:cNvPr id="3" name="Subtitle 2"/>
          <p:cNvSpPr>
            <a:spLocks noGrp="1"/>
          </p:cNvSpPr>
          <p:nvPr>
            <p:ph type="subTitle" idx="1"/>
          </p:nvPr>
        </p:nvSpPr>
        <p:spPr>
          <a:xfrm>
            <a:off x="1523999" y="5135789"/>
            <a:ext cx="9144000" cy="1971593"/>
          </a:xfrm>
        </p:spPr>
        <p:txBody>
          <a:bodyPr>
            <a:normAutofit/>
          </a:bodyPr>
          <a:lstStyle/>
          <a:p>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מבוא </a:t>
            </a:r>
            <a:r>
              <a:rPr lang="he-IL" sz="5400" b="1" dirty="0" err="1">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לגיאו</a:t>
            </a:r>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-אסטרטגיה</a:t>
            </a:r>
          </a:p>
          <a:p>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צוות 3</a:t>
            </a:r>
          </a:p>
        </p:txBody>
      </p:sp>
      <p:sp>
        <p:nvSpPr>
          <p:cNvPr id="9" name="TextBox 8"/>
          <p:cNvSpPr txBox="1"/>
          <p:nvPr/>
        </p:nvSpPr>
        <p:spPr>
          <a:xfrm>
            <a:off x="263237" y="374733"/>
            <a:ext cx="3228109" cy="584775"/>
          </a:xfrm>
          <a:prstGeom prst="rect">
            <a:avLst/>
          </a:prstGeom>
          <a:noFill/>
        </p:spPr>
        <p:txBody>
          <a:bodyPr wrap="square" rtlCol="1">
            <a:spAutoFit/>
          </a:bodyPr>
          <a:lstStyle/>
          <a:p>
            <a:pPr algn="r" rtl="1"/>
            <a:r>
              <a:rPr lang="he-IL" sz="32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בסוגיית הים האגאי</a:t>
            </a:r>
          </a:p>
        </p:txBody>
      </p:sp>
    </p:spTree>
    <p:extLst>
      <p:ext uri="{BB962C8B-B14F-4D97-AF65-F5344CB8AC3E}">
        <p14:creationId xmlns:p14="http://schemas.microsoft.com/office/powerpoint/2010/main" val="2394888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25124" t="20189" r="15865" b="9177"/>
          <a:stretch/>
        </p:blipFill>
        <p:spPr>
          <a:xfrm>
            <a:off x="333828" y="188687"/>
            <a:ext cx="7678058" cy="5167086"/>
          </a:xfrm>
          <a:prstGeom prst="rect">
            <a:avLst/>
          </a:prstGeom>
        </p:spPr>
      </p:pic>
      <p:sp>
        <p:nvSpPr>
          <p:cNvPr id="6" name="מלבן מעוגל 5"/>
          <p:cNvSpPr/>
          <p:nvPr/>
        </p:nvSpPr>
        <p:spPr>
          <a:xfrm>
            <a:off x="493485" y="2148113"/>
            <a:ext cx="6197600" cy="9144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rotWithShape="1">
          <a:blip r:embed="rId3"/>
          <a:srcRect l="36837" t="15625" r="26016" b="15129"/>
          <a:stretch/>
        </p:blipFill>
        <p:spPr>
          <a:xfrm>
            <a:off x="6977898" y="1393371"/>
            <a:ext cx="5214102" cy="5464629"/>
          </a:xfrm>
          <a:prstGeom prst="rect">
            <a:avLst/>
          </a:prstGeom>
        </p:spPr>
      </p:pic>
      <p:sp>
        <p:nvSpPr>
          <p:cNvPr id="7" name="מלבן מעוגל 6"/>
          <p:cNvSpPr/>
          <p:nvPr/>
        </p:nvSpPr>
        <p:spPr>
          <a:xfrm>
            <a:off x="6977898" y="3889830"/>
            <a:ext cx="5214102" cy="14659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0" y="4385476"/>
            <a:ext cx="10877604" cy="2327383"/>
            <a:chOff x="0" y="4385476"/>
            <a:chExt cx="10877604" cy="2327383"/>
          </a:xfrm>
        </p:grpSpPr>
        <p:pic>
          <p:nvPicPr>
            <p:cNvPr id="8" name="תמונה 7"/>
            <p:cNvPicPr>
              <a:picLocks noChangeAspect="1"/>
            </p:cNvPicPr>
            <p:nvPr/>
          </p:nvPicPr>
          <p:blipFill rotWithShape="1">
            <a:blip r:embed="rId3"/>
            <a:srcRect l="36837" t="48133" r="26016" b="37647"/>
            <a:stretch/>
          </p:blipFill>
          <p:spPr>
            <a:xfrm>
              <a:off x="64010" y="4385476"/>
              <a:ext cx="10813594" cy="2327383"/>
            </a:xfrm>
            <a:prstGeom prst="rect">
              <a:avLst/>
            </a:prstGeom>
          </p:spPr>
        </p:pic>
        <p:sp>
          <p:nvSpPr>
            <p:cNvPr id="13" name="מלבן מעוגל 12"/>
            <p:cNvSpPr/>
            <p:nvPr/>
          </p:nvSpPr>
          <p:spPr>
            <a:xfrm>
              <a:off x="0" y="4385476"/>
              <a:ext cx="10877604" cy="21740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p:cNvGrpSpPr/>
          <p:nvPr/>
        </p:nvGrpSpPr>
        <p:grpSpPr>
          <a:xfrm>
            <a:off x="23107" y="870611"/>
            <a:ext cx="12168893" cy="1741055"/>
            <a:chOff x="-1042987" y="1321459"/>
            <a:chExt cx="12168893" cy="1741055"/>
          </a:xfrm>
        </p:grpSpPr>
        <p:grpSp>
          <p:nvGrpSpPr>
            <p:cNvPr id="15" name="קבוצה 14"/>
            <p:cNvGrpSpPr/>
            <p:nvPr/>
          </p:nvGrpSpPr>
          <p:grpSpPr>
            <a:xfrm>
              <a:off x="-1042987" y="1321459"/>
              <a:ext cx="12168893" cy="1741055"/>
              <a:chOff x="292926" y="118015"/>
              <a:chExt cx="12168893" cy="1741055"/>
            </a:xfrm>
          </p:grpSpPr>
          <p:grpSp>
            <p:nvGrpSpPr>
              <p:cNvPr id="12" name="קבוצה 11"/>
              <p:cNvGrpSpPr/>
              <p:nvPr/>
            </p:nvGrpSpPr>
            <p:grpSpPr>
              <a:xfrm>
                <a:off x="292926" y="118015"/>
                <a:ext cx="12168893" cy="1741055"/>
                <a:chOff x="64010" y="900545"/>
                <a:chExt cx="12168893" cy="1741055"/>
              </a:xfrm>
            </p:grpSpPr>
            <p:pic>
              <p:nvPicPr>
                <p:cNvPr id="9" name="תמונה 8"/>
                <p:cNvPicPr>
                  <a:picLocks noChangeAspect="1"/>
                </p:cNvPicPr>
                <p:nvPr/>
              </p:nvPicPr>
              <p:blipFill rotWithShape="1">
                <a:blip r:embed="rId2"/>
                <a:srcRect l="26031" t="46410" r="26311" b="41480"/>
                <a:stretch/>
              </p:blipFill>
              <p:spPr>
                <a:xfrm>
                  <a:off x="64010" y="903187"/>
                  <a:ext cx="12168893" cy="1738413"/>
                </a:xfrm>
                <a:prstGeom prst="rect">
                  <a:avLst/>
                </a:prstGeom>
              </p:spPr>
            </p:pic>
            <p:sp>
              <p:nvSpPr>
                <p:cNvPr id="11" name="מלבן מעוגל 10"/>
                <p:cNvSpPr/>
                <p:nvPr/>
              </p:nvSpPr>
              <p:spPr>
                <a:xfrm>
                  <a:off x="64011" y="900545"/>
                  <a:ext cx="12168892" cy="16635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מלבן 9"/>
              <p:cNvSpPr/>
              <p:nvPr/>
            </p:nvSpPr>
            <p:spPr>
              <a:xfrm>
                <a:off x="525832" y="1308363"/>
                <a:ext cx="3586348"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6" name="מלבן 15"/>
            <p:cNvSpPr/>
            <p:nvPr/>
          </p:nvSpPr>
          <p:spPr>
            <a:xfrm>
              <a:off x="3371850" y="1521207"/>
              <a:ext cx="7577119"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169024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8655" y="-361372"/>
            <a:ext cx="10709564" cy="1325563"/>
          </a:xfrm>
        </p:spPr>
        <p:txBody>
          <a:bodyPr>
            <a:normAutofit/>
          </a:bodyPr>
          <a:lstStyle/>
          <a:p>
            <a:pPr algn="r" rtl="1"/>
            <a:r>
              <a:rPr lang="he-IL" sz="3600" b="1" dirty="0">
                <a:solidFill>
                  <a:srgbClr val="002060"/>
                </a:solidFill>
                <a:effectLst>
                  <a:outerShdw blurRad="38100" dist="38100" dir="2700000" algn="tl">
                    <a:srgbClr val="000000">
                      <a:alpha val="43137"/>
                    </a:srgbClr>
                  </a:outerShdw>
                </a:effectLst>
              </a:rPr>
              <a:t>המרחב האווירי במחלוקת היוונית - טורקית</a:t>
            </a:r>
          </a:p>
        </p:txBody>
      </p:sp>
      <p:sp>
        <p:nvSpPr>
          <p:cNvPr id="3" name="Content Placeholder 2"/>
          <p:cNvSpPr>
            <a:spLocks noGrp="1"/>
          </p:cNvSpPr>
          <p:nvPr>
            <p:ph idx="1"/>
          </p:nvPr>
        </p:nvSpPr>
        <p:spPr>
          <a:xfrm>
            <a:off x="124691" y="706582"/>
            <a:ext cx="11942617" cy="6026727"/>
          </a:xfrm>
        </p:spPr>
        <p:txBody>
          <a:bodyPr>
            <a:normAutofit lnSpcReduction="10000"/>
          </a:bodyPr>
          <a:lstStyle/>
          <a:p>
            <a:pPr algn="r" rtl="1"/>
            <a:r>
              <a:rPr lang="he-IL" b="1" u="sng" dirty="0"/>
              <a:t>מילה על מרחב אווירי:</a:t>
            </a:r>
            <a:endParaRPr lang="en-US" u="sng" dirty="0"/>
          </a:p>
          <a:p>
            <a:pPr algn="r" rtl="1"/>
            <a:r>
              <a:rPr lang="he-IL" b="1" dirty="0">
                <a:solidFill>
                  <a:srgbClr val="FF0000"/>
                </a:solidFill>
              </a:rPr>
              <a:t>המרחב האווירי הלאומי</a:t>
            </a:r>
            <a:r>
              <a:rPr lang="he-IL" dirty="0"/>
              <a:t> מוגדר בדרך כלל כמרחב האווירי המכסה את שטח היבשה של המדינה ואת המים הטריטוריאליים הסמוכים לה ומקנה שליטה בתעבורה אווירית זרה.</a:t>
            </a:r>
          </a:p>
          <a:p>
            <a:pPr algn="r" rtl="1"/>
            <a:r>
              <a:rPr lang="he-IL" dirty="0"/>
              <a:t>בשונה מכללי התעופה האזרחית המאפשרים מעבר על פי הסכמים בינלאומיים, למטוסים צבאיים זרים אין זכות מעבר חופשי במרחב האווירי של מדינה אחרת</a:t>
            </a:r>
            <a:r>
              <a:rPr lang="he-IL" sz="1900" dirty="0"/>
              <a:t> (אמנת פריז 1919, שתוקפה ב1944 באמנת שיקגו) </a:t>
            </a:r>
            <a:r>
              <a:rPr lang="he-IL" dirty="0"/>
              <a:t>(להבדיל מספינות צבאיות במים הטריטוריאליים) </a:t>
            </a:r>
          </a:p>
          <a:p>
            <a:pPr algn="r" rtl="1"/>
            <a:endParaRPr lang="en-US" dirty="0"/>
          </a:p>
          <a:p>
            <a:pPr algn="r" rtl="1"/>
            <a:r>
              <a:rPr lang="he-IL" b="1" u="sng" dirty="0"/>
              <a:t>המקרה היווני-טורקי:</a:t>
            </a:r>
            <a:endParaRPr lang="en-US" u="sng" dirty="0"/>
          </a:p>
          <a:p>
            <a:pPr algn="r" rtl="1"/>
            <a:r>
              <a:rPr lang="he-IL" dirty="0"/>
              <a:t>התיחום של המרחב האווירי הלאומי שנטען על ידי יוון הוא ייחודי, מכיוון שהוא </a:t>
            </a:r>
            <a:r>
              <a:rPr lang="he-IL" b="1" dirty="0">
                <a:solidFill>
                  <a:srgbClr val="FF0000"/>
                </a:solidFill>
              </a:rPr>
              <a:t>אינו עולה בקנה אחד עם גבול המים הטריטוריאליים</a:t>
            </a:r>
            <a:r>
              <a:rPr lang="en-US" dirty="0"/>
              <a:t>. </a:t>
            </a:r>
            <a:r>
              <a:rPr lang="he-IL" dirty="0"/>
              <a:t>יוון טוענת ל10 מיילים ימיים של מרחב אווירי, לעומת 6 מיילים של מים טריטוריאליים כיום. </a:t>
            </a:r>
          </a:p>
          <a:p>
            <a:pPr algn="r" rtl="1"/>
            <a:r>
              <a:rPr lang="he-IL" dirty="0"/>
              <a:t>טורקיה </a:t>
            </a:r>
            <a:r>
              <a:rPr lang="he-IL" b="1" u="sng" dirty="0"/>
              <a:t>מסרבת להכיר </a:t>
            </a:r>
            <a:r>
              <a:rPr lang="he-IL" dirty="0"/>
              <a:t>בתוקפה של חגורת המרחב האווירית החיצונית באורך 4 מייל החורגת מעבר למים הטריטוריאליים ביוון</a:t>
            </a:r>
            <a:r>
              <a:rPr lang="en-US" dirty="0"/>
              <a:t>.</a:t>
            </a:r>
            <a:r>
              <a:rPr lang="he-IL" dirty="0"/>
              <a:t> </a:t>
            </a:r>
            <a:endParaRPr lang="en-US" dirty="0"/>
          </a:p>
        </p:txBody>
      </p:sp>
    </p:spTree>
    <p:extLst>
      <p:ext uri="{BB962C8B-B14F-4D97-AF65-F5344CB8AC3E}">
        <p14:creationId xmlns:p14="http://schemas.microsoft.com/office/powerpoint/2010/main" val="3021712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10790" y="-331354"/>
            <a:ext cx="5770418" cy="1325563"/>
          </a:xfrm>
        </p:spPr>
        <p:txBody>
          <a:bodyPr>
            <a:normAutofit/>
          </a:bodyPr>
          <a:lstStyle/>
          <a:p>
            <a:pPr algn="r" rtl="1"/>
            <a:r>
              <a:rPr lang="he-IL" sz="3600" b="1" dirty="0">
                <a:solidFill>
                  <a:srgbClr val="002060"/>
                </a:solidFill>
                <a:effectLst>
                  <a:outerShdw blurRad="38100" dist="38100" dir="2700000" algn="tl">
                    <a:srgbClr val="000000">
                      <a:alpha val="43137"/>
                    </a:srgbClr>
                  </a:outerShdw>
                </a:effectLst>
              </a:rPr>
              <a:t>הסוגיה האווירית</a:t>
            </a:r>
          </a:p>
        </p:txBody>
      </p:sp>
      <p:sp>
        <p:nvSpPr>
          <p:cNvPr id="3" name="Content Placeholder 2"/>
          <p:cNvSpPr>
            <a:spLocks noGrp="1"/>
          </p:cNvSpPr>
          <p:nvPr>
            <p:ph idx="1"/>
          </p:nvPr>
        </p:nvSpPr>
        <p:spPr>
          <a:xfrm>
            <a:off x="124691" y="706582"/>
            <a:ext cx="11942617" cy="6026727"/>
          </a:xfrm>
        </p:spPr>
        <p:txBody>
          <a:bodyPr>
            <a:normAutofit fontScale="92500" lnSpcReduction="20000"/>
          </a:bodyPr>
          <a:lstStyle/>
          <a:p>
            <a:pPr lvl="0" algn="r" rtl="1"/>
            <a:r>
              <a:rPr lang="he-IL" dirty="0"/>
              <a:t>המים הטריטוריאליים של יוון מוגדרים כיום בגבול של 6 מייל רק בגלל ה</a:t>
            </a:r>
            <a:r>
              <a:rPr lang="en-US" dirty="0"/>
              <a:t>- casus belli </a:t>
            </a:r>
            <a:r>
              <a:rPr lang="he-IL" dirty="0"/>
              <a:t> של טורקיה </a:t>
            </a:r>
            <a:r>
              <a:rPr lang="en-US" dirty="0"/>
              <a:t>.</a:t>
            </a:r>
          </a:p>
          <a:p>
            <a:pPr lvl="0" algn="r" rtl="1"/>
            <a:endParaRPr lang="en-US" dirty="0"/>
          </a:p>
          <a:p>
            <a:pPr algn="r" rtl="1"/>
            <a:r>
              <a:rPr lang="he-IL" dirty="0"/>
              <a:t>הסכסוך סביב פעילויות טיסה צבאיות הוביל למספר רב של פרובוקציות צבאיות טקטיות מתמשכות, כאשר מטוסים טורקיים טסים באזור 4 מייל החיצוני של המרחב האווירי השנוי במחלוקת ומטוסים יוונים מיירטים אותם</a:t>
            </a:r>
            <a:r>
              <a:rPr lang="en-US" dirty="0"/>
              <a:t>.  </a:t>
            </a:r>
            <a:r>
              <a:rPr lang="he-IL" dirty="0"/>
              <a:t>מפגשים אלה מובילים לעיתים ל- </a:t>
            </a:r>
            <a:r>
              <a:rPr lang="en-US" dirty="0"/>
              <a:t>dog fights </a:t>
            </a:r>
            <a:r>
              <a:rPr lang="he-IL" dirty="0"/>
              <a:t> - תמרוני טיסה מסוכנים שהסתיימו שוב ושוב באבדות לשני הצדדים.</a:t>
            </a:r>
          </a:p>
          <a:p>
            <a:pPr algn="r" rtl="1"/>
            <a:endParaRPr lang="he-IL" dirty="0"/>
          </a:p>
          <a:p>
            <a:pPr algn="r" rtl="1"/>
            <a:r>
              <a:rPr lang="he-IL" b="1" dirty="0"/>
              <a:t>בשנת 2016 </a:t>
            </a:r>
            <a:r>
              <a:rPr lang="he-IL" dirty="0"/>
              <a:t>היו </a:t>
            </a:r>
            <a:r>
              <a:rPr lang="he-IL" b="1" dirty="0">
                <a:solidFill>
                  <a:srgbClr val="FF0000"/>
                </a:solidFill>
              </a:rPr>
              <a:t>1671</a:t>
            </a:r>
            <a:r>
              <a:rPr lang="he-IL" dirty="0"/>
              <a:t> הפרות של מטוסים טורקים. לשם ההשוואה כל מדינות נאט"ו רשמו באותה שנה 780 הפרות של מטוסים רוסים. שנה לאחר מכן נרשמו כבר </a:t>
            </a:r>
            <a:r>
              <a:rPr lang="he-IL" b="1" dirty="0">
                <a:solidFill>
                  <a:srgbClr val="FF0000"/>
                </a:solidFill>
              </a:rPr>
              <a:t>3,317</a:t>
            </a:r>
            <a:r>
              <a:rPr lang="he-IL" dirty="0"/>
              <a:t> הפרות של מטוסי קרב טורקים נגד יוון</a:t>
            </a:r>
            <a:r>
              <a:rPr lang="en-US" dirty="0"/>
              <a:t>.</a:t>
            </a:r>
          </a:p>
          <a:p>
            <a:pPr algn="r" rtl="1"/>
            <a:endParaRPr lang="he-IL" dirty="0"/>
          </a:p>
          <a:p>
            <a:pPr marL="0" indent="0" algn="r" rtl="1">
              <a:buNone/>
            </a:pPr>
            <a:r>
              <a:rPr lang="he-IL" b="1" dirty="0"/>
              <a:t>טעות טקטית יכולה להוביל לבעיה אסטרטגית</a:t>
            </a:r>
            <a:endParaRPr lang="en-US" dirty="0"/>
          </a:p>
          <a:p>
            <a:pPr algn="r" rtl="1"/>
            <a:r>
              <a:rPr lang="he-IL" dirty="0"/>
              <a:t>טעות בהחלטה של טייס באוויר, או בטעות אנוש או בתקלה טכנית יחסית פשוטה – עלולה להביא לתקרית מורכבת באוויר – התנגשות נוספת, ירי של טייס שמרגיש מאוים ומחליט להפיל את המטוס שמולו וכו' – אירוע כזה יכול להביא להסלמה משמעותית, עד כדי מלחמה בין המדינות. </a:t>
            </a:r>
            <a:r>
              <a:rPr lang="he-IL" dirty="0" err="1"/>
              <a:t>הכל</a:t>
            </a:r>
            <a:r>
              <a:rPr lang="he-IL" dirty="0"/>
              <a:t> תלוי בעיתוי ובמאפיינים נוספים באותה תקופה.</a:t>
            </a:r>
          </a:p>
          <a:p>
            <a:pPr algn="r" rtl="1"/>
            <a:endParaRPr lang="en-US" dirty="0"/>
          </a:p>
          <a:p>
            <a:pPr algn="r" rtl="1"/>
            <a:endParaRPr lang="en-US" dirty="0"/>
          </a:p>
        </p:txBody>
      </p:sp>
    </p:spTree>
    <p:extLst>
      <p:ext uri="{BB962C8B-B14F-4D97-AF65-F5344CB8AC3E}">
        <p14:creationId xmlns:p14="http://schemas.microsoft.com/office/powerpoint/2010/main" val="1677900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8D87C57F-E450-48EB-8DC8-10B4AEE11CD3}"/>
              </a:ext>
            </a:extLst>
          </p:cNvPr>
          <p:cNvPicPr>
            <a:picLocks noChangeAspect="1"/>
          </p:cNvPicPr>
          <p:nvPr/>
        </p:nvPicPr>
        <p:blipFill rotWithShape="1">
          <a:blip r:embed="rId2"/>
          <a:srcRect t="6395" b="6395"/>
          <a:stretch/>
        </p:blipFill>
        <p:spPr>
          <a:xfrm>
            <a:off x="-86832" y="0"/>
            <a:ext cx="12344380" cy="6853983"/>
          </a:xfrm>
          <a:prstGeom prst="rect">
            <a:avLst/>
          </a:prstGeom>
        </p:spPr>
      </p:pic>
      <p:pic>
        <p:nvPicPr>
          <p:cNvPr id="8" name="תמונה 7">
            <a:extLst>
              <a:ext uri="{FF2B5EF4-FFF2-40B4-BE49-F238E27FC236}">
                <a16:creationId xmlns:a16="http://schemas.microsoft.com/office/drawing/2014/main" id="{B5B2E6DC-453B-4075-957F-FD7C0451CB36}"/>
              </a:ext>
            </a:extLst>
          </p:cNvPr>
          <p:cNvPicPr>
            <a:picLocks noChangeAspect="1"/>
          </p:cNvPicPr>
          <p:nvPr/>
        </p:nvPicPr>
        <p:blipFill>
          <a:blip r:embed="rId3"/>
          <a:stretch>
            <a:fillRect/>
          </a:stretch>
        </p:blipFill>
        <p:spPr>
          <a:xfrm>
            <a:off x="-28575" y="-49176"/>
            <a:ext cx="3692220" cy="2124474"/>
          </a:xfrm>
          <a:prstGeom prst="rect">
            <a:avLst/>
          </a:prstGeom>
          <a:ln w="19050">
            <a:solidFill>
              <a:schemeClr val="tx1"/>
            </a:solidFill>
          </a:ln>
        </p:spPr>
      </p:pic>
      <p:pic>
        <p:nvPicPr>
          <p:cNvPr id="11" name="תמונה 10">
            <a:extLst>
              <a:ext uri="{FF2B5EF4-FFF2-40B4-BE49-F238E27FC236}">
                <a16:creationId xmlns:a16="http://schemas.microsoft.com/office/drawing/2014/main" id="{251014D6-D6C2-42B9-9694-32D561B16890}"/>
              </a:ext>
            </a:extLst>
          </p:cNvPr>
          <p:cNvPicPr>
            <a:picLocks noChangeAspect="1"/>
          </p:cNvPicPr>
          <p:nvPr/>
        </p:nvPicPr>
        <p:blipFill>
          <a:blip r:embed="rId4"/>
          <a:stretch>
            <a:fillRect/>
          </a:stretch>
        </p:blipFill>
        <p:spPr>
          <a:xfrm>
            <a:off x="-18423" y="4731958"/>
            <a:ext cx="3669213" cy="2154618"/>
          </a:xfrm>
          <a:prstGeom prst="rect">
            <a:avLst/>
          </a:prstGeom>
          <a:ln>
            <a:noFill/>
          </a:ln>
          <a:effectLst>
            <a:softEdge rad="112500"/>
          </a:effectLst>
        </p:spPr>
      </p:pic>
      <p:grpSp>
        <p:nvGrpSpPr>
          <p:cNvPr id="134" name="קבוצה 133">
            <a:extLst>
              <a:ext uri="{FF2B5EF4-FFF2-40B4-BE49-F238E27FC236}">
                <a16:creationId xmlns:a16="http://schemas.microsoft.com/office/drawing/2014/main" id="{2EF7BC90-51C9-4858-BB15-26ADFBCF49DA}"/>
              </a:ext>
            </a:extLst>
          </p:cNvPr>
          <p:cNvGrpSpPr/>
          <p:nvPr/>
        </p:nvGrpSpPr>
        <p:grpSpPr>
          <a:xfrm>
            <a:off x="9318814" y="4699366"/>
            <a:ext cx="2870643" cy="2154617"/>
            <a:chOff x="9318814" y="4699366"/>
            <a:chExt cx="2870643" cy="2154617"/>
          </a:xfrm>
        </p:grpSpPr>
        <p:pic>
          <p:nvPicPr>
            <p:cNvPr id="17" name="תמונה 16">
              <a:extLst>
                <a:ext uri="{FF2B5EF4-FFF2-40B4-BE49-F238E27FC236}">
                  <a16:creationId xmlns:a16="http://schemas.microsoft.com/office/drawing/2014/main" id="{A7A09DDE-EFE6-4844-9327-FE7607D324B2}"/>
                </a:ext>
              </a:extLst>
            </p:cNvPr>
            <p:cNvPicPr>
              <a:picLocks noChangeAspect="1"/>
            </p:cNvPicPr>
            <p:nvPr/>
          </p:nvPicPr>
          <p:blipFill>
            <a:blip r:embed="rId5"/>
            <a:stretch>
              <a:fillRect/>
            </a:stretch>
          </p:blipFill>
          <p:spPr>
            <a:xfrm>
              <a:off x="9318814" y="4699366"/>
              <a:ext cx="2870643" cy="2154617"/>
            </a:xfrm>
            <a:prstGeom prst="rect">
              <a:avLst/>
            </a:prstGeom>
            <a:ln>
              <a:noFill/>
            </a:ln>
            <a:effectLst>
              <a:softEdge rad="112500"/>
            </a:effectLst>
          </p:spPr>
        </p:pic>
        <p:sp>
          <p:nvSpPr>
            <p:cNvPr id="122" name="מלבן: פינות מעוגלות 121">
              <a:extLst>
                <a:ext uri="{FF2B5EF4-FFF2-40B4-BE49-F238E27FC236}">
                  <a16:creationId xmlns:a16="http://schemas.microsoft.com/office/drawing/2014/main" id="{B088140A-6EF6-4A51-8800-6F2DF74872BA}"/>
                </a:ext>
              </a:extLst>
            </p:cNvPr>
            <p:cNvSpPr/>
            <p:nvPr/>
          </p:nvSpPr>
          <p:spPr>
            <a:xfrm>
              <a:off x="9318814" y="5880084"/>
              <a:ext cx="2870643" cy="5137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קרבות אויר ב- 4 מייל שבמחלוקת</a:t>
              </a:r>
            </a:p>
          </p:txBody>
        </p:sp>
      </p:grpSp>
      <p:sp>
        <p:nvSpPr>
          <p:cNvPr id="126" name="מלבן: פינות מעוגלות 125">
            <a:extLst>
              <a:ext uri="{FF2B5EF4-FFF2-40B4-BE49-F238E27FC236}">
                <a16:creationId xmlns:a16="http://schemas.microsoft.com/office/drawing/2014/main" id="{E83AEC42-37EA-4C32-936D-4602177A7377}"/>
              </a:ext>
            </a:extLst>
          </p:cNvPr>
          <p:cNvSpPr/>
          <p:nvPr/>
        </p:nvSpPr>
        <p:spPr>
          <a:xfrm>
            <a:off x="1772222" y="3534203"/>
            <a:ext cx="10468122" cy="1011543"/>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3200" b="1" dirty="0">
                <a:effectLst>
                  <a:outerShdw blurRad="38100" dist="38100" dir="2700000" algn="tl">
                    <a:srgbClr val="000000">
                      <a:alpha val="43137"/>
                    </a:srgbClr>
                  </a:outerShdw>
                </a:effectLst>
              </a:rPr>
              <a:t>פוטנציאל הטעות במפגשים אוויריים (התנגשות, הפלה, תקלה) </a:t>
            </a:r>
          </a:p>
          <a:p>
            <a:pPr algn="ctr"/>
            <a:r>
              <a:rPr lang="he-IL" sz="3200" b="1" dirty="0">
                <a:effectLst>
                  <a:outerShdw blurRad="38100" dist="38100" dir="2700000" algn="tl">
                    <a:srgbClr val="000000">
                      <a:alpha val="43137"/>
                    </a:srgbClr>
                  </a:outerShdw>
                </a:effectLst>
              </a:rPr>
              <a:t>טעות טקטית לבעיה אסטרטגית</a:t>
            </a:r>
          </a:p>
        </p:txBody>
      </p:sp>
      <p:sp>
        <p:nvSpPr>
          <p:cNvPr id="119" name="מלבן: פינות מעוגלות 118">
            <a:extLst>
              <a:ext uri="{FF2B5EF4-FFF2-40B4-BE49-F238E27FC236}">
                <a16:creationId xmlns:a16="http://schemas.microsoft.com/office/drawing/2014/main" id="{B70188D2-C81B-4387-9BD2-594B8DD5F5C6}"/>
              </a:ext>
            </a:extLst>
          </p:cNvPr>
          <p:cNvSpPr/>
          <p:nvPr/>
        </p:nvSpPr>
        <p:spPr>
          <a:xfrm>
            <a:off x="3840267" y="1457592"/>
            <a:ext cx="4065918" cy="61442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effectLst>
                  <a:outerShdw blurRad="38100" dist="38100" dir="2700000" algn="tl">
                    <a:srgbClr val="000000">
                      <a:alpha val="43137"/>
                    </a:srgbClr>
                  </a:outerShdw>
                </a:effectLst>
              </a:rPr>
              <a:t>מרחב אווירי = 10 מייל</a:t>
            </a:r>
          </a:p>
          <a:p>
            <a:pPr algn="ctr"/>
            <a:endParaRPr lang="he-IL" b="1" dirty="0">
              <a:effectLst>
                <a:outerShdw blurRad="38100" dist="38100" dir="2700000" algn="tl">
                  <a:srgbClr val="000000">
                    <a:alpha val="43137"/>
                  </a:srgbClr>
                </a:outerShdw>
              </a:effectLst>
            </a:endParaRPr>
          </a:p>
        </p:txBody>
      </p:sp>
      <p:sp>
        <p:nvSpPr>
          <p:cNvPr id="124" name="מלבן: פינות מעוגלות 123">
            <a:extLst>
              <a:ext uri="{FF2B5EF4-FFF2-40B4-BE49-F238E27FC236}">
                <a16:creationId xmlns:a16="http://schemas.microsoft.com/office/drawing/2014/main" id="{A950FA5A-60EB-4FEC-AA2E-C1039F8F3598}"/>
              </a:ext>
            </a:extLst>
          </p:cNvPr>
          <p:cNvSpPr/>
          <p:nvPr/>
        </p:nvSpPr>
        <p:spPr>
          <a:xfrm>
            <a:off x="3810012" y="2407052"/>
            <a:ext cx="4097684" cy="75248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400" b="1" dirty="0">
                <a:effectLst>
                  <a:outerShdw blurRad="38100" dist="38100" dir="2700000" algn="tl">
                    <a:srgbClr val="000000">
                      <a:alpha val="43137"/>
                    </a:srgbClr>
                  </a:outerShdw>
                </a:effectLst>
              </a:rPr>
              <a:t>מרחב אווירי אזרחי – טענה להפרות רבות מצד הטורקים</a:t>
            </a:r>
          </a:p>
        </p:txBody>
      </p:sp>
      <p:pic>
        <p:nvPicPr>
          <p:cNvPr id="131" name="תמונה 130">
            <a:extLst>
              <a:ext uri="{FF2B5EF4-FFF2-40B4-BE49-F238E27FC236}">
                <a16:creationId xmlns:a16="http://schemas.microsoft.com/office/drawing/2014/main" id="{C76B9D25-F0C2-4B28-9F4C-C8F53162B45A}"/>
              </a:ext>
            </a:extLst>
          </p:cNvPr>
          <p:cNvPicPr>
            <a:picLocks noChangeAspect="1"/>
          </p:cNvPicPr>
          <p:nvPr/>
        </p:nvPicPr>
        <p:blipFill>
          <a:blip r:embed="rId6"/>
          <a:stretch>
            <a:fillRect/>
          </a:stretch>
        </p:blipFill>
        <p:spPr>
          <a:xfrm>
            <a:off x="5400738" y="555346"/>
            <a:ext cx="1039227" cy="706852"/>
          </a:xfrm>
          <a:prstGeom prst="rect">
            <a:avLst/>
          </a:prstGeom>
        </p:spPr>
      </p:pic>
      <p:sp>
        <p:nvSpPr>
          <p:cNvPr id="120" name="מלבן: פינות מעוגלות 119">
            <a:extLst>
              <a:ext uri="{FF2B5EF4-FFF2-40B4-BE49-F238E27FC236}">
                <a16:creationId xmlns:a16="http://schemas.microsoft.com/office/drawing/2014/main" id="{AFB81765-09E1-4258-8D15-026E90F5CB3D}"/>
              </a:ext>
            </a:extLst>
          </p:cNvPr>
          <p:cNvSpPr/>
          <p:nvPr/>
        </p:nvSpPr>
        <p:spPr>
          <a:xfrm>
            <a:off x="8161917" y="1458301"/>
            <a:ext cx="4084829" cy="6144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800" b="1" dirty="0">
                <a:effectLst>
                  <a:outerShdw blurRad="38100" dist="38100" dir="2700000" algn="tl">
                    <a:srgbClr val="000000">
                      <a:alpha val="43137"/>
                    </a:srgbClr>
                  </a:outerShdw>
                </a:effectLst>
              </a:rPr>
              <a:t>מרחב אווירי = 6 מייל</a:t>
            </a:r>
          </a:p>
        </p:txBody>
      </p:sp>
      <p:sp>
        <p:nvSpPr>
          <p:cNvPr id="125" name="מלבן: פינות מעוגלות 124">
            <a:extLst>
              <a:ext uri="{FF2B5EF4-FFF2-40B4-BE49-F238E27FC236}">
                <a16:creationId xmlns:a16="http://schemas.microsoft.com/office/drawing/2014/main" id="{CB4E910A-66F2-4AB3-81DF-0AC7B284D898}"/>
              </a:ext>
            </a:extLst>
          </p:cNvPr>
          <p:cNvSpPr/>
          <p:nvPr/>
        </p:nvSpPr>
        <p:spPr>
          <a:xfrm>
            <a:off x="8140802" y="2427979"/>
            <a:ext cx="4116746" cy="7419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400" b="1" dirty="0">
                <a:effectLst>
                  <a:outerShdw blurRad="38100" dist="38100" dir="2700000" algn="tl">
                    <a:srgbClr val="000000">
                      <a:alpha val="43137"/>
                    </a:srgbClr>
                  </a:outerShdw>
                </a:effectLst>
              </a:rPr>
              <a:t>לא מכירים במרחב אווירי שיוון טוענת לו</a:t>
            </a:r>
          </a:p>
        </p:txBody>
      </p:sp>
      <p:pic>
        <p:nvPicPr>
          <p:cNvPr id="133" name="תמונה 132">
            <a:extLst>
              <a:ext uri="{FF2B5EF4-FFF2-40B4-BE49-F238E27FC236}">
                <a16:creationId xmlns:a16="http://schemas.microsoft.com/office/drawing/2014/main" id="{25B65A29-CC23-4218-94C1-FFA7EEACC386}"/>
              </a:ext>
            </a:extLst>
          </p:cNvPr>
          <p:cNvPicPr>
            <a:picLocks noChangeAspect="1"/>
          </p:cNvPicPr>
          <p:nvPr/>
        </p:nvPicPr>
        <p:blipFill>
          <a:blip r:embed="rId7"/>
          <a:stretch>
            <a:fillRect/>
          </a:stretch>
        </p:blipFill>
        <p:spPr>
          <a:xfrm>
            <a:off x="9679057" y="563833"/>
            <a:ext cx="1222892" cy="713900"/>
          </a:xfrm>
          <a:prstGeom prst="rect">
            <a:avLst/>
          </a:prstGeom>
        </p:spPr>
      </p:pic>
      <p:sp>
        <p:nvSpPr>
          <p:cNvPr id="2" name="TextBox 1"/>
          <p:cNvSpPr txBox="1"/>
          <p:nvPr/>
        </p:nvSpPr>
        <p:spPr>
          <a:xfrm>
            <a:off x="4891087" y="-218062"/>
            <a:ext cx="7300913" cy="923330"/>
          </a:xfrm>
          <a:prstGeom prst="rect">
            <a:avLst/>
          </a:prstGeom>
          <a:noFill/>
        </p:spPr>
        <p:txBody>
          <a:bodyPr wrap="square" rtlCol="1">
            <a:spAutoFit/>
          </a:bodyPr>
          <a:lstStyle/>
          <a:p>
            <a:r>
              <a:rPr lang="he-IL" sz="5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המרחב </a:t>
            </a:r>
            <a:r>
              <a:rPr lang="he-IL" sz="5400" b="1" dirty="0" err="1">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האוירי</a:t>
            </a:r>
            <a:r>
              <a:rPr lang="he-IL" sz="5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בים האגאי</a:t>
            </a:r>
          </a:p>
        </p:txBody>
      </p:sp>
      <p:grpSp>
        <p:nvGrpSpPr>
          <p:cNvPr id="3" name="קבוצה 2"/>
          <p:cNvGrpSpPr/>
          <p:nvPr/>
        </p:nvGrpSpPr>
        <p:grpSpPr>
          <a:xfrm>
            <a:off x="3635120" y="5062218"/>
            <a:ext cx="5768520" cy="1817133"/>
            <a:chOff x="3635120" y="5062218"/>
            <a:chExt cx="5768520" cy="1817133"/>
          </a:xfrm>
        </p:grpSpPr>
        <p:pic>
          <p:nvPicPr>
            <p:cNvPr id="2050" name="Picture 2" descr="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442" y="5062218"/>
              <a:ext cx="2765198" cy="1728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בדקו את תמונות התקרית בין יוון לטורקיה וגילו פרט מפתיע"/>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120" y="5062218"/>
              <a:ext cx="2960549" cy="1817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5128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0"/>
            <a:ext cx="8687954" cy="596179"/>
          </a:xfrm>
        </p:spPr>
        <p:txBody>
          <a:bodyPr>
            <a:normAutofit fontScale="90000"/>
          </a:bodyPr>
          <a:lstStyle/>
          <a:p>
            <a:pPr algn="r" rtl="1"/>
            <a:r>
              <a:rPr lang="he-IL" b="1" dirty="0">
                <a:effectLst>
                  <a:outerShdw blurRad="38100" dist="38100" dir="2700000" algn="tl">
                    <a:srgbClr val="000000">
                      <a:alpha val="43137"/>
                    </a:srgbClr>
                  </a:outerShdw>
                </a:effectLst>
              </a:rPr>
              <a:t>האסטרטגיה היוונית בנוגע לטורקיה</a:t>
            </a:r>
          </a:p>
        </p:txBody>
      </p:sp>
      <p:sp>
        <p:nvSpPr>
          <p:cNvPr id="3" name="Content Placeholder 2"/>
          <p:cNvSpPr>
            <a:spLocks noGrp="1"/>
          </p:cNvSpPr>
          <p:nvPr>
            <p:ph idx="1"/>
          </p:nvPr>
        </p:nvSpPr>
        <p:spPr>
          <a:xfrm>
            <a:off x="0" y="720436"/>
            <a:ext cx="11977254" cy="5985164"/>
          </a:xfrm>
        </p:spPr>
        <p:txBody>
          <a:bodyPr>
            <a:normAutofit lnSpcReduction="10000"/>
          </a:bodyPr>
          <a:lstStyle/>
          <a:p>
            <a:pPr algn="r" rtl="1"/>
            <a:r>
              <a:rPr lang="he-IL" dirty="0"/>
              <a:t>יוון מחויבת לעיקרון של פתרון סכסוכים בדרכי שלום המתבסס על החוק הבינלאומי. </a:t>
            </a:r>
          </a:p>
          <a:p>
            <a:pPr algn="r" rtl="1"/>
            <a:endParaRPr lang="en-US" dirty="0"/>
          </a:p>
          <a:p>
            <a:pPr algn="r" rtl="1"/>
            <a:r>
              <a:rPr lang="en-US" dirty="0"/>
              <a:t> </a:t>
            </a:r>
            <a:r>
              <a:rPr lang="he-IL" dirty="0"/>
              <a:t>יוון תומכת במהלך ההצטרפות של טורקיה לאיחוד האירופי, מכיוון שמאמינה שהאיחוד האירופי יזרז את היציבות והצמיחה באזור וירסן את פעילותה של טורקיה. </a:t>
            </a:r>
          </a:p>
          <a:p>
            <a:pPr algn="r" rtl="1"/>
            <a:endParaRPr lang="he-IL" dirty="0"/>
          </a:p>
          <a:p>
            <a:pPr algn="r" rtl="1"/>
            <a:r>
              <a:rPr lang="he-IL" dirty="0"/>
              <a:t>תנאי מקדים מהותי להצטרפות טורקיה לאיחוד האירופי הוא עמידה בתנאי ההצטרפות הכוללים כיבוד עקרון יחסי שכנות טובים.</a:t>
            </a:r>
          </a:p>
          <a:p>
            <a:pPr algn="r" rtl="1"/>
            <a:endParaRPr lang="en-US" dirty="0"/>
          </a:p>
          <a:p>
            <a:pPr algn="r" rtl="1"/>
            <a:r>
              <a:rPr lang="he-IL" dirty="0"/>
              <a:t>טורקיה נדרשת לעמוד בחובות בסיסיים בינלאומיים ואירופאיים בכל הקשור לכיבוד זכויות המיעוטים וחירויות הדת.</a:t>
            </a:r>
          </a:p>
          <a:p>
            <a:pPr algn="r" rtl="1"/>
            <a:endParaRPr lang="he-IL" dirty="0"/>
          </a:p>
          <a:p>
            <a:pPr algn="r" rtl="1"/>
            <a:r>
              <a:rPr lang="he-IL" dirty="0"/>
              <a:t>יוון מושיטה יד ידידות לטורקיה, וקוראת לה לשתף פעולה – במגמה לשפר  את היחסים בין השתיים ולפתור מתיחויות.</a:t>
            </a:r>
            <a:endParaRPr lang="en-US" dirty="0"/>
          </a:p>
          <a:p>
            <a:pPr algn="r" rtl="1"/>
            <a:endParaRPr lang="he-IL" dirty="0"/>
          </a:p>
        </p:txBody>
      </p:sp>
    </p:spTree>
    <p:extLst>
      <p:ext uri="{BB962C8B-B14F-4D97-AF65-F5344CB8AC3E}">
        <p14:creationId xmlns:p14="http://schemas.microsoft.com/office/powerpoint/2010/main" val="215897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קורונה ברחבי העולם - יוון - האגודה הסטודנטיאלית - אוניברסיטת בן-גוריון בנגב"/>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3180"/>
            <a:ext cx="12192000" cy="6825673"/>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F216AC0C-A1E8-4E11-91F3-A453802E4E4E}"/>
              </a:ext>
            </a:extLst>
          </p:cNvPr>
          <p:cNvSpPr>
            <a:spLocks noGrp="1"/>
          </p:cNvSpPr>
          <p:nvPr>
            <p:ph type="title"/>
          </p:nvPr>
        </p:nvSpPr>
        <p:spPr>
          <a:xfrm>
            <a:off x="2581562" y="-576073"/>
            <a:ext cx="10058400" cy="1609344"/>
          </a:xfrm>
        </p:spPr>
        <p:txBody>
          <a:bodyPr>
            <a:normAutofit/>
          </a:bodyPr>
          <a:lstStyle/>
          <a:p>
            <a:pPr algn="ctr"/>
            <a:r>
              <a:rPr lang="he-IL" sz="4800" b="1" dirty="0">
                <a:solidFill>
                  <a:schemeClr val="bg1"/>
                </a:solidFill>
                <a:effectLst>
                  <a:outerShdw blurRad="38100" dist="38100" dir="2700000" algn="tl">
                    <a:srgbClr val="000000">
                      <a:alpha val="43137"/>
                    </a:srgbClr>
                  </a:outerShdw>
                </a:effectLst>
              </a:rPr>
              <a:t>האסטרטגיה היוונית בעניין טורקיה</a:t>
            </a:r>
            <a:endParaRPr lang="en-IL" sz="4800" b="1" dirty="0">
              <a:solidFill>
                <a:schemeClr val="bg1"/>
              </a:solidFill>
              <a:effectLst>
                <a:outerShdw blurRad="38100" dist="38100" dir="2700000" algn="tl">
                  <a:srgbClr val="000000">
                    <a:alpha val="43137"/>
                  </a:srgbClr>
                </a:outerShdw>
              </a:effectLst>
            </a:endParaRPr>
          </a:p>
        </p:txBody>
      </p:sp>
      <p:sp>
        <p:nvSpPr>
          <p:cNvPr id="7" name="Rectangle 4">
            <a:extLst>
              <a:ext uri="{FF2B5EF4-FFF2-40B4-BE49-F238E27FC236}">
                <a16:creationId xmlns:a16="http://schemas.microsoft.com/office/drawing/2014/main" id="{55788645-B7FE-499D-95AF-E4A01C555DBA}"/>
              </a:ext>
            </a:extLst>
          </p:cNvPr>
          <p:cNvSpPr>
            <a:spLocks noChangeArrowheads="1"/>
          </p:cNvSpPr>
          <p:nvPr/>
        </p:nvSpPr>
        <p:spPr bwMode="auto">
          <a:xfrm>
            <a:off x="12007269" y="13180"/>
            <a:ext cx="184731" cy="4308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52" name="Picture 4" descr="טורקיה והאיחוד האירופי: כישלון ידוע מרא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711" y="737819"/>
            <a:ext cx="4349122" cy="1911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2" descr="Why turbulent Greek-Turkish ties are likely to worsen | Greece News | Al  Jazee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0053" y="666546"/>
            <a:ext cx="3662214" cy="2054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Human rights in Turk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6199" y="4148948"/>
            <a:ext cx="3425801" cy="2572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תמונה 16"/>
          <p:cNvPicPr>
            <a:picLocks noChangeAspect="1"/>
          </p:cNvPicPr>
          <p:nvPr/>
        </p:nvPicPr>
        <p:blipFill rotWithShape="1">
          <a:blip r:embed="rId8"/>
          <a:srcRect l="15393" t="16761" r="45421" b="31345"/>
          <a:stretch/>
        </p:blipFill>
        <p:spPr>
          <a:xfrm>
            <a:off x="3430" y="4097514"/>
            <a:ext cx="3916220" cy="2455686"/>
          </a:xfrm>
          <a:prstGeom prst="rect">
            <a:avLst/>
          </a:prstGeom>
          <a:ln>
            <a:noFill/>
          </a:ln>
          <a:effectLst>
            <a:softEdge rad="112500"/>
          </a:effectLst>
        </p:spPr>
      </p:pic>
      <p:sp>
        <p:nvSpPr>
          <p:cNvPr id="19" name="TextBox 18"/>
          <p:cNvSpPr txBox="1"/>
          <p:nvPr/>
        </p:nvSpPr>
        <p:spPr>
          <a:xfrm>
            <a:off x="4738722" y="2500745"/>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תמיכה בהצטרפות טורקיה </a:t>
            </a:r>
            <a:r>
              <a:rPr lang="he-IL" b="1" dirty="0" err="1">
                <a:effectLst>
                  <a:outerShdw blurRad="38100" dist="38100" dir="2700000" algn="tl">
                    <a:srgbClr val="000000">
                      <a:alpha val="43137"/>
                    </a:srgbClr>
                  </a:outerShdw>
                </a:effectLst>
              </a:rPr>
              <a:t>לא"א</a:t>
            </a:r>
            <a:endParaRPr lang="he-IL" b="1" dirty="0">
              <a:effectLst>
                <a:outerShdw blurRad="38100" dist="38100" dir="2700000" algn="tl">
                  <a:srgbClr val="000000">
                    <a:alpha val="43137"/>
                  </a:srgbClr>
                </a:outerShdw>
              </a:effectLst>
            </a:endParaRPr>
          </a:p>
        </p:txBody>
      </p:sp>
      <p:sp>
        <p:nvSpPr>
          <p:cNvPr id="29" name="TextBox 28"/>
          <p:cNvSpPr txBox="1"/>
          <p:nvPr/>
        </p:nvSpPr>
        <p:spPr>
          <a:xfrm>
            <a:off x="8544107" y="2621304"/>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הושטת יד לשלום ושת"פ</a:t>
            </a:r>
          </a:p>
        </p:txBody>
      </p:sp>
      <p:grpSp>
        <p:nvGrpSpPr>
          <p:cNvPr id="25" name="קבוצה 24"/>
          <p:cNvGrpSpPr/>
          <p:nvPr/>
        </p:nvGrpSpPr>
        <p:grpSpPr>
          <a:xfrm>
            <a:off x="4508807" y="3969991"/>
            <a:ext cx="3923465" cy="2942599"/>
            <a:chOff x="60707" y="3720474"/>
            <a:chExt cx="3923465" cy="2942599"/>
          </a:xfrm>
        </p:grpSpPr>
        <p:pic>
          <p:nvPicPr>
            <p:cNvPr id="2070" name="Picture 22" descr="1.תעודת זהות שם המדינה: טורקיה (תורכיה). מקומה לפי שושנת הרוחות: טורקיה  נמצאת במערב אסיה ודרום אירופה. גבולות טורקיה: מדרום-מערב הים התיכון ,  מדרום-מזרח סוריה, מצפון הים השחור, מזרח אירן ,עירק, אוקביסטן סמלי המדינה:  דגל מדינת טורקיה הוא דגל בצבע אדום ציור של חצי סער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7" y="3720474"/>
              <a:ext cx="3923465" cy="29425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2" name="Picture 24" descr="קורונה ברחבי העולם - יוון - האגודה הסטודנטיאלית - אוניברסיטת בן-גוריון בנגב"/>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1600" y="4944968"/>
              <a:ext cx="661945" cy="4412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6465" y="3897972"/>
              <a:ext cx="2608022"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כיבוד זכויות מיעוטים</a:t>
              </a:r>
            </a:p>
          </p:txBody>
        </p:sp>
      </p:grpSp>
      <p:pic>
        <p:nvPicPr>
          <p:cNvPr id="24" name="תמונה 23"/>
          <p:cNvPicPr>
            <a:picLocks noChangeAspect="1"/>
          </p:cNvPicPr>
          <p:nvPr/>
        </p:nvPicPr>
        <p:blipFill rotWithShape="1">
          <a:blip r:embed="rId11"/>
          <a:srcRect l="3467" t="23580" r="53940" b="26420"/>
          <a:stretch/>
        </p:blipFill>
        <p:spPr>
          <a:xfrm>
            <a:off x="487217" y="-123269"/>
            <a:ext cx="3034145" cy="2002536"/>
          </a:xfrm>
          <a:prstGeom prst="ellipse">
            <a:avLst/>
          </a:prstGeom>
          <a:ln>
            <a:noFill/>
          </a:ln>
          <a:effectLst>
            <a:softEdge rad="112500"/>
          </a:effectLst>
        </p:spPr>
      </p:pic>
      <p:sp>
        <p:nvSpPr>
          <p:cNvPr id="31" name="TextBox 30"/>
          <p:cNvSpPr txBox="1"/>
          <p:nvPr/>
        </p:nvSpPr>
        <p:spPr>
          <a:xfrm>
            <a:off x="-882074" y="4320895"/>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חופש הדת</a:t>
            </a:r>
          </a:p>
        </p:txBody>
      </p:sp>
      <p:grpSp>
        <p:nvGrpSpPr>
          <p:cNvPr id="26" name="קבוצה 25"/>
          <p:cNvGrpSpPr/>
          <p:nvPr/>
        </p:nvGrpSpPr>
        <p:grpSpPr>
          <a:xfrm>
            <a:off x="-94623" y="1126304"/>
            <a:ext cx="4513957" cy="2136853"/>
            <a:chOff x="-60267" y="737819"/>
            <a:chExt cx="4513957" cy="2136853"/>
          </a:xfrm>
        </p:grpSpPr>
        <p:pic>
          <p:nvPicPr>
            <p:cNvPr id="2054" name="Picture 6" descr="R.E.A.D] The International Law of the Sea: Second Edition For Kindle"/>
            <p:cNvPicPr>
              <a:picLocks noChangeAspect="1" noChangeArrowheads="1"/>
            </p:cNvPicPr>
            <p:nvPr/>
          </p:nvPicPr>
          <p:blipFill rotWithShape="1">
            <a:blip r:embed="rId12">
              <a:extLst>
                <a:ext uri="{28A0092B-C50C-407E-A947-70E740481C1C}">
                  <a14:useLocalDpi xmlns:a14="http://schemas.microsoft.com/office/drawing/2010/main" val="0"/>
                </a:ext>
              </a:extLst>
            </a:blip>
            <a:srcRect t="16273" r="1180" b="17562"/>
            <a:stretch/>
          </p:blipFill>
          <p:spPr bwMode="auto">
            <a:xfrm>
              <a:off x="-60267" y="737819"/>
              <a:ext cx="4513957" cy="2136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53590" y="1980223"/>
              <a:ext cx="3463636" cy="400110"/>
            </a:xfrm>
            <a:prstGeom prst="rect">
              <a:avLst/>
            </a:prstGeom>
            <a:noFill/>
          </p:spPr>
          <p:txBody>
            <a:bodyPr wrap="square" rtlCol="1">
              <a:spAutoFit/>
            </a:bodyPr>
            <a:lstStyle/>
            <a:p>
              <a:pPr algn="r"/>
              <a:r>
                <a:rPr lang="he-IL" sz="2000" b="1" dirty="0">
                  <a:effectLst>
                    <a:outerShdw blurRad="38100" dist="38100" dir="2700000" algn="tl">
                      <a:srgbClr val="000000">
                        <a:alpha val="43137"/>
                      </a:srgbClr>
                    </a:outerShdw>
                  </a:effectLst>
                </a:rPr>
                <a:t>ציות לחוק הים</a:t>
              </a:r>
            </a:p>
          </p:txBody>
        </p:sp>
      </p:grpSp>
    </p:spTree>
    <p:extLst>
      <p:ext uri="{BB962C8B-B14F-4D97-AF65-F5344CB8AC3E}">
        <p14:creationId xmlns:p14="http://schemas.microsoft.com/office/powerpoint/2010/main" val="146498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855023"/>
            <a:ext cx="11930743" cy="5698177"/>
          </a:xfrm>
        </p:spPr>
        <p:txBody>
          <a:bodyPr>
            <a:normAutofit fontScale="92500" lnSpcReduction="20000"/>
          </a:bodyPr>
          <a:lstStyle/>
          <a:p>
            <a:pPr algn="r" rtl="1"/>
            <a:r>
              <a:rPr lang="he-IL" b="1" u="sng" dirty="0"/>
              <a:t>דוקטרינת "המולדת הכחולה" </a:t>
            </a:r>
            <a:r>
              <a:rPr lang="he-IL" dirty="0"/>
              <a:t>דוקטרינת "המולדת הכחולה" רואה את טורקיה חוזרת לשליטה של ימי </a:t>
            </a:r>
            <a:r>
              <a:rPr lang="he-IL" dirty="0" err="1"/>
              <a:t>האמפריה</a:t>
            </a:r>
            <a:r>
              <a:rPr lang="he-IL" dirty="0"/>
              <a:t> העות'מנית, אשר מכוונת בין היתר לשליטה על כל משמעויותיה (ימית, </a:t>
            </a:r>
            <a:r>
              <a:rPr lang="he-IL" dirty="0" err="1"/>
              <a:t>אוירית</a:t>
            </a:r>
            <a:r>
              <a:rPr lang="he-IL" dirty="0"/>
              <a:t>, כלכלית...) בשלושת הימים המקיפים אותה – </a:t>
            </a:r>
            <a:r>
              <a:rPr lang="he-IL" dirty="0">
                <a:hlinkClick r:id="rId2" tooltip="הים התיכון"/>
              </a:rPr>
              <a:t>הים התיכון</a:t>
            </a:r>
            <a:r>
              <a:rPr lang="he-IL" dirty="0"/>
              <a:t>, </a:t>
            </a:r>
            <a:r>
              <a:rPr lang="he-IL" dirty="0">
                <a:hlinkClick r:id="rId3" tooltip="הים האגאי"/>
              </a:rPr>
              <a:t>הים האגאי</a:t>
            </a:r>
            <a:r>
              <a:rPr lang="he-IL" dirty="0"/>
              <a:t> ו</a:t>
            </a:r>
            <a:r>
              <a:rPr lang="he-IL" dirty="0">
                <a:hlinkClick r:id="rId4" tooltip="הים השחור"/>
              </a:rPr>
              <a:t>הים השחור</a:t>
            </a:r>
            <a:r>
              <a:rPr lang="he-IL" dirty="0"/>
              <a:t>. </a:t>
            </a:r>
          </a:p>
          <a:p>
            <a:pPr algn="r" rtl="1"/>
            <a:endParaRPr lang="he-IL" b="1" u="sng" dirty="0"/>
          </a:p>
          <a:p>
            <a:pPr algn="r" rtl="1"/>
            <a:r>
              <a:rPr lang="he-IL" b="1" u="sng" dirty="0"/>
              <a:t>בנין </a:t>
            </a:r>
            <a:r>
              <a:rPr lang="he-IL" b="1" u="sng" dirty="0" err="1"/>
              <a:t>כח</a:t>
            </a:r>
            <a:r>
              <a:rPr lang="he-IL" b="1" u="sng" dirty="0"/>
              <a:t> ימי </a:t>
            </a:r>
            <a:r>
              <a:rPr lang="he-IL" dirty="0"/>
              <a:t>- במהלך השנים האחרונות יוצרו 33 ספינות נחיתה (נחתות) עבור חיל הים הטורקי, המיועדות להנחית גדודי חיל רגלים וכלים משוריינים על חופי אויב. פיתוח יכולת האיגוף הימי והנחיתה על חופים על ידי טורקיה מאפשרים לה לפעול כנגד האיים המזרחיים של יוון, ולהשתלט עליהם בעת מערכה. </a:t>
            </a:r>
          </a:p>
          <a:p>
            <a:pPr algn="r" rtl="1"/>
            <a:endParaRPr lang="he-IL" dirty="0"/>
          </a:p>
          <a:p>
            <a:pPr algn="r" rtl="1"/>
            <a:r>
              <a:rPr lang="he-IL" b="1" u="sng" dirty="0"/>
              <a:t>שליטה על מאגרי גז ונפט </a:t>
            </a:r>
            <a:r>
              <a:rPr lang="he-IL" dirty="0"/>
              <a:t>- טורקיה הודיעה על אודות תוכנית קידוחים באזור הכלכלי הבלעדי שהיא קיבלה לפי ההסכם עם לוב, ובמיוחד בצמוד לאיי כרתים ורודוס.</a:t>
            </a:r>
          </a:p>
          <a:p>
            <a:pPr algn="r" rtl="1"/>
            <a:endParaRPr lang="he-IL" dirty="0"/>
          </a:p>
          <a:p>
            <a:pPr algn="r" rtl="1"/>
            <a:r>
              <a:rPr lang="he-IL" b="1" u="sng" dirty="0"/>
              <a:t>העברת פליטים כמנוף לחץ על האיחוד </a:t>
            </a:r>
            <a:r>
              <a:rPr lang="he-IL" dirty="0"/>
              <a:t>- טורקיה, אשר בשטחה יותר 3.5 מיליון פליטים מסוריה, מנסה להגביר את הלחצים על האיחוד האירופי לסייע לה כלכלית ומדינית על מנת להתמודד עם הסוגיה ולמנוע מעבר פליטים נוספים אליה, בפרט מסוריה. </a:t>
            </a:r>
          </a:p>
          <a:p>
            <a:pPr algn="r" rtl="1"/>
            <a:endParaRPr lang="he-IL" dirty="0"/>
          </a:p>
          <a:p>
            <a:pPr algn="r" rtl="1"/>
            <a:endParaRPr lang="he-IL" dirty="0"/>
          </a:p>
        </p:txBody>
      </p:sp>
      <p:sp>
        <p:nvSpPr>
          <p:cNvPr id="4" name="Title 1"/>
          <p:cNvSpPr>
            <a:spLocks noGrp="1"/>
          </p:cNvSpPr>
          <p:nvPr>
            <p:ph type="title"/>
          </p:nvPr>
        </p:nvSpPr>
        <p:spPr>
          <a:xfrm>
            <a:off x="3020290" y="0"/>
            <a:ext cx="6231081" cy="596179"/>
          </a:xfrm>
        </p:spPr>
        <p:txBody>
          <a:bodyPr>
            <a:normAutofit fontScale="90000"/>
          </a:bodyPr>
          <a:lstStyle/>
          <a:p>
            <a:pPr algn="r" rtl="1"/>
            <a:r>
              <a:rPr lang="he-IL" b="1" dirty="0">
                <a:effectLst>
                  <a:outerShdw blurRad="38100" dist="38100" dir="2700000" algn="tl">
                    <a:srgbClr val="000000">
                      <a:alpha val="43137"/>
                    </a:srgbClr>
                  </a:outerShdw>
                </a:effectLst>
              </a:rPr>
              <a:t>האסטרטגיה הטורקית בנוגע ליוון</a:t>
            </a:r>
          </a:p>
        </p:txBody>
      </p:sp>
    </p:spTree>
    <p:extLst>
      <p:ext uri="{BB962C8B-B14F-4D97-AF65-F5344CB8AC3E}">
        <p14:creationId xmlns:p14="http://schemas.microsoft.com/office/powerpoint/2010/main" val="4250746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8" descr="טורקיה: המדריך המלא למטייל בטורקיה - mako חופש">
            <a:extLst>
              <a:ext uri="{FF2B5EF4-FFF2-40B4-BE49-F238E27FC236}">
                <a16:creationId xmlns:a16="http://schemas.microsoft.com/office/drawing/2014/main" id="{20EEE608-D232-439F-B7A4-6346BE6A5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97" t="14859" r="65372" b="22595"/>
          <a:stretch/>
        </p:blipFill>
        <p:spPr bwMode="auto">
          <a:xfrm>
            <a:off x="0" y="88900"/>
            <a:ext cx="12191999" cy="67610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טורקיה: המדריך המלא למטייל בטורקיה - mako חופש">
            <a:extLst>
              <a:ext uri="{FF2B5EF4-FFF2-40B4-BE49-F238E27FC236}">
                <a16:creationId xmlns:a16="http://schemas.microsoft.com/office/drawing/2014/main" id="{20EEE608-D232-439F-B7A4-6346BE6A5B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11112" t="8153" r="10455"/>
          <a:stretch/>
        </p:blipFill>
        <p:spPr bwMode="auto">
          <a:xfrm>
            <a:off x="-1157722" y="-93859"/>
            <a:ext cx="9116292" cy="14818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האיש מאחורי חזון &quot;המולדת הכחולה&quot; מרוצה - המרכז הירושלמי לענייני ...">
            <a:extLst>
              <a:ext uri="{FF2B5EF4-FFF2-40B4-BE49-F238E27FC236}">
                <a16:creationId xmlns:a16="http://schemas.microsoft.com/office/drawing/2014/main" id="{B7960BF1-A0BD-404E-AAC5-D1181AF9B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490" y="1411625"/>
            <a:ext cx="4341509" cy="2915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טורקיה תוקפנית יותר ויותר. אינטרסים איטלקיים במזרח הים התיכון ...">
            <a:extLst>
              <a:ext uri="{FF2B5EF4-FFF2-40B4-BE49-F238E27FC236}">
                <a16:creationId xmlns:a16="http://schemas.microsoft.com/office/drawing/2014/main" id="{06581F14-9B43-4B81-8620-FFCA8C728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971" y="4193287"/>
            <a:ext cx="4237676" cy="2641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כותרת 1">
            <a:extLst>
              <a:ext uri="{FF2B5EF4-FFF2-40B4-BE49-F238E27FC236}">
                <a16:creationId xmlns:a16="http://schemas.microsoft.com/office/drawing/2014/main" id="{34BE5360-8F4C-4DB6-8171-6E8566712A38}"/>
              </a:ext>
            </a:extLst>
          </p:cNvPr>
          <p:cNvSpPr txBox="1">
            <a:spLocks/>
          </p:cNvSpPr>
          <p:nvPr/>
        </p:nvSpPr>
        <p:spPr>
          <a:xfrm>
            <a:off x="8245113" y="1533239"/>
            <a:ext cx="3697328" cy="596179"/>
          </a:xfrm>
          <a:prstGeom prst="rect">
            <a:avLst/>
          </a:prstGeom>
          <a:ln w="12700">
            <a:noFill/>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דוקטרינת המולדת הכחולה</a:t>
            </a:r>
          </a:p>
        </p:txBody>
      </p:sp>
      <p:sp>
        <p:nvSpPr>
          <p:cNvPr id="18" name="כותרת 1">
            <a:extLst>
              <a:ext uri="{FF2B5EF4-FFF2-40B4-BE49-F238E27FC236}">
                <a16:creationId xmlns:a16="http://schemas.microsoft.com/office/drawing/2014/main" id="{392730D6-6651-4810-BA6C-2D7FCD800D17}"/>
              </a:ext>
            </a:extLst>
          </p:cNvPr>
          <p:cNvSpPr txBox="1">
            <a:spLocks/>
          </p:cNvSpPr>
          <p:nvPr/>
        </p:nvSpPr>
        <p:spPr>
          <a:xfrm>
            <a:off x="7614010" y="4310880"/>
            <a:ext cx="2743134" cy="900080"/>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b="1" dirty="0">
                <a:solidFill>
                  <a:schemeClr val="bg1"/>
                </a:solidFill>
                <a:effectLst>
                  <a:outerShdw blurRad="38100" dist="38100" dir="2700000" algn="tl">
                    <a:srgbClr val="000000">
                      <a:alpha val="43137"/>
                    </a:srgbClr>
                  </a:outerShdw>
                </a:effectLst>
              </a:rPr>
              <a:t>בנין </a:t>
            </a:r>
            <a:r>
              <a:rPr lang="he-IL" sz="3200" b="1" dirty="0" err="1">
                <a:solidFill>
                  <a:schemeClr val="bg1"/>
                </a:solidFill>
                <a:effectLst>
                  <a:outerShdw blurRad="38100" dist="38100" dir="2700000" algn="tl">
                    <a:srgbClr val="000000">
                      <a:alpha val="43137"/>
                    </a:srgbClr>
                  </a:outerShdw>
                </a:effectLst>
              </a:rPr>
              <a:t>כח</a:t>
            </a:r>
            <a:r>
              <a:rPr lang="he-IL" sz="3200" b="1" dirty="0">
                <a:solidFill>
                  <a:schemeClr val="bg1"/>
                </a:solidFill>
                <a:effectLst>
                  <a:outerShdw blurRad="38100" dist="38100" dir="2700000" algn="tl">
                    <a:srgbClr val="000000">
                      <a:alpha val="43137"/>
                    </a:srgbClr>
                  </a:outerShdw>
                </a:effectLst>
              </a:rPr>
              <a:t> ימי</a:t>
            </a:r>
          </a:p>
        </p:txBody>
      </p:sp>
      <p:pic>
        <p:nvPicPr>
          <p:cNvPr id="1034" name="Picture 10" descr="מלחמות הנפט והגז החדשות במזרח התיכון">
            <a:extLst>
              <a:ext uri="{FF2B5EF4-FFF2-40B4-BE49-F238E27FC236}">
                <a16:creationId xmlns:a16="http://schemas.microsoft.com/office/drawing/2014/main" id="{DB86E987-4D1B-457B-8C3E-7D7D899DD6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478"/>
          <a:stretch/>
        </p:blipFill>
        <p:spPr bwMode="auto">
          <a:xfrm>
            <a:off x="3703613" y="1405427"/>
            <a:ext cx="4254958" cy="2786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עוד טרגדיית פליטים: 7 ילדים טבעו למוות">
            <a:extLst>
              <a:ext uri="{FF2B5EF4-FFF2-40B4-BE49-F238E27FC236}">
                <a16:creationId xmlns:a16="http://schemas.microsoft.com/office/drawing/2014/main" id="{DB724AFC-29A8-4A60-A23A-744061467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5" y="4068311"/>
            <a:ext cx="4555414" cy="2766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כותרת 1">
            <a:extLst>
              <a:ext uri="{FF2B5EF4-FFF2-40B4-BE49-F238E27FC236}">
                <a16:creationId xmlns:a16="http://schemas.microsoft.com/office/drawing/2014/main" id="{3DC140DB-8171-4229-B4B0-AC73E634D833}"/>
              </a:ext>
            </a:extLst>
          </p:cNvPr>
          <p:cNvSpPr txBox="1">
            <a:spLocks/>
          </p:cNvSpPr>
          <p:nvPr/>
        </p:nvSpPr>
        <p:spPr>
          <a:xfrm>
            <a:off x="3868249" y="2475342"/>
            <a:ext cx="3695699" cy="788031"/>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שליטה על מאגרי נפט וגז</a:t>
            </a:r>
          </a:p>
        </p:txBody>
      </p:sp>
      <p:sp>
        <p:nvSpPr>
          <p:cNvPr id="24" name="כותרת 1">
            <a:extLst>
              <a:ext uri="{FF2B5EF4-FFF2-40B4-BE49-F238E27FC236}">
                <a16:creationId xmlns:a16="http://schemas.microsoft.com/office/drawing/2014/main" id="{98AD6C94-08B0-4F23-9949-5B48C44CBFD2}"/>
              </a:ext>
            </a:extLst>
          </p:cNvPr>
          <p:cNvSpPr txBox="1">
            <a:spLocks/>
          </p:cNvSpPr>
          <p:nvPr/>
        </p:nvSpPr>
        <p:spPr>
          <a:xfrm>
            <a:off x="-148868" y="4327092"/>
            <a:ext cx="4686300" cy="644510"/>
          </a:xfrm>
          <a:prstGeom prst="rect">
            <a:avLst/>
          </a:prstGeom>
          <a:ln w="12700">
            <a:noFill/>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העברת פליטים – מנוף לחצים על האיחוד האירופי</a:t>
            </a:r>
          </a:p>
        </p:txBody>
      </p:sp>
      <p:sp>
        <p:nvSpPr>
          <p:cNvPr id="26" name="כותרת 1">
            <a:extLst>
              <a:ext uri="{FF2B5EF4-FFF2-40B4-BE49-F238E27FC236}">
                <a16:creationId xmlns:a16="http://schemas.microsoft.com/office/drawing/2014/main" id="{47807250-217C-4645-AC3C-1DFA2800FCC7}"/>
              </a:ext>
            </a:extLst>
          </p:cNvPr>
          <p:cNvSpPr txBox="1">
            <a:spLocks/>
          </p:cNvSpPr>
          <p:nvPr/>
        </p:nvSpPr>
        <p:spPr>
          <a:xfrm>
            <a:off x="7037415" y="424735"/>
            <a:ext cx="5590789" cy="524056"/>
          </a:xfrm>
          <a:prstGeom prst="rect">
            <a:avLst/>
          </a:prstGeom>
          <a:noFill/>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rgbClr val="002060"/>
                </a:solidFill>
                <a:effectLst>
                  <a:outerShdw blurRad="38100" dist="38100" dir="2700000" algn="tl">
                    <a:srgbClr val="000000">
                      <a:alpha val="43137"/>
                    </a:srgbClr>
                  </a:outerShdw>
                </a:effectLst>
              </a:rPr>
              <a:t>האסטרטגיה הטורקית</a:t>
            </a:r>
          </a:p>
        </p:txBody>
      </p:sp>
      <p:pic>
        <p:nvPicPr>
          <p:cNvPr id="13" name="Picture 16" descr="erdog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27" y="1069301"/>
            <a:ext cx="3447815" cy="3199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rotWithShape="1">
          <a:blip r:embed="rId10"/>
          <a:srcRect l="40701" t="42577" r="22183" b="11914"/>
          <a:stretch/>
        </p:blipFill>
        <p:spPr>
          <a:xfrm>
            <a:off x="4538913" y="4631907"/>
            <a:ext cx="3114172" cy="2146752"/>
          </a:xfrm>
          <a:prstGeom prst="rect">
            <a:avLst/>
          </a:prstGeom>
        </p:spPr>
      </p:pic>
      <p:sp>
        <p:nvSpPr>
          <p:cNvPr id="19" name="כותרת 1">
            <a:extLst>
              <a:ext uri="{FF2B5EF4-FFF2-40B4-BE49-F238E27FC236}">
                <a16:creationId xmlns:a16="http://schemas.microsoft.com/office/drawing/2014/main" id="{3DC140DB-8171-4229-B4B0-AC73E634D833}"/>
              </a:ext>
            </a:extLst>
          </p:cNvPr>
          <p:cNvSpPr txBox="1">
            <a:spLocks/>
          </p:cNvSpPr>
          <p:nvPr/>
        </p:nvSpPr>
        <p:spPr>
          <a:xfrm>
            <a:off x="4220234" y="4056964"/>
            <a:ext cx="3695699" cy="788031"/>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מעוניינת בבוררות</a:t>
            </a:r>
          </a:p>
        </p:txBody>
      </p:sp>
    </p:spTree>
    <p:extLst>
      <p:ext uri="{BB962C8B-B14F-4D97-AF65-F5344CB8AC3E}">
        <p14:creationId xmlns:p14="http://schemas.microsoft.com/office/powerpoint/2010/main" val="29459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Η Ελλάδα θέλει να δείξει στην Τουρκία τα δόντια της» – Newsbeast"/>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64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1898029"/>
            <a:ext cx="12009383" cy="2557680"/>
          </a:xfrm>
        </p:spPr>
        <p:txBody>
          <a:bodyPr>
            <a:normAutofit/>
          </a:bodyPr>
          <a:lstStyle/>
          <a:p>
            <a:pPr marL="0" indent="0" algn="r" rtl="1">
              <a:buNone/>
            </a:pPr>
            <a:r>
              <a:rPr lang="he-IL" sz="3600" b="1" dirty="0">
                <a:solidFill>
                  <a:schemeClr val="bg1"/>
                </a:solidFill>
                <a:effectLst>
                  <a:outerShdw blurRad="38100" dist="38100" dir="2700000" algn="tl">
                    <a:srgbClr val="000000">
                      <a:alpha val="43137"/>
                    </a:srgbClr>
                  </a:outerShdw>
                </a:effectLst>
              </a:rPr>
              <a:t>קונפליקט מתמשך ללא שינוי מהמצב כיום </a:t>
            </a:r>
            <a:r>
              <a:rPr lang="he-IL" sz="2400" b="1" dirty="0">
                <a:solidFill>
                  <a:schemeClr val="bg1"/>
                </a:solidFill>
                <a:effectLst>
                  <a:outerShdw blurRad="38100" dist="38100" dir="2700000" algn="tl">
                    <a:srgbClr val="000000">
                      <a:alpha val="43137"/>
                    </a:srgbClr>
                  </a:outerShdw>
                </a:effectLst>
              </a:rPr>
              <a:t>(כמו הישראלי – פלסטיני)</a:t>
            </a:r>
          </a:p>
          <a:p>
            <a:pPr marL="0" indent="0" algn="r" rtl="1">
              <a:buNone/>
            </a:pPr>
            <a:r>
              <a:rPr lang="he-IL" sz="3600" b="1" dirty="0">
                <a:solidFill>
                  <a:schemeClr val="bg1"/>
                </a:solidFill>
                <a:effectLst>
                  <a:outerShdw blurRad="38100" dist="38100" dir="2700000" algn="tl">
                    <a:srgbClr val="000000">
                      <a:alpha val="43137"/>
                    </a:srgbClr>
                  </a:outerShdw>
                </a:effectLst>
              </a:rPr>
              <a:t>                                              או</a:t>
            </a:r>
          </a:p>
          <a:p>
            <a:pPr marL="0" indent="0" algn="r" rtl="1">
              <a:buNone/>
            </a:pPr>
            <a:r>
              <a:rPr lang="he-IL" sz="3600" b="1" dirty="0">
                <a:solidFill>
                  <a:schemeClr val="bg1"/>
                </a:solidFill>
                <a:effectLst>
                  <a:outerShdw blurRad="38100" dist="38100" dir="2700000" algn="tl">
                    <a:srgbClr val="000000">
                      <a:alpha val="43137"/>
                    </a:srgbClr>
                  </a:outerShdw>
                </a:effectLst>
              </a:rPr>
              <a:t>קבלת טורקיה לאיחוד האירופי, תחייב אותה לשינוי מדיניות</a:t>
            </a:r>
          </a:p>
          <a:p>
            <a:pPr algn="r" rtl="1"/>
            <a:endParaRPr lang="he-IL" sz="3600" b="1" dirty="0">
              <a:solidFill>
                <a:schemeClr val="bg1"/>
              </a:solidFill>
              <a:effectLst>
                <a:outerShdw blurRad="38100" dist="38100" dir="2700000" algn="tl">
                  <a:srgbClr val="000000">
                    <a:alpha val="43137"/>
                  </a:srgbClr>
                </a:outerShdw>
              </a:effectLst>
            </a:endParaRPr>
          </a:p>
        </p:txBody>
      </p:sp>
      <p:sp>
        <p:nvSpPr>
          <p:cNvPr id="4" name="כותרת 1"/>
          <p:cNvSpPr>
            <a:spLocks noGrp="1"/>
          </p:cNvSpPr>
          <p:nvPr>
            <p:ph type="title"/>
          </p:nvPr>
        </p:nvSpPr>
        <p:spPr>
          <a:xfrm>
            <a:off x="2525145" y="-105108"/>
            <a:ext cx="5682434" cy="1325563"/>
          </a:xfrm>
        </p:spPr>
        <p:txBody>
          <a:bodyPr>
            <a:normAutofit/>
          </a:bodyPr>
          <a:lstStyle/>
          <a:p>
            <a:pPr algn="r" rtl="1"/>
            <a:r>
              <a:rPr lang="he-IL" sz="5400" b="1" dirty="0">
                <a:solidFill>
                  <a:schemeClr val="bg1"/>
                </a:solidFill>
                <a:effectLst>
                  <a:outerShdw blurRad="38100" dist="38100" dir="2700000" algn="tl">
                    <a:srgbClr val="000000">
                      <a:alpha val="43137"/>
                    </a:srgbClr>
                  </a:outerShdw>
                </a:effectLst>
              </a:rPr>
              <a:t>אז מה יהיה ? ...</a:t>
            </a:r>
          </a:p>
        </p:txBody>
      </p:sp>
      <p:pic>
        <p:nvPicPr>
          <p:cNvPr id="5" name="Picture 2" descr="Flaggen Republik Türkei, Italien Länder,  Partnerschaftsfreundschafts-Händedruckkonzept Stockfoto - Bild von türkei,  länder: 9056228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444" b="69112" l="0" r="100000"/>
                    </a14:imgEffect>
                  </a14:imgLayer>
                </a14:imgProps>
              </a:ext>
              <a:ext uri="{28A0092B-C50C-407E-A947-70E740481C1C}">
                <a14:useLocalDpi xmlns:a14="http://schemas.microsoft.com/office/drawing/2010/main" val="0"/>
              </a:ext>
            </a:extLst>
          </a:blip>
          <a:srcRect t="16110" b="30829"/>
          <a:stretch/>
        </p:blipFill>
        <p:spPr bwMode="auto">
          <a:xfrm flipH="1">
            <a:off x="2170636" y="4625034"/>
            <a:ext cx="2669081" cy="1890732"/>
          </a:xfrm>
          <a:prstGeom prst="ellipse">
            <a:avLst/>
          </a:prstGeom>
          <a:ln w="63500" cap="rnd">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grpSp>
        <p:nvGrpSpPr>
          <p:cNvPr id="2" name="קבוצה 1"/>
          <p:cNvGrpSpPr/>
          <p:nvPr/>
        </p:nvGrpSpPr>
        <p:grpSpPr>
          <a:xfrm rot="723900">
            <a:off x="6323193" y="4124537"/>
            <a:ext cx="4406723" cy="2772461"/>
            <a:chOff x="5464176" y="3221831"/>
            <a:chExt cx="7369176" cy="3729037"/>
          </a:xfrm>
        </p:grpSpPr>
        <p:pic>
          <p:nvPicPr>
            <p:cNvPr id="5122" name="Picture 2" descr="The historical root of Turkey-Greece hatred - CGT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46973" y1="85243" x2="46973" y2="85243"/>
                        </a14:backgroundRemoval>
                      </a14:imgEffect>
                    </a14:imgLayer>
                  </a14:imgProps>
                </a:ext>
                <a:ext uri="{28A0092B-C50C-407E-A947-70E740481C1C}">
                  <a14:useLocalDpi xmlns:a14="http://schemas.microsoft.com/office/drawing/2010/main" val="0"/>
                </a:ext>
              </a:extLst>
            </a:blip>
            <a:srcRect/>
            <a:stretch>
              <a:fillRect/>
            </a:stretch>
          </p:blipFill>
          <p:spPr bwMode="auto">
            <a:xfrm>
              <a:off x="6534150" y="3314700"/>
              <a:ext cx="6299202" cy="3543300"/>
            </a:xfrm>
            <a:prstGeom prst="ellipse">
              <a:avLst/>
            </a:prstGeom>
            <a:ln w="63500" cap="rnd">
              <a:noFill/>
            </a:ln>
            <a:effectLst>
              <a:outerShdw blurRad="127000" dist="38100" dir="2700000" algn="ctr">
                <a:srgbClr val="000000">
                  <a:alpha val="45000"/>
                </a:srgbClr>
              </a:outerShdw>
            </a:effectLst>
            <a:sp3d prstMaterial="translucentPowder">
              <a:bevelT w="203200" h="50800" prst="softRound"/>
            </a:sp3d>
            <a:extLst>
              <a:ext uri="{909E8E84-426E-40DD-AFC4-6F175D3DCCD1}">
                <a14:hiddenFill xmlns:a14="http://schemas.microsoft.com/office/drawing/2010/main">
                  <a:solidFill>
                    <a:srgbClr val="FFFFFF"/>
                  </a:solidFill>
                </a14:hiddenFill>
              </a:ext>
            </a:extLst>
          </p:spPr>
        </p:pic>
        <p:pic>
          <p:nvPicPr>
            <p:cNvPr id="5124" name="Picture 4" descr="The historical root of Turkey-Greece hatred - CGTN"/>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9896" b="89931" l="36133" r="99414"/>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143905">
              <a:off x="5464176" y="3221831"/>
              <a:ext cx="6629400" cy="3729037"/>
            </a:xfrm>
            <a:prstGeom prst="ellipse">
              <a:avLst/>
            </a:prstGeom>
            <a:ln w="63500" cap="rnd">
              <a:noFill/>
            </a:ln>
            <a:effectLst>
              <a:outerShdw blurRad="127000" dist="38100" dir="2700000" algn="ctr">
                <a:srgbClr val="000000">
                  <a:alpha val="45000"/>
                </a:srgbClr>
              </a:outerShdw>
            </a:effectLst>
            <a:extLst>
              <a:ext uri="{909E8E84-426E-40DD-AFC4-6F175D3DCCD1}">
                <a14:hiddenFill xmlns:a14="http://schemas.microsoft.com/office/drawing/2010/main">
                  <a:solidFill>
                    <a:srgbClr val="FFFFFF"/>
                  </a:solidFill>
                </a14:hiddenFill>
              </a:ext>
            </a:extLst>
          </p:spPr>
        </p:pic>
      </p:grpSp>
      <p:pic>
        <p:nvPicPr>
          <p:cNvPr id="5128" name="Picture 8" descr="http://activi.co.il/wp-content/uploads/2017/03/%D7%A1%D7%99%D7%9E%D7%9F-%D7%A9%D7%90%D7%9C%D7%94.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15" b="100000" l="7177" r="82297">
                        <a14:foregroundMark x1="33014" y1="75934" x2="33014" y2="75934"/>
                        <a14:backgroundMark x1="83732" y1="20747" x2="83732" y2="20747"/>
                      </a14:backgroundRemoval>
                    </a14:imgEffect>
                  </a14:imgLayer>
                </a14:imgProps>
              </a:ext>
              <a:ext uri="{28A0092B-C50C-407E-A947-70E740481C1C}">
                <a14:useLocalDpi xmlns:a14="http://schemas.microsoft.com/office/drawing/2010/main" val="0"/>
              </a:ext>
            </a:extLst>
          </a:blip>
          <a:srcRect/>
          <a:stretch>
            <a:fillRect/>
          </a:stretch>
        </p:blipFill>
        <p:spPr bwMode="auto">
          <a:xfrm>
            <a:off x="4844691" y="4234519"/>
            <a:ext cx="2317004"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7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750655"/>
            <a:ext cx="12052300" cy="6107346"/>
          </a:xfrm>
        </p:spPr>
        <p:txBody>
          <a:bodyPr>
            <a:normAutofit lnSpcReduction="10000"/>
          </a:bodyPr>
          <a:lstStyle/>
          <a:p>
            <a:pPr algn="r" rtl="1"/>
            <a:r>
              <a:rPr lang="he-IL" dirty="0"/>
              <a:t>הים האגאי = זירת מאבק בין המזרח למערב.</a:t>
            </a:r>
          </a:p>
          <a:p>
            <a:pPr algn="r" rtl="1"/>
            <a:endParaRPr lang="he-IL" dirty="0"/>
          </a:p>
          <a:p>
            <a:pPr algn="r" rtl="1"/>
            <a:r>
              <a:rPr lang="he-IL" b="1" u="sng" dirty="0"/>
              <a:t>אנחנו רואים בים האגאי זירת התנגשות בין שתי עוצמות </a:t>
            </a:r>
            <a:r>
              <a:rPr lang="he-IL" b="1" u="sng" dirty="0" err="1"/>
              <a:t>גיאו</a:t>
            </a:r>
            <a:r>
              <a:rPr lang="he-IL" b="1" u="sng" dirty="0"/>
              <a:t>-פוליטיות:</a:t>
            </a:r>
          </a:p>
          <a:p>
            <a:pPr lvl="1" algn="r" rtl="1"/>
            <a:r>
              <a:rPr lang="he-IL" dirty="0"/>
              <a:t>טורקיה שלתפיסתה נדחתה ע"י אירופה, מפתחת גישה לעומתית כלפיה ששואבת ומסתמכת על ההיסטוריה של האימפריה העותומנית השואפת להיות מעצמה אזורית שיכירו בה  (ראה דוקטרינת המולדת הכחולה).</a:t>
            </a:r>
          </a:p>
          <a:p>
            <a:pPr algn="r" rtl="1"/>
            <a:endParaRPr lang="he-IL" dirty="0"/>
          </a:p>
          <a:p>
            <a:pPr lvl="1" algn="r" rtl="1"/>
            <a:r>
              <a:rPr lang="he-IL" dirty="0"/>
              <a:t>לעומתה יוון, שהקו המנחה את מדיניות החוץ שלה ומיתוגה כמדינה בטוחה להשקעות השואפת לעבור ממשבר לשגשוג שמול טורקיה, מאמצת מדיניות הכלה שרואה בחברותה בנאט"ו </a:t>
            </a:r>
            <a:r>
              <a:rPr lang="he-IL" dirty="0" err="1"/>
              <a:t>ובא"א</a:t>
            </a:r>
            <a:r>
              <a:rPr lang="he-IL" dirty="0"/>
              <a:t> כמרכיב בזהותה הכוללת גם ערכים, מדיניות ערכית וכיבוד החוק הבינלאומי. יעודה הוא שמירה על ריבונות מבלי להיקלע למלכודות הטורקיות שיאלצו את יוון לחזור ולבדוק את הסכמי לוזן או לאבד נכסים טריטוריאליים.</a:t>
            </a:r>
          </a:p>
          <a:p>
            <a:pPr marL="0" indent="0" algn="r" rtl="1">
              <a:buNone/>
            </a:pPr>
            <a:endParaRPr lang="he-IL" dirty="0"/>
          </a:p>
          <a:p>
            <a:pPr algn="r" rtl="1"/>
            <a:r>
              <a:rPr lang="he-IL" dirty="0"/>
              <a:t>שתי גישות אלו מתנגשות בין היתר בזירת הים האגאי, המהווה מכלול ובו אינטרסים טריטוריאליים, כלכליים, מסחריים וביטחוניים.</a:t>
            </a:r>
          </a:p>
          <a:p>
            <a:pPr algn="r" rtl="1"/>
            <a:endParaRPr lang="he-IL" dirty="0"/>
          </a:p>
        </p:txBody>
      </p:sp>
      <p:sp>
        <p:nvSpPr>
          <p:cNvPr id="4" name="כותרת 1"/>
          <p:cNvSpPr>
            <a:spLocks noGrp="1"/>
          </p:cNvSpPr>
          <p:nvPr>
            <p:ph type="title"/>
          </p:nvPr>
        </p:nvSpPr>
        <p:spPr>
          <a:xfrm>
            <a:off x="2786380" y="1"/>
            <a:ext cx="5138420" cy="750654"/>
          </a:xfrm>
        </p:spPr>
        <p:txBody>
          <a:bodyPr>
            <a:normAutofit/>
          </a:bodyPr>
          <a:lstStyle/>
          <a:p>
            <a:pPr algn="r" rtl="1"/>
            <a:r>
              <a:rPr lang="he-IL" sz="4800" b="1" dirty="0">
                <a:effectLst>
                  <a:outerShdw blurRad="38100" dist="38100" dir="2700000" algn="tl">
                    <a:srgbClr val="000000">
                      <a:alpha val="43137"/>
                    </a:srgbClr>
                  </a:outerShdw>
                </a:effectLst>
              </a:rPr>
              <a:t>ולסיכום ... תובנות</a:t>
            </a:r>
          </a:p>
        </p:txBody>
      </p:sp>
    </p:spTree>
    <p:extLst>
      <p:ext uri="{BB962C8B-B14F-4D97-AF65-F5344CB8AC3E}">
        <p14:creationId xmlns:p14="http://schemas.microsoft.com/office/powerpoint/2010/main" val="2950038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rotWithShape="1">
          <a:blip r:embed="rId2"/>
          <a:srcRect l="13950" t="12535" r="66685" b="47870"/>
          <a:stretch/>
        </p:blipFill>
        <p:spPr>
          <a:xfrm>
            <a:off x="-1" y="0"/>
            <a:ext cx="5965625" cy="6858000"/>
          </a:xfrm>
          <a:prstGeom prst="rect">
            <a:avLst/>
          </a:prstGeom>
        </p:spPr>
      </p:pic>
      <p:graphicFrame>
        <p:nvGraphicFramePr>
          <p:cNvPr id="10" name="טבלה 9"/>
          <p:cNvGraphicFramePr>
            <a:graphicFrameLocks noGrp="1"/>
          </p:cNvGraphicFramePr>
          <p:nvPr>
            <p:extLst>
              <p:ext uri="{D42A27DB-BD31-4B8C-83A1-F6EECF244321}">
                <p14:modId xmlns:p14="http://schemas.microsoft.com/office/powerpoint/2010/main" val="1606846943"/>
              </p:ext>
            </p:extLst>
          </p:nvPr>
        </p:nvGraphicFramePr>
        <p:xfrm>
          <a:off x="5965624" y="0"/>
          <a:ext cx="6226376" cy="6858000"/>
        </p:xfrm>
        <a:graphic>
          <a:graphicData uri="http://schemas.openxmlformats.org/drawingml/2006/table">
            <a:tbl>
              <a:tblPr rtl="1" firstRow="1" bandRow="1">
                <a:tableStyleId>{5C22544A-7EE6-4342-B048-85BDC9FD1C3A}</a:tableStyleId>
              </a:tblPr>
              <a:tblGrid>
                <a:gridCol w="3113188">
                  <a:extLst>
                    <a:ext uri="{9D8B030D-6E8A-4147-A177-3AD203B41FA5}">
                      <a16:colId xmlns:a16="http://schemas.microsoft.com/office/drawing/2014/main" val="972749074"/>
                    </a:ext>
                  </a:extLst>
                </a:gridCol>
                <a:gridCol w="3113188">
                  <a:extLst>
                    <a:ext uri="{9D8B030D-6E8A-4147-A177-3AD203B41FA5}">
                      <a16:colId xmlns:a16="http://schemas.microsoft.com/office/drawing/2014/main" val="1324424826"/>
                    </a:ext>
                  </a:extLst>
                </a:gridCol>
              </a:tblGrid>
              <a:tr h="67963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2400" dirty="0"/>
                        <a:t>טורקיה</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2400" dirty="0"/>
                        <a:t>יוון </a:t>
                      </a:r>
                      <a:r>
                        <a:rPr lang="he-IL" sz="2000" dirty="0"/>
                        <a:t>(הרפובליקה ההלנית)</a:t>
                      </a:r>
                    </a:p>
                  </a:txBody>
                  <a:tcPr/>
                </a:tc>
                <a:extLst>
                  <a:ext uri="{0D108BD9-81ED-4DB2-BD59-A6C34878D82A}">
                    <a16:rowId xmlns:a16="http://schemas.microsoft.com/office/drawing/2014/main" val="1978727155"/>
                  </a:ext>
                </a:extLst>
              </a:tr>
              <a:tr h="429053">
                <a:tc gridSpan="2">
                  <a:txBody>
                    <a:bodyPr/>
                    <a:lstStyle/>
                    <a:p>
                      <a:pPr algn="ctr" rtl="1"/>
                      <a:r>
                        <a:rPr lang="he-IL" b="1" dirty="0"/>
                        <a:t>שטח (קילומטר רבוע)</a:t>
                      </a:r>
                    </a:p>
                  </a:txBody>
                  <a:tcPr/>
                </a:tc>
                <a:tc hMerge="1">
                  <a:txBody>
                    <a:bodyPr/>
                    <a:lstStyle/>
                    <a:p>
                      <a:pPr rtl="1"/>
                      <a:endParaRPr lang="he-IL" dirty="0"/>
                    </a:p>
                  </a:txBody>
                  <a:tcPr/>
                </a:tc>
                <a:extLst>
                  <a:ext uri="{0D108BD9-81ED-4DB2-BD59-A6C34878D82A}">
                    <a16:rowId xmlns:a16="http://schemas.microsoft.com/office/drawing/2014/main" val="2682060176"/>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769,630</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128,900</a:t>
                      </a:r>
                    </a:p>
                  </a:txBody>
                  <a:tcPr/>
                </a:tc>
                <a:extLst>
                  <a:ext uri="{0D108BD9-81ED-4DB2-BD59-A6C34878D82A}">
                    <a16:rowId xmlns:a16="http://schemas.microsoft.com/office/drawing/2014/main" val="1255913459"/>
                  </a:ext>
                </a:extLst>
              </a:tr>
              <a:tr h="429053">
                <a:tc gridSpan="2">
                  <a:txBody>
                    <a:bodyPr/>
                    <a:lstStyle/>
                    <a:p>
                      <a:pPr algn="ctr" rtl="1"/>
                      <a:r>
                        <a:rPr lang="he-IL" b="1" dirty="0" err="1"/>
                        <a:t>אוכלוסיה</a:t>
                      </a:r>
                      <a:endParaRPr lang="he-IL" b="1" dirty="0"/>
                    </a:p>
                  </a:txBody>
                  <a:tcPr/>
                </a:tc>
                <a:tc hMerge="1">
                  <a:txBody>
                    <a:bodyPr/>
                    <a:lstStyle/>
                    <a:p>
                      <a:pPr rtl="1"/>
                      <a:endParaRPr lang="he-IL" dirty="0"/>
                    </a:p>
                  </a:txBody>
                  <a:tcPr/>
                </a:tc>
                <a:extLst>
                  <a:ext uri="{0D108BD9-81ED-4DB2-BD59-A6C34878D82A}">
                    <a16:rowId xmlns:a16="http://schemas.microsoft.com/office/drawing/2014/main" val="1379696685"/>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84,399,067</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10,423,054</a:t>
                      </a:r>
                    </a:p>
                  </a:txBody>
                  <a:tcPr/>
                </a:tc>
                <a:extLst>
                  <a:ext uri="{0D108BD9-81ED-4DB2-BD59-A6C34878D82A}">
                    <a16:rowId xmlns:a16="http://schemas.microsoft.com/office/drawing/2014/main" val="1713534956"/>
                  </a:ext>
                </a:extLst>
              </a:tr>
              <a:tr h="429053">
                <a:tc gridSpan="2">
                  <a:txBody>
                    <a:bodyPr/>
                    <a:lstStyle/>
                    <a:p>
                      <a:pPr algn="ctr" rtl="1"/>
                      <a:r>
                        <a:rPr lang="he-IL" b="1" dirty="0"/>
                        <a:t>קבלת עצמאות</a:t>
                      </a:r>
                    </a:p>
                  </a:txBody>
                  <a:tcPr/>
                </a:tc>
                <a:tc hMerge="1">
                  <a:txBody>
                    <a:bodyPr/>
                    <a:lstStyle/>
                    <a:p>
                      <a:pPr rtl="1"/>
                      <a:endParaRPr lang="he-IL" dirty="0"/>
                    </a:p>
                  </a:txBody>
                  <a:tcPr/>
                </a:tc>
                <a:extLst>
                  <a:ext uri="{0D108BD9-81ED-4DB2-BD59-A6C34878D82A}">
                    <a16:rowId xmlns:a16="http://schemas.microsoft.com/office/drawing/2014/main" val="480976803"/>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1923</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1821</a:t>
                      </a:r>
                    </a:p>
                  </a:txBody>
                  <a:tcPr/>
                </a:tc>
                <a:extLst>
                  <a:ext uri="{0D108BD9-81ED-4DB2-BD59-A6C34878D82A}">
                    <a16:rowId xmlns:a16="http://schemas.microsoft.com/office/drawing/2014/main" val="3685772590"/>
                  </a:ext>
                </a:extLst>
              </a:tr>
              <a:tr h="429053">
                <a:tc gridSpan="2">
                  <a:txBody>
                    <a:bodyPr/>
                    <a:lstStyle/>
                    <a:p>
                      <a:pPr algn="ctr" rtl="1"/>
                      <a:r>
                        <a:rPr lang="he-IL" b="1" dirty="0"/>
                        <a:t>דת</a:t>
                      </a:r>
                    </a:p>
                  </a:txBody>
                  <a:tcPr/>
                </a:tc>
                <a:tc hMerge="1">
                  <a:txBody>
                    <a:bodyPr/>
                    <a:lstStyle/>
                    <a:p>
                      <a:pPr algn="ctr" rtl="1"/>
                      <a:endParaRPr lang="he-IL" dirty="0"/>
                    </a:p>
                  </a:txBody>
                  <a:tcPr/>
                </a:tc>
                <a:extLst>
                  <a:ext uri="{0D108BD9-81ED-4DB2-BD59-A6C34878D82A}">
                    <a16:rowId xmlns:a16="http://schemas.microsoft.com/office/drawing/2014/main" val="3437061136"/>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err="1"/>
                        <a:t>איסלם</a:t>
                      </a:r>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נצרות יוונית אורתודוכסית</a:t>
                      </a:r>
                    </a:p>
                  </a:txBody>
                  <a:tcPr/>
                </a:tc>
                <a:extLst>
                  <a:ext uri="{0D108BD9-81ED-4DB2-BD59-A6C34878D82A}">
                    <a16:rowId xmlns:a16="http://schemas.microsoft.com/office/drawing/2014/main" val="2670990368"/>
                  </a:ext>
                </a:extLst>
              </a:tr>
              <a:tr h="429053">
                <a:tc gridSpan="2">
                  <a:txBody>
                    <a:bodyPr/>
                    <a:lstStyle/>
                    <a:p>
                      <a:pPr algn="ctr" rtl="1"/>
                      <a:r>
                        <a:rPr lang="he-IL" b="1" dirty="0"/>
                        <a:t>משטר</a:t>
                      </a:r>
                    </a:p>
                  </a:txBody>
                  <a:tcPr/>
                </a:tc>
                <a:tc hMerge="1">
                  <a:txBody>
                    <a:bodyPr/>
                    <a:lstStyle/>
                    <a:p>
                      <a:pPr algn="ctr" rtl="1"/>
                      <a:endParaRPr lang="he-IL" dirty="0"/>
                    </a:p>
                  </a:txBody>
                  <a:tcPr/>
                </a:tc>
                <a:extLst>
                  <a:ext uri="{0D108BD9-81ED-4DB2-BD59-A6C34878D82A}">
                    <a16:rowId xmlns:a16="http://schemas.microsoft.com/office/drawing/2014/main" val="3755321529"/>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נשיאותי</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דמוקרטיה</a:t>
                      </a:r>
                    </a:p>
                  </a:txBody>
                  <a:tcPr/>
                </a:tc>
                <a:extLst>
                  <a:ext uri="{0D108BD9-81ED-4DB2-BD59-A6C34878D82A}">
                    <a16:rowId xmlns:a16="http://schemas.microsoft.com/office/drawing/2014/main" val="3205173896"/>
                  </a:ext>
                </a:extLst>
              </a:tr>
              <a:tr h="429053">
                <a:tc gridSpan="2">
                  <a:txBody>
                    <a:bodyPr/>
                    <a:lstStyle/>
                    <a:p>
                      <a:pPr algn="ctr" rtl="1"/>
                      <a:r>
                        <a:rPr lang="he-IL" b="1" dirty="0"/>
                        <a:t>תמ"ג (במיליוני $)</a:t>
                      </a:r>
                    </a:p>
                  </a:txBody>
                  <a:tcPr/>
                </a:tc>
                <a:tc hMerge="1">
                  <a:txBody>
                    <a:bodyPr/>
                    <a:lstStyle/>
                    <a:p>
                      <a:pPr algn="ctr" rtl="1"/>
                      <a:endParaRPr lang="he-IL" dirty="0"/>
                    </a:p>
                  </a:txBody>
                  <a:tcPr/>
                </a:tc>
                <a:extLst>
                  <a:ext uri="{0D108BD9-81ED-4DB2-BD59-A6C34878D82A}">
                    <a16:rowId xmlns:a16="http://schemas.microsoft.com/office/drawing/2014/main" val="1703083822"/>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2,186,000</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299,300</a:t>
                      </a:r>
                    </a:p>
                  </a:txBody>
                  <a:tcPr/>
                </a:tc>
                <a:extLst>
                  <a:ext uri="{0D108BD9-81ED-4DB2-BD59-A6C34878D82A}">
                    <a16:rowId xmlns:a16="http://schemas.microsoft.com/office/drawing/2014/main" val="4244883599"/>
                  </a:ext>
                </a:extLst>
              </a:tr>
              <a:tr h="429053">
                <a:tc gridSpan="2">
                  <a:txBody>
                    <a:bodyPr/>
                    <a:lstStyle/>
                    <a:p>
                      <a:pPr algn="ctr" rtl="1"/>
                      <a:r>
                        <a:rPr lang="he-IL" b="1" dirty="0"/>
                        <a:t>תמ"ג לנפש ($)</a:t>
                      </a:r>
                    </a:p>
                  </a:txBody>
                  <a:tcPr/>
                </a:tc>
                <a:tc hMerge="1">
                  <a:txBody>
                    <a:bodyPr/>
                    <a:lstStyle/>
                    <a:p>
                      <a:pPr algn="ctr" rtl="1"/>
                      <a:endParaRPr lang="he-IL" dirty="0"/>
                    </a:p>
                  </a:txBody>
                  <a:tcPr/>
                </a:tc>
                <a:extLst>
                  <a:ext uri="{0D108BD9-81ED-4DB2-BD59-A6C34878D82A}">
                    <a16:rowId xmlns:a16="http://schemas.microsoft.com/office/drawing/2014/main" val="3910485436"/>
                  </a:ext>
                </a:extLst>
              </a:tr>
              <a:tr h="60067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25,919</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28,715</a:t>
                      </a:r>
                    </a:p>
                  </a:txBody>
                  <a:tcPr/>
                </a:tc>
                <a:extLst>
                  <a:ext uri="{0D108BD9-81ED-4DB2-BD59-A6C34878D82A}">
                    <a16:rowId xmlns:a16="http://schemas.microsoft.com/office/drawing/2014/main" val="1270006681"/>
                  </a:ext>
                </a:extLst>
              </a:tr>
            </a:tbl>
          </a:graphicData>
        </a:graphic>
      </p:graphicFrame>
      <p:pic>
        <p:nvPicPr>
          <p:cNvPr id="11" name="תמונה 10"/>
          <p:cNvPicPr>
            <a:picLocks noChangeAspect="1"/>
          </p:cNvPicPr>
          <p:nvPr/>
        </p:nvPicPr>
        <p:blipFill rotWithShape="1">
          <a:blip r:embed="rId3"/>
          <a:srcRect l="20824" t="30209" r="37968" b="23011"/>
          <a:stretch/>
        </p:blipFill>
        <p:spPr>
          <a:xfrm>
            <a:off x="349206" y="2314426"/>
            <a:ext cx="6664036" cy="4446591"/>
          </a:xfrm>
          <a:prstGeom prst="ellipse">
            <a:avLst/>
          </a:prstGeom>
          <a:ln w="63500" cap="rnd">
            <a:solidFill>
              <a:schemeClr val="bg1">
                <a:lumMod val="50000"/>
              </a:schemeClr>
            </a:solidFill>
          </a:ln>
          <a:effectLst>
            <a:outerShdw blurRad="76200" dir="18900000" sy="23000" kx="-1200000" algn="bl" rotWithShape="0">
              <a:prstClr val="black">
                <a:alpha val="20000"/>
              </a:prstClr>
            </a:outerShdw>
          </a:effectLst>
          <a:scene3d>
            <a:camera prst="perspectiveBelow"/>
            <a:lightRig rig="contrasting" dir="t">
              <a:rot lat="0" lon="0" rev="3000000"/>
            </a:lightRig>
          </a:scene3d>
          <a:sp3d contourW="7620">
            <a:bevelT w="95250" h="31750"/>
            <a:contourClr>
              <a:srgbClr val="333333"/>
            </a:contourClr>
          </a:sp3d>
        </p:spPr>
      </p:pic>
      <p:sp>
        <p:nvSpPr>
          <p:cNvPr id="2" name="מלבן 1"/>
          <p:cNvSpPr/>
          <p:nvPr/>
        </p:nvSpPr>
        <p:spPr>
          <a:xfrm>
            <a:off x="5965624" y="1080655"/>
            <a:ext cx="6226376" cy="13438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1848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7315200"/>
          </a:xfrm>
          <a:prstGeom prst="rect">
            <a:avLst/>
          </a:prstGeom>
        </p:spPr>
      </p:pic>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397328" y="1010443"/>
            <a:ext cx="11397343" cy="2963615"/>
          </a:xfrm>
        </p:spPr>
        <p:txBody>
          <a:bodyPr>
            <a:normAutofit fontScale="92500" lnSpcReduction="10000"/>
          </a:bodyPr>
          <a:lstStyle/>
          <a:p>
            <a:pPr algn="r" rtl="1"/>
            <a:r>
              <a:rPr lang="he-IL" sz="4000" b="1" dirty="0">
                <a:solidFill>
                  <a:schemeClr val="bg1"/>
                </a:solidFill>
                <a:effectLst>
                  <a:outerShdw blurRad="38100" dist="38100" dir="2700000" algn="tl">
                    <a:srgbClr val="000000">
                      <a:alpha val="43137"/>
                    </a:srgbClr>
                  </a:outerShdw>
                </a:effectLst>
              </a:rPr>
              <a:t>הים האגאי = מוקד </a:t>
            </a:r>
            <a:r>
              <a:rPr lang="he-IL" sz="4000" b="1" dirty="0" err="1">
                <a:solidFill>
                  <a:schemeClr val="bg1"/>
                </a:solidFill>
                <a:effectLst>
                  <a:outerShdw blurRad="38100" dist="38100" dir="2700000" algn="tl">
                    <a:srgbClr val="000000">
                      <a:alpha val="43137"/>
                    </a:srgbClr>
                  </a:outerShdw>
                </a:effectLst>
              </a:rPr>
              <a:t>גיאו</a:t>
            </a:r>
            <a:r>
              <a:rPr lang="he-IL" sz="4000" b="1" dirty="0">
                <a:solidFill>
                  <a:schemeClr val="bg1"/>
                </a:solidFill>
                <a:effectLst>
                  <a:outerShdw blurRad="38100" dist="38100" dir="2700000" algn="tl">
                    <a:srgbClr val="000000">
                      <a:alpha val="43137"/>
                    </a:srgbClr>
                  </a:outerShdw>
                </a:effectLst>
              </a:rPr>
              <a:t>-אסטרטגי </a:t>
            </a:r>
            <a:r>
              <a:rPr lang="he-IL" sz="4000" b="1" dirty="0" err="1">
                <a:solidFill>
                  <a:schemeClr val="bg1"/>
                </a:solidFill>
                <a:effectLst>
                  <a:outerShdw blurRad="38100" dist="38100" dir="2700000" algn="tl">
                    <a:srgbClr val="000000">
                      <a:alpha val="43137"/>
                    </a:srgbClr>
                  </a:outerShdw>
                </a:effectLst>
              </a:rPr>
              <a:t>וגיאו</a:t>
            </a:r>
            <a:r>
              <a:rPr lang="he-IL" sz="4000" b="1" dirty="0">
                <a:solidFill>
                  <a:schemeClr val="bg1"/>
                </a:solidFill>
                <a:effectLst>
                  <a:outerShdw blurRad="38100" dist="38100" dir="2700000" algn="tl">
                    <a:srgbClr val="000000">
                      <a:alpha val="43137"/>
                    </a:srgbClr>
                  </a:outerShdw>
                </a:effectLst>
              </a:rPr>
              <a:t>-פוליטי</a:t>
            </a:r>
          </a:p>
          <a:p>
            <a:pPr algn="r" rtl="1"/>
            <a:endParaRPr lang="he-IL" sz="4000" b="1" dirty="0">
              <a:solidFill>
                <a:schemeClr val="bg1"/>
              </a:solidFill>
              <a:effectLst>
                <a:outerShdw blurRad="38100" dist="38100" dir="2700000" algn="tl">
                  <a:srgbClr val="000000">
                    <a:alpha val="43137"/>
                  </a:srgbClr>
                </a:outerShdw>
              </a:effectLst>
            </a:endParaRPr>
          </a:p>
          <a:p>
            <a:pPr algn="r" rtl="1"/>
            <a:r>
              <a:rPr lang="he-IL" sz="4000" b="1" dirty="0">
                <a:solidFill>
                  <a:schemeClr val="bg1"/>
                </a:solidFill>
                <a:effectLst>
                  <a:outerShdw blurRad="38100" dist="38100" dir="2700000" algn="tl">
                    <a:srgbClr val="000000">
                      <a:alpha val="43137"/>
                    </a:srgbClr>
                  </a:outerShdw>
                </a:effectLst>
              </a:rPr>
              <a:t>זירת מאבק בין מזרח ומערב</a:t>
            </a:r>
          </a:p>
          <a:p>
            <a:pPr algn="r" rtl="1"/>
            <a:endParaRPr lang="he-IL" sz="4000" b="1" dirty="0">
              <a:solidFill>
                <a:schemeClr val="bg1"/>
              </a:solidFill>
              <a:effectLst>
                <a:outerShdw blurRad="38100" dist="38100" dir="2700000" algn="tl">
                  <a:srgbClr val="000000">
                    <a:alpha val="43137"/>
                  </a:srgbClr>
                </a:outerShdw>
              </a:effectLst>
            </a:endParaRPr>
          </a:p>
          <a:p>
            <a:pPr algn="r" rtl="1"/>
            <a:r>
              <a:rPr lang="he-IL" sz="4000" b="1" dirty="0">
                <a:solidFill>
                  <a:schemeClr val="bg1"/>
                </a:solidFill>
                <a:effectLst>
                  <a:outerShdw blurRad="38100" dist="38100" dir="2700000" algn="tl">
                    <a:srgbClr val="000000">
                      <a:alpha val="43137"/>
                    </a:srgbClr>
                  </a:outerShdw>
                </a:effectLst>
              </a:rPr>
              <a:t>2 שחקניות המחזיקות בגישות שונות</a:t>
            </a:r>
          </a:p>
          <a:p>
            <a:pPr algn="r" rtl="1"/>
            <a:endParaRPr lang="he-IL" sz="4000" b="1" dirty="0">
              <a:solidFill>
                <a:schemeClr val="bg1"/>
              </a:solidFill>
              <a:effectLst>
                <a:outerShdw blurRad="38100" dist="38100" dir="2700000" algn="tl">
                  <a:srgbClr val="000000">
                    <a:alpha val="43137"/>
                  </a:srgbClr>
                </a:outerShdw>
              </a:effectLst>
            </a:endParaRPr>
          </a:p>
          <a:p>
            <a:pPr algn="r" rtl="1"/>
            <a:endParaRPr lang="he-IL" sz="4000" b="1" dirty="0">
              <a:solidFill>
                <a:schemeClr val="bg1"/>
              </a:solidFill>
              <a:effectLst>
                <a:outerShdw blurRad="38100" dist="38100" dir="2700000" algn="tl">
                  <a:srgbClr val="000000">
                    <a:alpha val="43137"/>
                  </a:srgbClr>
                </a:outerShdw>
              </a:effectLst>
            </a:endParaRPr>
          </a:p>
          <a:p>
            <a:pPr algn="r" rtl="1"/>
            <a:endParaRPr lang="he-IL" sz="4000" b="1" dirty="0">
              <a:solidFill>
                <a:schemeClr val="bg1"/>
              </a:solidFill>
              <a:effectLst>
                <a:outerShdw blurRad="38100" dist="38100" dir="2700000" algn="tl">
                  <a:srgbClr val="000000">
                    <a:alpha val="43137"/>
                  </a:srgbClr>
                </a:outerShdw>
              </a:effectLst>
            </a:endParaRPr>
          </a:p>
        </p:txBody>
      </p:sp>
      <p:sp>
        <p:nvSpPr>
          <p:cNvPr id="4" name="כותרת 1"/>
          <p:cNvSpPr>
            <a:spLocks noGrp="1"/>
          </p:cNvSpPr>
          <p:nvPr>
            <p:ph type="title"/>
          </p:nvPr>
        </p:nvSpPr>
        <p:spPr>
          <a:xfrm>
            <a:off x="3457575" y="-315120"/>
            <a:ext cx="5725296" cy="1325563"/>
          </a:xfrm>
        </p:spPr>
        <p:txBody>
          <a:bodyPr>
            <a:normAutofit/>
          </a:bodyPr>
          <a:lstStyle/>
          <a:p>
            <a:pPr algn="ctr" rtl="1"/>
            <a:r>
              <a:rPr lang="he-IL" sz="5400" b="1" u="sng" dirty="0">
                <a:solidFill>
                  <a:schemeClr val="bg1"/>
                </a:solidFill>
                <a:effectLst>
                  <a:outerShdw blurRad="38100" dist="38100" dir="2700000" algn="tl">
                    <a:srgbClr val="000000">
                      <a:alpha val="43137"/>
                    </a:srgbClr>
                  </a:outerShdw>
                </a:effectLst>
              </a:rPr>
              <a:t>לסיכום</a:t>
            </a:r>
          </a:p>
        </p:txBody>
      </p:sp>
      <p:pic>
        <p:nvPicPr>
          <p:cNvPr id="7" name="תמונה 6"/>
          <p:cNvPicPr>
            <a:picLocks noChangeAspect="1"/>
          </p:cNvPicPr>
          <p:nvPr/>
        </p:nvPicPr>
        <p:blipFill rotWithShape="1">
          <a:blip r:embed="rId4">
            <a:extLst>
              <a:ext uri="{BEBA8EAE-BF5A-486C-A8C5-ECC9F3942E4B}">
                <a14:imgProps xmlns:a14="http://schemas.microsoft.com/office/drawing/2010/main">
                  <a14:imgLayer r:embed="rId5">
                    <a14:imgEffect>
                      <a14:backgroundRemoval t="25521" b="79297" l="9004" r="38873"/>
                    </a14:imgEffect>
                  </a14:imgLayer>
                </a14:imgProps>
              </a:ext>
            </a:extLst>
          </a:blip>
          <a:srcRect l="10945" t="24024" r="62810" b="29688"/>
          <a:stretch/>
        </p:blipFill>
        <p:spPr>
          <a:xfrm>
            <a:off x="-821532" y="3625142"/>
            <a:ext cx="4279107" cy="4243301"/>
          </a:xfrm>
          <a:prstGeom prst="rect">
            <a:avLst/>
          </a:prstGeom>
        </p:spPr>
      </p:pic>
      <p:sp>
        <p:nvSpPr>
          <p:cNvPr id="15" name="מלבן מעוגל 14"/>
          <p:cNvSpPr/>
          <p:nvPr/>
        </p:nvSpPr>
        <p:spPr>
          <a:xfrm>
            <a:off x="5426098" y="4941892"/>
            <a:ext cx="6592796" cy="1609800"/>
          </a:xfrm>
          <a:prstGeom prst="roundRect">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t="100000" r="100000"/>
            </a:path>
            <a:tileRect l="-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1" anchor="ctr"/>
          <a:lstStyle/>
          <a:p>
            <a:pPr algn="r" rtl="1"/>
            <a:r>
              <a:rPr lang="he-IL" sz="3200" b="1" dirty="0">
                <a:solidFill>
                  <a:schemeClr val="bg1"/>
                </a:solidFill>
                <a:effectLst>
                  <a:outerShdw blurRad="38100" dist="38100" dir="2700000" algn="tl">
                    <a:srgbClr val="000000">
                      <a:alpha val="43137"/>
                    </a:srgbClr>
                  </a:outerShdw>
                </a:effectLst>
              </a:rPr>
              <a:t>"הפסימיסט מתלונן על רוחות איתנות,</a:t>
            </a:r>
          </a:p>
          <a:p>
            <a:pPr algn="r" rtl="1"/>
            <a:r>
              <a:rPr lang="he-IL" sz="3200" b="1" dirty="0">
                <a:solidFill>
                  <a:schemeClr val="bg1"/>
                </a:solidFill>
                <a:effectLst>
                  <a:outerShdw blurRad="38100" dist="38100" dir="2700000" algn="tl">
                    <a:srgbClr val="000000">
                      <a:alpha val="43137"/>
                    </a:srgbClr>
                  </a:outerShdw>
                </a:effectLst>
              </a:rPr>
              <a:t> האופטימיסט מחכה שהרוחות ישכחו,</a:t>
            </a:r>
          </a:p>
          <a:p>
            <a:pPr algn="r" rtl="1"/>
            <a:r>
              <a:rPr lang="he-IL" sz="3200" b="1" dirty="0">
                <a:solidFill>
                  <a:schemeClr val="bg1"/>
                </a:solidFill>
                <a:effectLst>
                  <a:outerShdw blurRad="38100" dist="38100" dir="2700000" algn="tl">
                    <a:srgbClr val="000000">
                      <a:alpha val="43137"/>
                    </a:srgbClr>
                  </a:outerShdw>
                </a:effectLst>
              </a:rPr>
              <a:t> אך הריאליסט מכוון את המפרשים"</a:t>
            </a:r>
          </a:p>
        </p:txBody>
      </p:sp>
    </p:spTree>
    <p:extLst>
      <p:ext uri="{BB962C8B-B14F-4D97-AF65-F5344CB8AC3E}">
        <p14:creationId xmlns:p14="http://schemas.microsoft.com/office/powerpoint/2010/main" val="3228962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07328" y="193964"/>
            <a:ext cx="5410200" cy="720436"/>
          </a:xfrm>
        </p:spPr>
        <p:txBody>
          <a:bodyPr>
            <a:noAutofit/>
          </a:bodyPr>
          <a:lstStyle/>
          <a:p>
            <a:pPr algn="ctr" rtl="1"/>
            <a:r>
              <a:rPr lang="he-IL" sz="4800" b="1" dirty="0">
                <a:effectLst>
                  <a:outerShdw blurRad="38100" dist="38100" dir="2700000" algn="tl">
                    <a:srgbClr val="000000">
                      <a:alpha val="43137"/>
                    </a:srgbClr>
                  </a:outerShdw>
                </a:effectLst>
              </a:rPr>
              <a:t>רקע</a:t>
            </a:r>
          </a:p>
        </p:txBody>
      </p:sp>
      <p:sp>
        <p:nvSpPr>
          <p:cNvPr id="3" name="מציין מיקום תוכן 2"/>
          <p:cNvSpPr>
            <a:spLocks noGrp="1"/>
          </p:cNvSpPr>
          <p:nvPr>
            <p:ph idx="1"/>
          </p:nvPr>
        </p:nvSpPr>
        <p:spPr>
          <a:xfrm>
            <a:off x="360218" y="1191491"/>
            <a:ext cx="11679382" cy="5527964"/>
          </a:xfrm>
        </p:spPr>
        <p:txBody>
          <a:bodyPr>
            <a:normAutofit fontScale="92500"/>
          </a:bodyPr>
          <a:lstStyle/>
          <a:p>
            <a:pPr algn="r" rtl="1"/>
            <a:r>
              <a:rPr lang="he-IL" sz="3200" dirty="0"/>
              <a:t>ב-200 שנה האחרונות בין שתי המדינות התקיימו עימותים בלתי פוסקים.</a:t>
            </a:r>
          </a:p>
          <a:p>
            <a:pPr algn="r" rtl="1"/>
            <a:endParaRPr lang="he-IL" sz="3200" dirty="0"/>
          </a:p>
          <a:p>
            <a:pPr algn="r" rtl="1"/>
            <a:r>
              <a:rPr lang="he-IL" sz="3200" dirty="0"/>
              <a:t>4 מלחמות משמעותיות התחוללו בתחילת המאה הקודמת ומאז ועד לרגע זה לא פסקו העימותים בין השתיים</a:t>
            </a:r>
          </a:p>
          <a:p>
            <a:pPr algn="r" rtl="1"/>
            <a:endParaRPr lang="he-IL" sz="3200" dirty="0"/>
          </a:p>
          <a:p>
            <a:pPr algn="r" rtl="1"/>
            <a:r>
              <a:rPr lang="he-IL" sz="3200" dirty="0"/>
              <a:t>בתקופה האחרונה אנו מרבים לשמוע על הסכסוך, אם בהקשר מחלוקות על טריטוריה, על משאבים במימי הים, אם בהקשר לפליטים, יחסי חוץ עם האיחוד האירופי ומדינות אחרות ועוד.</a:t>
            </a:r>
          </a:p>
          <a:p>
            <a:pPr algn="r" rtl="1"/>
            <a:endParaRPr lang="he-IL" sz="3200" dirty="0"/>
          </a:p>
          <a:p>
            <a:pPr algn="r" rtl="1"/>
            <a:r>
              <a:rPr lang="he-IL" sz="3200" dirty="0"/>
              <a:t>התבטאויות של מנהגי המדינות נשמעות בתקשורת, </a:t>
            </a:r>
            <a:r>
              <a:rPr lang="he-IL" sz="3200" strike="sngStrike" dirty="0"/>
              <a:t>כולל בחודשים האחרונים</a:t>
            </a:r>
            <a:r>
              <a:rPr lang="he-IL" sz="3200" dirty="0"/>
              <a:t>, אשר </a:t>
            </a:r>
            <a:r>
              <a:rPr lang="he-IL" sz="3200" strike="sngStrike" dirty="0"/>
              <a:t>בהחלט</a:t>
            </a:r>
            <a:r>
              <a:rPr lang="he-IL" sz="3200" dirty="0"/>
              <a:t> מצביעות על הגישה של כל אחת מהמדינות לגבי יחסיהן בעתיד.</a:t>
            </a:r>
          </a:p>
        </p:txBody>
      </p:sp>
    </p:spTree>
    <p:extLst>
      <p:ext uri="{BB962C8B-B14F-4D97-AF65-F5344CB8AC3E}">
        <p14:creationId xmlns:p14="http://schemas.microsoft.com/office/powerpoint/2010/main" val="272246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Flags of Turkey and Greece painted on two clenched fists facing royalty free stock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3" y="16957"/>
            <a:ext cx="12158247" cy="68410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food, group, many, standing&#10;&#10;Description automatically generated">
            <a:extLst>
              <a:ext uri="{FF2B5EF4-FFF2-40B4-BE49-F238E27FC236}">
                <a16:creationId xmlns:a16="http://schemas.microsoft.com/office/drawing/2014/main" id="{4DB52ABE-B562-4494-8BD6-5401FE91C866}"/>
              </a:ext>
            </a:extLst>
          </p:cNvPr>
          <p:cNvPicPr>
            <a:picLocks noChangeAspect="1"/>
          </p:cNvPicPr>
          <p:nvPr/>
        </p:nvPicPr>
        <p:blipFill rotWithShape="1">
          <a:blip r:embed="rId3"/>
          <a:srcRect b="8711"/>
          <a:stretch/>
        </p:blipFill>
        <p:spPr>
          <a:xfrm>
            <a:off x="9083413" y="4249910"/>
            <a:ext cx="3047058" cy="2189721"/>
          </a:xfrm>
          <a:prstGeom prst="rect">
            <a:avLst/>
          </a:prstGeom>
        </p:spPr>
      </p:pic>
      <p:pic>
        <p:nvPicPr>
          <p:cNvPr id="35" name="Picture 34" descr="A group of people standing on a dry grass field&#10;&#10;Description automatically generated">
            <a:extLst>
              <a:ext uri="{FF2B5EF4-FFF2-40B4-BE49-F238E27FC236}">
                <a16:creationId xmlns:a16="http://schemas.microsoft.com/office/drawing/2014/main" id="{7D1C78D0-7EFF-4581-9566-02B4B2DC2BD4}"/>
              </a:ext>
            </a:extLst>
          </p:cNvPr>
          <p:cNvPicPr>
            <a:picLocks noChangeAspect="1"/>
          </p:cNvPicPr>
          <p:nvPr/>
        </p:nvPicPr>
        <p:blipFill>
          <a:blip r:embed="rId4"/>
          <a:stretch>
            <a:fillRect/>
          </a:stretch>
        </p:blipFill>
        <p:spPr>
          <a:xfrm>
            <a:off x="5999217" y="4246979"/>
            <a:ext cx="2931796" cy="2186962"/>
          </a:xfrm>
          <a:prstGeom prst="rect">
            <a:avLst/>
          </a:prstGeom>
        </p:spPr>
      </p:pic>
      <p:sp>
        <p:nvSpPr>
          <p:cNvPr id="47" name="TextBox 46">
            <a:extLst>
              <a:ext uri="{FF2B5EF4-FFF2-40B4-BE49-F238E27FC236}">
                <a16:creationId xmlns:a16="http://schemas.microsoft.com/office/drawing/2014/main" id="{1CA9E4AC-D5B2-4543-BC49-6484C893D50D}"/>
              </a:ext>
            </a:extLst>
          </p:cNvPr>
          <p:cNvSpPr txBox="1"/>
          <p:nvPr/>
        </p:nvSpPr>
        <p:spPr>
          <a:xfrm>
            <a:off x="2027311" y="39519"/>
            <a:ext cx="8586168" cy="1015663"/>
          </a:xfrm>
          <a:prstGeom prst="rect">
            <a:avLst/>
          </a:prstGeom>
          <a:noFill/>
        </p:spPr>
        <p:txBody>
          <a:bodyPr wrap="square" rtlCol="0">
            <a:spAutoFit/>
          </a:bodyPr>
          <a:lstStyle/>
          <a:p>
            <a:pPr algn="ctr"/>
            <a:r>
              <a:rPr lang="he-IL" sz="60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רקע היסטורי</a:t>
            </a:r>
            <a:endParaRPr lang="en-IL" sz="6000" b="1" dirty="0">
              <a:solidFill>
                <a:schemeClr val="bg1"/>
              </a:solidFill>
              <a:effectLst>
                <a:outerShdw blurRad="38100" dist="38100" dir="2700000" algn="tl">
                  <a:srgbClr val="000000">
                    <a:alpha val="43137"/>
                  </a:srgbClr>
                </a:outerShdw>
              </a:effectLst>
              <a:cs typeface="David" panose="020E0502060401010101" pitchFamily="34" charset="-79"/>
            </a:endParaRPr>
          </a:p>
        </p:txBody>
      </p:sp>
      <p:sp>
        <p:nvSpPr>
          <p:cNvPr id="6" name="TextBox 5"/>
          <p:cNvSpPr txBox="1"/>
          <p:nvPr/>
        </p:nvSpPr>
        <p:spPr>
          <a:xfrm>
            <a:off x="9132962" y="4283698"/>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המלחמה היוונית-עות'מנית</a:t>
            </a:r>
          </a:p>
        </p:txBody>
      </p:sp>
      <p:pic>
        <p:nvPicPr>
          <p:cNvPr id="18" name="מציין מיקום תוכן 1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8979" y="4284397"/>
            <a:ext cx="2744712" cy="2149544"/>
          </a:xfrm>
        </p:spPr>
      </p:pic>
      <p:sp>
        <p:nvSpPr>
          <p:cNvPr id="40" name="TextBox 39"/>
          <p:cNvSpPr txBox="1"/>
          <p:nvPr/>
        </p:nvSpPr>
        <p:spPr>
          <a:xfrm>
            <a:off x="10011115" y="6439631"/>
            <a:ext cx="1826916"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1897(חודש)</a:t>
            </a:r>
          </a:p>
        </p:txBody>
      </p:sp>
      <p:sp>
        <p:nvSpPr>
          <p:cNvPr id="43" name="TextBox 42"/>
          <p:cNvSpPr txBox="1"/>
          <p:nvPr/>
        </p:nvSpPr>
        <p:spPr>
          <a:xfrm>
            <a:off x="6073924" y="4263570"/>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מלחמת הבלקן הראשונה</a:t>
            </a:r>
          </a:p>
        </p:txBody>
      </p:sp>
      <p:sp>
        <p:nvSpPr>
          <p:cNvPr id="44" name="TextBox 43"/>
          <p:cNvSpPr txBox="1"/>
          <p:nvPr/>
        </p:nvSpPr>
        <p:spPr>
          <a:xfrm>
            <a:off x="6613131" y="6439631"/>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1912 - 1913</a:t>
            </a:r>
          </a:p>
        </p:txBody>
      </p:sp>
      <p:pic>
        <p:nvPicPr>
          <p:cNvPr id="27" name="תמונה 26"/>
          <p:cNvPicPr>
            <a:picLocks noChangeAspect="1"/>
          </p:cNvPicPr>
          <p:nvPr/>
        </p:nvPicPr>
        <p:blipFill rotWithShape="1">
          <a:blip r:embed="rId6">
            <a:extLst>
              <a:ext uri="{28A0092B-C50C-407E-A947-70E740481C1C}">
                <a14:useLocalDpi xmlns:a14="http://schemas.microsoft.com/office/drawing/2010/main" val="0"/>
              </a:ext>
            </a:extLst>
          </a:blip>
          <a:srcRect b="21994"/>
          <a:stretch/>
        </p:blipFill>
        <p:spPr>
          <a:xfrm>
            <a:off x="3121405" y="4263570"/>
            <a:ext cx="2645654" cy="2170371"/>
          </a:xfrm>
          <a:prstGeom prst="rect">
            <a:avLst/>
          </a:prstGeom>
        </p:spPr>
      </p:pic>
      <p:sp>
        <p:nvSpPr>
          <p:cNvPr id="48" name="TextBox 47"/>
          <p:cNvSpPr txBox="1"/>
          <p:nvPr/>
        </p:nvSpPr>
        <p:spPr>
          <a:xfrm>
            <a:off x="3554093" y="4273898"/>
            <a:ext cx="3059038" cy="415498"/>
          </a:xfrm>
          <a:prstGeom prst="rect">
            <a:avLst/>
          </a:prstGeom>
          <a:noFill/>
        </p:spPr>
        <p:txBody>
          <a:bodyPr wrap="square" rtlCol="1">
            <a:spAutoFit/>
          </a:bodyPr>
          <a:lstStyle/>
          <a:p>
            <a:r>
              <a:rPr lang="he-IL" sz="2100" b="1" dirty="0" err="1">
                <a:effectLst>
                  <a:outerShdw blurRad="38100" dist="38100" dir="2700000" algn="tl">
                    <a:srgbClr val="000000">
                      <a:alpha val="43137"/>
                    </a:srgbClr>
                  </a:outerShdw>
                </a:effectLst>
              </a:rPr>
              <a:t>מלחה"ע</a:t>
            </a:r>
            <a:r>
              <a:rPr lang="he-IL" sz="2100" b="1" dirty="0">
                <a:effectLst>
                  <a:outerShdw blurRad="38100" dist="38100" dir="2700000" algn="tl">
                    <a:srgbClr val="000000">
                      <a:alpha val="43137"/>
                    </a:srgbClr>
                  </a:outerShdw>
                </a:effectLst>
              </a:rPr>
              <a:t> ה-1</a:t>
            </a:r>
          </a:p>
        </p:txBody>
      </p:sp>
      <p:sp>
        <p:nvSpPr>
          <p:cNvPr id="49" name="TextBox 48"/>
          <p:cNvSpPr txBox="1"/>
          <p:nvPr/>
        </p:nvSpPr>
        <p:spPr>
          <a:xfrm>
            <a:off x="3870111" y="6446359"/>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 1914 - 1918</a:t>
            </a:r>
          </a:p>
        </p:txBody>
      </p:sp>
      <p:sp>
        <p:nvSpPr>
          <p:cNvPr id="50" name="TextBox 49"/>
          <p:cNvSpPr txBox="1"/>
          <p:nvPr/>
        </p:nvSpPr>
        <p:spPr>
          <a:xfrm>
            <a:off x="470281" y="4296996"/>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מלחמת יוון-טורקיה</a:t>
            </a:r>
          </a:p>
        </p:txBody>
      </p:sp>
      <p:sp>
        <p:nvSpPr>
          <p:cNvPr id="51" name="TextBox 50"/>
          <p:cNvSpPr txBox="1"/>
          <p:nvPr/>
        </p:nvSpPr>
        <p:spPr>
          <a:xfrm>
            <a:off x="839962" y="6478960"/>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1919 - 1922</a:t>
            </a:r>
          </a:p>
        </p:txBody>
      </p:sp>
      <p:sp>
        <p:nvSpPr>
          <p:cNvPr id="2" name="מלבן מעוגל 1"/>
          <p:cNvSpPr/>
          <p:nvPr/>
        </p:nvSpPr>
        <p:spPr>
          <a:xfrm rot="21392236">
            <a:off x="-351690" y="790789"/>
            <a:ext cx="11691684" cy="2234929"/>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chemeClr val="bg1"/>
                </a:solidFill>
                <a:effectLst>
                  <a:outerShdw blurRad="38100" dist="38100" dir="2700000" algn="tl">
                    <a:srgbClr val="000000">
                      <a:alpha val="43137"/>
                    </a:srgbClr>
                  </a:outerShdw>
                </a:effectLst>
              </a:rPr>
              <a:t>רה'מ</a:t>
            </a:r>
            <a:r>
              <a:rPr lang="he-IL" sz="2800" b="1" dirty="0">
                <a:solidFill>
                  <a:schemeClr val="bg1"/>
                </a:solidFill>
                <a:effectLst>
                  <a:outerShdw blurRad="38100" dist="38100" dir="2700000" algn="tl">
                    <a:srgbClr val="000000">
                      <a:alpha val="43137"/>
                    </a:srgbClr>
                  </a:outerShdw>
                </a:effectLst>
              </a:rPr>
              <a:t> </a:t>
            </a:r>
            <a:r>
              <a:rPr lang="he-IL" sz="2800" b="1" dirty="0" err="1">
                <a:solidFill>
                  <a:schemeClr val="bg1"/>
                </a:solidFill>
                <a:effectLst>
                  <a:outerShdw blurRad="38100" dist="38100" dir="2700000" algn="tl">
                    <a:srgbClr val="000000">
                      <a:alpha val="43137"/>
                    </a:srgbClr>
                  </a:outerShdw>
                </a:effectLst>
              </a:rPr>
              <a:t>מיצוטקיס</a:t>
            </a:r>
            <a:r>
              <a:rPr lang="he-IL" sz="2800" b="1" dirty="0">
                <a:solidFill>
                  <a:schemeClr val="bg1"/>
                </a:solidFill>
                <a:effectLst>
                  <a:outerShdw blurRad="38100" dist="38100" dir="2700000" algn="tl">
                    <a:srgbClr val="000000">
                      <a:alpha val="43137"/>
                    </a:srgbClr>
                  </a:outerShdw>
                </a:effectLst>
              </a:rPr>
              <a:t>: "טורקיה מסכנת את היציבות באזור. מטרתה לשלוט, פוליטית וצבאית, בכל מזרח הים התיכון... טורקיה מוזמנת לוותר על החלומות האימפריאליסטים שלה ולשתף </a:t>
            </a:r>
            <a:r>
              <a:rPr lang="he-IL" sz="2800" b="1" dirty="0" err="1">
                <a:solidFill>
                  <a:schemeClr val="bg1"/>
                </a:solidFill>
                <a:effectLst>
                  <a:outerShdw blurRad="38100" dist="38100" dir="2700000" algn="tl">
                    <a:srgbClr val="000000">
                      <a:alpha val="43137"/>
                    </a:srgbClr>
                  </a:outerShdw>
                </a:effectLst>
              </a:rPr>
              <a:t>איתנו</a:t>
            </a:r>
            <a:r>
              <a:rPr lang="he-IL" sz="2800" b="1" dirty="0">
                <a:solidFill>
                  <a:schemeClr val="bg1"/>
                </a:solidFill>
                <a:effectLst>
                  <a:outerShdw blurRad="38100" dist="38100" dir="2700000" algn="tl">
                    <a:srgbClr val="000000">
                      <a:alpha val="43137"/>
                    </a:srgbClr>
                  </a:outerShdw>
                </a:effectLst>
              </a:rPr>
              <a:t> פעולה, אך רק כשותף שווה ושומר חוק - ולא כבריון השכונתי" [יוני 2020]</a:t>
            </a:r>
            <a:endParaRPr lang="he-IL" sz="2800" b="1" dirty="0">
              <a:effectLst>
                <a:outerShdw blurRad="38100" dist="38100" dir="2700000" algn="tl">
                  <a:srgbClr val="000000">
                    <a:alpha val="43137"/>
                  </a:srgbClr>
                </a:outerShdw>
              </a:effectLst>
            </a:endParaRPr>
          </a:p>
        </p:txBody>
      </p:sp>
      <p:sp>
        <p:nvSpPr>
          <p:cNvPr id="53" name="מלבן מעוגל 52"/>
          <p:cNvSpPr/>
          <p:nvPr/>
        </p:nvSpPr>
        <p:spPr>
          <a:xfrm rot="21392236">
            <a:off x="-1004747" y="3896878"/>
            <a:ext cx="11691684" cy="1496795"/>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t>ארדואן</a:t>
            </a:r>
            <a:r>
              <a:rPr lang="he-IL" sz="2800" b="1" dirty="0"/>
              <a:t>: "אם יוון לא תדע את מקומה, טורקיה יודעת איך להגיב</a:t>
            </a:r>
            <a:r>
              <a:rPr lang="he-IL" sz="2800" b="1" dirty="0">
                <a:solidFill>
                  <a:schemeClr val="bg1"/>
                </a:solidFill>
                <a:effectLst>
                  <a:outerShdw blurRad="38100" dist="38100" dir="2700000" algn="tl">
                    <a:srgbClr val="000000">
                      <a:alpha val="43137"/>
                    </a:srgbClr>
                  </a:outerShdw>
                </a:effectLst>
              </a:rPr>
              <a:t>" [2019]</a:t>
            </a:r>
            <a:endParaRPr lang="he-I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704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80655" y="138545"/>
            <a:ext cx="7509164" cy="978767"/>
          </a:xfrm>
        </p:spPr>
        <p:txBody>
          <a:bodyPr>
            <a:normAutofit/>
          </a:bodyPr>
          <a:lstStyle/>
          <a:p>
            <a:pPr algn="r" rtl="1"/>
            <a:r>
              <a:rPr lang="he-IL" sz="4800" b="1" dirty="0">
                <a:effectLst>
                  <a:outerShdw blurRad="38100" dist="38100" dir="2700000" algn="tl">
                    <a:srgbClr val="000000">
                      <a:alpha val="43137"/>
                    </a:srgbClr>
                  </a:outerShdw>
                </a:effectLst>
              </a:rPr>
              <a:t>המחלוקות העיקריות</a:t>
            </a:r>
          </a:p>
        </p:txBody>
      </p:sp>
      <p:sp>
        <p:nvSpPr>
          <p:cNvPr id="3" name="מציין מיקום תוכן 2"/>
          <p:cNvSpPr>
            <a:spLocks noGrp="1"/>
          </p:cNvSpPr>
          <p:nvPr>
            <p:ph idx="1"/>
          </p:nvPr>
        </p:nvSpPr>
        <p:spPr>
          <a:xfrm>
            <a:off x="374073" y="1427018"/>
            <a:ext cx="11679382" cy="5430982"/>
          </a:xfrm>
        </p:spPr>
        <p:txBody>
          <a:bodyPr>
            <a:normAutofit/>
          </a:bodyPr>
          <a:lstStyle/>
          <a:p>
            <a:pPr algn="r" rtl="1"/>
            <a:r>
              <a:rPr lang="he-IL" sz="4800" dirty="0"/>
              <a:t>ישנן מחלוקות רבות בין טורקיה ליוון</a:t>
            </a:r>
          </a:p>
          <a:p>
            <a:pPr algn="r" rtl="1"/>
            <a:endParaRPr lang="he-IL" sz="4800" dirty="0"/>
          </a:p>
          <a:p>
            <a:pPr algn="r" rtl="1"/>
            <a:r>
              <a:rPr lang="he-IL" sz="4800" dirty="0"/>
              <a:t>בחרנו לציין רק את העיקריות שבניהן</a:t>
            </a:r>
          </a:p>
          <a:p>
            <a:pPr algn="r" rtl="1"/>
            <a:endParaRPr lang="he-IL" sz="4800" dirty="0"/>
          </a:p>
          <a:p>
            <a:pPr algn="r" rtl="1"/>
            <a:r>
              <a:rPr lang="he-IL" sz="4800" dirty="0"/>
              <a:t>כשניתחנו את המחלוקות זיהינו בבירור כי לרבות מהן יש מכנה משותף </a:t>
            </a:r>
            <a:r>
              <a:rPr lang="he-IL" sz="4800" b="1" u="sng" dirty="0"/>
              <a:t>גיאוגרפי</a:t>
            </a:r>
            <a:r>
              <a:rPr lang="he-IL" sz="4800" dirty="0"/>
              <a:t> – הים ההגאי</a:t>
            </a:r>
          </a:p>
          <a:p>
            <a:pPr algn="r" rtl="1"/>
            <a:endParaRPr lang="he-IL" sz="4800" dirty="0"/>
          </a:p>
          <a:p>
            <a:pPr algn="r" rtl="1"/>
            <a:endParaRPr lang="he-IL" sz="4800" dirty="0"/>
          </a:p>
        </p:txBody>
      </p:sp>
    </p:spTree>
    <p:extLst>
      <p:ext uri="{BB962C8B-B14F-4D97-AF65-F5344CB8AC3E}">
        <p14:creationId xmlns:p14="http://schemas.microsoft.com/office/powerpoint/2010/main" val="11876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160553" y="-239357"/>
            <a:ext cx="5781964" cy="1325563"/>
          </a:xfrm>
        </p:spPr>
        <p:txBody>
          <a:bodyPr>
            <a:normAutofit/>
          </a:bodyPr>
          <a:lstStyle/>
          <a:p>
            <a:pPr algn="r" rtl="1"/>
            <a:r>
              <a:rPr lang="he-IL" sz="4800" b="1" dirty="0">
                <a:effectLst>
                  <a:outerShdw blurRad="38100" dist="38100" dir="2700000" algn="tl">
                    <a:srgbClr val="000000">
                      <a:alpha val="43137"/>
                    </a:srgbClr>
                  </a:outerShdw>
                </a:effectLst>
              </a:rPr>
              <a:t>מחלוקות עיקריות</a:t>
            </a:r>
          </a:p>
        </p:txBody>
      </p:sp>
      <p:grpSp>
        <p:nvGrpSpPr>
          <p:cNvPr id="11" name="קבוצה 10"/>
          <p:cNvGrpSpPr/>
          <p:nvPr/>
        </p:nvGrpSpPr>
        <p:grpSpPr>
          <a:xfrm>
            <a:off x="6179127" y="785344"/>
            <a:ext cx="5837383" cy="1690037"/>
            <a:chOff x="6179127" y="785344"/>
            <a:chExt cx="5837383" cy="1690037"/>
          </a:xfrm>
          <a:scene3d>
            <a:camera prst="perspectiveAbove"/>
            <a:lightRig rig="threePt" dir="t"/>
          </a:scene3d>
        </p:grpSpPr>
        <p:sp>
          <p:nvSpPr>
            <p:cNvPr id="7" name="מלבן מעוגל 6"/>
            <p:cNvSpPr/>
            <p:nvPr/>
          </p:nvSpPr>
          <p:spPr>
            <a:xfrm>
              <a:off x="6179127" y="785344"/>
              <a:ext cx="5837383" cy="1690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סוגית הפליטים</a:t>
              </a:r>
            </a:p>
          </p:txBody>
        </p:sp>
        <p:pic>
          <p:nvPicPr>
            <p:cNvPr id="6" name="Picture 8" descr="LESVOS, GREECE october 12, 2015: Refugees arriving in Greece in dingy boat from Turkey. stock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5906" y="859198"/>
              <a:ext cx="2310604" cy="154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8" name="מלבן מעוגל 7"/>
          <p:cNvSpPr/>
          <p:nvPr/>
        </p:nvSpPr>
        <p:spPr>
          <a:xfrm>
            <a:off x="6179127" y="2655707"/>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a:t>
            </a:r>
            <a:r>
              <a:rPr lang="en-US" sz="3200" dirty="0"/>
              <a:t>  </a:t>
            </a:r>
            <a:r>
              <a:rPr lang="he-IL" sz="3200" dirty="0"/>
              <a:t>              סוגיות ביטחוניות </a:t>
            </a:r>
          </a:p>
        </p:txBody>
      </p:sp>
      <p:sp>
        <p:nvSpPr>
          <p:cNvPr id="13" name="מלבן מעוגל 12"/>
          <p:cNvSpPr/>
          <p:nvPr/>
        </p:nvSpPr>
        <p:spPr>
          <a:xfrm>
            <a:off x="6179127" y="4599924"/>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סוגיות מדיניות</a:t>
            </a:r>
          </a:p>
          <a:p>
            <a:pPr algn="ctr" rtl="1"/>
            <a:r>
              <a:rPr lang="he-IL" sz="3200" dirty="0"/>
              <a:t>               ופוליטיות </a:t>
            </a:r>
          </a:p>
        </p:txBody>
      </p:sp>
      <p:sp>
        <p:nvSpPr>
          <p:cNvPr id="22" name="מלבן מעוגל 21"/>
          <p:cNvSpPr/>
          <p:nvPr/>
        </p:nvSpPr>
        <p:spPr>
          <a:xfrm>
            <a:off x="138545" y="4595842"/>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סוגיות כלכליות</a:t>
            </a:r>
          </a:p>
        </p:txBody>
      </p:sp>
      <p:grpSp>
        <p:nvGrpSpPr>
          <p:cNvPr id="25" name="קבוצה 24"/>
          <p:cNvGrpSpPr/>
          <p:nvPr/>
        </p:nvGrpSpPr>
        <p:grpSpPr>
          <a:xfrm>
            <a:off x="138545" y="802419"/>
            <a:ext cx="5837383" cy="1690037"/>
            <a:chOff x="138545" y="802419"/>
            <a:chExt cx="5837383" cy="1690037"/>
          </a:xfrm>
        </p:grpSpPr>
        <p:sp>
          <p:nvSpPr>
            <p:cNvPr id="16" name="מלבן מעוגל 15"/>
            <p:cNvSpPr/>
            <p:nvPr/>
          </p:nvSpPr>
          <p:spPr>
            <a:xfrm>
              <a:off x="138545" y="802419"/>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סוגיות דת וזכויות אדם</a:t>
              </a:r>
            </a:p>
          </p:txBody>
        </p:sp>
        <p:pic>
          <p:nvPicPr>
            <p:cNvPr id="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427" y="894814"/>
              <a:ext cx="2086396" cy="15805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מלבן מעוגל 18"/>
          <p:cNvSpPr/>
          <p:nvPr/>
        </p:nvSpPr>
        <p:spPr>
          <a:xfrm>
            <a:off x="138544" y="2699130"/>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a:t>
            </a:r>
            <a:r>
              <a:rPr lang="en-US" sz="3200" dirty="0"/>
              <a:t>  </a:t>
            </a:r>
            <a:r>
              <a:rPr lang="he-IL" sz="3200" dirty="0"/>
              <a:t>              סוגיות טריטוריאליות</a:t>
            </a:r>
          </a:p>
        </p:txBody>
      </p:sp>
      <p:pic>
        <p:nvPicPr>
          <p:cNvPr id="31" name="Picture 31" descr="צינור הגז השאפתני של שטייניץ עוד עלול לגרור את ישראל לעימות אזורי - גלוב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855" y="4644493"/>
            <a:ext cx="1997073" cy="156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6" descr="https://www.patrioti.co.il/uploadedimages/037de79b-0b36-4bd9-bb45-91693fd2778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7564" y="4728439"/>
            <a:ext cx="2068946" cy="14786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4" descr="Map&#10;&#10;Description automatically generated">
            <a:extLst>
              <a:ext uri="{FF2B5EF4-FFF2-40B4-BE49-F238E27FC236}">
                <a16:creationId xmlns:a16="http://schemas.microsoft.com/office/drawing/2014/main" id="{F99035E9-20BC-424C-A91C-EDB53C6D9307}"/>
              </a:ext>
            </a:extLst>
          </p:cNvPr>
          <p:cNvPicPr>
            <a:picLocks noChangeAspect="1"/>
          </p:cNvPicPr>
          <p:nvPr/>
        </p:nvPicPr>
        <p:blipFill>
          <a:blip r:embed="rId6"/>
          <a:stretch>
            <a:fillRect/>
          </a:stretch>
        </p:blipFill>
        <p:spPr>
          <a:xfrm>
            <a:off x="3645101" y="2854375"/>
            <a:ext cx="2351048" cy="1446799"/>
          </a:xfrm>
          <a:prstGeom prst="rect">
            <a:avLst/>
          </a:prstGeom>
          <a:ln>
            <a:noFill/>
          </a:ln>
          <a:effectLst>
            <a:softEdge rad="112500"/>
          </a:effectLst>
        </p:spPr>
      </p:pic>
      <p:pic>
        <p:nvPicPr>
          <p:cNvPr id="3" name="תמונה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5906" y="2729561"/>
            <a:ext cx="2217794" cy="1637355"/>
          </a:xfrm>
          <a:prstGeom prst="rect">
            <a:avLst/>
          </a:prstGeom>
          <a:ln>
            <a:noFill/>
          </a:ln>
          <a:effectLst>
            <a:softEdge rad="112500"/>
          </a:effectLst>
        </p:spPr>
      </p:pic>
      <p:grpSp>
        <p:nvGrpSpPr>
          <p:cNvPr id="5" name="קבוצה 4"/>
          <p:cNvGrpSpPr/>
          <p:nvPr/>
        </p:nvGrpSpPr>
        <p:grpSpPr>
          <a:xfrm>
            <a:off x="3422072" y="2401526"/>
            <a:ext cx="3851564" cy="2022067"/>
            <a:chOff x="2881745" y="1380874"/>
            <a:chExt cx="6216073" cy="3805581"/>
          </a:xfrm>
        </p:grpSpPr>
        <p:sp>
          <p:nvSpPr>
            <p:cNvPr id="4" name="מלבן מעוגל 3"/>
            <p:cNvSpPr/>
            <p:nvPr/>
          </p:nvSpPr>
          <p:spPr>
            <a:xfrm>
              <a:off x="2881745" y="1380874"/>
              <a:ext cx="6216073" cy="3786871"/>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a:t>
              </a: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23" name="Picture 8" descr="Old map of Greece, western Turkey, Albany, Crete stock imag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5256" y="1611433"/>
              <a:ext cx="5011479" cy="3575022"/>
            </a:xfrm>
            <a:prstGeom prst="rect">
              <a:avLst/>
            </a:prstGeom>
            <a:ln>
              <a:noFill/>
            </a:ln>
            <a:effectLst>
              <a:softEdge rad="112500"/>
            </a:effectLst>
            <a:scene3d>
              <a:camera prst="perspectiveAbove"/>
              <a:lightRig rig="threePt" dir="t"/>
            </a:scene3d>
            <a:extLst>
              <a:ext uri="{909E8E84-426E-40DD-AFC4-6F175D3DCCD1}">
                <a14:hiddenFill xmlns:a14="http://schemas.microsoft.com/office/drawing/2010/main">
                  <a:solidFill>
                    <a:srgbClr val="FFFFFF"/>
                  </a:solidFill>
                </a14:hiddenFill>
              </a:ext>
            </a:extLst>
          </p:spPr>
        </p:pic>
      </p:grpSp>
      <p:pic>
        <p:nvPicPr>
          <p:cNvPr id="20" name="תמונה 19"/>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64063" l="48829" r="80454"/>
                    </a14:imgEffect>
                    <a14:imgEffect>
                      <a14:brightnessContrast bright="40000" contrast="20000"/>
                    </a14:imgEffect>
                  </a14:imgLayer>
                </a14:imgProps>
              </a:ext>
            </a:extLst>
          </a:blip>
          <a:srcRect l="22098" t="36258" r="22369" b="46466"/>
          <a:stretch/>
        </p:blipFill>
        <p:spPr>
          <a:xfrm>
            <a:off x="5765134" y="33955"/>
            <a:ext cx="4199391" cy="782073"/>
          </a:xfrm>
          <a:prstGeom prst="rect">
            <a:avLst/>
          </a:prstGeom>
        </p:spPr>
      </p:pic>
      <p:pic>
        <p:nvPicPr>
          <p:cNvPr id="21" name="תמונה 20"/>
          <p:cNvPicPr>
            <a:picLocks noChangeAspect="1"/>
          </p:cNvPicPr>
          <p:nvPr/>
        </p:nvPicPr>
        <p:blipFill rotWithShape="1">
          <a:blip r:embed="rId11">
            <a:extLst>
              <a:ext uri="{BEBA8EAE-BF5A-486C-A8C5-ECC9F3942E4B}">
                <a14:imgProps xmlns:a14="http://schemas.microsoft.com/office/drawing/2010/main">
                  <a14:imgLayer r:embed="rId10">
                    <a14:imgEffect>
                      <a14:backgroundRemoval t="26693" b="54948" l="19400" r="49854"/>
                    </a14:imgEffect>
                    <a14:imgEffect>
                      <a14:brightnessContrast bright="40000" contrast="20000"/>
                    </a14:imgEffect>
                  </a14:imgLayer>
                </a14:imgProps>
              </a:ext>
            </a:extLst>
          </a:blip>
          <a:srcRect l="22098" t="36258" r="22369" b="46466"/>
          <a:stretch/>
        </p:blipFill>
        <p:spPr>
          <a:xfrm>
            <a:off x="1811918" y="25975"/>
            <a:ext cx="4333873" cy="807119"/>
          </a:xfrm>
          <a:prstGeom prst="rect">
            <a:avLst/>
          </a:prstGeom>
        </p:spPr>
      </p:pic>
    </p:spTree>
    <p:extLst>
      <p:ext uri="{BB962C8B-B14F-4D97-AF65-F5344CB8AC3E}">
        <p14:creationId xmlns:p14="http://schemas.microsoft.com/office/powerpoint/2010/main" val="289163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1164" y="231052"/>
            <a:ext cx="3755736" cy="978767"/>
          </a:xfrm>
        </p:spPr>
        <p:txBody>
          <a:bodyPr>
            <a:normAutofit/>
          </a:bodyPr>
          <a:lstStyle/>
          <a:p>
            <a:pPr algn="r" rtl="1"/>
            <a:r>
              <a:rPr lang="he-IL" sz="60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a:t>
            </a:r>
          </a:p>
        </p:txBody>
      </p:sp>
      <p:sp>
        <p:nvSpPr>
          <p:cNvPr id="3" name="מציין מיקום תוכן 2"/>
          <p:cNvSpPr>
            <a:spLocks noGrp="1"/>
          </p:cNvSpPr>
          <p:nvPr>
            <p:ph idx="1"/>
          </p:nvPr>
        </p:nvSpPr>
        <p:spPr>
          <a:xfrm>
            <a:off x="360218" y="720436"/>
            <a:ext cx="11679382" cy="5999019"/>
          </a:xfrm>
        </p:spPr>
        <p:txBody>
          <a:bodyPr>
            <a:normAutofit/>
          </a:bodyPr>
          <a:lstStyle/>
          <a:p>
            <a:pPr algn="r" rtl="1"/>
            <a:endParaRPr lang="he-IL" sz="4000" dirty="0"/>
          </a:p>
          <a:p>
            <a:pPr algn="r" rtl="1"/>
            <a:r>
              <a:rPr lang="he-IL" sz="4000" dirty="0"/>
              <a:t>מדוע אזור זה מייצר כל כך הרבה סוגיות ומחלקות </a:t>
            </a:r>
            <a:r>
              <a:rPr lang="he-IL" sz="4000" dirty="0" err="1"/>
              <a:t>גיאו</a:t>
            </a:r>
            <a:r>
              <a:rPr lang="he-IL" sz="4000" dirty="0"/>
              <a:t>-אסטרטגיות </a:t>
            </a:r>
            <a:r>
              <a:rPr lang="he-IL" sz="4000" dirty="0" err="1"/>
              <a:t>וגיאו</a:t>
            </a:r>
            <a:r>
              <a:rPr lang="he-IL" sz="4000" dirty="0"/>
              <a:t>-פוליטיות?</a:t>
            </a:r>
          </a:p>
          <a:p>
            <a:pPr algn="r" rtl="1"/>
            <a:endParaRPr lang="he-IL" sz="4000" dirty="0"/>
          </a:p>
          <a:p>
            <a:pPr algn="r" rtl="1"/>
            <a:r>
              <a:rPr lang="he-IL" sz="4000" dirty="0"/>
              <a:t>כפי שחברת </a:t>
            </a:r>
            <a:r>
              <a:rPr lang="he-IL" sz="4000" dirty="0" err="1"/>
              <a:t>היטק</a:t>
            </a:r>
            <a:r>
              <a:rPr lang="he-IL" sz="4000" dirty="0"/>
              <a:t> מסוימת בחרה לכתוב בלוגו שלה:</a:t>
            </a:r>
          </a:p>
          <a:p>
            <a:pPr marL="0" indent="0" algn="r" rtl="1">
              <a:buNone/>
            </a:pPr>
            <a:r>
              <a:rPr lang="he-IL" sz="4000" dirty="0"/>
              <a:t>           </a:t>
            </a:r>
            <a:r>
              <a:rPr lang="he-IL" sz="4000" b="1" dirty="0"/>
              <a:t>             </a:t>
            </a:r>
            <a:r>
              <a:rPr lang="he-IL" sz="4000" b="1" u="sng" dirty="0"/>
              <a:t>"</a:t>
            </a:r>
            <a:r>
              <a:rPr lang="en-US" sz="4000" b="1" u="sng" dirty="0"/>
              <a:t>IT’S  ALL    ABOUT     LOCATION!</a:t>
            </a:r>
            <a:r>
              <a:rPr lang="he-IL" sz="4000" b="1" u="sng" dirty="0"/>
              <a:t> " </a:t>
            </a:r>
          </a:p>
          <a:p>
            <a:pPr marL="0" indent="0" algn="r" rtl="1">
              <a:buNone/>
            </a:pPr>
            <a:endParaRPr lang="he-IL" sz="4000" dirty="0"/>
          </a:p>
          <a:p>
            <a:pPr algn="r" rtl="1"/>
            <a:r>
              <a:rPr lang="he-IL" sz="4000" dirty="0"/>
              <a:t>הגאוגרפיה "מדברת בעד עצמה" (הסבר בשקף)</a:t>
            </a:r>
          </a:p>
          <a:p>
            <a:pPr marL="0" indent="0" algn="r" rtl="1">
              <a:buNone/>
            </a:pPr>
            <a:endParaRPr lang="he-IL" sz="4000" b="1" u="sng" dirty="0"/>
          </a:p>
        </p:txBody>
      </p:sp>
    </p:spTree>
    <p:extLst>
      <p:ext uri="{BB962C8B-B14F-4D97-AF65-F5344CB8AC3E}">
        <p14:creationId xmlns:p14="http://schemas.microsoft.com/office/powerpoint/2010/main" val="1220127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2530" name="Picture 2" descr="Location - לוקיישן, Zikhron Ya`aqov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21" y="571662"/>
            <a:ext cx="11360727" cy="1936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06812"/>
            <a:ext cx="5321237" cy="5404531"/>
          </a:xfrm>
          <a:prstGeom prst="rect">
            <a:avLst/>
          </a:prstGeom>
          <a:ln>
            <a:noFill/>
          </a:ln>
          <a:effectLst>
            <a:softEdge rad="112500"/>
          </a:effectLst>
        </p:spPr>
      </p:pic>
      <p:sp>
        <p:nvSpPr>
          <p:cNvPr id="2" name="AutoShape 2" descr="סוער בים התיכון: חזרתו של הסכסוך הטורקי-יווני לקדמת הבמה - המכון למחקרי  ביטחון לאומי"/>
          <p:cNvSpPr>
            <a:spLocks noChangeAspect="1" noChangeArrowheads="1"/>
          </p:cNvSpPr>
          <p:nvPr/>
        </p:nvSpPr>
        <p:spPr bwMode="auto">
          <a:xfrm>
            <a:off x="10447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TextBox 2"/>
          <p:cNvSpPr txBox="1"/>
          <p:nvPr/>
        </p:nvSpPr>
        <p:spPr>
          <a:xfrm>
            <a:off x="3405684" y="-18528"/>
            <a:ext cx="8968234" cy="861774"/>
          </a:xfrm>
          <a:prstGeom prst="rect">
            <a:avLst/>
          </a:prstGeom>
          <a:noFill/>
        </p:spPr>
        <p:txBody>
          <a:bodyPr wrap="square" rtlCol="1">
            <a:spAutoFit/>
          </a:bodyPr>
          <a:lstStyle/>
          <a:p>
            <a:pPr algn="ctr"/>
            <a:r>
              <a:rPr lang="he-IL" sz="4800" b="1" dirty="0">
                <a:solidFill>
                  <a:schemeClr val="bg1"/>
                </a:solidFill>
                <a:latin typeface="David" panose="020E0502060401010101" pitchFamily="34" charset="-79"/>
                <a:cs typeface="David" panose="020E0502060401010101" pitchFamily="34" charset="-79"/>
              </a:rPr>
              <a:t>מרחב גיאוגרפי בעל חשיבות קריטית</a:t>
            </a:r>
          </a:p>
        </p:txBody>
      </p:sp>
      <p:sp>
        <p:nvSpPr>
          <p:cNvPr id="6" name="AutoShape 2" descr="Migrants accuse Greece of pushing them back out to sea migrants migrants Greece  Turkey AP | The Independent"/>
          <p:cNvSpPr>
            <a:spLocks noChangeAspect="1" noChangeArrowheads="1"/>
          </p:cNvSpPr>
          <p:nvPr/>
        </p:nvSpPr>
        <p:spPr bwMode="auto">
          <a:xfrm>
            <a:off x="11916718" y="923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15" descr="איה סופיה – ויקיפדיה"/>
          <p:cNvSpPr>
            <a:spLocks noChangeAspect="1" noChangeArrowheads="1"/>
          </p:cNvSpPr>
          <p:nvPr/>
        </p:nvSpPr>
        <p:spPr bwMode="auto">
          <a:xfrm>
            <a:off x="12069118" y="107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מלבן מעוגל 16"/>
          <p:cNvSpPr/>
          <p:nvPr/>
        </p:nvSpPr>
        <p:spPr>
          <a:xfrm>
            <a:off x="5321237" y="2507673"/>
            <a:ext cx="6831011" cy="4303671"/>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lgn="r" rtl="1">
              <a:lnSpc>
                <a:spcPct val="150000"/>
              </a:lnSpc>
              <a:buFont typeface="Courier New" panose="02070309020205020404" pitchFamily="49" charset="0"/>
              <a:buChar char="o"/>
            </a:pPr>
            <a:endParaRPr lang="he-IL"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endParaRPr lang="he-IL"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נק' מפגש בין 3 ימים </a:t>
            </a:r>
            <a:r>
              <a:rPr lang="he-IL" sz="2400" b="1" dirty="0">
                <a:solidFill>
                  <a:schemeClr val="bg1"/>
                </a:solidFill>
                <a:effectLst>
                  <a:outerShdw blurRad="38100" dist="38100" dir="2700000" algn="tl">
                    <a:srgbClr val="000000">
                      <a:alpha val="43137"/>
                    </a:srgbClr>
                  </a:outerShdw>
                </a:effectLst>
              </a:rPr>
              <a:t>(תיכון, שחור, אגאי)</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שליטה צבאית ימית ואווירית</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נתיבי תנועה ימיים למסחר </a:t>
            </a:r>
            <a:r>
              <a:rPr lang="he-IL" b="1" dirty="0">
                <a:solidFill>
                  <a:schemeClr val="bg1"/>
                </a:solidFill>
                <a:effectLst>
                  <a:outerShdw blurRad="38100" dist="38100" dir="2700000" algn="tl">
                    <a:srgbClr val="000000">
                      <a:alpha val="43137"/>
                    </a:srgbClr>
                  </a:outerShdw>
                </a:effectLst>
              </a:rPr>
              <a:t>(ולפליטים)</a:t>
            </a:r>
            <a:r>
              <a:rPr lang="he-IL" sz="2800" b="1" dirty="0">
                <a:solidFill>
                  <a:schemeClr val="bg1"/>
                </a:solidFill>
                <a:effectLst>
                  <a:outerShdw blurRad="38100" dist="38100" dir="2700000" algn="tl">
                    <a:srgbClr val="000000">
                      <a:alpha val="43137"/>
                    </a:srgbClr>
                  </a:outerShdw>
                </a:effectLst>
              </a:rPr>
              <a:t> - קישור ל3 יבשות </a:t>
            </a:r>
            <a:r>
              <a:rPr lang="he-IL" sz="2000" b="1" dirty="0">
                <a:solidFill>
                  <a:schemeClr val="bg1"/>
                </a:solidFill>
                <a:effectLst>
                  <a:outerShdw blurRad="38100" dist="38100" dir="2700000" algn="tl">
                    <a:srgbClr val="000000">
                      <a:alpha val="43137"/>
                    </a:srgbClr>
                  </a:outerShdw>
                </a:effectLst>
              </a:rPr>
              <a:t>(חשיבות לרוסיה)</a:t>
            </a:r>
            <a:endParaRPr lang="en-US" sz="20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משאבי טבע כולל גז ונפט</a:t>
            </a:r>
            <a:endParaRPr lang="en-US"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אזורי דייג</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אזורי נופש ותיירות</a:t>
            </a:r>
          </a:p>
          <a:p>
            <a:pPr marL="457200" indent="-457200" algn="r">
              <a:lnSpc>
                <a:spcPct val="150000"/>
              </a:lnSpc>
              <a:buFont typeface="Courier New" panose="02070309020205020404" pitchFamily="49" charset="0"/>
              <a:buChar char="o"/>
            </a:pPr>
            <a:endParaRPr lang="he-IL" sz="2800" b="1" dirty="0">
              <a:effectLst>
                <a:outerShdw blurRad="38100" dist="38100" dir="2700000" algn="tl">
                  <a:srgbClr val="000000">
                    <a:alpha val="43137"/>
                  </a:srgbClr>
                </a:outerShdw>
              </a:effectLst>
            </a:endParaRPr>
          </a:p>
          <a:p>
            <a:pPr marL="457200" indent="-457200" algn="r">
              <a:lnSpc>
                <a:spcPct val="150000"/>
              </a:lnSpc>
              <a:buFont typeface="Courier New" panose="02070309020205020404" pitchFamily="49" charset="0"/>
              <a:buChar char="o"/>
            </a:pPr>
            <a:endParaRPr lang="he-I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9367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8357</TotalTime>
  <Words>1813</Words>
  <Application>Microsoft Office PowerPoint</Application>
  <PresentationFormat>Widescreen</PresentationFormat>
  <Paragraphs>238</Paragraphs>
  <Slides>30</Slides>
  <Notes>1</Notes>
  <HiddenSlides>15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Courier New</vt:lpstr>
      <vt:lpstr>David</vt:lpstr>
      <vt:lpstr>Tahoma</vt:lpstr>
      <vt:lpstr>Times New Roman</vt:lpstr>
      <vt:lpstr>Office Theme</vt:lpstr>
      <vt:lpstr>פתיחה</vt:lpstr>
      <vt:lpstr>הסכסוך הטורקי - יווני</vt:lpstr>
      <vt:lpstr>PowerPoint Presentation</vt:lpstr>
      <vt:lpstr>רקע</vt:lpstr>
      <vt:lpstr>PowerPoint Presentation</vt:lpstr>
      <vt:lpstr>המחלוקות העיקריות</vt:lpstr>
      <vt:lpstr>מחלוקות עיקריות</vt:lpstr>
      <vt:lpstr>הים האגאי</vt:lpstr>
      <vt:lpstr>PowerPoint Presentation</vt:lpstr>
      <vt:lpstr>הים האגאי - המשך</vt:lpstr>
      <vt:lpstr>מחלוקות בים האגאי</vt:lpstr>
      <vt:lpstr>הים האגאי</vt:lpstr>
      <vt:lpstr>PowerPoint Presentation</vt:lpstr>
      <vt:lpstr>הים האגאי</vt:lpstr>
      <vt:lpstr>PowerPoint Presentation</vt:lpstr>
      <vt:lpstr>הים האגאי - המשך</vt:lpstr>
      <vt:lpstr>אלפרד מאהאן</vt:lpstr>
      <vt:lpstr>PowerPoint Presentation</vt:lpstr>
      <vt:lpstr>סוגיית האיים בים האגאי</vt:lpstr>
      <vt:lpstr>PowerPoint Presentation</vt:lpstr>
      <vt:lpstr>המרחב האווירי במחלוקת היוונית - טורקית</vt:lpstr>
      <vt:lpstr>הסוגיה האווירית</vt:lpstr>
      <vt:lpstr>PowerPoint Presentation</vt:lpstr>
      <vt:lpstr>האסטרטגיה היוונית בנוגע לטורקיה</vt:lpstr>
      <vt:lpstr>האסטרטגיה היוונית בעניין טורקיה</vt:lpstr>
      <vt:lpstr>האסטרטגיה הטורקית בנוגע ליוון</vt:lpstr>
      <vt:lpstr>PowerPoint Presentation</vt:lpstr>
      <vt:lpstr>אז מה יהיה ? ...</vt:lpstr>
      <vt:lpstr>ולסיכום ... תובנות</vt:lpstr>
      <vt:lpstr>לסיכום</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הסכסוך היווני - תורכי</dc:title>
  <dc:creator>u26656</dc:creator>
  <cp:lastModifiedBy>u26632</cp:lastModifiedBy>
  <cp:revision>244</cp:revision>
  <dcterms:created xsi:type="dcterms:W3CDTF">2020-10-08T10:49:48Z</dcterms:created>
  <dcterms:modified xsi:type="dcterms:W3CDTF">2020-11-23T07:06:30Z</dcterms:modified>
</cp:coreProperties>
</file>