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handoutMasterIdLst>
    <p:handoutMasterId r:id="rId21"/>
  </p:handoutMasterIdLst>
  <p:sldIdLst>
    <p:sldId id="286" r:id="rId2"/>
    <p:sldId id="292" r:id="rId3"/>
    <p:sldId id="298" r:id="rId4"/>
    <p:sldId id="295" r:id="rId5"/>
    <p:sldId id="297" r:id="rId6"/>
    <p:sldId id="271" r:id="rId7"/>
    <p:sldId id="289" r:id="rId8"/>
    <p:sldId id="290" r:id="rId9"/>
    <p:sldId id="287" r:id="rId10"/>
    <p:sldId id="302" r:id="rId11"/>
    <p:sldId id="260" r:id="rId12"/>
    <p:sldId id="300" r:id="rId13"/>
    <p:sldId id="303" r:id="rId14"/>
    <p:sldId id="270" r:id="rId15"/>
    <p:sldId id="299" r:id="rId16"/>
    <p:sldId id="301" r:id="rId17"/>
    <p:sldId id="293" r:id="rId18"/>
    <p:sldId id="294" r:id="rId1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82203"/>
  </p:normalViewPr>
  <p:slideViewPr>
    <p:cSldViewPr snapToGrid="0">
      <p:cViewPr varScale="1">
        <p:scale>
          <a:sx n="60" d="100"/>
          <a:sy n="60" d="100"/>
        </p:scale>
        <p:origin x="1134" y="4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2DFB5-98DD-482D-9394-D03E28BD548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21A2A86-F469-48B3-BA1F-AEC0982E9E24}">
      <dgm:prSet phldrT="[Text]"/>
      <dgm:spPr>
        <a:solidFill>
          <a:srgbClr val="7030A0"/>
        </a:solidFill>
      </dgm:spPr>
      <dgm:t>
        <a:bodyPr/>
        <a:lstStyle/>
        <a:p>
          <a:r>
            <a:rPr lang="en-US" dirty="0">
              <a:latin typeface="Arial Black" panose="020B0A04020102020204" pitchFamily="34" charset="0"/>
            </a:rPr>
            <a:t>RUSSIA – RESOURCE VENDOR</a:t>
          </a:r>
        </a:p>
      </dgm:t>
    </dgm:pt>
    <dgm:pt modelId="{10F5ECB3-1FAA-48CB-BF21-C99243D82A37}" type="parTrans" cxnId="{ED1CD82A-11FB-424A-A7E3-983BF41BA236}">
      <dgm:prSet/>
      <dgm:spPr/>
      <dgm:t>
        <a:bodyPr/>
        <a:lstStyle/>
        <a:p>
          <a:endParaRPr lang="en-US">
            <a:latin typeface="Arial Black" panose="020B0A04020102020204" pitchFamily="34" charset="0"/>
          </a:endParaRPr>
        </a:p>
      </dgm:t>
    </dgm:pt>
    <dgm:pt modelId="{433461B0-E58D-4B23-8722-432D0899E90C}" type="sibTrans" cxnId="{ED1CD82A-11FB-424A-A7E3-983BF41BA236}">
      <dgm:prSet/>
      <dgm:spPr>
        <a:solidFill>
          <a:srgbClr val="C00000"/>
        </a:solidFill>
      </dgm:spPr>
      <dgm:t>
        <a:bodyPr/>
        <a:lstStyle/>
        <a:p>
          <a:endParaRPr lang="en-US" dirty="0">
            <a:latin typeface="Arial Black" panose="020B0A04020102020204" pitchFamily="34" charset="0"/>
          </a:endParaRPr>
        </a:p>
      </dgm:t>
    </dgm:pt>
    <dgm:pt modelId="{433BC407-5D52-457B-BBBC-3D6BBC391795}">
      <dgm:prSet phldrT="[Text]"/>
      <dgm:spPr>
        <a:solidFill>
          <a:srgbClr val="FF0066"/>
        </a:solidFill>
      </dgm:spPr>
      <dgm:t>
        <a:bodyPr/>
        <a:lstStyle/>
        <a:p>
          <a:r>
            <a:rPr lang="en-US" dirty="0">
              <a:latin typeface="Arial Black" panose="020B0A04020102020204" pitchFamily="34" charset="0"/>
            </a:rPr>
            <a:t>CHINA – RESOURCE CLIENT</a:t>
          </a:r>
        </a:p>
      </dgm:t>
    </dgm:pt>
    <dgm:pt modelId="{2EB8D920-1C6E-4508-BC85-DA6A1F799EED}" type="parTrans" cxnId="{F3D8CD2F-E85A-4428-923C-721687FF3DD5}">
      <dgm:prSet/>
      <dgm:spPr/>
      <dgm:t>
        <a:bodyPr/>
        <a:lstStyle/>
        <a:p>
          <a:endParaRPr lang="en-US">
            <a:latin typeface="Arial Black" panose="020B0A04020102020204" pitchFamily="34" charset="0"/>
          </a:endParaRPr>
        </a:p>
      </dgm:t>
    </dgm:pt>
    <dgm:pt modelId="{84FB9C00-2AFE-4222-8928-4049D66058EE}" type="sibTrans" cxnId="{F3D8CD2F-E85A-4428-923C-721687FF3DD5}">
      <dgm:prSet/>
      <dgm:spPr>
        <a:solidFill>
          <a:srgbClr val="C00000"/>
        </a:solidFill>
      </dgm:spPr>
      <dgm:t>
        <a:bodyPr/>
        <a:lstStyle/>
        <a:p>
          <a:endParaRPr lang="en-US" dirty="0">
            <a:latin typeface="Arial Black" panose="020B0A04020102020204" pitchFamily="34" charset="0"/>
          </a:endParaRPr>
        </a:p>
      </dgm:t>
    </dgm:pt>
    <dgm:pt modelId="{1B273BF3-DE7F-43C0-89DC-198BAC060419}">
      <dgm:prSet phldrT="[Text]" phldr="1"/>
      <dgm:spPr>
        <a:noFill/>
        <a:ln>
          <a:noFill/>
        </a:ln>
      </dgm:spPr>
      <dgm:t>
        <a:bodyPr/>
        <a:lstStyle/>
        <a:p>
          <a:endParaRPr lang="en-US" dirty="0">
            <a:latin typeface="Arial Black" panose="020B0A04020102020204" pitchFamily="34" charset="0"/>
          </a:endParaRPr>
        </a:p>
      </dgm:t>
    </dgm:pt>
    <dgm:pt modelId="{2423042B-CA49-432C-823E-F1C5D116F4E7}" type="sibTrans" cxnId="{ECC813EC-4941-4B25-BD74-A30AA0B0E906}">
      <dgm:prSet/>
      <dgm:spPr/>
      <dgm:t>
        <a:bodyPr/>
        <a:lstStyle/>
        <a:p>
          <a:endParaRPr lang="en-US">
            <a:latin typeface="Arial Black" panose="020B0A04020102020204" pitchFamily="34" charset="0"/>
          </a:endParaRPr>
        </a:p>
      </dgm:t>
    </dgm:pt>
    <dgm:pt modelId="{B9773AA0-B356-42FA-8F04-977B12A5DCD0}" type="parTrans" cxnId="{ECC813EC-4941-4B25-BD74-A30AA0B0E906}">
      <dgm:prSet/>
      <dgm:spPr/>
      <dgm:t>
        <a:bodyPr/>
        <a:lstStyle/>
        <a:p>
          <a:endParaRPr lang="en-US">
            <a:latin typeface="Arial Black" panose="020B0A04020102020204" pitchFamily="34" charset="0"/>
          </a:endParaRPr>
        </a:p>
      </dgm:t>
    </dgm:pt>
    <dgm:pt modelId="{EB716313-302C-4E02-A78C-24ED0799CD08}" type="pres">
      <dgm:prSet presAssocID="{3C02DFB5-98DD-482D-9394-D03E28BD5485}" presName="Name0" presStyleCnt="0">
        <dgm:presLayoutVars>
          <dgm:dir/>
          <dgm:resizeHandles val="exact"/>
        </dgm:presLayoutVars>
      </dgm:prSet>
      <dgm:spPr/>
    </dgm:pt>
    <dgm:pt modelId="{8D230371-E821-4039-BDD9-79197B320DF6}" type="pres">
      <dgm:prSet presAssocID="{3C02DFB5-98DD-482D-9394-D03E28BD5485}" presName="vNodes" presStyleCnt="0"/>
      <dgm:spPr/>
    </dgm:pt>
    <dgm:pt modelId="{004FE356-436F-40C9-A1A2-9844C72DB57E}" type="pres">
      <dgm:prSet presAssocID="{121A2A86-F469-48B3-BA1F-AEC0982E9E24}" presName="node" presStyleLbl="node1" presStyleIdx="0" presStyleCnt="3" custScaleX="187451" custLinFactNeighborX="-1877">
        <dgm:presLayoutVars>
          <dgm:bulletEnabled val="1"/>
        </dgm:presLayoutVars>
      </dgm:prSet>
      <dgm:spPr/>
      <dgm:t>
        <a:bodyPr/>
        <a:lstStyle/>
        <a:p>
          <a:endParaRPr lang="en-US"/>
        </a:p>
      </dgm:t>
    </dgm:pt>
    <dgm:pt modelId="{0F468B66-41A0-4116-86DF-FCD6B9D65083}" type="pres">
      <dgm:prSet presAssocID="{433461B0-E58D-4B23-8722-432D0899E90C}" presName="spacerT" presStyleCnt="0"/>
      <dgm:spPr/>
    </dgm:pt>
    <dgm:pt modelId="{D16973C1-999D-4FF9-9FAD-B9F0B09A31FA}" type="pres">
      <dgm:prSet presAssocID="{433461B0-E58D-4B23-8722-432D0899E90C}" presName="sibTrans" presStyleLbl="sibTrans2D1" presStyleIdx="0" presStyleCnt="2"/>
      <dgm:spPr/>
      <dgm:t>
        <a:bodyPr/>
        <a:lstStyle/>
        <a:p>
          <a:endParaRPr lang="en-US"/>
        </a:p>
      </dgm:t>
    </dgm:pt>
    <dgm:pt modelId="{4FCB0A29-977E-4991-B9DD-E861855A461F}" type="pres">
      <dgm:prSet presAssocID="{433461B0-E58D-4B23-8722-432D0899E90C}" presName="spacerB" presStyleCnt="0"/>
      <dgm:spPr/>
    </dgm:pt>
    <dgm:pt modelId="{6B1087A7-BBC7-4ED7-B046-FD5F890F3EE0}" type="pres">
      <dgm:prSet presAssocID="{433BC407-5D52-457B-BBBC-3D6BBC391795}" presName="node" presStyleLbl="node1" presStyleIdx="1" presStyleCnt="3" custScaleX="187451">
        <dgm:presLayoutVars>
          <dgm:bulletEnabled val="1"/>
        </dgm:presLayoutVars>
      </dgm:prSet>
      <dgm:spPr/>
      <dgm:t>
        <a:bodyPr/>
        <a:lstStyle/>
        <a:p>
          <a:endParaRPr lang="en-US"/>
        </a:p>
      </dgm:t>
    </dgm:pt>
    <dgm:pt modelId="{87FF8193-6AEC-48F9-9866-532D3872BEAF}" type="pres">
      <dgm:prSet presAssocID="{3C02DFB5-98DD-482D-9394-D03E28BD5485}" presName="sibTransLast" presStyleLbl="sibTrans2D1" presStyleIdx="1" presStyleCnt="2"/>
      <dgm:spPr/>
      <dgm:t>
        <a:bodyPr/>
        <a:lstStyle/>
        <a:p>
          <a:endParaRPr lang="en-US"/>
        </a:p>
      </dgm:t>
    </dgm:pt>
    <dgm:pt modelId="{6CDAE822-B935-4078-927E-E5D61650F617}" type="pres">
      <dgm:prSet presAssocID="{3C02DFB5-98DD-482D-9394-D03E28BD5485}" presName="connectorText" presStyleLbl="sibTrans2D1" presStyleIdx="1" presStyleCnt="2"/>
      <dgm:spPr/>
      <dgm:t>
        <a:bodyPr/>
        <a:lstStyle/>
        <a:p>
          <a:endParaRPr lang="en-US"/>
        </a:p>
      </dgm:t>
    </dgm:pt>
    <dgm:pt modelId="{8397C501-B7EE-4149-B59C-831D65DD79E5}" type="pres">
      <dgm:prSet presAssocID="{3C02DFB5-98DD-482D-9394-D03E28BD5485}" presName="lastNode" presStyleLbl="node1" presStyleIdx="2" presStyleCnt="3">
        <dgm:presLayoutVars>
          <dgm:bulletEnabled val="1"/>
        </dgm:presLayoutVars>
      </dgm:prSet>
      <dgm:spPr/>
      <dgm:t>
        <a:bodyPr/>
        <a:lstStyle/>
        <a:p>
          <a:endParaRPr lang="en-US"/>
        </a:p>
      </dgm:t>
    </dgm:pt>
  </dgm:ptLst>
  <dgm:cxnLst>
    <dgm:cxn modelId="{7A150B0C-9B00-4C2F-836E-C1A2701CB298}" type="presOf" srcId="{3C02DFB5-98DD-482D-9394-D03E28BD5485}" destId="{EB716313-302C-4E02-A78C-24ED0799CD08}" srcOrd="0" destOrd="0" presId="urn:microsoft.com/office/officeart/2005/8/layout/equation2"/>
    <dgm:cxn modelId="{5AA0B261-625A-49F5-BCCB-4D18E8D2EDDC}" type="presOf" srcId="{1B273BF3-DE7F-43C0-89DC-198BAC060419}" destId="{8397C501-B7EE-4149-B59C-831D65DD79E5}" srcOrd="0" destOrd="0" presId="urn:microsoft.com/office/officeart/2005/8/layout/equation2"/>
    <dgm:cxn modelId="{ECC813EC-4941-4B25-BD74-A30AA0B0E906}" srcId="{3C02DFB5-98DD-482D-9394-D03E28BD5485}" destId="{1B273BF3-DE7F-43C0-89DC-198BAC060419}" srcOrd="2" destOrd="0" parTransId="{B9773AA0-B356-42FA-8F04-977B12A5DCD0}" sibTransId="{2423042B-CA49-432C-823E-F1C5D116F4E7}"/>
    <dgm:cxn modelId="{B47AB92E-B445-48D6-8C1D-915A79CB3FD8}" type="presOf" srcId="{433461B0-E58D-4B23-8722-432D0899E90C}" destId="{D16973C1-999D-4FF9-9FAD-B9F0B09A31FA}" srcOrd="0" destOrd="0" presId="urn:microsoft.com/office/officeart/2005/8/layout/equation2"/>
    <dgm:cxn modelId="{E39541A3-2BB0-4D34-9CEB-0AD946C0B19F}" type="presOf" srcId="{84FB9C00-2AFE-4222-8928-4049D66058EE}" destId="{6CDAE822-B935-4078-927E-E5D61650F617}" srcOrd="1" destOrd="0" presId="urn:microsoft.com/office/officeart/2005/8/layout/equation2"/>
    <dgm:cxn modelId="{F3D8CD2F-E85A-4428-923C-721687FF3DD5}" srcId="{3C02DFB5-98DD-482D-9394-D03E28BD5485}" destId="{433BC407-5D52-457B-BBBC-3D6BBC391795}" srcOrd="1" destOrd="0" parTransId="{2EB8D920-1C6E-4508-BC85-DA6A1F799EED}" sibTransId="{84FB9C00-2AFE-4222-8928-4049D66058EE}"/>
    <dgm:cxn modelId="{ED1CD82A-11FB-424A-A7E3-983BF41BA236}" srcId="{3C02DFB5-98DD-482D-9394-D03E28BD5485}" destId="{121A2A86-F469-48B3-BA1F-AEC0982E9E24}" srcOrd="0" destOrd="0" parTransId="{10F5ECB3-1FAA-48CB-BF21-C99243D82A37}" sibTransId="{433461B0-E58D-4B23-8722-432D0899E90C}"/>
    <dgm:cxn modelId="{C0723A0E-3101-4E7F-B236-DA43F8C052EC}" type="presOf" srcId="{84FB9C00-2AFE-4222-8928-4049D66058EE}" destId="{87FF8193-6AEC-48F9-9866-532D3872BEAF}" srcOrd="0" destOrd="0" presId="urn:microsoft.com/office/officeart/2005/8/layout/equation2"/>
    <dgm:cxn modelId="{14CEA728-47CB-4B07-A3BA-7E451FE7C076}" type="presOf" srcId="{433BC407-5D52-457B-BBBC-3D6BBC391795}" destId="{6B1087A7-BBC7-4ED7-B046-FD5F890F3EE0}" srcOrd="0" destOrd="0" presId="urn:microsoft.com/office/officeart/2005/8/layout/equation2"/>
    <dgm:cxn modelId="{B52514FE-F957-459D-BE4A-7C258FB0F7AF}" type="presOf" srcId="{121A2A86-F469-48B3-BA1F-AEC0982E9E24}" destId="{004FE356-436F-40C9-A1A2-9844C72DB57E}" srcOrd="0" destOrd="0" presId="urn:microsoft.com/office/officeart/2005/8/layout/equation2"/>
    <dgm:cxn modelId="{B009C2EE-C450-426D-B235-8B7B568226D3}" type="presParOf" srcId="{EB716313-302C-4E02-A78C-24ED0799CD08}" destId="{8D230371-E821-4039-BDD9-79197B320DF6}" srcOrd="0" destOrd="0" presId="urn:microsoft.com/office/officeart/2005/8/layout/equation2"/>
    <dgm:cxn modelId="{AF40AAAF-F8DC-40C7-8776-DCF953AAD64D}" type="presParOf" srcId="{8D230371-E821-4039-BDD9-79197B320DF6}" destId="{004FE356-436F-40C9-A1A2-9844C72DB57E}" srcOrd="0" destOrd="0" presId="urn:microsoft.com/office/officeart/2005/8/layout/equation2"/>
    <dgm:cxn modelId="{B1447463-B059-4D1C-A000-8A947386EEDA}" type="presParOf" srcId="{8D230371-E821-4039-BDD9-79197B320DF6}" destId="{0F468B66-41A0-4116-86DF-FCD6B9D65083}" srcOrd="1" destOrd="0" presId="urn:microsoft.com/office/officeart/2005/8/layout/equation2"/>
    <dgm:cxn modelId="{F21A9D0C-15DF-4DEF-B8F5-0313EB5953D1}" type="presParOf" srcId="{8D230371-E821-4039-BDD9-79197B320DF6}" destId="{D16973C1-999D-4FF9-9FAD-B9F0B09A31FA}" srcOrd="2" destOrd="0" presId="urn:microsoft.com/office/officeart/2005/8/layout/equation2"/>
    <dgm:cxn modelId="{9D5350F8-E469-47DC-B156-64F2C9ECE63A}" type="presParOf" srcId="{8D230371-E821-4039-BDD9-79197B320DF6}" destId="{4FCB0A29-977E-4991-B9DD-E861855A461F}" srcOrd="3" destOrd="0" presId="urn:microsoft.com/office/officeart/2005/8/layout/equation2"/>
    <dgm:cxn modelId="{D3044F3D-75D7-4F8A-B1F9-CF833AC4423E}" type="presParOf" srcId="{8D230371-E821-4039-BDD9-79197B320DF6}" destId="{6B1087A7-BBC7-4ED7-B046-FD5F890F3EE0}" srcOrd="4" destOrd="0" presId="urn:microsoft.com/office/officeart/2005/8/layout/equation2"/>
    <dgm:cxn modelId="{841CCD1C-B38D-44A9-A92B-60ADB1E59DFD}" type="presParOf" srcId="{EB716313-302C-4E02-A78C-24ED0799CD08}" destId="{87FF8193-6AEC-48F9-9866-532D3872BEAF}" srcOrd="1" destOrd="0" presId="urn:microsoft.com/office/officeart/2005/8/layout/equation2"/>
    <dgm:cxn modelId="{202D1357-BD60-4699-B4F9-8D2EA6D7576B}" type="presParOf" srcId="{87FF8193-6AEC-48F9-9866-532D3872BEAF}" destId="{6CDAE822-B935-4078-927E-E5D61650F617}" srcOrd="0" destOrd="0" presId="urn:microsoft.com/office/officeart/2005/8/layout/equation2"/>
    <dgm:cxn modelId="{EF3DFF7B-81C0-41C8-9321-AFFFF2CE17A9}" type="presParOf" srcId="{EB716313-302C-4E02-A78C-24ED0799CD08}" destId="{8397C501-B7EE-4149-B59C-831D65DD79E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0F7DD-AAB1-4CFB-9CE7-492257F05FD2}" type="doc">
      <dgm:prSet loTypeId="urn:microsoft.com/office/officeart/2005/8/layout/hProcess4" loCatId="process" qsTypeId="urn:microsoft.com/office/officeart/2005/8/quickstyle/3d6" qsCatId="3D" csTypeId="urn:microsoft.com/office/officeart/2005/8/colors/colorful1" csCatId="colorful" phldr="1"/>
      <dgm:spPr/>
      <dgm:t>
        <a:bodyPr/>
        <a:lstStyle/>
        <a:p>
          <a:endParaRPr lang="en-US"/>
        </a:p>
      </dgm:t>
    </dgm:pt>
    <dgm:pt modelId="{EBAD1D9B-EB7A-4521-BA86-F2E1EACE9006}">
      <dgm:prSet phldrT="[Text]" custT="1"/>
      <dgm:spPr>
        <a:solidFill>
          <a:srgbClr val="FF0000"/>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ECONOMIC</a:t>
          </a:r>
        </a:p>
      </dgm:t>
    </dgm:pt>
    <dgm:pt modelId="{E3C18BF4-FD9C-4D95-8696-C5945AD529A4}" type="parTrans" cxnId="{D4F7462E-92A6-423B-B951-707E83C799E8}">
      <dgm:prSet/>
      <dgm:spPr/>
      <dgm:t>
        <a:bodyPr/>
        <a:lstStyle/>
        <a:p>
          <a:endParaRPr lang="en-US" sz="1600">
            <a:latin typeface="Arial Black" panose="020B0A04020102020204" pitchFamily="34" charset="0"/>
          </a:endParaRPr>
        </a:p>
      </dgm:t>
    </dgm:pt>
    <dgm:pt modelId="{298DDF1F-4D36-456B-B2B0-B62A42C35D09}" type="sibTrans" cxnId="{D4F7462E-92A6-423B-B951-707E83C799E8}">
      <dgm:prSet/>
      <dgm:spPr>
        <a:solidFill>
          <a:srgbClr val="FF0000"/>
        </a:solidFill>
      </dgm:spPr>
      <dgm:t>
        <a:bodyPr/>
        <a:lstStyle/>
        <a:p>
          <a:endParaRPr lang="en-US" sz="1600">
            <a:latin typeface="Arial Black" panose="020B0A04020102020204" pitchFamily="34" charset="0"/>
          </a:endParaRPr>
        </a:p>
      </dgm:t>
    </dgm:pt>
    <dgm:pt modelId="{DE79CDD9-792E-47BF-A899-97FAB5B89F0C}">
      <dgm:prSet phldrT="[Text]" custT="1"/>
      <dgm:spPr>
        <a:ln>
          <a:solidFill>
            <a:srgbClr val="FF0000"/>
          </a:solidFill>
        </a:ln>
      </dgm:spPr>
      <dgm:t>
        <a:bodyPr/>
        <a:lstStyle/>
        <a:p>
          <a:r>
            <a:rPr lang="en-US" sz="1600" dirty="0">
              <a:solidFill>
                <a:srgbClr val="FF0000"/>
              </a:solidFill>
              <a:effectLst>
                <a:outerShdw blurRad="38100" dist="38100" dir="2700000" algn="tl">
                  <a:srgbClr val="000000">
                    <a:alpha val="43137"/>
                  </a:srgbClr>
                </a:outerShdw>
              </a:effectLst>
              <a:latin typeface="Arial Black" panose="020B0A04020102020204" pitchFamily="34" charset="0"/>
            </a:rPr>
            <a:t>NATURAL RESOURCES</a:t>
          </a:r>
        </a:p>
      </dgm:t>
    </dgm:pt>
    <dgm:pt modelId="{844AB219-3116-4C16-97A0-EE402B8F24EE}" type="parTrans" cxnId="{91953FDB-5601-4984-AB26-DD0B52075EFB}">
      <dgm:prSet/>
      <dgm:spPr/>
      <dgm:t>
        <a:bodyPr/>
        <a:lstStyle/>
        <a:p>
          <a:endParaRPr lang="en-US" sz="1600">
            <a:latin typeface="Arial Black" panose="020B0A04020102020204" pitchFamily="34" charset="0"/>
          </a:endParaRPr>
        </a:p>
      </dgm:t>
    </dgm:pt>
    <dgm:pt modelId="{466F6AC3-3953-41C7-83F8-61B35A6A822B}" type="sibTrans" cxnId="{91953FDB-5601-4984-AB26-DD0B52075EFB}">
      <dgm:prSet/>
      <dgm:spPr/>
      <dgm:t>
        <a:bodyPr/>
        <a:lstStyle/>
        <a:p>
          <a:endParaRPr lang="en-US" sz="1600">
            <a:latin typeface="Arial Black" panose="020B0A04020102020204" pitchFamily="34" charset="0"/>
          </a:endParaRPr>
        </a:p>
      </dgm:t>
    </dgm:pt>
    <dgm:pt modelId="{EB327F0A-8C90-4FB5-BE3E-B57814C523B6}">
      <dgm:prSet phldrT="[Text]" custT="1"/>
      <dgm:spPr>
        <a:ln>
          <a:solidFill>
            <a:srgbClr val="FF0000"/>
          </a:solidFill>
        </a:ln>
      </dgm:spPr>
      <dgm:t>
        <a:bodyPr/>
        <a:lstStyle/>
        <a:p>
          <a:r>
            <a:rPr lang="en-US" sz="1600" dirty="0">
              <a:solidFill>
                <a:srgbClr val="FF0000"/>
              </a:solidFill>
              <a:effectLst>
                <a:outerShdw blurRad="38100" dist="38100" dir="2700000" algn="tl">
                  <a:srgbClr val="000000">
                    <a:alpha val="43137"/>
                  </a:srgbClr>
                </a:outerShdw>
              </a:effectLst>
              <a:latin typeface="Arial Black" panose="020B0A04020102020204" pitchFamily="34" charset="0"/>
            </a:rPr>
            <a:t>SHIPPING LANES</a:t>
          </a:r>
        </a:p>
      </dgm:t>
    </dgm:pt>
    <dgm:pt modelId="{B1376623-4CBF-4E6C-948D-A33D4A633497}" type="parTrans" cxnId="{E4C973A1-96C6-491E-A6A7-0CA196EDF5C5}">
      <dgm:prSet/>
      <dgm:spPr/>
      <dgm:t>
        <a:bodyPr/>
        <a:lstStyle/>
        <a:p>
          <a:endParaRPr lang="en-US" sz="1600">
            <a:latin typeface="Arial Black" panose="020B0A04020102020204" pitchFamily="34" charset="0"/>
          </a:endParaRPr>
        </a:p>
      </dgm:t>
    </dgm:pt>
    <dgm:pt modelId="{781D4918-AAF9-49F4-9943-B19C832A501F}" type="sibTrans" cxnId="{E4C973A1-96C6-491E-A6A7-0CA196EDF5C5}">
      <dgm:prSet/>
      <dgm:spPr/>
      <dgm:t>
        <a:bodyPr/>
        <a:lstStyle/>
        <a:p>
          <a:endParaRPr lang="en-US" sz="1600">
            <a:latin typeface="Arial Black" panose="020B0A04020102020204" pitchFamily="34" charset="0"/>
          </a:endParaRPr>
        </a:p>
      </dgm:t>
    </dgm:pt>
    <dgm:pt modelId="{4C57D243-2DD0-4F08-A7A2-626455B750C7}">
      <dgm:prSet phldrT="[Text]" custT="1"/>
      <dgm:spPr>
        <a:solidFill>
          <a:srgbClr val="0000FF"/>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POLITICAL </a:t>
          </a:r>
        </a:p>
      </dgm:t>
    </dgm:pt>
    <dgm:pt modelId="{8CAF12B9-4889-4AD9-AFB9-D0394D328A92}" type="parTrans" cxnId="{BC41F521-CA2F-42A7-A266-28809923A8E3}">
      <dgm:prSet/>
      <dgm:spPr/>
      <dgm:t>
        <a:bodyPr/>
        <a:lstStyle/>
        <a:p>
          <a:endParaRPr lang="en-US" sz="1600">
            <a:latin typeface="Arial Black" panose="020B0A04020102020204" pitchFamily="34" charset="0"/>
          </a:endParaRPr>
        </a:p>
      </dgm:t>
    </dgm:pt>
    <dgm:pt modelId="{0884654C-0CF0-4149-9891-2774ECAA73F6}" type="sibTrans" cxnId="{BC41F521-CA2F-42A7-A266-28809923A8E3}">
      <dgm:prSet/>
      <dgm:spPr>
        <a:solidFill>
          <a:srgbClr val="0000FF"/>
        </a:solidFill>
      </dgm:spPr>
      <dgm:t>
        <a:bodyPr/>
        <a:lstStyle/>
        <a:p>
          <a:endParaRPr lang="en-US" sz="1600">
            <a:latin typeface="Arial Black" panose="020B0A04020102020204" pitchFamily="34" charset="0"/>
          </a:endParaRPr>
        </a:p>
      </dgm:t>
    </dgm:pt>
    <dgm:pt modelId="{10BB0D07-28C8-4D51-90DE-047B03A0A96C}">
      <dgm:prSet phldrT="[Text]" custT="1"/>
      <dgm:spPr>
        <a:ln>
          <a:solidFill>
            <a:srgbClr val="0000FF"/>
          </a:solidFill>
        </a:ln>
      </dgm:spPr>
      <dgm:t>
        <a:bodyPr/>
        <a:lstStyle/>
        <a:p>
          <a:r>
            <a:rPr lang="en-US" sz="1400" dirty="0">
              <a:solidFill>
                <a:srgbClr val="0000FF"/>
              </a:solidFill>
              <a:effectLst>
                <a:outerShdw blurRad="38100" dist="38100" dir="2700000" algn="tl">
                  <a:srgbClr val="000000">
                    <a:alpha val="43137"/>
                  </a:srgbClr>
                </a:outerShdw>
              </a:effectLst>
              <a:latin typeface="Arial Black" panose="020B0A04020102020204" pitchFamily="34" charset="0"/>
            </a:rPr>
            <a:t>UNRESOLVED BALANCING ACT</a:t>
          </a:r>
        </a:p>
      </dgm:t>
    </dgm:pt>
    <dgm:pt modelId="{FF5AEE26-130D-47BE-A0BA-8AF9A180E2CF}" type="parTrans" cxnId="{2B5B2D11-76D5-476F-86D1-CA9CF07A6511}">
      <dgm:prSet/>
      <dgm:spPr/>
      <dgm:t>
        <a:bodyPr/>
        <a:lstStyle/>
        <a:p>
          <a:endParaRPr lang="en-US" sz="1600">
            <a:latin typeface="Arial Black" panose="020B0A04020102020204" pitchFamily="34" charset="0"/>
          </a:endParaRPr>
        </a:p>
      </dgm:t>
    </dgm:pt>
    <dgm:pt modelId="{AFD1E527-DD39-43F2-810C-21567856B10C}" type="sibTrans" cxnId="{2B5B2D11-76D5-476F-86D1-CA9CF07A6511}">
      <dgm:prSet/>
      <dgm:spPr/>
      <dgm:t>
        <a:bodyPr/>
        <a:lstStyle/>
        <a:p>
          <a:endParaRPr lang="en-US" sz="1600">
            <a:latin typeface="Arial Black" panose="020B0A04020102020204" pitchFamily="34" charset="0"/>
          </a:endParaRPr>
        </a:p>
      </dgm:t>
    </dgm:pt>
    <dgm:pt modelId="{D4F25320-E851-4539-9F7F-3971A2212C70}">
      <dgm:prSet phldrT="[Text]" custT="1"/>
      <dgm:spPr>
        <a:solidFill>
          <a:srgbClr val="008000"/>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MILITARY SECURITY</a:t>
          </a:r>
        </a:p>
      </dgm:t>
    </dgm:pt>
    <dgm:pt modelId="{90BB7467-D5EF-4DC0-89EA-6DBF5DF4BD5F}" type="parTrans" cxnId="{DCC69A2A-B549-4F6D-8795-A0E08C269867}">
      <dgm:prSet/>
      <dgm:spPr/>
      <dgm:t>
        <a:bodyPr/>
        <a:lstStyle/>
        <a:p>
          <a:endParaRPr lang="en-US" sz="1600">
            <a:latin typeface="Arial Black" panose="020B0A04020102020204" pitchFamily="34" charset="0"/>
          </a:endParaRPr>
        </a:p>
      </dgm:t>
    </dgm:pt>
    <dgm:pt modelId="{28CB0993-301E-4135-85B6-E2F7E90C586B}" type="sibTrans" cxnId="{DCC69A2A-B549-4F6D-8795-A0E08C269867}">
      <dgm:prSet/>
      <dgm:spPr/>
      <dgm:t>
        <a:bodyPr/>
        <a:lstStyle/>
        <a:p>
          <a:endParaRPr lang="en-US" sz="1600">
            <a:latin typeface="Arial Black" panose="020B0A04020102020204" pitchFamily="34" charset="0"/>
          </a:endParaRPr>
        </a:p>
      </dgm:t>
    </dgm:pt>
    <dgm:pt modelId="{551FBAE5-6FDD-435D-B21B-31906F6F3848}">
      <dgm:prSet phldrT="[Text]" custT="1"/>
      <dgm:spPr>
        <a:ln>
          <a:solidFill>
            <a:srgbClr val="008000"/>
          </a:solidFill>
        </a:ln>
      </dgm:spPr>
      <dgm:t>
        <a:bodyPr/>
        <a:lstStyle/>
        <a:p>
          <a:r>
            <a:rPr lang="en-US" sz="1400" dirty="0">
              <a:solidFill>
                <a:srgbClr val="008000"/>
              </a:solidFill>
              <a:effectLst>
                <a:outerShdw blurRad="38100" dist="38100" dir="2700000" algn="tl">
                  <a:srgbClr val="000000">
                    <a:alpha val="43137"/>
                  </a:srgbClr>
                </a:outerShdw>
              </a:effectLst>
              <a:latin typeface="Arial Black" panose="020B0A04020102020204" pitchFamily="34" charset="0"/>
            </a:rPr>
            <a:t>SENSITIVE ISSUE – RUSSIANS SKEPTICAL</a:t>
          </a:r>
        </a:p>
      </dgm:t>
    </dgm:pt>
    <dgm:pt modelId="{B1E77CCB-1655-416C-B1D2-02B6B137A969}" type="parTrans" cxnId="{EEAFB07D-18FF-4F65-950F-CBD41E866727}">
      <dgm:prSet/>
      <dgm:spPr/>
      <dgm:t>
        <a:bodyPr/>
        <a:lstStyle/>
        <a:p>
          <a:endParaRPr lang="en-US" sz="1600">
            <a:latin typeface="Arial Black" panose="020B0A04020102020204" pitchFamily="34" charset="0"/>
          </a:endParaRPr>
        </a:p>
      </dgm:t>
    </dgm:pt>
    <dgm:pt modelId="{CBC58FD7-EFAA-4107-BB2C-15059844AEE0}" type="sibTrans" cxnId="{EEAFB07D-18FF-4F65-950F-CBD41E866727}">
      <dgm:prSet/>
      <dgm:spPr/>
      <dgm:t>
        <a:bodyPr/>
        <a:lstStyle/>
        <a:p>
          <a:endParaRPr lang="en-US" sz="1600">
            <a:latin typeface="Arial Black" panose="020B0A04020102020204" pitchFamily="34" charset="0"/>
          </a:endParaRPr>
        </a:p>
      </dgm:t>
    </dgm:pt>
    <dgm:pt modelId="{76DAE613-EFD1-492C-8489-FDEC75F3E41C}">
      <dgm:prSet phldrT="[Text]" custT="1"/>
      <dgm:spPr>
        <a:ln>
          <a:solidFill>
            <a:srgbClr val="008000"/>
          </a:solidFill>
        </a:ln>
      </dgm:spPr>
      <dgm:t>
        <a:bodyPr/>
        <a:lstStyle/>
        <a:p>
          <a:r>
            <a:rPr lang="en-US" sz="1400" dirty="0">
              <a:solidFill>
                <a:srgbClr val="008000"/>
              </a:solidFill>
              <a:effectLst>
                <a:outerShdw blurRad="38100" dist="38100" dir="2700000" algn="tl">
                  <a:srgbClr val="000000">
                    <a:alpha val="43137"/>
                  </a:srgbClr>
                </a:outerShdw>
              </a:effectLst>
              <a:latin typeface="Arial Black" panose="020B0A04020102020204" pitchFamily="34" charset="0"/>
            </a:rPr>
            <a:t>CHINESE AIM – POLAR CAPABILITIES AND ALTERNATIVE TO MALACCA </a:t>
          </a:r>
        </a:p>
      </dgm:t>
    </dgm:pt>
    <dgm:pt modelId="{1D90465D-FCF2-46B0-9DD2-C51393A0D9EA}" type="parTrans" cxnId="{3EC57D9A-0991-48EF-BF40-D6D4A48D50B4}">
      <dgm:prSet/>
      <dgm:spPr/>
      <dgm:t>
        <a:bodyPr/>
        <a:lstStyle/>
        <a:p>
          <a:endParaRPr lang="en-US" sz="1600">
            <a:latin typeface="Arial Black" panose="020B0A04020102020204" pitchFamily="34" charset="0"/>
          </a:endParaRPr>
        </a:p>
      </dgm:t>
    </dgm:pt>
    <dgm:pt modelId="{D0128C10-14B9-474F-9189-DFE71864D369}" type="sibTrans" cxnId="{3EC57D9A-0991-48EF-BF40-D6D4A48D50B4}">
      <dgm:prSet/>
      <dgm:spPr/>
      <dgm:t>
        <a:bodyPr/>
        <a:lstStyle/>
        <a:p>
          <a:endParaRPr lang="en-US" sz="1600">
            <a:latin typeface="Arial Black" panose="020B0A04020102020204" pitchFamily="34" charset="0"/>
          </a:endParaRPr>
        </a:p>
      </dgm:t>
    </dgm:pt>
    <dgm:pt modelId="{6F3FF0F6-11F8-4F1D-8556-EBF07D2DF179}">
      <dgm:prSet phldrT="[Text]" custT="1"/>
      <dgm:spPr>
        <a:ln>
          <a:solidFill>
            <a:srgbClr val="0000FF"/>
          </a:solidFill>
        </a:ln>
      </dgm:spPr>
      <dgm:t>
        <a:bodyPr/>
        <a:lstStyle/>
        <a:p>
          <a:r>
            <a:rPr lang="en-US" sz="1400" dirty="0">
              <a:solidFill>
                <a:srgbClr val="0000FF"/>
              </a:solidFill>
              <a:effectLst>
                <a:outerShdw blurRad="38100" dist="38100" dir="2700000" algn="tl">
                  <a:srgbClr val="000000">
                    <a:alpha val="43137"/>
                  </a:srgbClr>
                </a:outerShdw>
              </a:effectLst>
              <a:latin typeface="Arial Black" panose="020B0A04020102020204" pitchFamily="34" charset="0"/>
            </a:rPr>
            <a:t>SHORT TERM  - BENEFICIAL</a:t>
          </a:r>
        </a:p>
      </dgm:t>
    </dgm:pt>
    <dgm:pt modelId="{628DB370-38E5-4D05-98E7-155B3290ADE2}" type="parTrans" cxnId="{1AA8AAEF-DB72-4F0C-96FF-406C3B6222F4}">
      <dgm:prSet/>
      <dgm:spPr/>
      <dgm:t>
        <a:bodyPr/>
        <a:lstStyle/>
        <a:p>
          <a:endParaRPr lang="en-US"/>
        </a:p>
      </dgm:t>
    </dgm:pt>
    <dgm:pt modelId="{1AC976A5-377F-4C84-A6E3-F1D463354ECB}" type="sibTrans" cxnId="{1AA8AAEF-DB72-4F0C-96FF-406C3B6222F4}">
      <dgm:prSet/>
      <dgm:spPr/>
      <dgm:t>
        <a:bodyPr/>
        <a:lstStyle/>
        <a:p>
          <a:endParaRPr lang="en-US"/>
        </a:p>
      </dgm:t>
    </dgm:pt>
    <dgm:pt modelId="{C072F6AB-33D0-4DFB-81FF-8D270004744C}" type="pres">
      <dgm:prSet presAssocID="{7D70F7DD-AAB1-4CFB-9CE7-492257F05FD2}" presName="Name0" presStyleCnt="0">
        <dgm:presLayoutVars>
          <dgm:dir/>
          <dgm:animLvl val="lvl"/>
          <dgm:resizeHandles val="exact"/>
        </dgm:presLayoutVars>
      </dgm:prSet>
      <dgm:spPr/>
      <dgm:t>
        <a:bodyPr/>
        <a:lstStyle/>
        <a:p>
          <a:endParaRPr lang="en-US"/>
        </a:p>
      </dgm:t>
    </dgm:pt>
    <dgm:pt modelId="{117664A9-E15D-4645-803C-33FF6E8BF28D}" type="pres">
      <dgm:prSet presAssocID="{7D70F7DD-AAB1-4CFB-9CE7-492257F05FD2}" presName="tSp" presStyleCnt="0"/>
      <dgm:spPr/>
    </dgm:pt>
    <dgm:pt modelId="{3077425B-91DA-4027-9FF0-B2166CA5EFEE}" type="pres">
      <dgm:prSet presAssocID="{7D70F7DD-AAB1-4CFB-9CE7-492257F05FD2}" presName="bSp" presStyleCnt="0"/>
      <dgm:spPr/>
    </dgm:pt>
    <dgm:pt modelId="{2B99C888-969B-412B-9829-99D83AA83B39}" type="pres">
      <dgm:prSet presAssocID="{7D70F7DD-AAB1-4CFB-9CE7-492257F05FD2}" presName="process" presStyleCnt="0"/>
      <dgm:spPr/>
    </dgm:pt>
    <dgm:pt modelId="{F4B171FA-FF75-4D51-BF73-344B62FA29E4}" type="pres">
      <dgm:prSet presAssocID="{EBAD1D9B-EB7A-4521-BA86-F2E1EACE9006}" presName="composite1" presStyleCnt="0"/>
      <dgm:spPr/>
    </dgm:pt>
    <dgm:pt modelId="{F8997B33-E3D9-4884-B580-6258C5E94AF5}" type="pres">
      <dgm:prSet presAssocID="{EBAD1D9B-EB7A-4521-BA86-F2E1EACE9006}" presName="dummyNode1" presStyleLbl="node1" presStyleIdx="0" presStyleCnt="3"/>
      <dgm:spPr/>
    </dgm:pt>
    <dgm:pt modelId="{2485B381-5A0E-40BD-83A7-BE557BAAED03}" type="pres">
      <dgm:prSet presAssocID="{EBAD1D9B-EB7A-4521-BA86-F2E1EACE9006}" presName="childNode1" presStyleLbl="bgAcc1" presStyleIdx="0" presStyleCnt="3" custScaleX="107577" custScaleY="114527">
        <dgm:presLayoutVars>
          <dgm:bulletEnabled val="1"/>
        </dgm:presLayoutVars>
      </dgm:prSet>
      <dgm:spPr/>
      <dgm:t>
        <a:bodyPr/>
        <a:lstStyle/>
        <a:p>
          <a:endParaRPr lang="en-US"/>
        </a:p>
      </dgm:t>
    </dgm:pt>
    <dgm:pt modelId="{828A8B5F-3863-4BDC-8FF2-0F98D4F7595F}" type="pres">
      <dgm:prSet presAssocID="{EBAD1D9B-EB7A-4521-BA86-F2E1EACE9006}" presName="childNode1tx" presStyleLbl="bgAcc1" presStyleIdx="0" presStyleCnt="3">
        <dgm:presLayoutVars>
          <dgm:bulletEnabled val="1"/>
        </dgm:presLayoutVars>
      </dgm:prSet>
      <dgm:spPr/>
      <dgm:t>
        <a:bodyPr/>
        <a:lstStyle/>
        <a:p>
          <a:endParaRPr lang="en-US"/>
        </a:p>
      </dgm:t>
    </dgm:pt>
    <dgm:pt modelId="{6F4195BC-940D-486C-9B17-F3DA47692CBB}" type="pres">
      <dgm:prSet presAssocID="{EBAD1D9B-EB7A-4521-BA86-F2E1EACE9006}" presName="parentNode1" presStyleLbl="node1" presStyleIdx="0" presStyleCnt="3">
        <dgm:presLayoutVars>
          <dgm:chMax val="1"/>
          <dgm:bulletEnabled val="1"/>
        </dgm:presLayoutVars>
      </dgm:prSet>
      <dgm:spPr/>
      <dgm:t>
        <a:bodyPr/>
        <a:lstStyle/>
        <a:p>
          <a:endParaRPr lang="en-US"/>
        </a:p>
      </dgm:t>
    </dgm:pt>
    <dgm:pt modelId="{7D9DD421-7F80-4F6D-A237-027283DBEECA}" type="pres">
      <dgm:prSet presAssocID="{EBAD1D9B-EB7A-4521-BA86-F2E1EACE9006}" presName="connSite1" presStyleCnt="0"/>
      <dgm:spPr/>
    </dgm:pt>
    <dgm:pt modelId="{D65860B1-D9D4-466A-A3AD-EDADFA16C00A}" type="pres">
      <dgm:prSet presAssocID="{298DDF1F-4D36-456B-B2B0-B62A42C35D09}" presName="Name9" presStyleLbl="sibTrans2D1" presStyleIdx="0" presStyleCnt="2"/>
      <dgm:spPr/>
      <dgm:t>
        <a:bodyPr/>
        <a:lstStyle/>
        <a:p>
          <a:endParaRPr lang="en-US"/>
        </a:p>
      </dgm:t>
    </dgm:pt>
    <dgm:pt modelId="{4649479C-F7BF-49DB-834E-A4327EB48D1E}" type="pres">
      <dgm:prSet presAssocID="{4C57D243-2DD0-4F08-A7A2-626455B750C7}" presName="composite2" presStyleCnt="0"/>
      <dgm:spPr/>
    </dgm:pt>
    <dgm:pt modelId="{579E3D58-F09A-47A9-9D99-78B94D0078C1}" type="pres">
      <dgm:prSet presAssocID="{4C57D243-2DD0-4F08-A7A2-626455B750C7}" presName="dummyNode2" presStyleLbl="node1" presStyleIdx="0" presStyleCnt="3"/>
      <dgm:spPr/>
    </dgm:pt>
    <dgm:pt modelId="{CBA7FEBC-E4B3-4849-85E4-FAFD14B5C6F8}" type="pres">
      <dgm:prSet presAssocID="{4C57D243-2DD0-4F08-A7A2-626455B750C7}" presName="childNode2" presStyleLbl="bgAcc1" presStyleIdx="1" presStyleCnt="3" custScaleX="107577" custScaleY="114527">
        <dgm:presLayoutVars>
          <dgm:bulletEnabled val="1"/>
        </dgm:presLayoutVars>
      </dgm:prSet>
      <dgm:spPr/>
      <dgm:t>
        <a:bodyPr/>
        <a:lstStyle/>
        <a:p>
          <a:endParaRPr lang="en-US"/>
        </a:p>
      </dgm:t>
    </dgm:pt>
    <dgm:pt modelId="{5501219E-7198-495D-9201-D22BA3935BA7}" type="pres">
      <dgm:prSet presAssocID="{4C57D243-2DD0-4F08-A7A2-626455B750C7}" presName="childNode2tx" presStyleLbl="bgAcc1" presStyleIdx="1" presStyleCnt="3">
        <dgm:presLayoutVars>
          <dgm:bulletEnabled val="1"/>
        </dgm:presLayoutVars>
      </dgm:prSet>
      <dgm:spPr/>
      <dgm:t>
        <a:bodyPr/>
        <a:lstStyle/>
        <a:p>
          <a:endParaRPr lang="en-US"/>
        </a:p>
      </dgm:t>
    </dgm:pt>
    <dgm:pt modelId="{8B58257E-68D9-432B-A871-8E5F0F380443}" type="pres">
      <dgm:prSet presAssocID="{4C57D243-2DD0-4F08-A7A2-626455B750C7}" presName="parentNode2" presStyleLbl="node1" presStyleIdx="1" presStyleCnt="3" custLinFactNeighborX="2481">
        <dgm:presLayoutVars>
          <dgm:chMax val="0"/>
          <dgm:bulletEnabled val="1"/>
        </dgm:presLayoutVars>
      </dgm:prSet>
      <dgm:spPr/>
      <dgm:t>
        <a:bodyPr/>
        <a:lstStyle/>
        <a:p>
          <a:endParaRPr lang="en-US"/>
        </a:p>
      </dgm:t>
    </dgm:pt>
    <dgm:pt modelId="{A43BFDA8-B05C-412A-8D4F-785093FEE76B}" type="pres">
      <dgm:prSet presAssocID="{4C57D243-2DD0-4F08-A7A2-626455B750C7}" presName="connSite2" presStyleCnt="0"/>
      <dgm:spPr/>
    </dgm:pt>
    <dgm:pt modelId="{67D44108-A55F-4F94-8323-F2A0C9DBBC87}" type="pres">
      <dgm:prSet presAssocID="{0884654C-0CF0-4149-9891-2774ECAA73F6}" presName="Name18" presStyleLbl="sibTrans2D1" presStyleIdx="1" presStyleCnt="2"/>
      <dgm:spPr/>
      <dgm:t>
        <a:bodyPr/>
        <a:lstStyle/>
        <a:p>
          <a:endParaRPr lang="en-US"/>
        </a:p>
      </dgm:t>
    </dgm:pt>
    <dgm:pt modelId="{693A6199-3D4F-44B4-ADCA-480EC35022F2}" type="pres">
      <dgm:prSet presAssocID="{D4F25320-E851-4539-9F7F-3971A2212C70}" presName="composite1" presStyleCnt="0"/>
      <dgm:spPr/>
    </dgm:pt>
    <dgm:pt modelId="{7D96BEAE-C80A-4CBF-8B38-BE048E9C411F}" type="pres">
      <dgm:prSet presAssocID="{D4F25320-E851-4539-9F7F-3971A2212C70}" presName="dummyNode1" presStyleLbl="node1" presStyleIdx="1" presStyleCnt="3"/>
      <dgm:spPr/>
    </dgm:pt>
    <dgm:pt modelId="{443F4732-829F-492F-8B00-F43B6A7EFF8A}" type="pres">
      <dgm:prSet presAssocID="{D4F25320-E851-4539-9F7F-3971A2212C70}" presName="childNode1" presStyleLbl="bgAcc1" presStyleIdx="2" presStyleCnt="3" custScaleX="127897" custScaleY="124174" custLinFactNeighborX="735" custLinFactNeighborY="-1692">
        <dgm:presLayoutVars>
          <dgm:bulletEnabled val="1"/>
        </dgm:presLayoutVars>
      </dgm:prSet>
      <dgm:spPr/>
      <dgm:t>
        <a:bodyPr/>
        <a:lstStyle/>
        <a:p>
          <a:endParaRPr lang="en-US"/>
        </a:p>
      </dgm:t>
    </dgm:pt>
    <dgm:pt modelId="{24A1A6D3-A5CF-4609-BF26-D05FD92EA9A5}" type="pres">
      <dgm:prSet presAssocID="{D4F25320-E851-4539-9F7F-3971A2212C70}" presName="childNode1tx" presStyleLbl="bgAcc1" presStyleIdx="2" presStyleCnt="3">
        <dgm:presLayoutVars>
          <dgm:bulletEnabled val="1"/>
        </dgm:presLayoutVars>
      </dgm:prSet>
      <dgm:spPr/>
      <dgm:t>
        <a:bodyPr/>
        <a:lstStyle/>
        <a:p>
          <a:endParaRPr lang="en-US"/>
        </a:p>
      </dgm:t>
    </dgm:pt>
    <dgm:pt modelId="{708F40CC-E388-4E2D-A255-124645A85E1D}" type="pres">
      <dgm:prSet presAssocID="{D4F25320-E851-4539-9F7F-3971A2212C70}" presName="parentNode1" presStyleLbl="node1" presStyleIdx="2" presStyleCnt="3" custLinFactNeighborX="41792" custLinFactNeighborY="12474">
        <dgm:presLayoutVars>
          <dgm:chMax val="1"/>
          <dgm:bulletEnabled val="1"/>
        </dgm:presLayoutVars>
      </dgm:prSet>
      <dgm:spPr/>
      <dgm:t>
        <a:bodyPr/>
        <a:lstStyle/>
        <a:p>
          <a:endParaRPr lang="en-US"/>
        </a:p>
      </dgm:t>
    </dgm:pt>
    <dgm:pt modelId="{F3413B6E-AD64-44E5-8194-6A749BEAC229}" type="pres">
      <dgm:prSet presAssocID="{D4F25320-E851-4539-9F7F-3971A2212C70}" presName="connSite1" presStyleCnt="0"/>
      <dgm:spPr/>
    </dgm:pt>
  </dgm:ptLst>
  <dgm:cxnLst>
    <dgm:cxn modelId="{AD2DFCE5-97AF-48A2-B8CB-BA9F4FEE4698}" type="presOf" srcId="{6F3FF0F6-11F8-4F1D-8556-EBF07D2DF179}" destId="{CBA7FEBC-E4B3-4849-85E4-FAFD14B5C6F8}" srcOrd="0" destOrd="1" presId="urn:microsoft.com/office/officeart/2005/8/layout/hProcess4"/>
    <dgm:cxn modelId="{B56DF93B-44E6-4046-A1A0-A3E9E71D958C}" type="presOf" srcId="{6F3FF0F6-11F8-4F1D-8556-EBF07D2DF179}" destId="{5501219E-7198-495D-9201-D22BA3935BA7}" srcOrd="1" destOrd="1" presId="urn:microsoft.com/office/officeart/2005/8/layout/hProcess4"/>
    <dgm:cxn modelId="{27258056-EF8D-4370-9096-C674595A0272}" type="presOf" srcId="{551FBAE5-6FDD-435D-B21B-31906F6F3848}" destId="{24A1A6D3-A5CF-4609-BF26-D05FD92EA9A5}" srcOrd="1" destOrd="0" presId="urn:microsoft.com/office/officeart/2005/8/layout/hProcess4"/>
    <dgm:cxn modelId="{63FD1D91-6CE6-4CE6-A0AF-252AE741A3C9}" type="presOf" srcId="{EB327F0A-8C90-4FB5-BE3E-B57814C523B6}" destId="{828A8B5F-3863-4BDC-8FF2-0F98D4F7595F}" srcOrd="1" destOrd="1" presId="urn:microsoft.com/office/officeart/2005/8/layout/hProcess4"/>
    <dgm:cxn modelId="{EEAFB07D-18FF-4F65-950F-CBD41E866727}" srcId="{D4F25320-E851-4539-9F7F-3971A2212C70}" destId="{551FBAE5-6FDD-435D-B21B-31906F6F3848}" srcOrd="0" destOrd="0" parTransId="{B1E77CCB-1655-416C-B1D2-02B6B137A969}" sibTransId="{CBC58FD7-EFAA-4107-BB2C-15059844AEE0}"/>
    <dgm:cxn modelId="{BC41F521-CA2F-42A7-A266-28809923A8E3}" srcId="{7D70F7DD-AAB1-4CFB-9CE7-492257F05FD2}" destId="{4C57D243-2DD0-4F08-A7A2-626455B750C7}" srcOrd="1" destOrd="0" parTransId="{8CAF12B9-4889-4AD9-AFB9-D0394D328A92}" sibTransId="{0884654C-0CF0-4149-9891-2774ECAA73F6}"/>
    <dgm:cxn modelId="{8FC17258-7954-4B11-9B76-384AC0CD4323}" type="presOf" srcId="{EB327F0A-8C90-4FB5-BE3E-B57814C523B6}" destId="{2485B381-5A0E-40BD-83A7-BE557BAAED03}" srcOrd="0" destOrd="1" presId="urn:microsoft.com/office/officeart/2005/8/layout/hProcess4"/>
    <dgm:cxn modelId="{FD30A576-601A-4896-BCFD-5DA6A43BDE71}" type="presOf" srcId="{7D70F7DD-AAB1-4CFB-9CE7-492257F05FD2}" destId="{C072F6AB-33D0-4DFB-81FF-8D270004744C}" srcOrd="0" destOrd="0" presId="urn:microsoft.com/office/officeart/2005/8/layout/hProcess4"/>
    <dgm:cxn modelId="{45C7A102-27E4-4576-A5EB-C7B4E02B4354}" type="presOf" srcId="{0884654C-0CF0-4149-9891-2774ECAA73F6}" destId="{67D44108-A55F-4F94-8323-F2A0C9DBBC87}" srcOrd="0" destOrd="0" presId="urn:microsoft.com/office/officeart/2005/8/layout/hProcess4"/>
    <dgm:cxn modelId="{4906E41A-B319-4A19-9D65-A1706ED463E7}" type="presOf" srcId="{4C57D243-2DD0-4F08-A7A2-626455B750C7}" destId="{8B58257E-68D9-432B-A871-8E5F0F380443}" srcOrd="0" destOrd="0" presId="urn:microsoft.com/office/officeart/2005/8/layout/hProcess4"/>
    <dgm:cxn modelId="{FC4A950C-96D1-4F48-89F2-C354B3B9C7B6}" type="presOf" srcId="{D4F25320-E851-4539-9F7F-3971A2212C70}" destId="{708F40CC-E388-4E2D-A255-124645A85E1D}" srcOrd="0" destOrd="0" presId="urn:microsoft.com/office/officeart/2005/8/layout/hProcess4"/>
    <dgm:cxn modelId="{2B5B2D11-76D5-476F-86D1-CA9CF07A6511}" srcId="{4C57D243-2DD0-4F08-A7A2-626455B750C7}" destId="{10BB0D07-28C8-4D51-90DE-047B03A0A96C}" srcOrd="0" destOrd="0" parTransId="{FF5AEE26-130D-47BE-A0BA-8AF9A180E2CF}" sibTransId="{AFD1E527-DD39-43F2-810C-21567856B10C}"/>
    <dgm:cxn modelId="{C5585C09-33FB-4A7B-AE10-04B0C26FADC7}" type="presOf" srcId="{298DDF1F-4D36-456B-B2B0-B62A42C35D09}" destId="{D65860B1-D9D4-466A-A3AD-EDADFA16C00A}" srcOrd="0" destOrd="0" presId="urn:microsoft.com/office/officeart/2005/8/layout/hProcess4"/>
    <dgm:cxn modelId="{E753331E-1CA1-42B6-8A44-9F3DF0051415}" type="presOf" srcId="{DE79CDD9-792E-47BF-A899-97FAB5B89F0C}" destId="{828A8B5F-3863-4BDC-8FF2-0F98D4F7595F}" srcOrd="1" destOrd="0" presId="urn:microsoft.com/office/officeart/2005/8/layout/hProcess4"/>
    <dgm:cxn modelId="{E28C8520-296F-4899-AB06-EA6EC62535A6}" type="presOf" srcId="{551FBAE5-6FDD-435D-B21B-31906F6F3848}" destId="{443F4732-829F-492F-8B00-F43B6A7EFF8A}" srcOrd="0" destOrd="0" presId="urn:microsoft.com/office/officeart/2005/8/layout/hProcess4"/>
    <dgm:cxn modelId="{FF02D78A-E3F1-481F-BB7C-67BF145371BC}" type="presOf" srcId="{10BB0D07-28C8-4D51-90DE-047B03A0A96C}" destId="{CBA7FEBC-E4B3-4849-85E4-FAFD14B5C6F8}" srcOrd="0" destOrd="0" presId="urn:microsoft.com/office/officeart/2005/8/layout/hProcess4"/>
    <dgm:cxn modelId="{9162B183-AF43-4F84-B5E0-02127898EE7F}" type="presOf" srcId="{DE79CDD9-792E-47BF-A899-97FAB5B89F0C}" destId="{2485B381-5A0E-40BD-83A7-BE557BAAED03}" srcOrd="0" destOrd="0" presId="urn:microsoft.com/office/officeart/2005/8/layout/hProcess4"/>
    <dgm:cxn modelId="{D4F7462E-92A6-423B-B951-707E83C799E8}" srcId="{7D70F7DD-AAB1-4CFB-9CE7-492257F05FD2}" destId="{EBAD1D9B-EB7A-4521-BA86-F2E1EACE9006}" srcOrd="0" destOrd="0" parTransId="{E3C18BF4-FD9C-4D95-8696-C5945AD529A4}" sibTransId="{298DDF1F-4D36-456B-B2B0-B62A42C35D09}"/>
    <dgm:cxn modelId="{E4C973A1-96C6-491E-A6A7-0CA196EDF5C5}" srcId="{EBAD1D9B-EB7A-4521-BA86-F2E1EACE9006}" destId="{EB327F0A-8C90-4FB5-BE3E-B57814C523B6}" srcOrd="1" destOrd="0" parTransId="{B1376623-4CBF-4E6C-948D-A33D4A633497}" sibTransId="{781D4918-AAF9-49F4-9943-B19C832A501F}"/>
    <dgm:cxn modelId="{1AA8AAEF-DB72-4F0C-96FF-406C3B6222F4}" srcId="{4C57D243-2DD0-4F08-A7A2-626455B750C7}" destId="{6F3FF0F6-11F8-4F1D-8556-EBF07D2DF179}" srcOrd="1" destOrd="0" parTransId="{628DB370-38E5-4D05-98E7-155B3290ADE2}" sibTransId="{1AC976A5-377F-4C84-A6E3-F1D463354ECB}"/>
    <dgm:cxn modelId="{CFBEA83A-6A4E-4F73-8B89-18E76D4202E5}" type="presOf" srcId="{76DAE613-EFD1-492C-8489-FDEC75F3E41C}" destId="{24A1A6D3-A5CF-4609-BF26-D05FD92EA9A5}" srcOrd="1" destOrd="1" presId="urn:microsoft.com/office/officeart/2005/8/layout/hProcess4"/>
    <dgm:cxn modelId="{13F6185A-C3D4-495D-B362-45848CE3870B}" type="presOf" srcId="{10BB0D07-28C8-4D51-90DE-047B03A0A96C}" destId="{5501219E-7198-495D-9201-D22BA3935BA7}" srcOrd="1" destOrd="0" presId="urn:microsoft.com/office/officeart/2005/8/layout/hProcess4"/>
    <dgm:cxn modelId="{CA252659-86D7-48FD-BBFA-EE595FFED8B5}" type="presOf" srcId="{EBAD1D9B-EB7A-4521-BA86-F2E1EACE9006}" destId="{6F4195BC-940D-486C-9B17-F3DA47692CBB}" srcOrd="0" destOrd="0" presId="urn:microsoft.com/office/officeart/2005/8/layout/hProcess4"/>
    <dgm:cxn modelId="{3EC57D9A-0991-48EF-BF40-D6D4A48D50B4}" srcId="{D4F25320-E851-4539-9F7F-3971A2212C70}" destId="{76DAE613-EFD1-492C-8489-FDEC75F3E41C}" srcOrd="1" destOrd="0" parTransId="{1D90465D-FCF2-46B0-9DD2-C51393A0D9EA}" sibTransId="{D0128C10-14B9-474F-9189-DFE71864D369}"/>
    <dgm:cxn modelId="{DCC69A2A-B549-4F6D-8795-A0E08C269867}" srcId="{7D70F7DD-AAB1-4CFB-9CE7-492257F05FD2}" destId="{D4F25320-E851-4539-9F7F-3971A2212C70}" srcOrd="2" destOrd="0" parTransId="{90BB7467-D5EF-4DC0-89EA-6DBF5DF4BD5F}" sibTransId="{28CB0993-301E-4135-85B6-E2F7E90C586B}"/>
    <dgm:cxn modelId="{541798EA-BCF3-43CC-8DC4-898058C1E5DD}" type="presOf" srcId="{76DAE613-EFD1-492C-8489-FDEC75F3E41C}" destId="{443F4732-829F-492F-8B00-F43B6A7EFF8A}" srcOrd="0" destOrd="1" presId="urn:microsoft.com/office/officeart/2005/8/layout/hProcess4"/>
    <dgm:cxn modelId="{91953FDB-5601-4984-AB26-DD0B52075EFB}" srcId="{EBAD1D9B-EB7A-4521-BA86-F2E1EACE9006}" destId="{DE79CDD9-792E-47BF-A899-97FAB5B89F0C}" srcOrd="0" destOrd="0" parTransId="{844AB219-3116-4C16-97A0-EE402B8F24EE}" sibTransId="{466F6AC3-3953-41C7-83F8-61B35A6A822B}"/>
    <dgm:cxn modelId="{3CEEB755-6BB1-4F0E-9BA9-BF39DD2DA4C1}" type="presParOf" srcId="{C072F6AB-33D0-4DFB-81FF-8D270004744C}" destId="{117664A9-E15D-4645-803C-33FF6E8BF28D}" srcOrd="0" destOrd="0" presId="urn:microsoft.com/office/officeart/2005/8/layout/hProcess4"/>
    <dgm:cxn modelId="{3B9D2247-1CFA-4A2B-88BF-C40900ABC217}" type="presParOf" srcId="{C072F6AB-33D0-4DFB-81FF-8D270004744C}" destId="{3077425B-91DA-4027-9FF0-B2166CA5EFEE}" srcOrd="1" destOrd="0" presId="urn:microsoft.com/office/officeart/2005/8/layout/hProcess4"/>
    <dgm:cxn modelId="{007A127B-D957-48C4-8A98-A79892196F2D}" type="presParOf" srcId="{C072F6AB-33D0-4DFB-81FF-8D270004744C}" destId="{2B99C888-969B-412B-9829-99D83AA83B39}" srcOrd="2" destOrd="0" presId="urn:microsoft.com/office/officeart/2005/8/layout/hProcess4"/>
    <dgm:cxn modelId="{C56055D1-348F-4D17-A4B4-6C34F38D7923}" type="presParOf" srcId="{2B99C888-969B-412B-9829-99D83AA83B39}" destId="{F4B171FA-FF75-4D51-BF73-344B62FA29E4}" srcOrd="0" destOrd="0" presId="urn:microsoft.com/office/officeart/2005/8/layout/hProcess4"/>
    <dgm:cxn modelId="{1AB45D05-7579-4432-9C4A-187E4C8CA58B}" type="presParOf" srcId="{F4B171FA-FF75-4D51-BF73-344B62FA29E4}" destId="{F8997B33-E3D9-4884-B580-6258C5E94AF5}" srcOrd="0" destOrd="0" presId="urn:microsoft.com/office/officeart/2005/8/layout/hProcess4"/>
    <dgm:cxn modelId="{C5F8C20B-4D02-4160-A57D-DE53C9656513}" type="presParOf" srcId="{F4B171FA-FF75-4D51-BF73-344B62FA29E4}" destId="{2485B381-5A0E-40BD-83A7-BE557BAAED03}" srcOrd="1" destOrd="0" presId="urn:microsoft.com/office/officeart/2005/8/layout/hProcess4"/>
    <dgm:cxn modelId="{A44A972E-4EEF-49C4-BA73-9129FAC4C838}" type="presParOf" srcId="{F4B171FA-FF75-4D51-BF73-344B62FA29E4}" destId="{828A8B5F-3863-4BDC-8FF2-0F98D4F7595F}" srcOrd="2" destOrd="0" presId="urn:microsoft.com/office/officeart/2005/8/layout/hProcess4"/>
    <dgm:cxn modelId="{C08EEDE8-1C50-4163-B634-15D870957339}" type="presParOf" srcId="{F4B171FA-FF75-4D51-BF73-344B62FA29E4}" destId="{6F4195BC-940D-486C-9B17-F3DA47692CBB}" srcOrd="3" destOrd="0" presId="urn:microsoft.com/office/officeart/2005/8/layout/hProcess4"/>
    <dgm:cxn modelId="{20B3FD95-78D2-433D-8509-DF435A170AD6}" type="presParOf" srcId="{F4B171FA-FF75-4D51-BF73-344B62FA29E4}" destId="{7D9DD421-7F80-4F6D-A237-027283DBEECA}" srcOrd="4" destOrd="0" presId="urn:microsoft.com/office/officeart/2005/8/layout/hProcess4"/>
    <dgm:cxn modelId="{F6D47740-93B3-4AA4-89B8-421F856F5A82}" type="presParOf" srcId="{2B99C888-969B-412B-9829-99D83AA83B39}" destId="{D65860B1-D9D4-466A-A3AD-EDADFA16C00A}" srcOrd="1" destOrd="0" presId="urn:microsoft.com/office/officeart/2005/8/layout/hProcess4"/>
    <dgm:cxn modelId="{FDA3E010-E817-4824-91C1-69841289C54F}" type="presParOf" srcId="{2B99C888-969B-412B-9829-99D83AA83B39}" destId="{4649479C-F7BF-49DB-834E-A4327EB48D1E}" srcOrd="2" destOrd="0" presId="urn:microsoft.com/office/officeart/2005/8/layout/hProcess4"/>
    <dgm:cxn modelId="{564A0308-7857-4825-A67E-17A94CF0B518}" type="presParOf" srcId="{4649479C-F7BF-49DB-834E-A4327EB48D1E}" destId="{579E3D58-F09A-47A9-9D99-78B94D0078C1}" srcOrd="0" destOrd="0" presId="urn:microsoft.com/office/officeart/2005/8/layout/hProcess4"/>
    <dgm:cxn modelId="{217E9886-2939-41FF-83BF-01DD5F941635}" type="presParOf" srcId="{4649479C-F7BF-49DB-834E-A4327EB48D1E}" destId="{CBA7FEBC-E4B3-4849-85E4-FAFD14B5C6F8}" srcOrd="1" destOrd="0" presId="urn:microsoft.com/office/officeart/2005/8/layout/hProcess4"/>
    <dgm:cxn modelId="{F3290E47-987D-4F4A-90EB-87A0D0BED291}" type="presParOf" srcId="{4649479C-F7BF-49DB-834E-A4327EB48D1E}" destId="{5501219E-7198-495D-9201-D22BA3935BA7}" srcOrd="2" destOrd="0" presId="urn:microsoft.com/office/officeart/2005/8/layout/hProcess4"/>
    <dgm:cxn modelId="{17ABB3B6-CD60-4EB0-93B5-AE4683FF0A34}" type="presParOf" srcId="{4649479C-F7BF-49DB-834E-A4327EB48D1E}" destId="{8B58257E-68D9-432B-A871-8E5F0F380443}" srcOrd="3" destOrd="0" presId="urn:microsoft.com/office/officeart/2005/8/layout/hProcess4"/>
    <dgm:cxn modelId="{725520B9-5A77-4CE5-8015-27BBBF0D1F1B}" type="presParOf" srcId="{4649479C-F7BF-49DB-834E-A4327EB48D1E}" destId="{A43BFDA8-B05C-412A-8D4F-785093FEE76B}" srcOrd="4" destOrd="0" presId="urn:microsoft.com/office/officeart/2005/8/layout/hProcess4"/>
    <dgm:cxn modelId="{436CAEC6-B06B-4D6C-A2CF-656117490FB4}" type="presParOf" srcId="{2B99C888-969B-412B-9829-99D83AA83B39}" destId="{67D44108-A55F-4F94-8323-F2A0C9DBBC87}" srcOrd="3" destOrd="0" presId="urn:microsoft.com/office/officeart/2005/8/layout/hProcess4"/>
    <dgm:cxn modelId="{9E3C3AD6-6C5C-4691-86CF-012EFB63CC23}" type="presParOf" srcId="{2B99C888-969B-412B-9829-99D83AA83B39}" destId="{693A6199-3D4F-44B4-ADCA-480EC35022F2}" srcOrd="4" destOrd="0" presId="urn:microsoft.com/office/officeart/2005/8/layout/hProcess4"/>
    <dgm:cxn modelId="{945E14D0-45DA-4E12-B278-970C62D4FD94}" type="presParOf" srcId="{693A6199-3D4F-44B4-ADCA-480EC35022F2}" destId="{7D96BEAE-C80A-4CBF-8B38-BE048E9C411F}" srcOrd="0" destOrd="0" presId="urn:microsoft.com/office/officeart/2005/8/layout/hProcess4"/>
    <dgm:cxn modelId="{9131A3FC-4FFA-4E2D-BCA8-E114531DC077}" type="presParOf" srcId="{693A6199-3D4F-44B4-ADCA-480EC35022F2}" destId="{443F4732-829F-492F-8B00-F43B6A7EFF8A}" srcOrd="1" destOrd="0" presId="urn:microsoft.com/office/officeart/2005/8/layout/hProcess4"/>
    <dgm:cxn modelId="{9FA6BAD4-9801-4104-B286-5B4D216A2A59}" type="presParOf" srcId="{693A6199-3D4F-44B4-ADCA-480EC35022F2}" destId="{24A1A6D3-A5CF-4609-BF26-D05FD92EA9A5}" srcOrd="2" destOrd="0" presId="urn:microsoft.com/office/officeart/2005/8/layout/hProcess4"/>
    <dgm:cxn modelId="{8A31B0E2-61F7-4134-9761-AE6084CF99E0}" type="presParOf" srcId="{693A6199-3D4F-44B4-ADCA-480EC35022F2}" destId="{708F40CC-E388-4E2D-A255-124645A85E1D}" srcOrd="3" destOrd="0" presId="urn:microsoft.com/office/officeart/2005/8/layout/hProcess4"/>
    <dgm:cxn modelId="{F98E8E6D-E3C0-4E84-A29A-C339525C27B5}" type="presParOf" srcId="{693A6199-3D4F-44B4-ADCA-480EC35022F2}" destId="{F3413B6E-AD64-44E5-8194-6A749BEAC229}"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FE356-436F-40C9-A1A2-9844C72DB57E}">
      <dsp:nvSpPr>
        <dsp:cNvPr id="0" name=""/>
        <dsp:cNvSpPr/>
      </dsp:nvSpPr>
      <dsp:spPr>
        <a:xfrm>
          <a:off x="0" y="368899"/>
          <a:ext cx="1662664" cy="886985"/>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anose="020B0A04020102020204" pitchFamily="34" charset="0"/>
            </a:rPr>
            <a:t>RUSSIA – RESOURCE VENDOR</a:t>
          </a:r>
        </a:p>
      </dsp:txBody>
      <dsp:txXfrm>
        <a:off x="243492" y="498795"/>
        <a:ext cx="1175680" cy="627193"/>
      </dsp:txXfrm>
    </dsp:sp>
    <dsp:sp modelId="{D16973C1-999D-4FF9-9FAD-B9F0B09A31FA}">
      <dsp:nvSpPr>
        <dsp:cNvPr id="0" name=""/>
        <dsp:cNvSpPr/>
      </dsp:nvSpPr>
      <dsp:spPr>
        <a:xfrm>
          <a:off x="574989" y="1327909"/>
          <a:ext cx="514451" cy="514451"/>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latin typeface="Arial Black" panose="020B0A04020102020204" pitchFamily="34" charset="0"/>
          </a:endParaRPr>
        </a:p>
      </dsp:txBody>
      <dsp:txXfrm>
        <a:off x="643179" y="1524635"/>
        <a:ext cx="378071" cy="120999"/>
      </dsp:txXfrm>
    </dsp:sp>
    <dsp:sp modelId="{6B1087A7-BBC7-4ED7-B046-FD5F890F3EE0}">
      <dsp:nvSpPr>
        <dsp:cNvPr id="0" name=""/>
        <dsp:cNvSpPr/>
      </dsp:nvSpPr>
      <dsp:spPr>
        <a:xfrm>
          <a:off x="883" y="1914384"/>
          <a:ext cx="1662664" cy="886985"/>
        </a:xfrm>
        <a:prstGeom prst="ellipse">
          <a:avLst/>
        </a:prstGeom>
        <a:solidFill>
          <a:srgbClr val="FF006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anose="020B0A04020102020204" pitchFamily="34" charset="0"/>
            </a:rPr>
            <a:t>CHINA – RESOURCE CLIENT</a:t>
          </a:r>
        </a:p>
      </dsp:txBody>
      <dsp:txXfrm>
        <a:off x="244375" y="2044280"/>
        <a:ext cx="1175680" cy="627193"/>
      </dsp:txXfrm>
    </dsp:sp>
    <dsp:sp modelId="{87FF8193-6AEC-48F9-9866-532D3872BEAF}">
      <dsp:nvSpPr>
        <dsp:cNvPr id="0" name=""/>
        <dsp:cNvSpPr/>
      </dsp:nvSpPr>
      <dsp:spPr>
        <a:xfrm>
          <a:off x="1796595" y="1420155"/>
          <a:ext cx="282061" cy="329958"/>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latin typeface="Arial Black" panose="020B0A04020102020204" pitchFamily="34" charset="0"/>
          </a:endParaRPr>
        </a:p>
      </dsp:txBody>
      <dsp:txXfrm>
        <a:off x="1796595" y="1486147"/>
        <a:ext cx="197443" cy="197974"/>
      </dsp:txXfrm>
    </dsp:sp>
    <dsp:sp modelId="{8397C501-B7EE-4149-B59C-831D65DD79E5}">
      <dsp:nvSpPr>
        <dsp:cNvPr id="0" name=""/>
        <dsp:cNvSpPr/>
      </dsp:nvSpPr>
      <dsp:spPr>
        <a:xfrm>
          <a:off x="2195739" y="698149"/>
          <a:ext cx="1773971" cy="1773971"/>
        </a:xfrm>
        <a:prstGeom prst="ellipse">
          <a:avLst/>
        </a:prstGeom>
        <a:no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latin typeface="Arial Black" panose="020B0A04020102020204" pitchFamily="34" charset="0"/>
          </a:endParaRPr>
        </a:p>
      </dsp:txBody>
      <dsp:txXfrm>
        <a:off x="2455531" y="957941"/>
        <a:ext cx="1254387" cy="125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B381-5A0E-40BD-83A7-BE557BAAED03}">
      <dsp:nvSpPr>
        <dsp:cNvPr id="0" name=""/>
        <dsp:cNvSpPr/>
      </dsp:nvSpPr>
      <dsp:spPr>
        <a:xfrm>
          <a:off x="1413899" y="793050"/>
          <a:ext cx="2307361" cy="2026039"/>
        </a:xfrm>
        <a:prstGeom prst="roundRect">
          <a:avLst>
            <a:gd name="adj" fmla="val 10000"/>
          </a:avLst>
        </a:prstGeom>
        <a:solidFill>
          <a:schemeClr val="lt1">
            <a:alpha val="90000"/>
            <a:hueOff val="0"/>
            <a:satOff val="0"/>
            <a:lumOff val="0"/>
            <a:alphaOff val="0"/>
          </a:schemeClr>
        </a:solidFill>
        <a:ln w="12700" cap="rnd" cmpd="sng" algn="ctr">
          <a:solidFill>
            <a:srgbClr val="FF0000"/>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FF0000"/>
              </a:solidFill>
              <a:effectLst>
                <a:outerShdw blurRad="38100" dist="38100" dir="2700000" algn="tl">
                  <a:srgbClr val="000000">
                    <a:alpha val="43137"/>
                  </a:srgbClr>
                </a:outerShdw>
              </a:effectLst>
              <a:latin typeface="Arial Black" panose="020B0A04020102020204" pitchFamily="34" charset="0"/>
            </a:rPr>
            <a:t>NATURAL RESOURCES</a:t>
          </a:r>
        </a:p>
        <a:p>
          <a:pPr marL="171450" lvl="1" indent="-171450" algn="l" defTabSz="711200">
            <a:lnSpc>
              <a:spcPct val="90000"/>
            </a:lnSpc>
            <a:spcBef>
              <a:spcPct val="0"/>
            </a:spcBef>
            <a:spcAft>
              <a:spcPct val="15000"/>
            </a:spcAft>
            <a:buChar char="••"/>
          </a:pPr>
          <a:r>
            <a:rPr lang="en-US" sz="1600" kern="1200" dirty="0">
              <a:solidFill>
                <a:srgbClr val="FF0000"/>
              </a:solidFill>
              <a:effectLst>
                <a:outerShdw blurRad="38100" dist="38100" dir="2700000" algn="tl">
                  <a:srgbClr val="000000">
                    <a:alpha val="43137"/>
                  </a:srgbClr>
                </a:outerShdw>
              </a:effectLst>
              <a:latin typeface="Arial Black" panose="020B0A04020102020204" pitchFamily="34" charset="0"/>
            </a:rPr>
            <a:t>SHIPPING LANES</a:t>
          </a:r>
        </a:p>
      </dsp:txBody>
      <dsp:txXfrm>
        <a:off x="1460524" y="839675"/>
        <a:ext cx="2214111" cy="1498637"/>
      </dsp:txXfrm>
    </dsp:sp>
    <dsp:sp modelId="{D65860B1-D9D4-466A-A3AD-EDADFA16C00A}">
      <dsp:nvSpPr>
        <dsp:cNvPr id="0" name=""/>
        <dsp:cNvSpPr/>
      </dsp:nvSpPr>
      <dsp:spPr>
        <a:xfrm>
          <a:off x="2625431" y="1025342"/>
          <a:ext cx="2824798" cy="2824798"/>
        </a:xfrm>
        <a:prstGeom prst="leftCircularArrow">
          <a:avLst>
            <a:gd name="adj1" fmla="val 4337"/>
            <a:gd name="adj2" fmla="val 549045"/>
            <a:gd name="adj3" fmla="val 2324555"/>
            <a:gd name="adj4" fmla="val 9024489"/>
            <a:gd name="adj5" fmla="val 5059"/>
          </a:avLst>
        </a:prstGeom>
        <a:solidFill>
          <a:srgbClr val="FF0000"/>
        </a:soli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F4195BC-940D-486C-9B17-F3DA47692CBB}">
      <dsp:nvSpPr>
        <dsp:cNvPr id="0" name=""/>
        <dsp:cNvSpPr/>
      </dsp:nvSpPr>
      <dsp:spPr>
        <a:xfrm>
          <a:off x="1971789" y="2311513"/>
          <a:ext cx="1906529" cy="758164"/>
        </a:xfrm>
        <a:prstGeom prst="roundRect">
          <a:avLst>
            <a:gd name="adj" fmla="val 10000"/>
          </a:avLst>
        </a:prstGeom>
        <a:solidFill>
          <a:srgbClr val="FF0000"/>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rial Black" panose="020B0A04020102020204" pitchFamily="34" charset="0"/>
            </a:rPr>
            <a:t>ECONOMIC</a:t>
          </a:r>
        </a:p>
      </dsp:txBody>
      <dsp:txXfrm>
        <a:off x="1993995" y="2333719"/>
        <a:ext cx="1862117" cy="713752"/>
      </dsp:txXfrm>
    </dsp:sp>
    <dsp:sp modelId="{CBA7FEBC-E4B3-4849-85E4-FAFD14B5C6F8}">
      <dsp:nvSpPr>
        <dsp:cNvPr id="0" name=""/>
        <dsp:cNvSpPr/>
      </dsp:nvSpPr>
      <dsp:spPr>
        <a:xfrm>
          <a:off x="4461643" y="791215"/>
          <a:ext cx="2307361" cy="2026039"/>
        </a:xfrm>
        <a:prstGeom prst="roundRect">
          <a:avLst>
            <a:gd name="adj" fmla="val 10000"/>
          </a:avLst>
        </a:prstGeom>
        <a:solidFill>
          <a:schemeClr val="lt1">
            <a:alpha val="90000"/>
            <a:hueOff val="0"/>
            <a:satOff val="0"/>
            <a:lumOff val="0"/>
            <a:alphaOff val="0"/>
          </a:schemeClr>
        </a:solidFill>
        <a:ln w="12700" cap="rnd" cmpd="sng" algn="ctr">
          <a:solidFill>
            <a:srgbClr val="0000FF"/>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00FF"/>
              </a:solidFill>
              <a:effectLst>
                <a:outerShdw blurRad="38100" dist="38100" dir="2700000" algn="tl">
                  <a:srgbClr val="000000">
                    <a:alpha val="43137"/>
                  </a:srgbClr>
                </a:outerShdw>
              </a:effectLst>
              <a:latin typeface="Arial Black" panose="020B0A04020102020204" pitchFamily="34" charset="0"/>
            </a:rPr>
            <a:t>UNRESOLVED BALANCING ACT</a:t>
          </a:r>
        </a:p>
        <a:p>
          <a:pPr marL="114300" lvl="1" indent="-114300" algn="l" defTabSz="622300">
            <a:lnSpc>
              <a:spcPct val="90000"/>
            </a:lnSpc>
            <a:spcBef>
              <a:spcPct val="0"/>
            </a:spcBef>
            <a:spcAft>
              <a:spcPct val="15000"/>
            </a:spcAft>
            <a:buChar char="••"/>
          </a:pPr>
          <a:r>
            <a:rPr lang="en-US" sz="1400" kern="1200" dirty="0">
              <a:solidFill>
                <a:srgbClr val="0000FF"/>
              </a:solidFill>
              <a:effectLst>
                <a:outerShdw blurRad="38100" dist="38100" dir="2700000" algn="tl">
                  <a:srgbClr val="000000">
                    <a:alpha val="43137"/>
                  </a:srgbClr>
                </a:outerShdw>
              </a:effectLst>
              <a:latin typeface="Arial Black" panose="020B0A04020102020204" pitchFamily="34" charset="0"/>
            </a:rPr>
            <a:t>SHORT TERM  - BENEFICIAL</a:t>
          </a:r>
        </a:p>
      </dsp:txBody>
      <dsp:txXfrm>
        <a:off x="4508268" y="1271991"/>
        <a:ext cx="2214111" cy="1498637"/>
      </dsp:txXfrm>
    </dsp:sp>
    <dsp:sp modelId="{67D44108-A55F-4F94-8323-F2A0C9DBBC87}">
      <dsp:nvSpPr>
        <dsp:cNvPr id="0" name=""/>
        <dsp:cNvSpPr/>
      </dsp:nvSpPr>
      <dsp:spPr>
        <a:xfrm>
          <a:off x="5697195" y="-378817"/>
          <a:ext cx="3313401" cy="3313401"/>
        </a:xfrm>
        <a:prstGeom prst="circularArrow">
          <a:avLst>
            <a:gd name="adj1" fmla="val 3697"/>
            <a:gd name="adj2" fmla="val 460886"/>
            <a:gd name="adj3" fmla="val 19323988"/>
            <a:gd name="adj4" fmla="val 12535895"/>
            <a:gd name="adj5" fmla="val 4313"/>
          </a:avLst>
        </a:prstGeom>
        <a:solidFill>
          <a:srgbClr val="0000FF"/>
        </a:soli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B58257E-68D9-432B-A871-8E5F0F380443}">
      <dsp:nvSpPr>
        <dsp:cNvPr id="0" name=""/>
        <dsp:cNvSpPr/>
      </dsp:nvSpPr>
      <dsp:spPr>
        <a:xfrm>
          <a:off x="5066834" y="540627"/>
          <a:ext cx="1906529" cy="758164"/>
        </a:xfrm>
        <a:prstGeom prst="roundRect">
          <a:avLst>
            <a:gd name="adj" fmla="val 10000"/>
          </a:avLst>
        </a:prstGeom>
        <a:solidFill>
          <a:srgbClr val="0000FF"/>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rial Black" panose="020B0A04020102020204" pitchFamily="34" charset="0"/>
            </a:rPr>
            <a:t>POLITICAL </a:t>
          </a:r>
        </a:p>
      </dsp:txBody>
      <dsp:txXfrm>
        <a:off x="5089040" y="562833"/>
        <a:ext cx="1862117" cy="713752"/>
      </dsp:txXfrm>
    </dsp:sp>
    <dsp:sp modelId="{443F4732-829F-492F-8B00-F43B6A7EFF8A}">
      <dsp:nvSpPr>
        <dsp:cNvPr id="0" name=""/>
        <dsp:cNvSpPr/>
      </dsp:nvSpPr>
      <dsp:spPr>
        <a:xfrm>
          <a:off x="7525152" y="678397"/>
          <a:ext cx="2743193" cy="2196699"/>
        </a:xfrm>
        <a:prstGeom prst="roundRect">
          <a:avLst>
            <a:gd name="adj" fmla="val 10000"/>
          </a:avLst>
        </a:prstGeom>
        <a:solidFill>
          <a:schemeClr val="lt1">
            <a:alpha val="90000"/>
            <a:hueOff val="0"/>
            <a:satOff val="0"/>
            <a:lumOff val="0"/>
            <a:alphaOff val="0"/>
          </a:schemeClr>
        </a:solidFill>
        <a:ln w="12700" cap="rnd" cmpd="sng" algn="ctr">
          <a:solidFill>
            <a:srgbClr val="008000"/>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8000"/>
              </a:solidFill>
              <a:effectLst>
                <a:outerShdw blurRad="38100" dist="38100" dir="2700000" algn="tl">
                  <a:srgbClr val="000000">
                    <a:alpha val="43137"/>
                  </a:srgbClr>
                </a:outerShdw>
              </a:effectLst>
              <a:latin typeface="Arial Black" panose="020B0A04020102020204" pitchFamily="34" charset="0"/>
            </a:rPr>
            <a:t>SENSITIVE ISSUE – RUSSIANS SKEPTICAL</a:t>
          </a:r>
        </a:p>
        <a:p>
          <a:pPr marL="114300" lvl="1" indent="-114300" algn="l" defTabSz="622300">
            <a:lnSpc>
              <a:spcPct val="90000"/>
            </a:lnSpc>
            <a:spcBef>
              <a:spcPct val="0"/>
            </a:spcBef>
            <a:spcAft>
              <a:spcPct val="15000"/>
            </a:spcAft>
            <a:buChar char="••"/>
          </a:pPr>
          <a:r>
            <a:rPr lang="en-US" sz="1400" kern="1200" dirty="0">
              <a:solidFill>
                <a:srgbClr val="008000"/>
              </a:solidFill>
              <a:effectLst>
                <a:outerShdw blurRad="38100" dist="38100" dir="2700000" algn="tl">
                  <a:srgbClr val="000000">
                    <a:alpha val="43137"/>
                  </a:srgbClr>
                </a:outerShdw>
              </a:effectLst>
              <a:latin typeface="Arial Black" panose="020B0A04020102020204" pitchFamily="34" charset="0"/>
            </a:rPr>
            <a:t>CHINESE AIM – POLAR CAPABILITIES AND ALTERNATIVE TO MALACCA </a:t>
          </a:r>
        </a:p>
      </dsp:txBody>
      <dsp:txXfrm>
        <a:off x="7575704" y="728949"/>
        <a:ext cx="2642089" cy="1624874"/>
      </dsp:txXfrm>
    </dsp:sp>
    <dsp:sp modelId="{708F40CC-E388-4E2D-A255-124645A85E1D}">
      <dsp:nvSpPr>
        <dsp:cNvPr id="0" name=""/>
        <dsp:cNvSpPr/>
      </dsp:nvSpPr>
      <dsp:spPr>
        <a:xfrm>
          <a:off x="9081970" y="2406695"/>
          <a:ext cx="1906529" cy="758164"/>
        </a:xfrm>
        <a:prstGeom prst="roundRect">
          <a:avLst>
            <a:gd name="adj" fmla="val 10000"/>
          </a:avLst>
        </a:prstGeom>
        <a:solidFill>
          <a:srgbClr val="008000"/>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rial Black" panose="020B0A04020102020204" pitchFamily="34" charset="0"/>
            </a:rPr>
            <a:t>MILITARY SECURITY</a:t>
          </a:r>
        </a:p>
      </dsp:txBody>
      <dsp:txXfrm>
        <a:off x="9104176" y="2428901"/>
        <a:ext cx="1862117" cy="7137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64ED9EE-8F2A-4E06-87A2-36C0DD0993FD}" type="datetime1">
              <a:rPr lang="de-DE" smtClean="0"/>
              <a:t>23.11.2020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dirty="0"/>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5A5ADE8-1FB8-43FD-A675-2B613EE00B6F}" type="datetime1">
              <a:rPr lang="de-DE" smtClean="0"/>
              <a:t>23.11.2020</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dirty="0"/>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rtl="0"/>
            <a:fld id="{A5A5ADE8-1FB8-43FD-A675-2B613EE00B6F}" type="datetime1">
              <a:rPr lang="de-DE" smtClean="0"/>
              <a:t>23.11.2020</a:t>
            </a:fld>
            <a:endParaRPr lang="en-US" dirty="0"/>
          </a:p>
        </p:txBody>
      </p:sp>
      <p:sp>
        <p:nvSpPr>
          <p:cNvPr id="5" name="Slide Number Placeholder 4"/>
          <p:cNvSpPr>
            <a:spLocks noGrp="1"/>
          </p:cNvSpPr>
          <p:nvPr>
            <p:ph type="sldNum" sz="quarter" idx="5"/>
          </p:nvPr>
        </p:nvSpPr>
        <p:spPr/>
        <p:txBody>
          <a:bodyPr/>
          <a:lstStyle/>
          <a:p>
            <a:pPr rtl="0"/>
            <a:fld id="{01B41D33-19C8-4450-B3C5-BE83E9C8F0BC}" type="slidenum">
              <a:rPr lang="en-US" smtClean="0"/>
              <a:t>1</a:t>
            </a:fld>
            <a:endParaRPr lang="en-US" dirty="0"/>
          </a:p>
        </p:txBody>
      </p:sp>
    </p:spTree>
    <p:extLst>
      <p:ext uri="{BB962C8B-B14F-4D97-AF65-F5344CB8AC3E}">
        <p14:creationId xmlns:p14="http://schemas.microsoft.com/office/powerpoint/2010/main" val="107928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DF61EA0F-A667-4B49-8422-0062BC55E249}"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100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a:lnSpc>
                <a:spcPct val="107000"/>
              </a:lnSpc>
              <a:spcAft>
                <a:spcPts val="800"/>
              </a:spcAft>
            </a:pPr>
            <a:r>
              <a:rPr lang="he-IL" sz="2000" dirty="0">
                <a:effectLst/>
                <a:latin typeface="Calibri" panose="020F0502020204030204" pitchFamily="34" charset="0"/>
                <a:ea typeface="Calibri" panose="020F0502020204030204" pitchFamily="34" charset="0"/>
                <a:cs typeface="+mn-cs"/>
              </a:rPr>
              <a:t>. </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de-DE"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Datumsplatzhalter 3"/>
          <p:cNvSpPr>
            <a:spLocks noGrp="1"/>
          </p:cNvSpPr>
          <p:nvPr>
            <p:ph type="dt" idx="1"/>
          </p:nvPr>
        </p:nvSpPr>
        <p:spPr/>
        <p:txBody>
          <a:bodyPr/>
          <a:lstStyle/>
          <a:p>
            <a:pPr rtl="0"/>
            <a:fld id="{A5A5ADE8-1FB8-43FD-A675-2B613EE00B6F}" type="datetime1">
              <a:rPr lang="de-DE" smtClean="0"/>
              <a:t>23.11.2020</a:t>
            </a:fld>
            <a:endParaRPr lang="en-US" dirty="0"/>
          </a:p>
        </p:txBody>
      </p:sp>
      <p:sp>
        <p:nvSpPr>
          <p:cNvPr id="5" name="Foliennummernplatzhalter 4"/>
          <p:cNvSpPr>
            <a:spLocks noGrp="1"/>
          </p:cNvSpPr>
          <p:nvPr>
            <p:ph type="sldNum" sz="quarter" idx="5"/>
          </p:nvPr>
        </p:nvSpPr>
        <p:spPr/>
        <p:txBody>
          <a:bodyPr/>
          <a:lstStyle/>
          <a:p>
            <a:pPr rtl="0"/>
            <a:fld id="{01B41D33-19C8-4450-B3C5-BE83E9C8F0BC}" type="slidenum">
              <a:rPr lang="en-US" smtClean="0"/>
              <a:t>9</a:t>
            </a:fld>
            <a:endParaRPr lang="en-US" dirty="0"/>
          </a:p>
        </p:txBody>
      </p:sp>
    </p:spTree>
    <p:extLst>
      <p:ext uri="{BB962C8B-B14F-4D97-AF65-F5344CB8AC3E}">
        <p14:creationId xmlns:p14="http://schemas.microsoft.com/office/powerpoint/2010/main" val="1893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10</a:t>
            </a:fld>
            <a:endParaRPr lang="en-US" dirty="0"/>
          </a:p>
        </p:txBody>
      </p:sp>
    </p:spTree>
    <p:extLst>
      <p:ext uri="{BB962C8B-B14F-4D97-AF65-F5344CB8AC3E}">
        <p14:creationId xmlns:p14="http://schemas.microsoft.com/office/powerpoint/2010/main" val="263480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11</a:t>
            </a:fld>
            <a:endParaRPr lang="en-US" dirty="0"/>
          </a:p>
        </p:txBody>
      </p:sp>
    </p:spTree>
    <p:extLst>
      <p:ext uri="{BB962C8B-B14F-4D97-AF65-F5344CB8AC3E}">
        <p14:creationId xmlns:p14="http://schemas.microsoft.com/office/powerpoint/2010/main" val="355017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14</a:t>
            </a:fld>
            <a:endParaRPr lang="en-US" dirty="0"/>
          </a:p>
        </p:txBody>
      </p:sp>
    </p:spTree>
    <p:extLst>
      <p:ext uri="{BB962C8B-B14F-4D97-AF65-F5344CB8AC3E}">
        <p14:creationId xmlns:p14="http://schemas.microsoft.com/office/powerpoint/2010/main" val="47066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81E9C95E-BEF0-4D2E-9127-B9099B238D2A}" type="datetime1">
              <a:rPr lang="de-DE" smtClean="0"/>
              <a:t>23.11.2020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FE771757-BB18-44C5-813E-435E78C98126}" type="datetime1">
              <a:rPr lang="de-DE" smtClean="0"/>
              <a:t>23.11.2020</a:t>
            </a:fld>
            <a:endParaRPr lang="en-US" dirty="0"/>
          </a:p>
        </p:txBody>
      </p:sp>
      <p:sp>
        <p:nvSpPr>
          <p:cNvPr id="5" name="Fußzeilenplatzhalter 4"/>
          <p:cNvSpPr>
            <a:spLocks noGrp="1"/>
          </p:cNvSpPr>
          <p:nvPr>
            <p:ph type="ftr" sz="quarter" idx="11"/>
          </p:nvPr>
        </p:nvSpPr>
        <p:spPr/>
        <p:txBody>
          <a:bodyPr rtlCol="0"/>
          <a:lstStyle/>
          <a:p>
            <a:pPr rtl="0"/>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B83FACD6-565C-4118-ACD0-32ACCA9AF940}" type="datetime1">
              <a:rPr lang="de-DE" smtClean="0"/>
              <a:t>23.11.2020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9" name="מלבן 8"/>
          <p:cNvSpPr/>
          <p:nvPr userDrawn="1"/>
        </p:nvSpPr>
        <p:spPr>
          <a:xfrm flipH="1">
            <a:off x="252919"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nchorCtr="0"/>
          <a:lstStyle/>
          <a:p>
            <a:pPr algn="ctr" rtl="1"/>
            <a:endParaRPr lang="he-IL"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כותרת 3"/>
          <p:cNvSpPr>
            <a:spLocks noGrp="1"/>
          </p:cNvSpPr>
          <p:nvPr>
            <p:ph type="title"/>
          </p:nvPr>
        </p:nvSpPr>
        <p:spPr>
          <a:xfrm flipH="1">
            <a:off x="4793674" y="448056"/>
            <a:ext cx="6877119" cy="640080"/>
          </a:xfrm>
        </p:spPr>
        <p:txBody>
          <a:bodyPr rtlCol="1" anchor="b" anchorCtr="0">
            <a:normAutofit/>
          </a:bodyPr>
          <a:lstStyle>
            <a:lvl1pPr algn="r" rtl="1">
              <a:defRPr sz="28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sz="quarter" idx="10"/>
          </p:nvPr>
        </p:nvSpPr>
        <p:spPr>
          <a:xfrm flipH="1">
            <a:off x="7235952" y="1435608"/>
            <a:ext cx="4416552" cy="3977640"/>
          </a:xfrm>
        </p:spPr>
        <p:txBody>
          <a:bodyPr vert="horz" lIns="91440" tIns="45720" rIns="91440" bIns="45720" rtlCol="1">
            <a:normAutofit/>
          </a:bodyPr>
          <a:lstStyle>
            <a:lvl1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lgn="r" rtl="1">
              <a:defRPr lang="en-US"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marL="0" lvl="0" indent="0" rtl="1">
              <a:lnSpc>
                <a:spcPct val="150000"/>
              </a:lnSpc>
              <a:spcBef>
                <a:spcPts val="1000"/>
              </a:spcBef>
              <a:spcAft>
                <a:spcPts val="1200"/>
              </a:spcAft>
              <a:buNone/>
            </a:pPr>
            <a:r>
              <a:rPr lang="he-IL" noProof="0"/>
              <a:t>ערוך סגנונות טקסט של תבנית בסיס</a:t>
            </a:r>
          </a:p>
          <a:p>
            <a:pPr marL="0" lvl="1" indent="0" rtl="1">
              <a:lnSpc>
                <a:spcPct val="150000"/>
              </a:lnSpc>
              <a:spcBef>
                <a:spcPts val="1000"/>
              </a:spcBef>
              <a:spcAft>
                <a:spcPts val="1200"/>
              </a:spcAft>
              <a:buNone/>
            </a:pPr>
            <a:r>
              <a:rPr lang="he-IL" noProof="0"/>
              <a:t>רמה שניה</a:t>
            </a:r>
          </a:p>
          <a:p>
            <a:pPr marL="0" lvl="2" indent="0" rtl="1">
              <a:lnSpc>
                <a:spcPct val="150000"/>
              </a:lnSpc>
              <a:spcBef>
                <a:spcPts val="1000"/>
              </a:spcBef>
              <a:spcAft>
                <a:spcPts val="1200"/>
              </a:spcAft>
              <a:buNone/>
            </a:pPr>
            <a:r>
              <a:rPr lang="he-IL" noProof="0"/>
              <a:t>רמה שלישית</a:t>
            </a:r>
          </a:p>
          <a:p>
            <a:pPr marL="0" lvl="3" indent="0" rtl="1">
              <a:lnSpc>
                <a:spcPct val="150000"/>
              </a:lnSpc>
              <a:spcBef>
                <a:spcPts val="1000"/>
              </a:spcBef>
              <a:spcAft>
                <a:spcPts val="1200"/>
              </a:spcAft>
              <a:buNone/>
            </a:pPr>
            <a:r>
              <a:rPr lang="he-IL" noProof="0"/>
              <a:t>רמה רביעית</a:t>
            </a:r>
          </a:p>
          <a:p>
            <a:pPr marL="0" lvl="4" indent="0" rtl="1">
              <a:lnSpc>
                <a:spcPct val="150000"/>
              </a:lnSpc>
              <a:spcBef>
                <a:spcPts val="1000"/>
              </a:spcBef>
              <a:spcAft>
                <a:spcPts val="1200"/>
              </a:spcAft>
              <a:buNone/>
            </a:pPr>
            <a:r>
              <a:rPr lang="he-IL" noProof="0"/>
              <a:t>רמה חמישית</a:t>
            </a:r>
          </a:p>
        </p:txBody>
      </p:sp>
      <p:sp>
        <p:nvSpPr>
          <p:cNvPr id="6" name="מציין מיקום של תאריך 3"/>
          <p:cNvSpPr>
            <a:spLocks noGrp="1"/>
          </p:cNvSpPr>
          <p:nvPr>
            <p:ph type="dt" sz="half" idx="2"/>
          </p:nvPr>
        </p:nvSpPr>
        <p:spPr>
          <a:xfrm flipH="1">
            <a:off x="8375904" y="6203952"/>
            <a:ext cx="3276600" cy="365125"/>
          </a:xfrm>
          <a:prstGeom prst="rect">
            <a:avLst/>
          </a:prstGeom>
        </p:spPr>
        <p:txBody>
          <a:bodyPr vert="horz" lIns="91440" tIns="45720" rIns="91440" bIns="45720" rtlCol="1" anchor="ctr"/>
          <a:lstStyle>
            <a:lvl1pPr algn="r"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DB00706B-B2F7-4566-80CC-51F6D2E378D6}" type="datetime1">
              <a:rPr lang="he-IL" noProof="0" smtClean="0"/>
              <a:t>ז'/כסלו/תשפ"א</a:t>
            </a:fld>
            <a:endParaRPr lang="he-IL" noProof="0" dirty="0"/>
          </a:p>
        </p:txBody>
      </p:sp>
      <p:sp>
        <p:nvSpPr>
          <p:cNvPr id="7" name="מציין מיקום של כותרת תחתונה 4"/>
          <p:cNvSpPr>
            <a:spLocks noGrp="1"/>
          </p:cNvSpPr>
          <p:nvPr>
            <p:ph type="ftr" sz="quarter" idx="3"/>
          </p:nvPr>
        </p:nvSpPr>
        <p:spPr>
          <a:xfrm flipH="1">
            <a:off x="4648200" y="6203952"/>
            <a:ext cx="2895600" cy="365125"/>
          </a:xfrm>
          <a:prstGeom prst="rect">
            <a:avLst/>
          </a:prstGeom>
        </p:spPr>
        <p:txBody>
          <a:bodyPr vert="horz" lIns="91440" tIns="45720" rIns="91440" bIns="45720" rtlCol="1" anchor="ctr"/>
          <a:lstStyle>
            <a:lvl1pPr algn="ctr"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8" name="מציין מיקום של מספר שקופית 5"/>
          <p:cNvSpPr>
            <a:spLocks noGrp="1"/>
          </p:cNvSpPr>
          <p:nvPr>
            <p:ph type="sldNum" sz="quarter" idx="4"/>
          </p:nvPr>
        </p:nvSpPr>
        <p:spPr>
          <a:xfrm flipH="1">
            <a:off x="543474" y="6203952"/>
            <a:ext cx="3276600" cy="365125"/>
          </a:xfrm>
          <a:prstGeom prst="rect">
            <a:avLst/>
          </a:prstGeom>
        </p:spPr>
        <p:txBody>
          <a:bodyPr vert="horz" lIns="91440" tIns="45720" rIns="91440" bIns="45720" rtlCol="1" anchor="ctr"/>
          <a:lstStyle>
            <a:lvl1pPr algn="l"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9860EDB8-5305-433F-BE41-D7A86D811DB3}" type="slidenum">
              <a:rPr lang="he-IL" noProof="0" smtClean="0"/>
              <a:pPr/>
              <a:t>‹#›</a:t>
            </a:fld>
            <a:endParaRPr lang="he-IL" noProof="0" dirty="0"/>
          </a:p>
        </p:txBody>
      </p:sp>
    </p:spTree>
    <p:extLst>
      <p:ext uri="{BB962C8B-B14F-4D97-AF65-F5344CB8AC3E}">
        <p14:creationId xmlns:p14="http://schemas.microsoft.com/office/powerpoint/2010/main" val="206862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83627DD0-092D-4AD9-AAE0-0513E170352E}" type="datetime1">
              <a:rPr lang="de-DE" smtClean="0"/>
              <a:t>23.11.2020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F36CBEDB-B1DE-4F8C-AD4A-10AD3F77E1A9}" type="datetime1">
              <a:rPr lang="de-DE" smtClean="0"/>
              <a:t>23.11.2020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F95AE019-BB99-4C3A-AA2C-A36C39CE4DCB}" type="datetime1">
              <a:rPr lang="de-DE" smtClean="0"/>
              <a:t>23.11.2020</a:t>
            </a:fld>
            <a:endParaRPr lang="en-US" dirty="0"/>
          </a:p>
        </p:txBody>
      </p:sp>
      <p:sp>
        <p:nvSpPr>
          <p:cNvPr id="6" name="Fußzeilenplatzhalter 5"/>
          <p:cNvSpPr>
            <a:spLocks noGrp="1"/>
          </p:cNvSpPr>
          <p:nvPr>
            <p:ph type="ftr" sz="quarter" idx="11"/>
          </p:nvPr>
        </p:nvSpPr>
        <p:spPr/>
        <p:txBody>
          <a:bodyPr rtlCol="0"/>
          <a:lstStyle/>
          <a:p>
            <a:pPr rtl="0"/>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117FAFC6-AD0C-4B5B-B8B0-E729C6D4C810}" type="datetime1">
              <a:rPr lang="de-DE" smtClean="0"/>
              <a:t>23.11.2020</a:t>
            </a:fld>
            <a:endParaRPr lang="en-US" dirty="0"/>
          </a:p>
        </p:txBody>
      </p:sp>
      <p:sp>
        <p:nvSpPr>
          <p:cNvPr id="8" name="Fußzeilenplatzhalter 7"/>
          <p:cNvSpPr>
            <a:spLocks noGrp="1"/>
          </p:cNvSpPr>
          <p:nvPr>
            <p:ph type="ftr" sz="quarter" idx="11"/>
          </p:nvPr>
        </p:nvSpPr>
        <p:spPr/>
        <p:txBody>
          <a:bodyPr rtlCol="0"/>
          <a:lstStyle/>
          <a:p>
            <a:pPr rtl="0"/>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607DEF3C-A2B0-4F78-836D-1A1B1DEE5467}" type="datetime1">
              <a:rPr lang="de-DE" smtClean="0"/>
              <a:t>23.11.2020</a:t>
            </a:fld>
            <a:endParaRPr lang="en-US" dirty="0"/>
          </a:p>
        </p:txBody>
      </p:sp>
      <p:sp>
        <p:nvSpPr>
          <p:cNvPr id="4" name="Fußzeilenplatzhalter 3"/>
          <p:cNvSpPr>
            <a:spLocks noGrp="1"/>
          </p:cNvSpPr>
          <p:nvPr>
            <p:ph type="ftr" sz="quarter" idx="11"/>
          </p:nvPr>
        </p:nvSpPr>
        <p:spPr/>
        <p:txBody>
          <a:bodyPr rtlCol="0"/>
          <a:lstStyle/>
          <a:p>
            <a:pPr rtl="0"/>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D971D44B-9C44-467E-B481-41466CDBD2A7}" type="datetime1">
              <a:rPr lang="de-DE" smtClean="0"/>
              <a:t>23.11.2020</a:t>
            </a:fld>
            <a:endParaRPr lang="en-US" dirty="0"/>
          </a:p>
        </p:txBody>
      </p:sp>
      <p:sp>
        <p:nvSpPr>
          <p:cNvPr id="3" name="Fußzeilenplatzhalter 2"/>
          <p:cNvSpPr>
            <a:spLocks noGrp="1"/>
          </p:cNvSpPr>
          <p:nvPr>
            <p:ph type="ftr" sz="quarter" idx="11"/>
          </p:nvPr>
        </p:nvSpPr>
        <p:spPr/>
        <p:txBody>
          <a:bodyPr rtlCol="0"/>
          <a:lstStyle/>
          <a:p>
            <a:pPr rtl="0"/>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0354EEBD-0E7F-42E6-BE86-4864547D749E}" type="datetime1">
              <a:rPr lang="de-DE" smtClean="0"/>
              <a:t>23.11.2020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dirty="0"/>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8C7274EF-79A2-4EAD-98EF-7E5BB5EA068D}" type="datetime1">
              <a:rPr lang="de-DE" smtClean="0"/>
              <a:t>23.11.2020</a:t>
            </a:fld>
            <a:endParaRPr lang="en-US" dirty="0"/>
          </a:p>
        </p:txBody>
      </p:sp>
      <p:sp>
        <p:nvSpPr>
          <p:cNvPr id="6" name="Fußzeilenplatzhalter 5"/>
          <p:cNvSpPr>
            <a:spLocks noGrp="1"/>
          </p:cNvSpPr>
          <p:nvPr>
            <p:ph type="ftr" sz="quarter" idx="11"/>
          </p:nvPr>
        </p:nvSpPr>
        <p:spPr/>
        <p:txBody>
          <a:bodyPr rtlCol="0"/>
          <a:lstStyle/>
          <a:p>
            <a:pPr algn="l" rtl="0"/>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DD379EC-906B-4CE5-98C2-3A156331FD9E}" type="datetime1">
              <a:rPr lang="de-DE" smtClean="0"/>
              <a:t>23.11.2020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nordregio.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F86D8F-97B7-234F-90B5-93D0F4D860E1}"/>
              </a:ext>
            </a:extLst>
          </p:cNvPr>
          <p:cNvSpPr/>
          <p:nvPr/>
        </p:nvSpPr>
        <p:spPr>
          <a:xfrm>
            <a:off x="6858000" y="170740"/>
            <a:ext cx="5484223"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GEOSTRATEGY OF THE ARCTIC</a:t>
            </a:r>
          </a:p>
        </p:txBody>
      </p:sp>
      <p:pic>
        <p:nvPicPr>
          <p:cNvPr id="8" name="Picture 7" descr="Map&#10;&#10;Description automatically generated">
            <a:extLst>
              <a:ext uri="{FF2B5EF4-FFF2-40B4-BE49-F238E27FC236}">
                <a16:creationId xmlns:a16="http://schemas.microsoft.com/office/drawing/2014/main" id="{7FEF8362-658F-C848-9329-43C60E58B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9" name="TextBox 8">
            <a:extLst>
              <a:ext uri="{FF2B5EF4-FFF2-40B4-BE49-F238E27FC236}">
                <a16:creationId xmlns:a16="http://schemas.microsoft.com/office/drawing/2014/main" id="{B61C017A-E767-8E42-8AF4-4E32EC3D29D4}"/>
              </a:ext>
            </a:extLst>
          </p:cNvPr>
          <p:cNvSpPr txBox="1"/>
          <p:nvPr/>
        </p:nvSpPr>
        <p:spPr>
          <a:xfrm>
            <a:off x="6858001" y="1645920"/>
            <a:ext cx="5333999" cy="627864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TEAM TWO</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National Defense College &amp; University of Haifa</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Introduction to Geopolitics and Geo-Strategy from a National Security Perspective</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Professor Yossi Ben-Artzi &amp; Amb. Merav Zafary-Odiz</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November 09, 2020</a:t>
            </a:r>
          </a:p>
          <a:p>
            <a:pPr algn="ctr"/>
            <a:endParaRPr lang="en-US" dirty="0"/>
          </a:p>
          <a:p>
            <a:pPr algn="ctr"/>
            <a:endParaRPr lang="en-US" dirty="0"/>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5BBB4D4A-7F81-7047-AD23-A3A27B1D5FAC}"/>
              </a:ext>
            </a:extLst>
          </p:cNvPr>
          <p:cNvSpPr txBox="1"/>
          <p:nvPr/>
        </p:nvSpPr>
        <p:spPr>
          <a:xfrm>
            <a:off x="0" y="0"/>
            <a:ext cx="2822917" cy="276999"/>
          </a:xfrm>
          <a:prstGeom prst="rect">
            <a:avLst/>
          </a:prstGeom>
          <a:solidFill>
            <a:schemeClr val="bg1"/>
          </a:solidFill>
        </p:spPr>
        <p:txBody>
          <a:bodyPr wrap="square" rtlCol="0">
            <a:spAutoFit/>
          </a:bodyPr>
          <a:lstStyle/>
          <a:p>
            <a:r>
              <a:rPr lang="en-US" sz="1200" dirty="0"/>
              <a:t>Source: Business Insider/Parag Khanna</a:t>
            </a:r>
          </a:p>
        </p:txBody>
      </p:sp>
    </p:spTree>
    <p:extLst>
      <p:ext uri="{BB962C8B-B14F-4D97-AF65-F5344CB8AC3E}">
        <p14:creationId xmlns:p14="http://schemas.microsoft.com/office/powerpoint/2010/main" val="337977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2720" y="14072"/>
            <a:ext cx="6306207"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RUSSIAN INTERESTS</a:t>
            </a:r>
          </a:p>
        </p:txBody>
      </p:sp>
      <p:sp>
        <p:nvSpPr>
          <p:cNvPr id="4" name="Rectangle 3">
            <a:extLst>
              <a:ext uri="{FF2B5EF4-FFF2-40B4-BE49-F238E27FC236}">
                <a16:creationId xmlns:a16="http://schemas.microsoft.com/office/drawing/2014/main" id="{5BAD91AD-E761-DD4C-B226-01DA613AF03E}"/>
              </a:ext>
            </a:extLst>
          </p:cNvPr>
          <p:cNvSpPr/>
          <p:nvPr/>
        </p:nvSpPr>
        <p:spPr>
          <a:xfrm>
            <a:off x="0" y="815932"/>
            <a:ext cx="12304541" cy="5355312"/>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Economic Interests</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Russian leadership views the “Arctic zone of the Russian Federation” (the official description of an area covering 9 million square kilometers that makes up 40 percent of the entire Arctic space) as a strategic resource base.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area’s population is only 2.5 million, but it generates 12–15 percent of the country’s GDP: 80 percent of Russian gas, as well as nickel, diamonds, and rare earth metals are extracted there.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Arctic provides a quarter of the country’s exports and a third of its fish caught. It contains enormous expanses and new frontiers: Russia’s new international façade and its new maritime border. Apart from significant economic interests (resources and transportation, among others).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Essential Security Interests</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Nuclear deterrence remains the main guarantee of the country’s security, and the Northern Fleet retains its significance as one of the main instruments in the country’s nuclear deterrence strategy.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Arctic is also home to the indigenous peoples of the Russian North. Military and economic activity contaminated the Arctic territories. Russia has become sensitive to the fragility of Arctic ecological systems.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Russian strategy provides for the expansion of its military presence and border control system in the region.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Moscow believes that any international system of governance in the Arctic should recognize Russia’s role and significance. </a:t>
            </a:r>
          </a:p>
        </p:txBody>
      </p:sp>
    </p:spTree>
    <p:extLst>
      <p:ext uri="{BB962C8B-B14F-4D97-AF65-F5344CB8AC3E}">
        <p14:creationId xmlns:p14="http://schemas.microsoft.com/office/powerpoint/2010/main" val="78650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2720" y="14072"/>
            <a:ext cx="6306207"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RUSSIAN INTERESTS</a:t>
            </a:r>
          </a:p>
        </p:txBody>
      </p:sp>
      <p:sp>
        <p:nvSpPr>
          <p:cNvPr id="9" name="Rectangle 8">
            <a:extLst>
              <a:ext uri="{FF2B5EF4-FFF2-40B4-BE49-F238E27FC236}">
                <a16:creationId xmlns:a16="http://schemas.microsoft.com/office/drawing/2014/main" id="{8DA33B01-A6E1-7F46-8E3B-CB9F33C2689A}"/>
              </a:ext>
            </a:extLst>
          </p:cNvPr>
          <p:cNvSpPr/>
          <p:nvPr/>
        </p:nvSpPr>
        <p:spPr>
          <a:xfrm>
            <a:off x="0" y="928474"/>
            <a:ext cx="12191999" cy="5355312"/>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Essential Security Interests (Continued)</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This stance concerns not only the protection of the region’s unique ecological system, but also the use of resources and regulation of navigation.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As far as Moscow is concerned, the Northern Sea Route should remain under Russian jurisdiction, and Russian icebreakers should be used there, as Gorbachev proposed years ago. </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Greater Eurasia Concept</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Russia’s Arctic strategy aligns closely with the broader concept of Greater Eurasia, which in the mid-2010s replaced the concept of a Greater Europe.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According to this new concept, Russia is a self-sufficient geopolitical unit in the north of the Eurasian mega-continent.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continent’s other countries—from the European Union west of Moscow to China to its east, India to the south, and the Muslim world to the southeast—are all Russia’s neighbors.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 created and leads the Eurasian Economic Union (EaEU) that includes several former Soviet republics, reached an agreement with China in 2015 on synergizing the EaEU and the Belt and Road initiative.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It also offers other groupings, from the Association of Southeast Asian Nations (ASEAN) to the “integration of integrations” with the EU, and the so-called Greater Eurasian partnership.</a:t>
            </a:r>
          </a:p>
        </p:txBody>
      </p:sp>
    </p:spTree>
    <p:extLst>
      <p:ext uri="{BB962C8B-B14F-4D97-AF65-F5344CB8AC3E}">
        <p14:creationId xmlns:p14="http://schemas.microsoft.com/office/powerpoint/2010/main" val="239822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CHINESE INTERESTS</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2192000" cy="5688280"/>
          </a:xfrm>
        </p:spPr>
        <p:txBody>
          <a:bodyPr anchor="t">
            <a:normAutofit fontScale="25000" lnSpcReduction="20000"/>
          </a:bodyPr>
          <a:lstStyle/>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Interconnected Interests in the Arctic</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Includes economic interests (natural resources and transport and logistics), geopolitical and closely related military-strategic, and ecological-climatic research interests, including both fundamental theoretical and various scientific-applied ones</a:t>
            </a:r>
          </a:p>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Natural Resources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China, in terms of the total mineral and raw material potential it is 12 – 15 times inferior to Russia. </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wealth of the Arctic natural resources, particularly hydrocarbons, that are from 30 to 75 % of all forecasted reserves of the planet. </a:t>
            </a:r>
          </a:p>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Transportation and Logistics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importance of Chinese transportation and logistics interests in the Arctic is increasing as the export potential of the Chinese economy grows.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Chinese leadership is fully aware of the benefits related to the development of trade communication through Arctic waters. </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Northwest Passage (a strait between Canada and Greenland) is the shortest route from the Atlantic Ocean to the Pacific Ocean, while the Northern Sea Route along the entire Arctic coast of Russia can reduce the distance between China and the Western Europe and considerably decrease the transport and logistics costs of goods and passengers’ transportation. </a:t>
            </a: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300" dirty="0">
              <a:solidFill>
                <a:schemeClr val="tx1"/>
              </a:solidFill>
              <a:latin typeface="Arial" panose="020B0604020202020204" pitchFamily="34" charset="0"/>
              <a:cs typeface="Arial" panose="020B0604020202020204" pitchFamily="34" charset="0"/>
            </a:endParaRP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a:p>
            <a:pPr>
              <a:lnSpc>
                <a:spcPts val="2400"/>
              </a:lnSpc>
            </a:pPr>
            <a:endParaRPr lang="en-US" sz="1400" dirty="0">
              <a:effectLst>
                <a:outerShdw blurRad="38100" dist="38100" dir="2700000" algn="tl">
                  <a:srgbClr val="000000">
                    <a:alpha val="43137"/>
                  </a:srgbClr>
                </a:outerShdw>
              </a:effectLst>
              <a:latin typeface="Arial Black" panose="020B0A040201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85542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CHINESE INTERESTS</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1610807" cy="5688280"/>
          </a:xfrm>
        </p:spPr>
        <p:txBody>
          <a:bodyPr anchor="t">
            <a:normAutofit fontScale="25000" lnSpcReduction="20000"/>
          </a:bodyPr>
          <a:lstStyle/>
          <a:p>
            <a:pPr>
              <a:buClr>
                <a:schemeClr val="tx1"/>
              </a:buClr>
              <a:buFont typeface="Arial" panose="020B0604020202020204" pitchFamily="34" charset="0"/>
              <a:buChar char="•"/>
            </a:pPr>
            <a:r>
              <a:rPr lang="en-US" sz="6400" b="1" dirty="0">
                <a:latin typeface="Arial" panose="020B0604020202020204" pitchFamily="34" charset="0"/>
                <a:cs typeface="Arial" panose="020B0604020202020204" pitchFamily="34" charset="0"/>
              </a:rPr>
              <a:t> </a:t>
            </a:r>
            <a:r>
              <a:rPr lang="en-US" sz="6800" b="1" dirty="0">
                <a:latin typeface="Arial" panose="020B0604020202020204" pitchFamily="34" charset="0"/>
                <a:cs typeface="Arial" panose="020B0604020202020204" pitchFamily="34" charset="0"/>
              </a:rPr>
              <a:t>Strategic Importance</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The Chinese Arctic strategy follows China’s Ice Silk Road concept, which, in turn, is part of the Belt and Road initiative.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This conceptual architecture is crowned by the idea of a common future for humanity. Moscow hasn’t put forward anything of that kind since Soviet times.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Chinese globalism, sustained by the colossal economic potential and dynamic development of the most populous nation on earth, is in stark contrast to Russia’s current agenda, which seeks to retain and defend its great power status in competition with stronger players.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Aspiring to become a leading maritime power, China is also implementing a grand shipbuilding program. As a future lord of the seas, China, like the United States, is interested in supporting the freedom of navigation principle, including sailing through the Arctic, which provides a route to Europe that is one-third shorter than traveling via the Suez Canal.</a:t>
            </a:r>
          </a:p>
          <a:p>
            <a:pPr>
              <a:buClr>
                <a:schemeClr val="tx1"/>
              </a:buClr>
              <a:buFont typeface="Arial" panose="020B0604020202020204" pitchFamily="34" charset="0"/>
              <a:buChar char="•"/>
            </a:pPr>
            <a:r>
              <a:rPr lang="en-US" sz="6800" b="1" dirty="0">
                <a:latin typeface="Arial" panose="020B0604020202020204" pitchFamily="34" charset="0"/>
                <a:cs typeface="Arial" panose="020B0604020202020204" pitchFamily="34" charset="0"/>
              </a:rPr>
              <a:t>True Ambitions</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Beijing’s official narrative presents China’s Arctic interests as mostly related to environmental issues, scientific research, navigation, and the surveying and development of natural resources. Indeed, thanks to air flows and other natural phenomena, Arctic climate change also affects the climate of various Chinese regions.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However, it’s evident that it is China’s global ambitions that are driving its attempts to be present in every corner of the globe and every part of the World Ocean, including the Arctic.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Under the slogan of building a common future for all humanity, China is conceiving a new world order, where, as one of the strongest global powers, it will be one of the key norm-setters and guarantors of order.</a:t>
            </a: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300" dirty="0">
              <a:solidFill>
                <a:schemeClr val="tx1"/>
              </a:solidFill>
              <a:latin typeface="Arial" panose="020B0604020202020204" pitchFamily="34" charset="0"/>
              <a:cs typeface="Arial" panose="020B0604020202020204" pitchFamily="34" charset="0"/>
            </a:endParaRP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a:p>
            <a:pPr>
              <a:lnSpc>
                <a:spcPts val="2400"/>
              </a:lnSpc>
            </a:pPr>
            <a:endParaRPr lang="en-US" sz="1400" dirty="0">
              <a:effectLst>
                <a:outerShdw blurRad="38100" dist="38100" dir="2700000" algn="tl">
                  <a:srgbClr val="000000">
                    <a:alpha val="43137"/>
                  </a:srgbClr>
                </a:outerShdw>
              </a:effectLst>
              <a:latin typeface="Arial Black" panose="020B0A040201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128545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nvGraphicFramePr>
        <p:xfrm>
          <a:off x="128446" y="375697"/>
          <a:ext cx="3970595" cy="3170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31077" y="504495"/>
          <a:ext cx="11666481" cy="36103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268016" y="15761"/>
            <a:ext cx="11666481" cy="66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DEPITCTION OF SINO – RUSSIA COOPERATION </a:t>
            </a:r>
          </a:p>
        </p:txBody>
      </p:sp>
      <p:grpSp>
        <p:nvGrpSpPr>
          <p:cNvPr id="11" name="Group 10"/>
          <p:cNvGrpSpPr/>
          <p:nvPr/>
        </p:nvGrpSpPr>
        <p:grpSpPr>
          <a:xfrm>
            <a:off x="157660" y="4105885"/>
            <a:ext cx="4004444" cy="1600458"/>
            <a:chOff x="304800" y="3365410"/>
            <a:chExt cx="3600450" cy="1600458"/>
          </a:xfrm>
          <a:solidFill>
            <a:srgbClr val="FF0000"/>
          </a:solidFill>
        </p:grpSpPr>
        <p:sp>
          <p:nvSpPr>
            <p:cNvPr id="12" name="Rectangle 11"/>
            <p:cNvSpPr/>
            <p:nvPr/>
          </p:nvSpPr>
          <p:spPr>
            <a:xfrm>
              <a:off x="677918" y="3856952"/>
              <a:ext cx="3227332" cy="110891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EXTRACTION OF RENEWABLE AND NON RENEWABLE RESOURCES - RARE EARTH METALS AND SEA FOOD</a:t>
              </a:r>
            </a:p>
          </p:txBody>
        </p:sp>
        <p:grpSp>
          <p:nvGrpSpPr>
            <p:cNvPr id="13" name="Group 12"/>
            <p:cNvGrpSpPr/>
            <p:nvPr/>
          </p:nvGrpSpPr>
          <p:grpSpPr>
            <a:xfrm>
              <a:off x="304800" y="3365410"/>
              <a:ext cx="365760" cy="1097280"/>
              <a:chOff x="438150" y="2283369"/>
              <a:chExt cx="365760" cy="1097280"/>
            </a:xfrm>
            <a:grpFill/>
          </p:grpSpPr>
          <p:cxnSp>
            <p:nvCxnSpPr>
              <p:cNvPr id="14" name="Straight Connector 13"/>
              <p:cNvCxnSpPr/>
              <p:nvPr/>
            </p:nvCxnSpPr>
            <p:spPr>
              <a:xfrm>
                <a:off x="457200" y="2283369"/>
                <a:ext cx="0" cy="109728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8150" y="3369219"/>
                <a:ext cx="365760" cy="0"/>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162903" y="5156778"/>
            <a:ext cx="4440628" cy="1513494"/>
            <a:chOff x="320566" y="4289662"/>
            <a:chExt cx="4440628" cy="1513494"/>
          </a:xfrm>
          <a:solidFill>
            <a:srgbClr val="FF0000"/>
          </a:solidFill>
        </p:grpSpPr>
        <p:sp>
          <p:nvSpPr>
            <p:cNvPr id="17" name="Rectangle 16"/>
            <p:cNvSpPr/>
            <p:nvPr/>
          </p:nvSpPr>
          <p:spPr>
            <a:xfrm>
              <a:off x="704112" y="4980196"/>
              <a:ext cx="4057082" cy="8229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v"/>
              </a:pPr>
              <a:r>
                <a:rPr lang="en-US" sz="1400" dirty="0">
                  <a:latin typeface="Arial Black" panose="020B0A04020102020204" pitchFamily="34" charset="0"/>
                </a:rPr>
                <a:t>ARCTIC RESOURCE DEVELOPMENT - OIL AND GAS PROJECTS</a:t>
              </a:r>
              <a:endParaRPr lang="en-US" sz="1400" dirty="0">
                <a:effectLst>
                  <a:outerShdw blurRad="38100" dist="38100" dir="2700000" algn="tl">
                    <a:srgbClr val="000000">
                      <a:alpha val="43137"/>
                    </a:srgbClr>
                  </a:outerShdw>
                </a:effectLst>
                <a:latin typeface="Arial Black" panose="020B0A04020102020204" pitchFamily="34" charset="0"/>
              </a:endParaRPr>
            </a:p>
          </p:txBody>
        </p:sp>
        <p:grpSp>
          <p:nvGrpSpPr>
            <p:cNvPr id="18" name="Group 17"/>
            <p:cNvGrpSpPr/>
            <p:nvPr/>
          </p:nvGrpSpPr>
          <p:grpSpPr>
            <a:xfrm>
              <a:off x="320566" y="4289662"/>
              <a:ext cx="365760" cy="1005840"/>
              <a:chOff x="453916" y="2236071"/>
              <a:chExt cx="365760" cy="1005840"/>
            </a:xfrm>
            <a:grpFill/>
          </p:grpSpPr>
          <p:cxnSp>
            <p:nvCxnSpPr>
              <p:cNvPr id="19" name="Straight Connector 18"/>
              <p:cNvCxnSpPr/>
              <p:nvPr/>
            </p:nvCxnSpPr>
            <p:spPr>
              <a:xfrm>
                <a:off x="457200" y="2236071"/>
                <a:ext cx="0" cy="100584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3916" y="3227325"/>
                <a:ext cx="365760" cy="0"/>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175743" y="3268402"/>
            <a:ext cx="3597166" cy="1213944"/>
            <a:chOff x="175743" y="3268402"/>
            <a:chExt cx="3597166" cy="1213944"/>
          </a:xfrm>
        </p:grpSpPr>
        <p:grpSp>
          <p:nvGrpSpPr>
            <p:cNvPr id="6" name="Group 5"/>
            <p:cNvGrpSpPr/>
            <p:nvPr/>
          </p:nvGrpSpPr>
          <p:grpSpPr>
            <a:xfrm>
              <a:off x="175743" y="3268402"/>
              <a:ext cx="3597166" cy="1213944"/>
              <a:chOff x="308084" y="2380581"/>
              <a:chExt cx="3597166" cy="1213944"/>
            </a:xfrm>
            <a:solidFill>
              <a:srgbClr val="FF0000"/>
            </a:solidFill>
          </p:grpSpPr>
          <p:sp>
            <p:nvSpPr>
              <p:cNvPr id="7" name="Rectangle 6"/>
              <p:cNvSpPr/>
              <p:nvPr/>
            </p:nvSpPr>
            <p:spPr>
              <a:xfrm>
                <a:off x="677918" y="2952750"/>
                <a:ext cx="3227332" cy="64177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DEVELOPMENT OF NSR</a:t>
                </a:r>
              </a:p>
              <a:p>
                <a:pPr marL="285750" indent="-285750">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ALIGNING OF BRI</a:t>
                </a:r>
              </a:p>
            </p:txBody>
          </p:sp>
          <p:grpSp>
            <p:nvGrpSpPr>
              <p:cNvPr id="8" name="Group 7"/>
              <p:cNvGrpSpPr/>
              <p:nvPr/>
            </p:nvGrpSpPr>
            <p:grpSpPr>
              <a:xfrm>
                <a:off x="308084" y="2380581"/>
                <a:ext cx="369834" cy="882868"/>
                <a:chOff x="365234" y="2380581"/>
                <a:chExt cx="369834" cy="882868"/>
              </a:xfrm>
              <a:grpFill/>
            </p:grpSpPr>
            <p:cxnSp>
              <p:nvCxnSpPr>
                <p:cNvPr id="9" name="Straight Connector 8"/>
                <p:cNvCxnSpPr/>
                <p:nvPr/>
              </p:nvCxnSpPr>
              <p:spPr>
                <a:xfrm>
                  <a:off x="365234" y="2380581"/>
                  <a:ext cx="0" cy="86868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 y="3257872"/>
                  <a:ext cx="354068" cy="5577"/>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p:cNvCxnSpPr/>
            <p:nvPr/>
          </p:nvCxnSpPr>
          <p:spPr>
            <a:xfrm flipH="1">
              <a:off x="175743" y="3284168"/>
              <a:ext cx="2333906" cy="0"/>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675753" y="3230391"/>
            <a:ext cx="4004444" cy="1836948"/>
            <a:chOff x="304800" y="3365410"/>
            <a:chExt cx="3600450" cy="1836948"/>
          </a:xfrm>
          <a:solidFill>
            <a:srgbClr val="0000FF"/>
          </a:solidFill>
        </p:grpSpPr>
        <p:sp>
          <p:nvSpPr>
            <p:cNvPr id="31" name="Rectangle 30"/>
            <p:cNvSpPr/>
            <p:nvPr/>
          </p:nvSpPr>
          <p:spPr>
            <a:xfrm>
              <a:off x="677918" y="3839923"/>
              <a:ext cx="3227332" cy="1362435"/>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CHINA WANTS ACCESS TO ARCTIC RESOURCES AND POLITICAL DECISION MAKING</a:t>
              </a:r>
            </a:p>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IMPROVING BILATERAL RELATIONS – ARTIC NATIONS</a:t>
              </a:r>
            </a:p>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TOOL – ECONOMIC LEVERAGE</a:t>
              </a:r>
            </a:p>
          </p:txBody>
        </p:sp>
        <p:grpSp>
          <p:nvGrpSpPr>
            <p:cNvPr id="32" name="Group 31"/>
            <p:cNvGrpSpPr/>
            <p:nvPr/>
          </p:nvGrpSpPr>
          <p:grpSpPr>
            <a:xfrm>
              <a:off x="304800" y="3365410"/>
              <a:ext cx="365760" cy="1097280"/>
              <a:chOff x="438150" y="2283369"/>
              <a:chExt cx="365760" cy="1097280"/>
            </a:xfrm>
            <a:grpFill/>
          </p:grpSpPr>
          <p:cxnSp>
            <p:nvCxnSpPr>
              <p:cNvPr id="33" name="Straight Connector 32"/>
              <p:cNvCxnSpPr/>
              <p:nvPr/>
            </p:nvCxnSpPr>
            <p:spPr>
              <a:xfrm>
                <a:off x="457200" y="2283369"/>
                <a:ext cx="0" cy="1097280"/>
              </a:xfrm>
              <a:prstGeom prst="line">
                <a:avLst/>
              </a:prstGeom>
              <a:grpFill/>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38150" y="3369219"/>
                <a:ext cx="365760" cy="0"/>
              </a:xfrm>
              <a:prstGeom prst="straightConnector1">
                <a:avLst/>
              </a:prstGeom>
              <a:grpFill/>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5672929" y="4331556"/>
            <a:ext cx="4052691" cy="2404571"/>
            <a:chOff x="277504" y="4124352"/>
            <a:chExt cx="4052691" cy="1976931"/>
          </a:xfrm>
          <a:solidFill>
            <a:srgbClr val="0000FF"/>
          </a:solidFill>
        </p:grpSpPr>
        <p:sp>
          <p:nvSpPr>
            <p:cNvPr id="36" name="Rectangle 35"/>
            <p:cNvSpPr/>
            <p:nvPr/>
          </p:nvSpPr>
          <p:spPr>
            <a:xfrm>
              <a:off x="688346" y="4818071"/>
              <a:ext cx="3641849" cy="1283212"/>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RUSSIA - NEEDS OUTSIDE CAPITAL TO FUND ARCTIC DEVELOPMENT BUT SEEKS TO MAINTAIN CONTROL - BOTH POLITICALLY AND OVER SPECIFIC INVESTMENT PROJECTS </a:t>
              </a:r>
            </a:p>
          </p:txBody>
        </p:sp>
        <p:grpSp>
          <p:nvGrpSpPr>
            <p:cNvPr id="37" name="Group 36"/>
            <p:cNvGrpSpPr/>
            <p:nvPr/>
          </p:nvGrpSpPr>
          <p:grpSpPr>
            <a:xfrm>
              <a:off x="277504" y="4124352"/>
              <a:ext cx="365760" cy="1430507"/>
              <a:chOff x="410854" y="2070761"/>
              <a:chExt cx="365760" cy="1430507"/>
            </a:xfrm>
            <a:grpFill/>
          </p:grpSpPr>
          <p:cxnSp>
            <p:nvCxnSpPr>
              <p:cNvPr id="38" name="Straight Connector 37"/>
              <p:cNvCxnSpPr/>
              <p:nvPr/>
            </p:nvCxnSpPr>
            <p:spPr>
              <a:xfrm>
                <a:off x="439661" y="2070761"/>
                <a:ext cx="0" cy="1428380"/>
              </a:xfrm>
              <a:prstGeom prst="line">
                <a:avLst/>
              </a:prstGeom>
              <a:grpFill/>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0854" y="3501268"/>
                <a:ext cx="365760" cy="0"/>
              </a:xfrm>
              <a:prstGeom prst="straightConnector1">
                <a:avLst/>
              </a:prstGeom>
              <a:grpFill/>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633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6F4195BC-940D-486C-9B17-F3DA47692CBB}"/>
                                            </p:graphicEl>
                                          </p:spTgt>
                                        </p:tgtEl>
                                        <p:attrNameLst>
                                          <p:attrName>style.visibility</p:attrName>
                                        </p:attrNameLst>
                                      </p:cBhvr>
                                      <p:to>
                                        <p:strVal val="visible"/>
                                      </p:to>
                                    </p:set>
                                    <p:animEffect transition="in" filter="wipe(left)">
                                      <p:cBhvr>
                                        <p:cTn id="7" dur="1000"/>
                                        <p:tgtEl>
                                          <p:spTgt spid="4">
                                            <p:graphicEl>
                                              <a:dgm id="{6F4195BC-940D-486C-9B17-F3DA47692CB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2485B381-5A0E-40BD-83A7-BE557BAAED03}"/>
                                            </p:graphicEl>
                                          </p:spTgt>
                                        </p:tgtEl>
                                        <p:attrNameLst>
                                          <p:attrName>style.visibility</p:attrName>
                                        </p:attrNameLst>
                                      </p:cBhvr>
                                      <p:to>
                                        <p:strVal val="visible"/>
                                      </p:to>
                                    </p:set>
                                    <p:animEffect transition="in" filter="wipe(left)">
                                      <p:cBhvr>
                                        <p:cTn id="11" dur="1000"/>
                                        <p:tgtEl>
                                          <p:spTgt spid="4">
                                            <p:graphicEl>
                                              <a:dgm id="{2485B381-5A0E-40BD-83A7-BE557BAAED03}"/>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D65860B1-D9D4-466A-A3AD-EDADFA16C00A}"/>
                                            </p:graphicEl>
                                          </p:spTgt>
                                        </p:tgtEl>
                                        <p:attrNameLst>
                                          <p:attrName>style.visibility</p:attrName>
                                        </p:attrNameLst>
                                      </p:cBhvr>
                                      <p:to>
                                        <p:strVal val="visible"/>
                                      </p:to>
                                    </p:set>
                                    <p:animEffect transition="in" filter="wipe(left)">
                                      <p:cBhvr>
                                        <p:cTn id="15" dur="1000"/>
                                        <p:tgtEl>
                                          <p:spTgt spid="4">
                                            <p:graphicEl>
                                              <a:dgm id="{D65860B1-D9D4-466A-A3AD-EDADFA16C00A}"/>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8B58257E-68D9-432B-A871-8E5F0F380443}"/>
                                            </p:graphicEl>
                                          </p:spTgt>
                                        </p:tgtEl>
                                        <p:attrNameLst>
                                          <p:attrName>style.visibility</p:attrName>
                                        </p:attrNameLst>
                                      </p:cBhvr>
                                      <p:to>
                                        <p:strVal val="visible"/>
                                      </p:to>
                                    </p:set>
                                    <p:animEffect transition="in" filter="wipe(left)">
                                      <p:cBhvr>
                                        <p:cTn id="18" dur="1000"/>
                                        <p:tgtEl>
                                          <p:spTgt spid="4">
                                            <p:graphicEl>
                                              <a:dgm id="{8B58257E-68D9-432B-A871-8E5F0F380443}"/>
                                            </p:graphic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
                                            <p:graphicEl>
                                              <a:dgm id="{CBA7FEBC-E4B3-4849-85E4-FAFD14B5C6F8}"/>
                                            </p:graphicEl>
                                          </p:spTgt>
                                        </p:tgtEl>
                                        <p:attrNameLst>
                                          <p:attrName>style.visibility</p:attrName>
                                        </p:attrNameLst>
                                      </p:cBhvr>
                                      <p:to>
                                        <p:strVal val="visible"/>
                                      </p:to>
                                    </p:set>
                                    <p:animEffect transition="in" filter="wipe(left)">
                                      <p:cBhvr>
                                        <p:cTn id="22" dur="1000"/>
                                        <p:tgtEl>
                                          <p:spTgt spid="4">
                                            <p:graphicEl>
                                              <a:dgm id="{CBA7FEBC-E4B3-4849-85E4-FAFD14B5C6F8}"/>
                                            </p:graphic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4">
                                            <p:graphicEl>
                                              <a:dgm id="{67D44108-A55F-4F94-8323-F2A0C9DBBC87}"/>
                                            </p:graphicEl>
                                          </p:spTgt>
                                        </p:tgtEl>
                                        <p:attrNameLst>
                                          <p:attrName>style.visibility</p:attrName>
                                        </p:attrNameLst>
                                      </p:cBhvr>
                                      <p:to>
                                        <p:strVal val="visible"/>
                                      </p:to>
                                    </p:set>
                                    <p:animEffect transition="in" filter="wipe(left)">
                                      <p:cBhvr>
                                        <p:cTn id="26" dur="1000"/>
                                        <p:tgtEl>
                                          <p:spTgt spid="4">
                                            <p:graphicEl>
                                              <a:dgm id="{67D44108-A55F-4F94-8323-F2A0C9DBBC87}"/>
                                            </p:graphicEl>
                                          </p:spTgt>
                                        </p:tgtEl>
                                      </p:cBhvr>
                                    </p:animEffect>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4">
                                            <p:graphicEl>
                                              <a:dgm id="{708F40CC-E388-4E2D-A255-124645A85E1D}"/>
                                            </p:graphicEl>
                                          </p:spTgt>
                                        </p:tgtEl>
                                        <p:attrNameLst>
                                          <p:attrName>style.visibility</p:attrName>
                                        </p:attrNameLst>
                                      </p:cBhvr>
                                      <p:to>
                                        <p:strVal val="visible"/>
                                      </p:to>
                                    </p:set>
                                    <p:animEffect transition="in" filter="wipe(left)">
                                      <p:cBhvr>
                                        <p:cTn id="30" dur="1000"/>
                                        <p:tgtEl>
                                          <p:spTgt spid="4">
                                            <p:graphicEl>
                                              <a:dgm id="{708F40CC-E388-4E2D-A255-124645A85E1D}"/>
                                            </p:graphicEl>
                                          </p:spTgt>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
                                            <p:graphicEl>
                                              <a:dgm id="{443F4732-829F-492F-8B00-F43B6A7EFF8A}"/>
                                            </p:graphicEl>
                                          </p:spTgt>
                                        </p:tgtEl>
                                        <p:attrNameLst>
                                          <p:attrName>style.visibility</p:attrName>
                                        </p:attrNameLst>
                                      </p:cBhvr>
                                      <p:to>
                                        <p:strVal val="visible"/>
                                      </p:to>
                                    </p:set>
                                    <p:animEffect transition="in" filter="wipe(left)">
                                      <p:cBhvr>
                                        <p:cTn id="34" dur="1000"/>
                                        <p:tgtEl>
                                          <p:spTgt spid="4">
                                            <p:graphicEl>
                                              <a:dgm id="{443F4732-829F-492F-8B00-F43B6A7EFF8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0"/>
                            </p:stCondLst>
                            <p:childTnLst>
                              <p:par>
                                <p:cTn id="40" presetID="22" presetClass="entr" presetSubtype="1" fill="hold" nodeType="afterEffect">
                                  <p:stCondLst>
                                    <p:cond delay="100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1500"/>
                            </p:stCondLst>
                            <p:childTnLst>
                              <p:par>
                                <p:cTn id="44" presetID="22" presetClass="entr" presetSubtype="1" fill="hold" nodeType="afterEffect">
                                  <p:stCondLst>
                                    <p:cond delay="25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2250"/>
                            </p:stCondLst>
                            <p:childTnLst>
                              <p:par>
                                <p:cTn id="48" presetID="22" presetClass="entr" presetSubtype="1" fill="hold" nodeType="afterEffect">
                                  <p:stCondLst>
                                    <p:cond delay="25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ANALYSIS OF COMPETITION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2192000" cy="5815262"/>
          </a:xfrm>
        </p:spPr>
        <p:txBody>
          <a:bodyPr anchor="t">
            <a:normAutofit fontScale="40000" lnSpcReduction="20000"/>
          </a:bodyPr>
          <a:lstStyle/>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Relations between Russia and the four Western Arctic states will remain tense in the foreseeable future. However, the Arctic hasn’t yet become the setting for a new Great Game.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Disagreements between states are evident but cooperation has not stopped completely, and the preference for diplomatic rather than military conflict resolution still prevails.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Relations between Russia and the West in the Arctic are still somewhere between cooperation and confrontation for now but are moving in the direction of greater competition.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Even though U.S.–Russian and U.S.–Chinese relations are clearly or increasingly hostile, while relations between Russia and China are becoming increasingly close, the world is not yet witnessing the formation of opposing blocs like those seen during the Cold War.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China and Russia act in accordance with their own interests, which are not always identical. For the time being, the creation of a Russo-Chinese military alliance isn’t a viable idea.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Cooperation between China and Russia in the Arctic is exclusively economic (energy and infrastructure projects).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There is no reason to believe that this cooperation will acquire a military component in the foreseeable future.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While cooperating with China more and more closely, Russia remains careful as to the scope and terms of this cooperation. Moscow is trying to protect its sovereignty: as a general principle, as well as regarding the Arctic.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 Russian concept of a Greater Eurasia requires a maritime dimension. Russia is a major continental and even transcontinental power, considering that it spans both Europe and Asia. Its politicians and strategists are accustomed to thinking about geopolitics in land-based terms.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Up until 2014, there had been a lot of talk about a Greater Europe, but starting from the mid-2010s, the conversation shifted to a Greater Eurasia. While the maritime dimension isn’t completely ignored, it is hardly ever discussed on its own.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Generally, we talk about land-and-sea regions: the Euro-Atlantic, the Asia-Pacific, the Arctic zone, the Baltic, the Black Sea, and the Caspian regions.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Today, Russian officials are skeptical about the concept of an Indo-Pacific region. Moscow considers it an American geopolitical construct, like that of the Greater Middle East. Moreover, it is believed to be anti-Chinese and partly anti-Russian. However, this view is too narrow.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 U.S. concept of the Indo-Pacific is indeed aimed at containing China and strengthening ties with American allies and partners, and Russia has no need to join it. Nevertheless, Moscow might wish to consider the maritime dimension of its own Greater Eurasia concept. Its core idea could be a Murmansk– Mumbai connection, extending the Northern Sea Route all the way to the Indian Ocean via the Pacific.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In that way, Russia’s development of the Arctic could be more closely linked to cooperation with Asian countries. China would of course need to be part of it, but it would not have to be Moscow’s only partner. </a:t>
            </a: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50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CONCLUSION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a:bodyPr>
          <a:lstStyle/>
          <a:p>
            <a:pPr marL="0" indent="0">
              <a:lnSpc>
                <a:spcPts val="2400"/>
              </a:lnSpc>
              <a:buNone/>
            </a:pPr>
            <a:r>
              <a:rPr lang="en-US" sz="1800" dirty="0">
                <a:solidFill>
                  <a:schemeClr val="tx1"/>
                </a:solidFill>
                <a:latin typeface="Arial" panose="020B0604020202020204" pitchFamily="34" charset="0"/>
                <a:cs typeface="Arial" panose="020B0604020202020204" pitchFamily="34" charset="0"/>
              </a:rPr>
              <a:t>The complexities of the Arctic region cannot be understated. Climate change and natural resources makes the Arctic a prime location for geographic competition among Arctic and non-Arctic states. Covering three continents, the Arctic space is government by dozens of local and international agreements that preserve order in the region. As Chinese interests in the region become more pronounced, its competition with Russia has the potential to become more adversarial compared to the relative coexistence that defines their current relationship.</a:t>
            </a:r>
          </a:p>
          <a:p>
            <a:pPr marL="0" indent="0">
              <a:lnSpc>
                <a:spcPts val="2400"/>
              </a:lnSpc>
              <a:buNone/>
            </a:pP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99741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9E6D5-AFFB-8542-AA83-6699D0873C40}"/>
              </a:ext>
            </a:extLst>
          </p:cNvPr>
          <p:cNvSpPr>
            <a:spLocks noGrp="1"/>
          </p:cNvSpPr>
          <p:nvPr>
            <p:ph type="dt" sz="half" idx="10"/>
          </p:nvPr>
        </p:nvSpPr>
        <p:spPr/>
        <p:txBody>
          <a:bodyPr/>
          <a:lstStyle/>
          <a:p>
            <a:pPr rtl="0"/>
            <a:fld id="{D971D44B-9C44-467E-B481-41466CDBD2A7}" type="datetime1">
              <a:rPr lang="de-DE" smtClean="0"/>
              <a:t>23.11.2020</a:t>
            </a:fld>
            <a:endParaRPr lang="en-US" dirty="0"/>
          </a:p>
        </p:txBody>
      </p:sp>
      <p:sp>
        <p:nvSpPr>
          <p:cNvPr id="3" name="Rectangle 2">
            <a:extLst>
              <a:ext uri="{FF2B5EF4-FFF2-40B4-BE49-F238E27FC236}">
                <a16:creationId xmlns:a16="http://schemas.microsoft.com/office/drawing/2014/main" id="{996A9A2F-AD36-C044-B1D8-C8CDED1A9461}"/>
              </a:ext>
            </a:extLst>
          </p:cNvPr>
          <p:cNvSpPr/>
          <p:nvPr/>
        </p:nvSpPr>
        <p:spPr>
          <a:xfrm>
            <a:off x="4467132" y="0"/>
            <a:ext cx="2975495" cy="707886"/>
          </a:xfrm>
          <a:prstGeom prst="rect">
            <a:avLst/>
          </a:prstGeom>
        </p:spPr>
        <p:txBody>
          <a:bodyPr wrap="none">
            <a:spAutoFit/>
          </a:bodyPr>
          <a:lstStyle/>
          <a:p>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RESOURCES</a:t>
            </a:r>
            <a:endParaRPr lang="en-US" sz="4000" dirty="0"/>
          </a:p>
        </p:txBody>
      </p:sp>
      <p:sp>
        <p:nvSpPr>
          <p:cNvPr id="5" name="TextBox 4">
            <a:extLst>
              <a:ext uri="{FF2B5EF4-FFF2-40B4-BE49-F238E27FC236}">
                <a16:creationId xmlns:a16="http://schemas.microsoft.com/office/drawing/2014/main" id="{11CA834F-2491-014D-B587-CE1725E39ACB}"/>
              </a:ext>
            </a:extLst>
          </p:cNvPr>
          <p:cNvSpPr txBox="1"/>
          <p:nvPr/>
        </p:nvSpPr>
        <p:spPr>
          <a:xfrm>
            <a:off x="336884" y="674059"/>
            <a:ext cx="11518232" cy="806374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Arctic Council. (n.d.). About section. https://arctic-council.org/en/</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Briney, A. (2020). A geography and overview of the Earth’s Arctic region. </a:t>
            </a:r>
            <a:r>
              <a:rPr lang="en-US" sz="1600" i="1" dirty="0">
                <a:latin typeface="Arial" panose="020B0604020202020204" pitchFamily="34" charset="0"/>
                <a:cs typeface="Arial" panose="020B0604020202020204" pitchFamily="34" charset="0"/>
              </a:rPr>
              <a:t>ThoughtCo</a:t>
            </a:r>
            <a:r>
              <a:rPr lang="en-US" sz="1600" dirty="0">
                <a:latin typeface="Arial" panose="020B0604020202020204" pitchFamily="34" charset="0"/>
                <a:cs typeface="Arial" panose="020B0604020202020204" pitchFamily="34" charset="0"/>
              </a:rPr>
              <a:t>. https://www.thoughtco.com/geography-	of-earths-arctic-region-1434938</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Breitenbauch, H., Kristensen, K., &amp; Grosmeyer, J. (2019) Military and environmental challenges in the Arctic. </a:t>
            </a:r>
            <a:r>
              <a:rPr lang="en-US" sz="1600" i="1" dirty="0">
                <a:latin typeface="Arial" panose="020B0604020202020204" pitchFamily="34" charset="0"/>
                <a:cs typeface="Arial" panose="020B0604020202020204" pitchFamily="34" charset="0"/>
              </a:rPr>
              <a:t>Carnegie 	Europe</a:t>
            </a:r>
            <a:r>
              <a:rPr lang="en-US" sz="1600" dirty="0">
                <a:latin typeface="Arial" panose="020B0604020202020204" pitchFamily="34" charset="0"/>
                <a:cs typeface="Arial" panose="020B0604020202020204" pitchFamily="34" charset="0"/>
              </a:rPr>
              <a:t>. https://carnegieeurope.eu/2019/11/28/military-and-environmental-challenges-in-arctic-pub-80424</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Bogoyavlensky, D. (n.d.). Arctic demography. </a:t>
            </a:r>
            <a:r>
              <a:rPr lang="en-US" sz="1600" i="1" dirty="0">
                <a:latin typeface="Arial" panose="020B0604020202020204" pitchFamily="34" charset="0"/>
                <a:cs typeface="Arial" panose="020B0604020202020204" pitchFamily="34" charset="0"/>
              </a:rPr>
              <a:t>Arctic Human Development Report. 	</a:t>
            </a:r>
            <a:r>
              <a:rPr lang="en-US" sz="1600" dirty="0">
                <a:latin typeface="Arial" panose="020B0604020202020204" pitchFamily="34" charset="0"/>
                <a:cs typeface="Arial" panose="020B0604020202020204" pitchFamily="34" charset="0"/>
              </a:rPr>
              <a:t>http://www.svs.is/static/files/images/pdf_files/ahdr/English_version/AHDR_chp_2.pdf</a:t>
            </a:r>
          </a:p>
          <a:p>
            <a:pPr indent="-457200"/>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Gosnell, R</a:t>
            </a:r>
            <a:r>
              <a:rPr lang="en-US" sz="1600" i="1" dirty="0">
                <a:latin typeface="Arial" panose="020B0604020202020204" pitchFamily="34" charset="0"/>
                <a:cs typeface="Arial" panose="020B0604020202020204" pitchFamily="34" charset="0"/>
              </a:rPr>
              <a:t>. (2018). </a:t>
            </a:r>
            <a:r>
              <a:rPr lang="en-US" sz="1600" dirty="0">
                <a:latin typeface="Arial" panose="020B0604020202020204" pitchFamily="34" charset="0"/>
                <a:cs typeface="Arial" panose="020B0604020202020204" pitchFamily="34" charset="0"/>
              </a:rPr>
              <a:t>The future of the Arctic economy. </a:t>
            </a:r>
            <a:r>
              <a:rPr lang="en-US" sz="1600" i="1" dirty="0">
                <a:latin typeface="Arial" panose="020B0604020202020204" pitchFamily="34" charset="0"/>
                <a:cs typeface="Arial" panose="020B0604020202020204" pitchFamily="34" charset="0"/>
              </a:rPr>
              <a:t>The Maritime Executive</a:t>
            </a:r>
            <a:r>
              <a:rPr lang="en-US" sz="1600" dirty="0">
                <a:latin typeface="Arial" panose="020B0604020202020204" pitchFamily="34" charset="0"/>
                <a:cs typeface="Arial" panose="020B0604020202020204" pitchFamily="34" charset="0"/>
              </a:rPr>
              <a:t>. https://www.maritime-	</a:t>
            </a:r>
            <a:r>
              <a:rPr lang="en-US" sz="1600" dirty="0" err="1">
                <a:latin typeface="Arial" panose="020B0604020202020204" pitchFamily="34" charset="0"/>
                <a:cs typeface="Arial" panose="020B0604020202020204" pitchFamily="34" charset="0"/>
              </a:rPr>
              <a:t>executive.com</a:t>
            </a:r>
            <a:r>
              <a:rPr lang="en-US" sz="1600" dirty="0">
                <a:latin typeface="Arial" panose="020B0604020202020204" pitchFamily="34" charset="0"/>
                <a:cs typeface="Arial" panose="020B0604020202020204" pitchFamily="34" charset="0"/>
              </a:rPr>
              <a:t>/editorials/the-future-of-the-arctic-economy</a:t>
            </a:r>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Humpert, M. (2020). </a:t>
            </a:r>
            <a:r>
              <a:rPr lang="en-US" sz="1600" dirty="0">
                <a:latin typeface="Arial" panose="020B0604020202020204" pitchFamily="34" charset="0"/>
                <a:cs typeface="Arial" panose="020B0604020202020204" pitchFamily="34" charset="0"/>
              </a:rPr>
              <a:t>Cargo volume on the Northern Sea route remains stable as Novatek eyes floating storage</a:t>
            </a:r>
            <a:r>
              <a:rPr lang="en-US" sz="1600" i="1" dirty="0">
                <a:latin typeface="Arial" panose="020B0604020202020204" pitchFamily="34" charset="0"/>
                <a:cs typeface="Arial" panose="020B0604020202020204" pitchFamily="34" charset="0"/>
              </a:rPr>
              <a:t>. Arctic Today. </a:t>
            </a:r>
          </a:p>
          <a:p>
            <a:pPr indent="-457200"/>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https://www.arctictoday.com/cargo-volume-on-northern-sea-route-remains-stable-as-novatek-eyes-floating-storages/</a:t>
            </a: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Karlusov, V., &amp; Yarkov, D. (2019). </a:t>
            </a:r>
            <a:r>
              <a:rPr lang="en-US" sz="1600" dirty="0">
                <a:latin typeface="Arial" panose="020B0604020202020204" pitchFamily="34" charset="0"/>
                <a:cs typeface="Arial" panose="020B0604020202020204" pitchFamily="34" charset="0"/>
              </a:rPr>
              <a:t>Russia and China: Interests, potential, and prospects of interaction in the Arctic</a:t>
            </a:r>
            <a:r>
              <a:rPr lang="en-US" sz="1600" i="1" dirty="0">
                <a:latin typeface="Arial" panose="020B0604020202020204" pitchFamily="34" charset="0"/>
                <a:cs typeface="Arial" panose="020B0604020202020204" pitchFamily="34" charset="0"/>
              </a:rPr>
              <a:t>. 	International Journal of Civil Engineering and Technology 10(2) p. 1740-1746. 	</a:t>
            </a:r>
            <a:r>
              <a:rPr lang="en-US" sz="1600" dirty="0">
                <a:latin typeface="Arial" panose="020B0604020202020204" pitchFamily="34" charset="0"/>
                <a:cs typeface="Arial" panose="020B0604020202020204" pitchFamily="34" charset="0"/>
              </a:rPr>
              <a:t>http://iaeme.com/MasterAdmin/uploadfolder/IJCIET_10_02_168/IJCIET_10_02_168.pdf</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Kopra, S. (2020). China and its Arctic trajectories: The Arctic Institute’s China series 2020. </a:t>
            </a:r>
            <a:r>
              <a:rPr lang="en-US" sz="1600" i="1" dirty="0">
                <a:latin typeface="Arial" panose="020B0604020202020204" pitchFamily="34" charset="0"/>
                <a:cs typeface="Arial" panose="020B0604020202020204" pitchFamily="34" charset="0"/>
              </a:rPr>
              <a:t>The Arctic Institute</a:t>
            </a:r>
            <a:r>
              <a:rPr lang="en-US" sz="1600" dirty="0">
                <a:latin typeface="Arial" panose="020B0604020202020204" pitchFamily="34" charset="0"/>
                <a:cs typeface="Arial" panose="020B0604020202020204" pitchFamily="34" charset="0"/>
              </a:rPr>
              <a:t>. 	https://www.thearcticinstitute.org/china-arctic-trajectories-the-arctic-institute-china-series-2020/</a:t>
            </a:r>
          </a:p>
          <a:p>
            <a:endParaRPr lang="en-US" dirty="0"/>
          </a:p>
          <a:p>
            <a:endParaRPr lang="en-US" i="1" dirty="0"/>
          </a:p>
          <a:p>
            <a:endParaRPr lang="en-US" sz="1600" i="1" dirty="0"/>
          </a:p>
          <a:p>
            <a:endParaRPr lang="en-US" sz="1600" i="1" dirty="0"/>
          </a:p>
          <a:p>
            <a:endParaRPr lang="en-US" sz="1600" i="1" dirty="0"/>
          </a:p>
          <a:p>
            <a:endParaRPr lang="en-US" sz="1600" dirty="0"/>
          </a:p>
          <a:p>
            <a:endParaRPr lang="en-US" sz="1600" dirty="0"/>
          </a:p>
          <a:p>
            <a:endParaRPr lang="en-US" dirty="0"/>
          </a:p>
        </p:txBody>
      </p:sp>
      <p:sp>
        <p:nvSpPr>
          <p:cNvPr id="6" name="TextBox 5">
            <a:extLst>
              <a:ext uri="{FF2B5EF4-FFF2-40B4-BE49-F238E27FC236}">
                <a16:creationId xmlns:a16="http://schemas.microsoft.com/office/drawing/2014/main" id="{443E22FB-EA25-F04A-A8E4-7DE605800176}"/>
              </a:ext>
            </a:extLst>
          </p:cNvPr>
          <p:cNvSpPr txBox="1"/>
          <p:nvPr/>
        </p:nvSpPr>
        <p:spPr>
          <a:xfrm>
            <a:off x="336884" y="1058779"/>
            <a:ext cx="25667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507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9E6D5-AFFB-8542-AA83-6699D0873C40}"/>
              </a:ext>
            </a:extLst>
          </p:cNvPr>
          <p:cNvSpPr>
            <a:spLocks noGrp="1"/>
          </p:cNvSpPr>
          <p:nvPr>
            <p:ph type="dt" sz="half" idx="10"/>
          </p:nvPr>
        </p:nvSpPr>
        <p:spPr/>
        <p:txBody>
          <a:bodyPr/>
          <a:lstStyle/>
          <a:p>
            <a:pPr rtl="0"/>
            <a:fld id="{D971D44B-9C44-467E-B481-41466CDBD2A7}" type="datetime1">
              <a:rPr lang="de-DE" smtClean="0"/>
              <a:t>23.11.2020</a:t>
            </a:fld>
            <a:endParaRPr lang="en-US" dirty="0"/>
          </a:p>
        </p:txBody>
      </p:sp>
      <p:sp>
        <p:nvSpPr>
          <p:cNvPr id="3" name="Rectangle 2">
            <a:extLst>
              <a:ext uri="{FF2B5EF4-FFF2-40B4-BE49-F238E27FC236}">
                <a16:creationId xmlns:a16="http://schemas.microsoft.com/office/drawing/2014/main" id="{996A9A2F-AD36-C044-B1D8-C8CDED1A9461}"/>
              </a:ext>
            </a:extLst>
          </p:cNvPr>
          <p:cNvSpPr/>
          <p:nvPr/>
        </p:nvSpPr>
        <p:spPr>
          <a:xfrm>
            <a:off x="3002044" y="16042"/>
            <a:ext cx="6187912" cy="707886"/>
          </a:xfrm>
          <a:prstGeom prst="rect">
            <a:avLst/>
          </a:prstGeom>
        </p:spPr>
        <p:txBody>
          <a:bodyPr wrap="none">
            <a:spAutoFit/>
          </a:bodyPr>
          <a:lstStyle/>
          <a:p>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RESOURCES (Continued)</a:t>
            </a:r>
            <a:endParaRPr lang="en-US" sz="4000" dirty="0"/>
          </a:p>
        </p:txBody>
      </p:sp>
      <p:sp>
        <p:nvSpPr>
          <p:cNvPr id="5" name="TextBox 4">
            <a:extLst>
              <a:ext uri="{FF2B5EF4-FFF2-40B4-BE49-F238E27FC236}">
                <a16:creationId xmlns:a16="http://schemas.microsoft.com/office/drawing/2014/main" id="{11CA834F-2491-014D-B587-CE1725E39ACB}"/>
              </a:ext>
            </a:extLst>
          </p:cNvPr>
          <p:cNvSpPr txBox="1"/>
          <p:nvPr/>
        </p:nvSpPr>
        <p:spPr>
          <a:xfrm>
            <a:off x="336884" y="723928"/>
            <a:ext cx="11518232" cy="7786747"/>
          </a:xfrm>
          <a:prstGeom prst="rect">
            <a:avLst/>
          </a:prstGeom>
          <a:noFill/>
        </p:spPr>
        <p:txBody>
          <a:bodyPr wrap="square" rtlCol="0">
            <a:spAutoFit/>
          </a:bodyPr>
          <a:lstStyle/>
          <a:p>
            <a:pPr indent="-457200"/>
            <a:r>
              <a:rPr lang="en-US" sz="1600" dirty="0">
                <a:latin typeface="Arial" panose="020B0604020202020204" pitchFamily="34" charset="0"/>
                <a:cs typeface="Arial" panose="020B0604020202020204" pitchFamily="34" charset="0"/>
              </a:rPr>
              <a:t>Lanteigne, M. (2019). The changing shape of Arctic security. </a:t>
            </a:r>
            <a:r>
              <a:rPr lang="en-US" sz="1600" i="1" dirty="0">
                <a:latin typeface="Arial" panose="020B0604020202020204" pitchFamily="34" charset="0"/>
                <a:cs typeface="Arial" panose="020B0604020202020204" pitchFamily="34" charset="0"/>
              </a:rPr>
              <a:t>NATO review. 	</a:t>
            </a:r>
            <a:r>
              <a:rPr lang="en-US" sz="1600" dirty="0">
                <a:latin typeface="Arial" panose="020B0604020202020204" pitchFamily="34" charset="0"/>
                <a:cs typeface="Arial" panose="020B0604020202020204" pitchFamily="34" charset="0"/>
              </a:rPr>
              <a:t>https://www.nato.int/docu/review/articles/2019/06/28/the-changing-shape-of-arctic-security/index.html</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Lavelle, M. (2016) Arctic shipping soars, led by Russia and lured by energy. </a:t>
            </a:r>
            <a:r>
              <a:rPr lang="en-US" sz="1600" i="1" dirty="0">
                <a:latin typeface="Arial" panose="020B0604020202020204" pitchFamily="34" charset="0"/>
                <a:cs typeface="Arial" panose="020B0604020202020204" pitchFamily="34" charset="0"/>
              </a:rPr>
              <a:t>National Geographic.</a:t>
            </a:r>
            <a:r>
              <a:rPr lang="en-US" sz="1600" dirty="0">
                <a:latin typeface="Arial" panose="020B0604020202020204" pitchFamily="34" charset="0"/>
                <a:cs typeface="Arial" panose="020B0604020202020204" pitchFamily="34" charset="0"/>
              </a:rPr>
              <a:t> 	http://news.nationalgeographic.com/news/energy/2013/11/131129-arctic-shipping-soars-led-by-russia.</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Masters, J. (2013). The thawing Arctic: Risks and opportunities. </a:t>
            </a:r>
            <a:r>
              <a:rPr lang="en-US" sz="1600" i="1" dirty="0">
                <a:latin typeface="Arial" panose="020B0604020202020204" pitchFamily="34" charset="0"/>
                <a:cs typeface="Arial" panose="020B0604020202020204" pitchFamily="34" charset="0"/>
              </a:rPr>
              <a:t>Council on Foreign Relations</a:t>
            </a:r>
            <a:r>
              <a:rPr lang="en-US" sz="1600" dirty="0">
                <a:latin typeface="Arial" panose="020B0604020202020204" pitchFamily="34" charset="0"/>
                <a:cs typeface="Arial" panose="020B0604020202020204" pitchFamily="34" charset="0"/>
              </a:rPr>
              <a:t>. 	https://www.cfr.org/backgrounder/thawing-arctic-risks-and-opportunities</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McDaniel, C. (2017). Russia’s Arctic strategy: An analysis of the role of diplomatic, cooperative, and domestic policies. </a:t>
            </a:r>
            <a:r>
              <a:rPr lang="en-US" sz="1600" i="1" dirty="0">
                <a:latin typeface="Arial" panose="020B0604020202020204" pitchFamily="34" charset="0"/>
                <a:cs typeface="Arial" panose="020B0604020202020204" pitchFamily="34" charset="0"/>
              </a:rPr>
              <a:t>The 	Arctic Institute</a:t>
            </a:r>
            <a:r>
              <a:rPr lang="en-US" sz="1600" dirty="0">
                <a:latin typeface="Arial" panose="020B0604020202020204" pitchFamily="34" charset="0"/>
                <a:cs typeface="Arial" panose="020B0604020202020204" pitchFamily="34" charset="0"/>
              </a:rPr>
              <a:t>. https://www.thearcticinstitute.org/russias-arctic-strategy-analysis-role-diplomatic-cooperative- 	domestic-policies/</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National Snow and Ice Data Center. (2020). Climate change in the Arctic. https://nsidc.org/cryosphere/arctic-	meteorology/climate_change.html</a:t>
            </a: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Ostreng, Willy. (n.d.). On the geopolitical significance of the Arctic States. Arctis. </a:t>
            </a:r>
            <a:r>
              <a:rPr lang="en-US" sz="1600" dirty="0">
                <a:latin typeface="Arial" panose="020B0604020202020204" pitchFamily="34" charset="0"/>
                <a:cs typeface="Arial" panose="020B0604020202020204" pitchFamily="34" charset="0"/>
              </a:rPr>
              <a:t>http://www.arctis-	search.com/On+the+Geopolitical+Significance+of+the+Arctic+States</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Owens, J. (2020) Emerging threat: As the Arctic melts, Russian plans to militarize could create a nuclear hotspot. </a:t>
            </a:r>
            <a:r>
              <a:rPr lang="en-US" sz="1600" i="1" dirty="0">
                <a:latin typeface="Arial" panose="020B0604020202020204" pitchFamily="34" charset="0"/>
                <a:cs typeface="Arial" panose="020B0604020202020204" pitchFamily="34" charset="0"/>
              </a:rPr>
              <a:t>The Center 	for Climate and Security. </a:t>
            </a:r>
            <a:r>
              <a:rPr lang="en-US" sz="1600" dirty="0">
                <a:latin typeface="Arial" panose="020B0604020202020204" pitchFamily="34" charset="0"/>
                <a:cs typeface="Arial" panose="020B0604020202020204" pitchFamily="34" charset="0"/>
              </a:rPr>
              <a:t>https://climateandsecurity.org/2020/08/emerging-threat-as-the-arctic-melts-russian-plans-	to-militarize-could-create-a-nuclear-hotspot/</a:t>
            </a: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The Arctic. (n.d.). </a:t>
            </a:r>
            <a:r>
              <a:rPr lang="en-US" sz="1600" dirty="0">
                <a:latin typeface="Arial" panose="020B0604020202020204" pitchFamily="34" charset="0"/>
                <a:cs typeface="Arial" panose="020B0604020202020204" pitchFamily="34" charset="0"/>
              </a:rPr>
              <a:t>Wikipedia</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https://en.wikipedia.org/wiki/Arctic</a:t>
            </a:r>
          </a:p>
          <a:p>
            <a:endParaRPr lang="en-US" i="1" dirty="0"/>
          </a:p>
          <a:p>
            <a:endParaRPr lang="en-US" sz="1600" i="1" dirty="0"/>
          </a:p>
          <a:p>
            <a:endParaRPr lang="en-US" sz="1600" i="1" dirty="0"/>
          </a:p>
          <a:p>
            <a:endParaRPr lang="en-US" sz="1600" i="1" dirty="0"/>
          </a:p>
          <a:p>
            <a:endParaRPr lang="en-US" sz="1600" dirty="0"/>
          </a:p>
          <a:p>
            <a:endParaRPr lang="en-US" sz="1600" dirty="0"/>
          </a:p>
          <a:p>
            <a:endParaRPr lang="en-US" dirty="0"/>
          </a:p>
        </p:txBody>
      </p:sp>
      <p:sp>
        <p:nvSpPr>
          <p:cNvPr id="6" name="TextBox 5">
            <a:extLst>
              <a:ext uri="{FF2B5EF4-FFF2-40B4-BE49-F238E27FC236}">
                <a16:creationId xmlns:a16="http://schemas.microsoft.com/office/drawing/2014/main" id="{443E22FB-EA25-F04A-A8E4-7DE605800176}"/>
              </a:ext>
            </a:extLst>
          </p:cNvPr>
          <p:cNvSpPr txBox="1"/>
          <p:nvPr/>
        </p:nvSpPr>
        <p:spPr>
          <a:xfrm>
            <a:off x="336884" y="1058779"/>
            <a:ext cx="25667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54127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Introduction </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a:bodyPr>
          <a:lstStyle/>
          <a:p>
            <a:pPr marL="0" indent="0">
              <a:buClr>
                <a:schemeClr val="tx1"/>
              </a:buClr>
              <a:buNone/>
            </a:pPr>
            <a:r>
              <a:rPr lang="en-US" dirty="0">
                <a:latin typeface="Arial" panose="020B0604020202020204" pitchFamily="34" charset="0"/>
                <a:cs typeface="Arial" panose="020B0604020202020204" pitchFamily="34" charset="0"/>
              </a:rPr>
              <a:t>“The world image of States are conditioned by their own geographical location and horizon; technological changes transform the strategic significance of an area; and supply lanes of energy and mineral resources tie regions together and show their vulnerability and interdependency” Ostreng, W. (n.d.). </a:t>
            </a:r>
          </a:p>
          <a:p>
            <a:pPr marL="0" indent="0">
              <a:buClr>
                <a:schemeClr val="tx1"/>
              </a:buClr>
              <a:buNone/>
            </a:pPr>
            <a:r>
              <a:rPr lang="en-US" dirty="0">
                <a:latin typeface="Arial" panose="020B0604020202020204" pitchFamily="34" charset="0"/>
                <a:cs typeface="Arial" panose="020B0604020202020204" pitchFamily="34" charset="0"/>
              </a:rPr>
              <a:t>This presentation is intended to provide a geostrategic analysis of the Arctic region, including geographical components, forces involved in the issue, geopolitical systems adopted by the parties, and geostrategic goals of Russia and China in the region. </a:t>
            </a:r>
          </a:p>
          <a:p>
            <a:pPr marL="0" indent="0">
              <a:buClr>
                <a:schemeClr val="tx1"/>
              </a:buClr>
              <a:buNone/>
            </a:pPr>
            <a:r>
              <a:rPr lang="en-US" b="1" dirty="0">
                <a:latin typeface="Arial" panose="020B0604020202020204" pitchFamily="34" charset="0"/>
                <a:cs typeface="Arial" panose="020B0604020202020204" pitchFamily="34" charset="0"/>
              </a:rPr>
              <a:t>Why the Arctic?</a:t>
            </a:r>
          </a:p>
          <a:p>
            <a:pPr>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 The Arctic provides an excellent example of a region with significant geostrategic importance. It has become increasingly geostrategically significant due to six main features: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Geographic location between American, Europe, and Asia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Abundance of strategically important natural resources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Sea lanes, particularly newly emerging sea lanes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Global warming and climate change leading to dwindling sea ice</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Environmental fragility</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Regulatory affinity to existing treaties, conventions, and agreements. </a:t>
            </a:r>
          </a:p>
          <a:p>
            <a:pPr>
              <a:buClr>
                <a:schemeClr val="tx1"/>
              </a:buClr>
              <a:buFont typeface="Arial" panose="020B0604020202020204" pitchFamily="34" charset="0"/>
              <a:buChar char="•"/>
            </a:pPr>
            <a:endParaRPr lang="en-US" dirty="0"/>
          </a:p>
          <a:p>
            <a:pPr>
              <a:buClr>
                <a:schemeClr val="tx1"/>
              </a:buClr>
              <a:buFont typeface="Arial" panose="020B0604020202020204" pitchFamily="34" charset="0"/>
              <a:buChar char="•"/>
            </a:pPr>
            <a:endParaRPr lang="en-US" dirty="0"/>
          </a:p>
          <a:p>
            <a:pPr lvl="1"/>
            <a:endParaRPr lang="en-US" dirty="0"/>
          </a:p>
          <a:p>
            <a:pPr lvl="1"/>
            <a:endParaRPr lang="en-US" b="1" dirty="0"/>
          </a:p>
        </p:txBody>
      </p:sp>
    </p:spTree>
    <p:extLst>
      <p:ext uri="{BB962C8B-B14F-4D97-AF65-F5344CB8AC3E}">
        <p14:creationId xmlns:p14="http://schemas.microsoft.com/office/powerpoint/2010/main" val="152296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Geography and overview</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fontScale="92500" lnSpcReduction="10000"/>
          </a:bodyPr>
          <a:lstStyle/>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Boundaries and geographic characteristics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Arctic is 5.5. million square miles (ocean and land mass combined)</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 region is the area bounded by the latitude 55°N to the North Pole. The Arctic Circle begins at 66.6°N.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Arctic border regions defined as the area where average July temperature is below 50F/10C.</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It encompasses the entire Arctic Ocean and land masses from the eight arctic countries:  US, Russia, Canada, Norway, Iceland Sweden, Finland, and Denmark.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 Ocean is the dominant feature in the area.</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Very harsh conditions due to Earth’s axial tilt – never receives direct sunlight, only indirect rays, resulting in less solar radiation.</a:t>
            </a:r>
          </a:p>
          <a:p>
            <a:pPr>
              <a:buClr>
                <a:schemeClr val="tx1"/>
              </a:buClr>
              <a:buFont typeface="Arial" panose="020B0604020202020204" pitchFamily="34" charset="0"/>
              <a:buChar char="•"/>
            </a:pPr>
            <a:r>
              <a:rPr lang="en-US" b="1" dirty="0">
                <a:latin typeface="Arial" panose="020B0604020202020204" pitchFamily="34" charset="0"/>
                <a:cs typeface="Arial" panose="020B0604020202020204" pitchFamily="34" charset="0"/>
              </a:rPr>
              <a:t>Flora and Fauna</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Vegetation in the Arctic, limited to regions having a tundra climate, flourishes during the short spring and summer seasons.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tundra's restrictive environment for plant life increases northward, with dwarf trees giving way to grasses (mainly mosses, lichen, sedges, and some flowering plants), the ground coverage of which becomes widely scattered toward the permanent snow line.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There are about 20 species of land animals in the Arctic, including the squirrel, wolf, fox, moose, caribou, reindeer, polar bear, musk ox, and about six species of aquatic mammals such as the walrus, seal, and whale.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Most of the species are year-round inhabitants of the Arctic, migrating to the southern margins as winter approaches. Although generally of large numbers, some of the species, especially the fur-bearing ones, are in danger of extinction.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 variety of fish is found in arctic seas, rivers, and lakes.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Arctic's bird population increases tremendously each spring with the arrival of migratory birds.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During the short warm season, a large number of insects breed in the marshlands of the tundra.</a:t>
            </a:r>
            <a:endParaRPr lang="en-US" dirty="0"/>
          </a:p>
          <a:p>
            <a:pPr lvl="1"/>
            <a:endParaRPr lang="en-US" dirty="0"/>
          </a:p>
          <a:p>
            <a:pPr lvl="1"/>
            <a:endParaRPr lang="en-US" b="1" dirty="0"/>
          </a:p>
        </p:txBody>
      </p:sp>
    </p:spTree>
    <p:extLst>
      <p:ext uri="{BB962C8B-B14F-4D97-AF65-F5344CB8AC3E}">
        <p14:creationId xmlns:p14="http://schemas.microsoft.com/office/powerpoint/2010/main" val="1623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Geography and overview</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lnSpcReduction="10000"/>
          </a:bodyPr>
          <a:lstStyle/>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Geo Economics and Geo Logistical significance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22% of undiscovered petroleum is in the Arctic.</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95% of natural gas reserves and 60% of oil reserves are in the Arctic.</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Arctic region contains approximately 90 billion barrels of oil and 47 trillion cubic meters of natural gas.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Arctic contributes $450 billion to various national economies.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From 2005 – 2017, combined foreign direct investment in the Arctic was $1.4 trillion.</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Northern Sea route reduces travel time from South Korea to the Netherlands from 48 to 35 Days. </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2005 only 5 ships sailed the northern route. In 2013, 71 ships travelled the northern route.</a:t>
            </a:r>
          </a:p>
          <a:p>
            <a:pPr>
              <a:lnSpc>
                <a:spcPct val="120000"/>
              </a:lnSpc>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Climate Change</a:t>
            </a:r>
          </a:p>
          <a:p>
            <a:pPr lvl="1">
              <a:lnSpc>
                <a:spcPct val="120000"/>
              </a:lnSpc>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the last 30 years, the Arctic has warmed at twice the rate of the rest of the planet.</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Recently, the Arctic Ocean has transformed from a permanent sea-ice cap to a seasonally ice-free sea.</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2 million square kilometers of extant sea ice has been lost since the 1980’s.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Permafrost melt below the tundra releases significant levels of carbon and methane.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rapid environmental change not only impacts indigenous people and residents in the arctic countries, but also is changing global perspectives and ambitions in the region.</a:t>
            </a:r>
          </a:p>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Bottom Line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Most of the resource competition in the Arctic is due to climate change and the effects climate change. </a:t>
            </a:r>
          </a:p>
          <a:p>
            <a:pPr marL="0" indent="0">
              <a:buNone/>
            </a:pPr>
            <a:endParaRPr lang="en-US" dirty="0"/>
          </a:p>
          <a:p>
            <a:pPr lvl="1"/>
            <a:endParaRPr lang="en-US" dirty="0"/>
          </a:p>
          <a:p>
            <a:pPr lvl="1"/>
            <a:endParaRPr lang="en-US" b="1" dirty="0"/>
          </a:p>
        </p:txBody>
      </p:sp>
    </p:spTree>
    <p:extLst>
      <p:ext uri="{BB962C8B-B14F-4D97-AF65-F5344CB8AC3E}">
        <p14:creationId xmlns:p14="http://schemas.microsoft.com/office/powerpoint/2010/main" val="241583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Indigenous population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882526"/>
            <a:ext cx="11029615" cy="5688280"/>
          </a:xfrm>
        </p:spPr>
        <p:txBody>
          <a:bodyPr anchor="t">
            <a:normAutofit/>
          </a:bodyPr>
          <a:lstStyle/>
          <a:p>
            <a:pPr>
              <a:buClr>
                <a:schemeClr val="tx1"/>
              </a:buClr>
              <a:buFont typeface="Arial" panose="020B0604020202020204" pitchFamily="34" charset="0"/>
              <a:buChar char="•"/>
            </a:pPr>
            <a:r>
              <a:rPr lang="en-US" sz="1400" b="1" dirty="0">
                <a:latin typeface="Arial" panose="020B0604020202020204" pitchFamily="34" charset="0"/>
                <a:cs typeface="Arial" panose="020B0604020202020204" pitchFamily="34" charset="0"/>
              </a:rPr>
              <a:t>Indigenous population of the Arctic</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1 Million (9%) are indigenous.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More than 40 different ethnic groups.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No circumpolar definition of indigenous person, so several </a:t>
            </a:r>
          </a:p>
          <a:p>
            <a:pPr marL="324000" lvl="1" indent="0">
              <a:buClr>
                <a:schemeClr val="tx1"/>
              </a:buClr>
              <a:buNone/>
            </a:pPr>
            <a:r>
              <a:rPr lang="en-US" dirty="0">
                <a:latin typeface="Arial" panose="020B0604020202020204" pitchFamily="34" charset="0"/>
                <a:cs typeface="Arial" panose="020B0604020202020204" pitchFamily="34" charset="0"/>
              </a:rPr>
              <a:t>      national definitions are used.</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Indigenous population are more reliant on the Arctic </a:t>
            </a:r>
          </a:p>
          <a:p>
            <a:pPr marL="324000" lvl="1" indent="0">
              <a:buClr>
                <a:schemeClr val="tx1"/>
              </a:buClr>
              <a:buNone/>
            </a:pPr>
            <a:r>
              <a:rPr lang="en-US" dirty="0">
                <a:latin typeface="Arial" panose="020B0604020202020204" pitchFamily="34" charset="0"/>
                <a:cs typeface="Arial" panose="020B0604020202020204" pitchFamily="34" charset="0"/>
              </a:rPr>
              <a:t>      ecosystem for survival and are more impacted by climate</a:t>
            </a:r>
          </a:p>
          <a:p>
            <a:pPr marL="324000" lvl="1" indent="0">
              <a:buClr>
                <a:schemeClr val="tx1"/>
              </a:buClr>
              <a:buNone/>
            </a:pPr>
            <a:r>
              <a:rPr lang="en-US" dirty="0">
                <a:latin typeface="Arial" panose="020B0604020202020204" pitchFamily="34" charset="0"/>
                <a:cs typeface="Arial" panose="020B0604020202020204" pitchFamily="34" charset="0"/>
              </a:rPr>
              <a:t>      change than non-indigenous populations.</a:t>
            </a:r>
          </a:p>
          <a:p>
            <a:pPr lvl="1">
              <a:buClr>
                <a:schemeClr val="tx1"/>
              </a:buClr>
              <a:buFont typeface="Arial" panose="020B0604020202020204" pitchFamily="34" charset="0"/>
              <a:buChar char="•"/>
            </a:pPr>
            <a:endParaRPr lang="en-US" b="1" dirty="0"/>
          </a:p>
          <a:p>
            <a:endParaRPr lang="en-US" dirty="0"/>
          </a:p>
          <a:p>
            <a:pPr lvl="1"/>
            <a:endParaRPr lang="en-US" dirty="0"/>
          </a:p>
          <a:p>
            <a:pPr lvl="1"/>
            <a:endParaRPr lang="en-US" b="1" dirty="0"/>
          </a:p>
        </p:txBody>
      </p:sp>
      <p:pic>
        <p:nvPicPr>
          <p:cNvPr id="4" name="Content Placeholder 5" descr="Map&#10;&#10;Description automatically generated">
            <a:extLst>
              <a:ext uri="{FF2B5EF4-FFF2-40B4-BE49-F238E27FC236}">
                <a16:creationId xmlns:a16="http://schemas.microsoft.com/office/drawing/2014/main" id="{EC3E6BDE-52DF-EF4F-BB5E-03F0D5C86E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812676"/>
            <a:ext cx="6096001" cy="604369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437D74C8-1CE2-184D-99B3-D63F67B79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565379"/>
            <a:ext cx="6096000" cy="3290996"/>
          </a:xfrm>
          <a:prstGeom prst="rect">
            <a:avLst/>
          </a:prstGeom>
        </p:spPr>
      </p:pic>
      <p:sp>
        <p:nvSpPr>
          <p:cNvPr id="7" name="TextBox 6">
            <a:extLst>
              <a:ext uri="{FF2B5EF4-FFF2-40B4-BE49-F238E27FC236}">
                <a16:creationId xmlns:a16="http://schemas.microsoft.com/office/drawing/2014/main" id="{722777AA-C1AC-D546-B230-6B355AAE4A91}"/>
              </a:ext>
            </a:extLst>
          </p:cNvPr>
          <p:cNvSpPr txBox="1"/>
          <p:nvPr/>
        </p:nvSpPr>
        <p:spPr>
          <a:xfrm>
            <a:off x="-2" y="6205218"/>
            <a:ext cx="1986843" cy="553998"/>
          </a:xfrm>
          <a:prstGeom prst="rect">
            <a:avLst/>
          </a:prstGeom>
          <a:solidFill>
            <a:schemeClr val="bg1"/>
          </a:solidFill>
        </p:spPr>
        <p:txBody>
          <a:bodyPr wrap="square" rtlCol="0">
            <a:spAutoFit/>
          </a:bodyPr>
          <a:lstStyle/>
          <a:p>
            <a:r>
              <a:rPr lang="en-US" dirty="0">
                <a:hlinkClick r:id="rId4"/>
              </a:rPr>
              <a:t>www.nordregio.org</a:t>
            </a:r>
            <a:endParaRPr lang="en-US" dirty="0"/>
          </a:p>
          <a:p>
            <a:r>
              <a:rPr lang="en-US" sz="1200" dirty="0"/>
              <a:t>Wang, Shinan (author)</a:t>
            </a:r>
          </a:p>
        </p:txBody>
      </p:sp>
    </p:spTree>
    <p:extLst>
      <p:ext uri="{BB962C8B-B14F-4D97-AF65-F5344CB8AC3E}">
        <p14:creationId xmlns:p14="http://schemas.microsoft.com/office/powerpoint/2010/main" val="334917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12542" y="232494"/>
            <a:ext cx="12079458" cy="640080"/>
          </a:xfrm>
        </p:spPr>
        <p:txBody>
          <a:bodyPr rtlCol="1">
            <a:noAutofit/>
          </a:bodyPr>
          <a:lstStyle/>
          <a:p>
            <a:pPr lvl="0" algn="ctr" rtl="0"/>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ea typeface="+mn-ea"/>
                <a:cs typeface="+mn-cs"/>
              </a:rPr>
              <a:t>GEOPOLITICAL SYSTEMS</a:t>
            </a:r>
          </a:p>
        </p:txBody>
      </p:sp>
      <p:sp>
        <p:nvSpPr>
          <p:cNvPr id="38" name="מציין מיקום תוכן 17"/>
          <p:cNvSpPr txBox="1">
            <a:spLocks/>
          </p:cNvSpPr>
          <p:nvPr/>
        </p:nvSpPr>
        <p:spPr>
          <a:xfrm flipH="1">
            <a:off x="7527811" y="1493241"/>
            <a:ext cx="4321704" cy="3871518"/>
          </a:xfrm>
          <a:prstGeom prst="rect">
            <a:avLst/>
          </a:prstGeom>
        </p:spPr>
        <p:txBody>
          <a:bodyPr vert="horz" lIns="91440" tIns="45720" rIns="91440" bIns="45720" rtlCol="1">
            <a:normAutofit/>
          </a:bodyPr>
          <a:lstStyle>
            <a:lvl1pPr marL="2286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spcAft>
                <a:spcPts val="600"/>
              </a:spcAft>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1616365" y="1169444"/>
            <a:ext cx="10196944" cy="677108"/>
          </a:xfrm>
          <a:prstGeom prst="rect">
            <a:avLst/>
          </a:prstGeom>
        </p:spPr>
        <p:txBody>
          <a:bodyPr wrap="square">
            <a:spAutoFit/>
          </a:bodyPr>
          <a:lstStyle/>
          <a:p>
            <a:endParaRPr lang="en-US" sz="2000" b="1" u="sng" dirty="0">
              <a:solidFill>
                <a:srgbClr val="202122"/>
              </a:solidFill>
              <a:latin typeface="Arial" panose="020B0604020202020204" pitchFamily="34" charset="0"/>
            </a:endParaRPr>
          </a:p>
          <a:p>
            <a:r>
              <a:rPr lang="en-US" dirty="0"/>
              <a:t>  </a:t>
            </a:r>
            <a:endParaRPr lang="he-IL" sz="2000" b="1" u="sng" dirty="0">
              <a:solidFill>
                <a:srgbClr val="202122"/>
              </a:solidFill>
              <a:latin typeface="Arial" panose="020B0604020202020204" pitchFamily="34" charset="0"/>
            </a:endParaRPr>
          </a:p>
        </p:txBody>
      </p:sp>
      <p:pic>
        <p:nvPicPr>
          <p:cNvPr id="10" name="תמונה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073" y="1446982"/>
            <a:ext cx="9485745" cy="4615916"/>
          </a:xfrm>
          <a:prstGeom prst="rect">
            <a:avLst/>
          </a:prstGeom>
        </p:spPr>
      </p:pic>
      <p:sp>
        <p:nvSpPr>
          <p:cNvPr id="5" name="Rectangle 4">
            <a:extLst>
              <a:ext uri="{FF2B5EF4-FFF2-40B4-BE49-F238E27FC236}">
                <a16:creationId xmlns:a16="http://schemas.microsoft.com/office/drawing/2014/main" id="{AB73DB32-E5C8-9042-BCA3-1A24F0DE2701}"/>
              </a:ext>
            </a:extLst>
          </p:cNvPr>
          <p:cNvSpPr/>
          <p:nvPr/>
        </p:nvSpPr>
        <p:spPr>
          <a:xfrm>
            <a:off x="2577964" y="2725750"/>
            <a:ext cx="4797305" cy="2356093"/>
          </a:xfrm>
          <a:prstGeom prst="rect">
            <a:avLst/>
          </a:pr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ln>
                <a:solidFill>
                  <a:sysClr val="windowText" lastClr="000000"/>
                </a:solidFill>
              </a:ln>
            </a:endParaRPr>
          </a:p>
          <a:p>
            <a:pPr algn="ctr"/>
            <a:endParaRPr lang="en-US" dirty="0">
              <a:ln>
                <a:solidFill>
                  <a:sysClr val="windowText" lastClr="000000"/>
                </a:solidFill>
              </a:ln>
            </a:endParaRPr>
          </a:p>
          <a:p>
            <a:pPr algn="ctr"/>
            <a:r>
              <a:rPr lang="en-US" dirty="0">
                <a:solidFill>
                  <a:schemeClr val="tx1"/>
                </a:solidFill>
              </a:rPr>
              <a:t>8 Arctic Countries &amp; Arctic Council Members</a:t>
            </a:r>
          </a:p>
        </p:txBody>
      </p:sp>
      <p:sp>
        <p:nvSpPr>
          <p:cNvPr id="6" name="TextBox 5">
            <a:extLst>
              <a:ext uri="{FF2B5EF4-FFF2-40B4-BE49-F238E27FC236}">
                <a16:creationId xmlns:a16="http://schemas.microsoft.com/office/drawing/2014/main" id="{16003768-A16D-0F4F-8E2B-8E39F407A906}"/>
              </a:ext>
            </a:extLst>
          </p:cNvPr>
          <p:cNvSpPr txBox="1"/>
          <p:nvPr/>
        </p:nvSpPr>
        <p:spPr>
          <a:xfrm>
            <a:off x="9792024" y="1215784"/>
            <a:ext cx="2129903" cy="5355312"/>
          </a:xfrm>
          <a:prstGeom prst="rect">
            <a:avLst/>
          </a:prstGeom>
          <a:noFill/>
        </p:spPr>
        <p:txBody>
          <a:bodyPr wrap="square" rtlCol="0">
            <a:spAutoFit/>
          </a:bodyPr>
          <a:lstStyle/>
          <a:p>
            <a:pPr algn="l"/>
            <a:r>
              <a:rPr lang="en-US" b="1" u="sng" dirty="0"/>
              <a:t>Arctic Council: </a:t>
            </a:r>
          </a:p>
          <a:p>
            <a:pPr algn="l"/>
            <a:r>
              <a:rPr lang="en-US" dirty="0"/>
              <a:t>8 Arctic States implement policy</a:t>
            </a:r>
          </a:p>
          <a:p>
            <a:pPr algn="l"/>
            <a:endParaRPr lang="en-US" dirty="0"/>
          </a:p>
          <a:p>
            <a:pPr algn="l"/>
            <a:r>
              <a:rPr lang="en-US" dirty="0"/>
              <a:t>6 permanent participants represent the indigenous people of the Arctic</a:t>
            </a:r>
          </a:p>
          <a:p>
            <a:pPr algn="l"/>
            <a:endParaRPr lang="en-US" dirty="0"/>
          </a:p>
          <a:p>
            <a:pPr algn="l"/>
            <a:r>
              <a:rPr lang="en-US" dirty="0"/>
              <a:t>6 Working groups carry out the council activities</a:t>
            </a:r>
          </a:p>
          <a:p>
            <a:pPr algn="l"/>
            <a:endParaRPr lang="en-US" dirty="0"/>
          </a:p>
          <a:p>
            <a:pPr algn="l"/>
            <a:r>
              <a:rPr lang="en-US" dirty="0"/>
              <a:t>38 Observer Nations and NGOs</a:t>
            </a:r>
          </a:p>
          <a:p>
            <a:pPr algn="l"/>
            <a:r>
              <a:rPr lang="en-US" dirty="0"/>
              <a:t>(Including China) share their expertise</a:t>
            </a:r>
          </a:p>
        </p:txBody>
      </p:sp>
    </p:spTree>
    <p:extLst>
      <p:ext uri="{BB962C8B-B14F-4D97-AF65-F5344CB8AC3E}">
        <p14:creationId xmlns:p14="http://schemas.microsoft.com/office/powerpoint/2010/main" val="17677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411B7-032D-BB4E-900E-A316333B95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696672" cy="6858000"/>
          </a:xfrm>
          <a:prstGeom prst="rect">
            <a:avLst/>
          </a:prstGeom>
        </p:spPr>
      </p:pic>
      <p:sp>
        <p:nvSpPr>
          <p:cNvPr id="6" name="Rectangle 5">
            <a:extLst>
              <a:ext uri="{FF2B5EF4-FFF2-40B4-BE49-F238E27FC236}">
                <a16:creationId xmlns:a16="http://schemas.microsoft.com/office/drawing/2014/main" id="{0311B075-64BF-0F46-9D72-63E375C713CF}"/>
              </a:ext>
            </a:extLst>
          </p:cNvPr>
          <p:cNvSpPr/>
          <p:nvPr/>
        </p:nvSpPr>
        <p:spPr>
          <a:xfrm>
            <a:off x="7696672" y="131814"/>
            <a:ext cx="4261780" cy="1754326"/>
          </a:xfrm>
          <a:prstGeom prst="rect">
            <a:avLst/>
          </a:prstGeom>
        </p:spPr>
        <p:txBody>
          <a:bodyPr wrap="square">
            <a:spAutoFit/>
          </a:bodyPr>
          <a:lstStyle/>
          <a:p>
            <a:r>
              <a:rPr lang="en-US" sz="3600" b="1" u="sng"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international &amp; regional TREATIES </a:t>
            </a:r>
            <a:endParaRPr lang="en-US" sz="3600" dirty="0"/>
          </a:p>
        </p:txBody>
      </p:sp>
      <p:sp>
        <p:nvSpPr>
          <p:cNvPr id="7" name="TextBox 6">
            <a:extLst>
              <a:ext uri="{FF2B5EF4-FFF2-40B4-BE49-F238E27FC236}">
                <a16:creationId xmlns:a16="http://schemas.microsoft.com/office/drawing/2014/main" id="{FD0DEB14-7E76-0A4C-9C49-8D61B5E7DCCE}"/>
              </a:ext>
            </a:extLst>
          </p:cNvPr>
          <p:cNvSpPr txBox="1"/>
          <p:nvPr/>
        </p:nvSpPr>
        <p:spPr>
          <a:xfrm>
            <a:off x="7696672" y="2017953"/>
            <a:ext cx="426178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21 Treaties and agreements related to the Arctic.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Cover a wide variety of issues, including: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Flora and fauna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Climate change/environment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Sea/shipping/fishing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Civil/political/social rights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Sovereignty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council specific treaties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Very few treaties have full support of all Arctic State member countries.</a:t>
            </a:r>
          </a:p>
        </p:txBody>
      </p:sp>
      <p:sp>
        <p:nvSpPr>
          <p:cNvPr id="8" name="TextBox 7">
            <a:extLst>
              <a:ext uri="{FF2B5EF4-FFF2-40B4-BE49-F238E27FC236}">
                <a16:creationId xmlns:a16="http://schemas.microsoft.com/office/drawing/2014/main" id="{6590B1B0-AD03-8647-9A68-D42D86DAADB9}"/>
              </a:ext>
            </a:extLst>
          </p:cNvPr>
          <p:cNvSpPr txBox="1"/>
          <p:nvPr/>
        </p:nvSpPr>
        <p:spPr>
          <a:xfrm>
            <a:off x="0" y="6581001"/>
            <a:ext cx="4672361" cy="276999"/>
          </a:xfrm>
          <a:prstGeom prst="rect">
            <a:avLst/>
          </a:prstGeom>
          <a:solidFill>
            <a:schemeClr val="bg1"/>
          </a:solidFill>
        </p:spPr>
        <p:txBody>
          <a:bodyPr wrap="square" rtlCol="0">
            <a:spAutoFit/>
          </a:bodyPr>
          <a:lstStyle/>
          <a:p>
            <a:r>
              <a:rPr lang="en-US" sz="1200" dirty="0"/>
              <a:t>https://arcticportal.org/images/organizations_20160314_01.png</a:t>
            </a:r>
          </a:p>
        </p:txBody>
      </p:sp>
    </p:spTree>
    <p:extLst>
      <p:ext uri="{BB962C8B-B14F-4D97-AF65-F5344CB8AC3E}">
        <p14:creationId xmlns:p14="http://schemas.microsoft.com/office/powerpoint/2010/main" val="252353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11B075-64BF-0F46-9D72-63E375C713CF}"/>
              </a:ext>
            </a:extLst>
          </p:cNvPr>
          <p:cNvSpPr/>
          <p:nvPr/>
        </p:nvSpPr>
        <p:spPr>
          <a:xfrm>
            <a:off x="7696672" y="263627"/>
            <a:ext cx="4261780" cy="1754326"/>
          </a:xfrm>
          <a:prstGeom prst="rect">
            <a:avLst/>
          </a:prstGeom>
        </p:spPr>
        <p:txBody>
          <a:bodyPr wrap="square">
            <a:spAutoFit/>
          </a:bodyPr>
          <a:lstStyle/>
          <a:p>
            <a:r>
              <a:rPr lang="en-US" sz="3600" b="1" u="sng"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International and regional GROUPS</a:t>
            </a:r>
            <a:endParaRPr lang="en-US" sz="3600" dirty="0"/>
          </a:p>
        </p:txBody>
      </p:sp>
      <p:sp>
        <p:nvSpPr>
          <p:cNvPr id="7" name="TextBox 6">
            <a:extLst>
              <a:ext uri="{FF2B5EF4-FFF2-40B4-BE49-F238E27FC236}">
                <a16:creationId xmlns:a16="http://schemas.microsoft.com/office/drawing/2014/main" id="{FD0DEB14-7E76-0A4C-9C49-8D61B5E7DCCE}"/>
              </a:ext>
            </a:extLst>
          </p:cNvPr>
          <p:cNvSpPr txBox="1"/>
          <p:nvPr/>
        </p:nvSpPr>
        <p:spPr>
          <a:xfrm>
            <a:off x="7518542" y="2017953"/>
            <a:ext cx="426178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18 different international and regional groups that have overlap in the Arctic region.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Some groups are specific to another geographic region.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For example, the European Economic Area (EEA) pertains to two Arctic member states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four of the cooperative groups include all Arctic States: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Council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Economic Council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United Nations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United Nations Economic Commission for Europe</a:t>
            </a:r>
          </a:p>
          <a:p>
            <a:pPr marL="742950" lvl="1"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82B70146-9B8C-C242-9084-356B812EAF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696672" cy="6858000"/>
          </a:xfrm>
          <a:prstGeom prst="rect">
            <a:avLst/>
          </a:prstGeom>
        </p:spPr>
      </p:pic>
      <p:sp>
        <p:nvSpPr>
          <p:cNvPr id="5" name="TextBox 4">
            <a:extLst>
              <a:ext uri="{FF2B5EF4-FFF2-40B4-BE49-F238E27FC236}">
                <a16:creationId xmlns:a16="http://schemas.microsoft.com/office/drawing/2014/main" id="{7DBAF0A2-B1B7-9546-A527-51EB3BAE95CD}"/>
              </a:ext>
            </a:extLst>
          </p:cNvPr>
          <p:cNvSpPr txBox="1"/>
          <p:nvPr/>
        </p:nvSpPr>
        <p:spPr>
          <a:xfrm>
            <a:off x="0" y="6581001"/>
            <a:ext cx="4672361" cy="276999"/>
          </a:xfrm>
          <a:prstGeom prst="rect">
            <a:avLst/>
          </a:prstGeom>
          <a:solidFill>
            <a:schemeClr val="bg1"/>
          </a:solidFill>
        </p:spPr>
        <p:txBody>
          <a:bodyPr wrap="square" rtlCol="0">
            <a:spAutoFit/>
          </a:bodyPr>
          <a:lstStyle/>
          <a:p>
            <a:r>
              <a:rPr lang="en-US" sz="1200" dirty="0"/>
              <a:t>Source: https://arcticportal.org/images/intl_treaties_overview.jpg</a:t>
            </a:r>
          </a:p>
        </p:txBody>
      </p:sp>
    </p:spTree>
    <p:extLst>
      <p:ext uri="{BB962C8B-B14F-4D97-AF65-F5344CB8AC3E}">
        <p14:creationId xmlns:p14="http://schemas.microsoft.com/office/powerpoint/2010/main" val="10647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573C650-B6E4-4263-9145-5BEA83C34DA6}"/>
              </a:ext>
            </a:extLst>
          </p:cNvPr>
          <p:cNvSpPr txBox="1"/>
          <p:nvPr/>
        </p:nvSpPr>
        <p:spPr>
          <a:xfrm>
            <a:off x="466892" y="1130157"/>
            <a:ext cx="11725108" cy="369332"/>
          </a:xfrm>
          <a:prstGeom prst="rect">
            <a:avLst/>
          </a:prstGeom>
          <a:noFill/>
        </p:spPr>
        <p:txBody>
          <a:bodyPr wrap="square">
            <a:spAutoFit/>
          </a:bodyPr>
          <a:lstStyle/>
          <a:p>
            <a:endParaRPr lang="en-US" dirty="0"/>
          </a:p>
        </p:txBody>
      </p:sp>
      <p:sp>
        <p:nvSpPr>
          <p:cNvPr id="9" name="Textfeld 8">
            <a:extLst>
              <a:ext uri="{FF2B5EF4-FFF2-40B4-BE49-F238E27FC236}">
                <a16:creationId xmlns:a16="http://schemas.microsoft.com/office/drawing/2014/main" id="{9F8283B2-3542-488C-9F35-46F00F90C7EE}"/>
              </a:ext>
            </a:extLst>
          </p:cNvPr>
          <p:cNvSpPr txBox="1"/>
          <p:nvPr/>
        </p:nvSpPr>
        <p:spPr>
          <a:xfrm>
            <a:off x="1" y="782490"/>
            <a:ext cx="12192000" cy="6325834"/>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The growing economic and strategic significance has led to new strategic challenges in the Arctic. Many Arctic countries have introduced measures to define and protect their economic and national security interests in the region. </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Some of the coastal states have also taken steps to strengthen their military capabilities in the area. This development poses a threat to conflicts and tensions.</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Five of the Arctic countries – Canada, Denmark, Iceland, Norway, and the U.S. are also part of NATO, the alliance is directly affected in the case of an upcoming conflict. That would mean that even Non-Arctic states like Germany, France or Italy were involved in a NATO article 5 scenario (collective </a:t>
            </a:r>
            <a:r>
              <a:rPr lang="en-US" sz="2000" dirty="0" err="1">
                <a:latin typeface="Calibri" panose="020F0502020204030204" pitchFamily="34" charset="0"/>
                <a:ea typeface="Calibri" panose="020F0502020204030204" pitchFamily="34" charset="0"/>
                <a:cs typeface="Arial" panose="020B0604020202020204" pitchFamily="34" charset="0"/>
              </a:rPr>
              <a:t>defence</a:t>
            </a:r>
            <a:r>
              <a:rPr lang="en-US" sz="2000" dirty="0">
                <a:latin typeface="Calibri" panose="020F0502020204030204" pitchFamily="34" charset="0"/>
                <a:ea typeface="Calibri" panose="020F0502020204030204" pitchFamily="34" charset="0"/>
                <a:cs typeface="Arial" panose="020B0604020202020204" pitchFamily="34" charset="0"/>
              </a:rPr>
              <a:t>). In the past NATO considered the Arctic region as a particular zone of low tension due to several declarations according to which coastal states would settle disagreements peacefully and in accordance with international law. NATO has regarded the Arctic as an area that has no direct military threats to deter. </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NATO is facing a security dilemma: If member states don’t strengthen their military capabilities in the region, other actors may try to exploit their weakness and threaten their economic and security interests. On the other hand, if they increase their military capabilities to protect their national interests in the region, other actors may feel threatened by their measures and eventually introduce similar measures. </a:t>
            </a:r>
            <a:br>
              <a:rPr lang="en-US"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However Russian militarization has transformed Arctic relations, and NATO will not want to be left unprepared.</a:t>
            </a:r>
            <a:endParaRPr lang="de-DE" sz="2000" dirty="0">
              <a:latin typeface="Calibri" panose="020F0502020204030204" pitchFamily="34" charset="0"/>
              <a:ea typeface="Calibri" panose="020F0502020204030204" pitchFamily="34" charset="0"/>
              <a:cs typeface="Arial" panose="020B0604020202020204" pitchFamily="34" charset="0"/>
            </a:endParaRPr>
          </a:p>
          <a:p>
            <a:endParaRPr lang="en-GB" dirty="0"/>
          </a:p>
          <a:p>
            <a:pPr marL="285750" indent="-285750">
              <a:buFont typeface="Wingdings" panose="05000000000000000000" pitchFamily="2" charset="2"/>
              <a:buChar char="Ø"/>
            </a:pPr>
            <a:endParaRPr lang="en-GB" dirty="0"/>
          </a:p>
        </p:txBody>
      </p:sp>
      <p:sp>
        <p:nvSpPr>
          <p:cNvPr id="10" name="Title 9">
            <a:extLst>
              <a:ext uri="{FF2B5EF4-FFF2-40B4-BE49-F238E27FC236}">
                <a16:creationId xmlns:a16="http://schemas.microsoft.com/office/drawing/2014/main" id="{6F93B957-1548-5748-A411-7D087C33E1C5}"/>
              </a:ext>
            </a:extLst>
          </p:cNvPr>
          <p:cNvSpPr>
            <a:spLocks noGrp="1"/>
          </p:cNvSpPr>
          <p:nvPr>
            <p:ph type="title"/>
          </p:nvPr>
        </p:nvSpPr>
        <p:spPr>
          <a:xfrm>
            <a:off x="0" y="-8472"/>
            <a:ext cx="12192000" cy="698066"/>
          </a:xfrm>
        </p:spPr>
        <p:txBody>
          <a:bodyPr>
            <a:no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NATO Opportunities and challenges</a:t>
            </a:r>
            <a:endParaRPr lang="en-US" sz="4000" dirty="0"/>
          </a:p>
        </p:txBody>
      </p:sp>
    </p:spTree>
    <p:extLst>
      <p:ext uri="{BB962C8B-B14F-4D97-AF65-F5344CB8AC3E}">
        <p14:creationId xmlns:p14="http://schemas.microsoft.com/office/powerpoint/2010/main" val="357313832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{E18AFBF2-1375-47B1-9A24-A17C8C72AADB}tf33552983_win32</Template>
  <TotalTime>1202</TotalTime>
  <Words>3019</Words>
  <Application>Microsoft Office PowerPoint</Application>
  <PresentationFormat>Widescreen</PresentationFormat>
  <Paragraphs>276</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Algerian</vt:lpstr>
      <vt:lpstr>Arial</vt:lpstr>
      <vt:lpstr>Arial Black</vt:lpstr>
      <vt:lpstr>Calibri</vt:lpstr>
      <vt:lpstr>Franklin Gothic Book</vt:lpstr>
      <vt:lpstr>Franklin Gothic Demi</vt:lpstr>
      <vt:lpstr>Tahoma</vt:lpstr>
      <vt:lpstr>Times New Roman</vt:lpstr>
      <vt:lpstr>Wingdings</vt:lpstr>
      <vt:lpstr>Wingdings 2</vt:lpstr>
      <vt:lpstr>DividendVTI</vt:lpstr>
      <vt:lpstr>PowerPoint Presentation</vt:lpstr>
      <vt:lpstr>Introduction </vt:lpstr>
      <vt:lpstr>Geography and overview</vt:lpstr>
      <vt:lpstr>Geography and overview</vt:lpstr>
      <vt:lpstr>Indigenous population</vt:lpstr>
      <vt:lpstr>GEOPOLITICAL SYSTEMS</vt:lpstr>
      <vt:lpstr>PowerPoint Presentation</vt:lpstr>
      <vt:lpstr>PowerPoint Presentation</vt:lpstr>
      <vt:lpstr>NATO Opportunities and challenges</vt:lpstr>
      <vt:lpstr>PowerPoint Presentation</vt:lpstr>
      <vt:lpstr>PowerPoint Presentation</vt:lpstr>
      <vt:lpstr>CHINESE INTERESTS</vt:lpstr>
      <vt:lpstr>CHINESE INTERESTS</vt:lpstr>
      <vt:lpstr>PowerPoint Presentation</vt:lpstr>
      <vt:lpstr>ANALYSIS OF COMPETITION</vt:lpstr>
      <vt:lpstr>CONCLUSION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subject/>
  <dc:creator>IVChristianB</dc:creator>
  <cp:keywords/>
  <dc:description/>
  <cp:lastModifiedBy>u26632</cp:lastModifiedBy>
  <cp:revision>55</cp:revision>
  <dcterms:created xsi:type="dcterms:W3CDTF">2020-10-12T18:00:20Z</dcterms:created>
  <dcterms:modified xsi:type="dcterms:W3CDTF">2020-11-23T07:07:14Z</dcterms:modified>
  <cp:category/>
</cp:coreProperties>
</file>