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84" r:id="rId1"/>
  </p:sldMasterIdLst>
  <p:notesMasterIdLst>
    <p:notesMasterId r:id="rId22"/>
  </p:notesMasterIdLst>
  <p:handoutMasterIdLst>
    <p:handoutMasterId r:id="rId23"/>
  </p:handoutMasterIdLst>
  <p:sldIdLst>
    <p:sldId id="256" r:id="rId2"/>
    <p:sldId id="257" r:id="rId3"/>
    <p:sldId id="261" r:id="rId4"/>
    <p:sldId id="260" r:id="rId5"/>
    <p:sldId id="265" r:id="rId6"/>
    <p:sldId id="266" r:id="rId7"/>
    <p:sldId id="267" r:id="rId8"/>
    <p:sldId id="268" r:id="rId9"/>
    <p:sldId id="258" r:id="rId10"/>
    <p:sldId id="259" r:id="rId11"/>
    <p:sldId id="263" r:id="rId12"/>
    <p:sldId id="264" r:id="rId13"/>
    <p:sldId id="271" r:id="rId14"/>
    <p:sldId id="272" r:id="rId15"/>
    <p:sldId id="275" r:id="rId16"/>
    <p:sldId id="274" r:id="rId17"/>
    <p:sldId id="276" r:id="rId18"/>
    <p:sldId id="277" r:id="rId19"/>
    <p:sldId id="269" r:id="rId20"/>
    <p:sldId id="270" r:id="rId21"/>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09" autoAdjust="0"/>
    <p:restoredTop sz="94643" autoAdjust="0"/>
  </p:normalViewPr>
  <p:slideViewPr>
    <p:cSldViewPr snapToGrid="0">
      <p:cViewPr>
        <p:scale>
          <a:sx n="80" d="100"/>
          <a:sy n="80" d="100"/>
        </p:scale>
        <p:origin x="-1794" y="-5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63FE17CA-405B-4FE4-A5E8-426D6718074D}" type="datetimeFigureOut">
              <a:rPr lang="he-IL" smtClean="0"/>
              <a:pPr/>
              <a:t>ל'/סיון/תשע"ה</a:t>
            </a:fld>
            <a:endParaRPr lang="he-IL"/>
          </a:p>
        </p:txBody>
      </p:sp>
      <p:sp>
        <p:nvSpPr>
          <p:cNvPr id="4" name="מציין מיקום של כותרת תחתונה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9B4534E6-641A-4885-89AE-A84334326FC1}" type="slidenum">
              <a:rPr lang="he-IL" smtClean="0"/>
              <a:pPr/>
              <a:t>‹#›</a:t>
            </a:fld>
            <a:endParaRPr lang="he-I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A525AC8-2E8A-41E6-83E6-83F9F4B376E6}" type="datetimeFigureOut">
              <a:rPr lang="he-IL" smtClean="0"/>
              <a:pPr/>
              <a:t>ל'/סיון/תשע"ה</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4C1924D-4B83-4302-8D36-238CFEC2E01C}" type="slidenum">
              <a:rPr lang="he-IL" smtClean="0"/>
              <a:pPr/>
              <a:t>‹#›</a:t>
            </a:fld>
            <a:endParaRPr lang="he-IL"/>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D4C1924D-4B83-4302-8D36-238CFEC2E01C}" type="slidenum">
              <a:rPr lang="he-IL" smtClean="0"/>
              <a:pPr/>
              <a:t>19</a:t>
            </a:fld>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D4C1924D-4B83-4302-8D36-238CFEC2E01C}" type="slidenum">
              <a:rPr lang="he-IL" smtClean="0"/>
              <a:pPr/>
              <a:t>20</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מחבר ישר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כותרת 28"/>
          <p:cNvSpPr>
            <a:spLocks noGrp="1"/>
          </p:cNvSpPr>
          <p:nvPr>
            <p:ph type="ctrTitle"/>
          </p:nvPr>
        </p:nvSpPr>
        <p:spPr>
          <a:xfrm>
            <a:off x="381000" y="4853411"/>
            <a:ext cx="8458200" cy="1222375"/>
          </a:xfrm>
        </p:spPr>
        <p:txBody>
          <a:bodyPr anchor="t"/>
          <a:lstStyle/>
          <a:p>
            <a:r>
              <a:rPr kumimoji="0" lang="he-IL" smtClean="0"/>
              <a:t>לחץ כדי לערוך סגנון כותרת של תבנית בסיס</a:t>
            </a:r>
            <a:endParaRPr kumimoji="0" lang="en-US"/>
          </a:p>
        </p:txBody>
      </p:sp>
      <p:sp>
        <p:nvSpPr>
          <p:cNvPr id="9" name="כותרת משנה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16" name="מציין מיקום של תאריך 15"/>
          <p:cNvSpPr>
            <a:spLocks noGrp="1"/>
          </p:cNvSpPr>
          <p:nvPr>
            <p:ph type="dt" sz="half" idx="10"/>
          </p:nvPr>
        </p:nvSpPr>
        <p:spPr/>
        <p:txBody>
          <a:bodyPr/>
          <a:lstStyle/>
          <a:p>
            <a:fld id="{EC0AB01D-9CED-4C52-BC41-EA563BDBFA2B}" type="datetime8">
              <a:rPr lang="he-IL" smtClean="0"/>
              <a:pPr/>
              <a:t>17 יוני 15</a:t>
            </a:fld>
            <a:endParaRPr lang="he-IL"/>
          </a:p>
        </p:txBody>
      </p:sp>
      <p:sp>
        <p:nvSpPr>
          <p:cNvPr id="2" name="מציין מיקום של כותרת תחתונה 1"/>
          <p:cNvSpPr>
            <a:spLocks noGrp="1"/>
          </p:cNvSpPr>
          <p:nvPr>
            <p:ph type="ftr" sz="quarter" idx="11"/>
          </p:nvPr>
        </p:nvSpPr>
        <p:spPr/>
        <p:txBody>
          <a:bodyPr/>
          <a:lstStyle/>
          <a:p>
            <a:endParaRPr lang="he-IL"/>
          </a:p>
        </p:txBody>
      </p:sp>
      <p:sp>
        <p:nvSpPr>
          <p:cNvPr id="15" name="מציין מיקום של מספר שקופית 14"/>
          <p:cNvSpPr>
            <a:spLocks noGrp="1"/>
          </p:cNvSpPr>
          <p:nvPr>
            <p:ph type="sldNum" sz="quarter" idx="12"/>
          </p:nvPr>
        </p:nvSpPr>
        <p:spPr>
          <a:xfrm>
            <a:off x="8229600" y="6473952"/>
            <a:ext cx="758952" cy="246888"/>
          </a:xfrm>
        </p:spPr>
        <p:txBody>
          <a:bodyPr/>
          <a:lstStyle/>
          <a:p>
            <a:fld id="{8C567E97-1631-4DA8-8BE4-2F22EB067428}"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837F2CF8-981A-4D41-91BB-3DEAC530D3A5}" type="datetime8">
              <a:rPr lang="he-IL" smtClean="0"/>
              <a:pPr/>
              <a:t>17 יוני 15</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C567E97-1631-4DA8-8BE4-2F22EB067428}"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858000" y="549276"/>
            <a:ext cx="1828800" cy="5851525"/>
          </a:xfrm>
        </p:spPr>
        <p:txBody>
          <a:bodyPr vert="eaVer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549276"/>
            <a:ext cx="6248400" cy="5851525"/>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D08EAB93-1D30-4A6A-B5CF-DD1914622F38}" type="datetime8">
              <a:rPr lang="he-IL" smtClean="0"/>
              <a:pPr/>
              <a:t>17 יוני 15</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C567E97-1631-4DA8-8BE4-2F22EB067428}"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2" name="כותרת 2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27" name="מציין מיקום תוכן 26"/>
          <p:cNvSpPr>
            <a:spLocks noGrp="1"/>
          </p:cNvSpPr>
          <p:nvPr>
            <p:ph idx="1"/>
          </p:nvPr>
        </p:nvSpPr>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5" name="מציין מיקום של תאריך 24"/>
          <p:cNvSpPr>
            <a:spLocks noGrp="1"/>
          </p:cNvSpPr>
          <p:nvPr>
            <p:ph type="dt" sz="half" idx="10"/>
          </p:nvPr>
        </p:nvSpPr>
        <p:spPr/>
        <p:txBody>
          <a:bodyPr/>
          <a:lstStyle/>
          <a:p>
            <a:fld id="{DC59D80E-0DED-4B43-B463-368DE0F46C68}" type="datetime8">
              <a:rPr lang="he-IL" smtClean="0"/>
              <a:pPr/>
              <a:t>17 יוני 15</a:t>
            </a:fld>
            <a:endParaRPr lang="he-IL"/>
          </a:p>
        </p:txBody>
      </p:sp>
      <p:sp>
        <p:nvSpPr>
          <p:cNvPr id="19" name="מציין מיקום של כותרת תחתונה 18"/>
          <p:cNvSpPr>
            <a:spLocks noGrp="1"/>
          </p:cNvSpPr>
          <p:nvPr>
            <p:ph type="ftr" sz="quarter" idx="11"/>
          </p:nvPr>
        </p:nvSpPr>
        <p:spPr>
          <a:xfrm>
            <a:off x="3581400" y="76200"/>
            <a:ext cx="2895600" cy="288925"/>
          </a:xfrm>
        </p:spPr>
        <p:txBody>
          <a:bodyPr/>
          <a:lstStyle/>
          <a:p>
            <a:endParaRPr lang="he-IL"/>
          </a:p>
        </p:txBody>
      </p:sp>
      <p:sp>
        <p:nvSpPr>
          <p:cNvPr id="16" name="מציין מיקום של מספר שקופית 15"/>
          <p:cNvSpPr>
            <a:spLocks noGrp="1"/>
          </p:cNvSpPr>
          <p:nvPr>
            <p:ph type="sldNum" sz="quarter" idx="12"/>
          </p:nvPr>
        </p:nvSpPr>
        <p:spPr>
          <a:xfrm>
            <a:off x="8229600" y="6473952"/>
            <a:ext cx="758952" cy="246888"/>
          </a:xfrm>
        </p:spPr>
        <p:txBody>
          <a:bodyPr/>
          <a:lstStyle/>
          <a:p>
            <a:fld id="{8C567E97-1631-4DA8-8BE4-2F22EB067428}"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3">
        <a:schemeClr val="bg2"/>
      </p:bgRef>
    </p:bg>
    <p:spTree>
      <p:nvGrpSpPr>
        <p:cNvPr id="1" name=""/>
        <p:cNvGrpSpPr/>
        <p:nvPr/>
      </p:nvGrpSpPr>
      <p:grpSpPr>
        <a:xfrm>
          <a:off x="0" y="0"/>
          <a:ext cx="0" cy="0"/>
          <a:chOff x="0" y="0"/>
          <a:chExt cx="0" cy="0"/>
        </a:xfrm>
      </p:grpSpPr>
      <p:sp>
        <p:nvSpPr>
          <p:cNvPr id="7" name="מחבר ישר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מציין מיקום טקסט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
        <p:nvSpPr>
          <p:cNvPr id="19" name="מציין מיקום של תאריך 18"/>
          <p:cNvSpPr>
            <a:spLocks noGrp="1"/>
          </p:cNvSpPr>
          <p:nvPr>
            <p:ph type="dt" sz="half" idx="10"/>
          </p:nvPr>
        </p:nvSpPr>
        <p:spPr/>
        <p:txBody>
          <a:bodyPr/>
          <a:lstStyle/>
          <a:p>
            <a:fld id="{17CC1C14-0FAE-4BF5-BBD4-86B8BA744F56}" type="datetime8">
              <a:rPr lang="he-IL" smtClean="0"/>
              <a:pPr/>
              <a:t>17 יוני 15</a:t>
            </a:fld>
            <a:endParaRPr lang="he-IL"/>
          </a:p>
        </p:txBody>
      </p:sp>
      <p:sp>
        <p:nvSpPr>
          <p:cNvPr id="11" name="מציין מיקום של כותרת תחתונה 10"/>
          <p:cNvSpPr>
            <a:spLocks noGrp="1"/>
          </p:cNvSpPr>
          <p:nvPr>
            <p:ph type="ftr" sz="quarter" idx="11"/>
          </p:nvPr>
        </p:nvSpPr>
        <p:spPr/>
        <p:txBody>
          <a:bodyPr/>
          <a:lstStyle/>
          <a:p>
            <a:endParaRPr lang="he-IL"/>
          </a:p>
        </p:txBody>
      </p:sp>
      <p:sp>
        <p:nvSpPr>
          <p:cNvPr id="16" name="מציין מיקום של מספר שקופית 15"/>
          <p:cNvSpPr>
            <a:spLocks noGrp="1"/>
          </p:cNvSpPr>
          <p:nvPr>
            <p:ph type="sldNum" sz="quarter" idx="12"/>
          </p:nvPr>
        </p:nvSpPr>
        <p:spPr/>
        <p:txBody>
          <a:bodyPr/>
          <a:lstStyle/>
          <a:p>
            <a:fld id="{8C567E97-1631-4DA8-8BE4-2F22EB067428}" type="slidenum">
              <a:rPr lang="he-IL" smtClean="0"/>
              <a:pPr/>
              <a:t>‹#›</a:t>
            </a:fld>
            <a:endParaRPr lang="he-IL"/>
          </a:p>
        </p:txBody>
      </p:sp>
      <p:sp>
        <p:nvSpPr>
          <p:cNvPr id="8" name="כותרת 7"/>
          <p:cNvSpPr>
            <a:spLocks noGrp="1"/>
          </p:cNvSpPr>
          <p:nvPr>
            <p:ph type="title"/>
          </p:nvPr>
        </p:nvSpPr>
        <p:spPr>
          <a:xfrm>
            <a:off x="180475" y="2947085"/>
            <a:ext cx="8686800" cy="1184825"/>
          </a:xfrm>
        </p:spPr>
        <p:txBody>
          <a:bodyPr rtlCol="0" anchor="t"/>
          <a:lstStyle>
            <a:lvl1pPr algn="r">
              <a:defRPr/>
            </a:lvl1pPr>
          </a:lstStyle>
          <a:p>
            <a:r>
              <a:rPr kumimoji="0" lang="he-IL" smtClean="0"/>
              <a:t>לחץ כדי לערוך סגנון כותרת של תבנית בסיס</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0" name="כותרת 19"/>
          <p:cNvSpPr>
            <a:spLocks noGrp="1"/>
          </p:cNvSpPr>
          <p:nvPr>
            <p:ph type="title"/>
          </p:nvPr>
        </p:nvSpPr>
        <p:spPr>
          <a:xfrm>
            <a:off x="301752" y="457200"/>
            <a:ext cx="8686800" cy="841248"/>
          </a:xfrm>
        </p:spPr>
        <p:txBody>
          <a:bodyPr/>
          <a:lstStyle/>
          <a:p>
            <a:r>
              <a:rPr kumimoji="0" lang="he-IL" smtClean="0"/>
              <a:t>לחץ כדי לערוך סגנון כותרת של תבנית בסיס</a:t>
            </a:r>
            <a:endParaRPr kumimoji="0" lang="en-US"/>
          </a:p>
        </p:txBody>
      </p:sp>
      <p:sp>
        <p:nvSpPr>
          <p:cNvPr id="14" name="מציין מיקום תוכן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3" name="מציין מיקום תוכן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1" name="מציין מיקום של תאריך 20"/>
          <p:cNvSpPr>
            <a:spLocks noGrp="1"/>
          </p:cNvSpPr>
          <p:nvPr>
            <p:ph type="dt" sz="half" idx="10"/>
          </p:nvPr>
        </p:nvSpPr>
        <p:spPr/>
        <p:txBody>
          <a:bodyPr/>
          <a:lstStyle/>
          <a:p>
            <a:fld id="{8CC99FD7-D85D-43A5-A280-8022BA49868A}" type="datetime8">
              <a:rPr lang="he-IL" smtClean="0"/>
              <a:pPr/>
              <a:t>17 יוני 15</a:t>
            </a:fld>
            <a:endParaRPr lang="he-IL"/>
          </a:p>
        </p:txBody>
      </p:sp>
      <p:sp>
        <p:nvSpPr>
          <p:cNvPr id="10" name="מציין מיקום של כותרת תחתונה 9"/>
          <p:cNvSpPr>
            <a:spLocks noGrp="1"/>
          </p:cNvSpPr>
          <p:nvPr>
            <p:ph type="ftr" sz="quarter" idx="11"/>
          </p:nvPr>
        </p:nvSpPr>
        <p:spPr/>
        <p:txBody>
          <a:bodyPr/>
          <a:lstStyle/>
          <a:p>
            <a:endParaRPr lang="he-IL"/>
          </a:p>
        </p:txBody>
      </p:sp>
      <p:sp>
        <p:nvSpPr>
          <p:cNvPr id="31" name="מציין מיקום של מספר שקופית 30"/>
          <p:cNvSpPr>
            <a:spLocks noGrp="1"/>
          </p:cNvSpPr>
          <p:nvPr>
            <p:ph type="sldNum" sz="quarter" idx="12"/>
          </p:nvPr>
        </p:nvSpPr>
        <p:spPr/>
        <p:txBody>
          <a:bodyPr/>
          <a:lstStyle/>
          <a:p>
            <a:fld id="{8C567E97-1631-4DA8-8BE4-2F22EB067428}"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spTree>
      <p:nvGrpSpPr>
        <p:cNvPr id="1" name=""/>
        <p:cNvGrpSpPr/>
        <p:nvPr/>
      </p:nvGrpSpPr>
      <p:grpSpPr>
        <a:xfrm>
          <a:off x="0" y="0"/>
          <a:ext cx="0" cy="0"/>
          <a:chOff x="0" y="0"/>
          <a:chExt cx="0" cy="0"/>
        </a:xfrm>
      </p:grpSpPr>
      <p:sp>
        <p:nvSpPr>
          <p:cNvPr id="29" name="כותרת 28"/>
          <p:cNvSpPr>
            <a:spLocks noGrp="1"/>
          </p:cNvSpPr>
          <p:nvPr>
            <p:ph type="title"/>
          </p:nvPr>
        </p:nvSpPr>
        <p:spPr>
          <a:xfrm>
            <a:off x="304800" y="5410200"/>
            <a:ext cx="8610600" cy="882650"/>
          </a:xfrm>
        </p:spPr>
        <p:txBody>
          <a:bodyPr anchor="ctr"/>
          <a:lstStyle>
            <a:lvl1pPr>
              <a:defRPr/>
            </a:lvl1pPr>
          </a:lstStyle>
          <a:p>
            <a:r>
              <a:rPr kumimoji="0" lang="he-IL" smtClean="0"/>
              <a:t>לחץ כדי לערוך סגנון כותרת של תבנית בסיס</a:t>
            </a:r>
            <a:endParaRPr kumimoji="0" lang="en-US"/>
          </a:p>
        </p:txBody>
      </p:sp>
      <p:sp>
        <p:nvSpPr>
          <p:cNvPr id="13" name="מציין מיקום טקסט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25" name="מציין מיקום טקסט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4" name="מציין מיקום תוכן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8" name="מציין מיקום תוכן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0" name="מציין מיקום של תאריך 9"/>
          <p:cNvSpPr>
            <a:spLocks noGrp="1"/>
          </p:cNvSpPr>
          <p:nvPr>
            <p:ph type="dt" sz="half" idx="10"/>
          </p:nvPr>
        </p:nvSpPr>
        <p:spPr/>
        <p:txBody>
          <a:bodyPr/>
          <a:lstStyle/>
          <a:p>
            <a:fld id="{71A7A87C-C8BF-40F8-8E65-291C1FE5C1EC}" type="datetime8">
              <a:rPr lang="he-IL" smtClean="0"/>
              <a:pPr/>
              <a:t>17 יוני 15</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a:xfrm>
            <a:off x="8229600" y="6477000"/>
            <a:ext cx="762000" cy="246888"/>
          </a:xfrm>
        </p:spPr>
        <p:txBody>
          <a:bodyPr/>
          <a:lstStyle/>
          <a:p>
            <a:fld id="{8C567E97-1631-4DA8-8BE4-2F22EB067428}" type="slidenum">
              <a:rPr lang="he-IL" smtClean="0"/>
              <a:pPr/>
              <a:t>‹#›</a:t>
            </a:fld>
            <a:endParaRPr lang="he-IL"/>
          </a:p>
        </p:txBody>
      </p:sp>
      <p:sp>
        <p:nvSpPr>
          <p:cNvPr id="11" name="מחבר ישר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30" name="כותרת 29"/>
          <p:cNvSpPr>
            <a:spLocks noGrp="1"/>
          </p:cNvSpPr>
          <p:nvPr>
            <p:ph type="title"/>
          </p:nvPr>
        </p:nvSpPr>
        <p:spPr>
          <a:xfrm>
            <a:off x="301752" y="457200"/>
            <a:ext cx="8686800" cy="841248"/>
          </a:xfrm>
        </p:spPr>
        <p:txBody>
          <a:bodyPr/>
          <a:lstStyle/>
          <a:p>
            <a:r>
              <a:rPr kumimoji="0" lang="he-IL" smtClean="0"/>
              <a:t>לחץ כדי לערוך סגנון כותרת של תבנית בסיס</a:t>
            </a:r>
            <a:endParaRPr kumimoji="0" lang="en-US"/>
          </a:p>
        </p:txBody>
      </p:sp>
      <p:sp>
        <p:nvSpPr>
          <p:cNvPr id="12" name="מציין מיקום של תאריך 11"/>
          <p:cNvSpPr>
            <a:spLocks noGrp="1"/>
          </p:cNvSpPr>
          <p:nvPr>
            <p:ph type="dt" sz="half" idx="10"/>
          </p:nvPr>
        </p:nvSpPr>
        <p:spPr/>
        <p:txBody>
          <a:bodyPr/>
          <a:lstStyle/>
          <a:p>
            <a:fld id="{E2F730B0-0BBB-4C84-9CC0-5B7CD3C8FDC0}" type="datetime8">
              <a:rPr lang="he-IL" smtClean="0"/>
              <a:pPr/>
              <a:t>17 יוני 15</a:t>
            </a:fld>
            <a:endParaRPr lang="he-IL"/>
          </a:p>
        </p:txBody>
      </p:sp>
      <p:sp>
        <p:nvSpPr>
          <p:cNvPr id="21" name="מציין מיקום של כותרת תחתונה 20"/>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C567E97-1631-4DA8-8BE4-2F22EB067428}"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3" name="מציין מיקום של תאריך 2"/>
          <p:cNvSpPr>
            <a:spLocks noGrp="1"/>
          </p:cNvSpPr>
          <p:nvPr>
            <p:ph type="dt" sz="half" idx="10"/>
          </p:nvPr>
        </p:nvSpPr>
        <p:spPr/>
        <p:txBody>
          <a:bodyPr/>
          <a:lstStyle/>
          <a:p>
            <a:fld id="{2CB2D0C2-0FCE-4945-93F1-BD20F79D96EF}" type="datetime8">
              <a:rPr lang="he-IL" smtClean="0"/>
              <a:pPr/>
              <a:t>17 יוני 15</a:t>
            </a:fld>
            <a:endParaRPr lang="he-IL"/>
          </a:p>
        </p:txBody>
      </p:sp>
      <p:sp>
        <p:nvSpPr>
          <p:cNvPr id="24" name="מציין מיקום של כותרת תחתונה 23"/>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C567E97-1631-4DA8-8BE4-2F22EB067428}"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מחבר ישר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כותרת 11"/>
          <p:cNvSpPr>
            <a:spLocks noGrp="1"/>
          </p:cNvSpPr>
          <p:nvPr>
            <p:ph type="title"/>
          </p:nvPr>
        </p:nvSpPr>
        <p:spPr>
          <a:xfrm>
            <a:off x="457200" y="5486400"/>
            <a:ext cx="8458200" cy="520700"/>
          </a:xfrm>
        </p:spPr>
        <p:txBody>
          <a:bodyPr anchor="ctr"/>
          <a:lstStyle>
            <a:lvl1pPr algn="l">
              <a:buNone/>
              <a:defRPr sz="2000" b="1"/>
            </a:lvl1pPr>
          </a:lstStyle>
          <a:p>
            <a:r>
              <a:rPr kumimoji="0" lang="he-IL" smtClean="0"/>
              <a:t>לחץ כדי לערוך סגנון כותרת של תבנית בסיס</a:t>
            </a:r>
            <a:endParaRPr kumimoji="0" lang="en-US"/>
          </a:p>
        </p:txBody>
      </p:sp>
      <p:sp>
        <p:nvSpPr>
          <p:cNvPr id="26" name="מציין מיקום טקסט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he-IL" smtClean="0"/>
              <a:t>לחץ כדי לערוך סגנונות טקסט של תבנית בסיס</a:t>
            </a:r>
          </a:p>
        </p:txBody>
      </p:sp>
      <p:sp>
        <p:nvSpPr>
          <p:cNvPr id="14" name="מציין מיקום תוכן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5" name="מציין מיקום של תאריך 24"/>
          <p:cNvSpPr>
            <a:spLocks noGrp="1"/>
          </p:cNvSpPr>
          <p:nvPr>
            <p:ph type="dt" sz="half" idx="10"/>
          </p:nvPr>
        </p:nvSpPr>
        <p:spPr/>
        <p:txBody>
          <a:bodyPr/>
          <a:lstStyle/>
          <a:p>
            <a:fld id="{C16ACBD8-1DD7-4D73-83D6-8ED76949F104}" type="datetime8">
              <a:rPr lang="he-IL" smtClean="0"/>
              <a:pPr/>
              <a:t>17 יוני 15</a:t>
            </a:fld>
            <a:endParaRPr lang="he-IL"/>
          </a:p>
        </p:txBody>
      </p:sp>
      <p:sp>
        <p:nvSpPr>
          <p:cNvPr id="29" name="מציין מיקום של כותרת תחתונה 28"/>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C567E97-1631-4DA8-8BE4-2F22EB067428}"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13" name="מציין מיקום של תמונה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he-IL" smtClean="0"/>
              <a:t>לחץ על הסמל כדי להוסיף תמונה</a:t>
            </a:r>
            <a:endParaRPr kumimoji="0" lang="en-US" dirty="0"/>
          </a:p>
        </p:txBody>
      </p:sp>
      <p:sp>
        <p:nvSpPr>
          <p:cNvPr id="7" name="מציין מיקום של תאריך 6"/>
          <p:cNvSpPr>
            <a:spLocks noGrp="1"/>
          </p:cNvSpPr>
          <p:nvPr>
            <p:ph type="dt" sz="half" idx="10"/>
          </p:nvPr>
        </p:nvSpPr>
        <p:spPr/>
        <p:txBody>
          <a:bodyPr/>
          <a:lstStyle/>
          <a:p>
            <a:fld id="{BDF6D703-6B1B-4D34-A727-F3EF9CA0A6DD}" type="datetime8">
              <a:rPr lang="he-IL" smtClean="0"/>
              <a:pPr/>
              <a:t>17 יוני 15</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31" name="מציין מיקום של מספר שקופית 30"/>
          <p:cNvSpPr>
            <a:spLocks noGrp="1"/>
          </p:cNvSpPr>
          <p:nvPr>
            <p:ph type="sldNum" sz="quarter" idx="12"/>
          </p:nvPr>
        </p:nvSpPr>
        <p:spPr/>
        <p:txBody>
          <a:bodyPr/>
          <a:lstStyle/>
          <a:p>
            <a:fld id="{8C567E97-1631-4DA8-8BE4-2F22EB067428}" type="slidenum">
              <a:rPr lang="he-IL" smtClean="0"/>
              <a:pPr/>
              <a:t>‹#›</a:t>
            </a:fld>
            <a:endParaRPr lang="he-IL"/>
          </a:p>
        </p:txBody>
      </p:sp>
      <p:sp>
        <p:nvSpPr>
          <p:cNvPr id="17" name="כותרת 16"/>
          <p:cNvSpPr>
            <a:spLocks noGrp="1"/>
          </p:cNvSpPr>
          <p:nvPr>
            <p:ph type="title"/>
          </p:nvPr>
        </p:nvSpPr>
        <p:spPr>
          <a:xfrm>
            <a:off x="381000" y="4993760"/>
            <a:ext cx="5867400" cy="522288"/>
          </a:xfrm>
        </p:spPr>
        <p:txBody>
          <a:bodyPr anchor="ctr"/>
          <a:lstStyle>
            <a:lvl1pPr algn="l">
              <a:buNone/>
              <a:defRPr sz="2000" b="1"/>
            </a:lvl1pPr>
          </a:lstStyle>
          <a:p>
            <a:r>
              <a:rPr kumimoji="0" lang="he-IL" smtClean="0"/>
              <a:t>לחץ כדי לערוך סגנון כותרת של תבנית בסיס</a:t>
            </a:r>
            <a:endParaRPr kumimoji="0" lang="en-US"/>
          </a:p>
        </p:txBody>
      </p:sp>
      <p:sp>
        <p:nvSpPr>
          <p:cNvPr id="26" name="מציין מיקום טקסט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מחבר ישר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מציין מיקום טקסט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1" name="מציין מיקום של תאריך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25433CA-E59D-46B9-978C-64E4CCC28801}" type="datetime8">
              <a:rPr lang="he-IL" smtClean="0"/>
              <a:pPr/>
              <a:t>17 יוני 15</a:t>
            </a:fld>
            <a:endParaRPr lang="he-IL"/>
          </a:p>
        </p:txBody>
      </p:sp>
      <p:sp>
        <p:nvSpPr>
          <p:cNvPr id="28" name="מציין מיקום של כותרת תחתונה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he-IL"/>
          </a:p>
        </p:txBody>
      </p:sp>
      <p:sp>
        <p:nvSpPr>
          <p:cNvPr id="5" name="מציין מיקום של מספר שקופית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C567E97-1631-4DA8-8BE4-2F22EB067428}" type="slidenum">
              <a:rPr lang="he-IL" smtClean="0"/>
              <a:pPr/>
              <a:t>‹#›</a:t>
            </a:fld>
            <a:endParaRPr lang="he-IL"/>
          </a:p>
        </p:txBody>
      </p:sp>
      <p:sp>
        <p:nvSpPr>
          <p:cNvPr id="10" name="מציין מיקום של כותרת 9"/>
          <p:cNvSpPr>
            <a:spLocks noGrp="1"/>
          </p:cNvSpPr>
          <p:nvPr>
            <p:ph type="title"/>
          </p:nvPr>
        </p:nvSpPr>
        <p:spPr>
          <a:xfrm>
            <a:off x="304800" y="457200"/>
            <a:ext cx="8686800" cy="838200"/>
          </a:xfrm>
          <a:prstGeom prst="rect">
            <a:avLst/>
          </a:prstGeom>
        </p:spPr>
        <p:txBody>
          <a:bodyPr vert="horz" anchor="ctr">
            <a:normAutofit/>
          </a:bodyPr>
          <a:lstStyle/>
          <a:p>
            <a:r>
              <a:rPr kumimoji="0" lang="he-IL" smtClean="0"/>
              <a:t>לחץ כדי לערוך סגנון כותרת של תבנית בסיס</a:t>
            </a:r>
            <a:endParaRPr kumimoji="0" lang="en-US"/>
          </a:p>
        </p:txBody>
      </p:sp>
      <p:sp>
        <p:nvSpPr>
          <p:cNvPr id="9" name="מחבר ישר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מחבר ישר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pNe6fsaCVtI"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he.wikipedia.org/wiki/1927" TargetMode="Externa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hyperlink" Target="http://he.wikipedia.org/wiki/2008"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G2uCNd1AVJo"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79512" y="1412776"/>
            <a:ext cx="8458200" cy="1222375"/>
          </a:xfrm>
        </p:spPr>
        <p:txBody>
          <a:bodyPr>
            <a:noAutofit/>
          </a:bodyPr>
          <a:lstStyle/>
          <a:p>
            <a:pPr algn="r"/>
            <a:r>
              <a:rPr lang="he-IL" sz="4800" b="1" dirty="0" smtClean="0">
                <a:latin typeface="David" pitchFamily="34" charset="-79"/>
                <a:cs typeface="David" pitchFamily="34" charset="-79"/>
              </a:rPr>
              <a:t>מצרים והשאלה הפלסטינית:</a:t>
            </a:r>
            <a:br>
              <a:rPr lang="he-IL" sz="4800" b="1" dirty="0" smtClean="0">
                <a:latin typeface="David" pitchFamily="34" charset="-79"/>
                <a:cs typeface="David" pitchFamily="34" charset="-79"/>
              </a:rPr>
            </a:br>
            <a:r>
              <a:rPr lang="he-IL" sz="4800" b="1" dirty="0" smtClean="0">
                <a:latin typeface="David" pitchFamily="34" charset="-79"/>
                <a:cs typeface="David" pitchFamily="34" charset="-79"/>
              </a:rPr>
              <a:t>ניתוח על פי הגישה התרבותית</a:t>
            </a:r>
            <a:endParaRPr lang="he-IL" sz="4800" b="1" dirty="0">
              <a:latin typeface="David" pitchFamily="34" charset="-79"/>
              <a:cs typeface="David" pitchFamily="34" charset="-79"/>
            </a:endParaRPr>
          </a:p>
        </p:txBody>
      </p:sp>
      <p:sp>
        <p:nvSpPr>
          <p:cNvPr id="3" name="כותרת משנה 2"/>
          <p:cNvSpPr>
            <a:spLocks noGrp="1"/>
          </p:cNvSpPr>
          <p:nvPr>
            <p:ph type="subTitle" idx="1"/>
          </p:nvPr>
        </p:nvSpPr>
        <p:spPr>
          <a:xfrm>
            <a:off x="251520" y="4869160"/>
            <a:ext cx="8458200" cy="914400"/>
          </a:xfrm>
        </p:spPr>
        <p:txBody>
          <a:bodyPr>
            <a:noAutofit/>
          </a:bodyPr>
          <a:lstStyle/>
          <a:p>
            <a:pPr algn="r"/>
            <a:r>
              <a:rPr lang="he-IL" sz="2000" b="1" dirty="0" smtClean="0">
                <a:latin typeface="David" pitchFamily="34" charset="-79"/>
                <a:cs typeface="David" pitchFamily="34" charset="-79"/>
              </a:rPr>
              <a:t>גישות ואסכולות במדעי המדינה / </a:t>
            </a:r>
            <a:r>
              <a:rPr lang="he-IL" sz="2000" b="1" dirty="0" err="1" smtClean="0">
                <a:latin typeface="David" pitchFamily="34" charset="-79"/>
                <a:cs typeface="David" pitchFamily="34" charset="-79"/>
              </a:rPr>
              <a:t>פרופ</a:t>
            </a:r>
            <a:r>
              <a:rPr lang="he-IL" sz="2000" b="1" dirty="0" smtClean="0">
                <a:latin typeface="David" pitchFamily="34" charset="-79"/>
                <a:cs typeface="David" pitchFamily="34" charset="-79"/>
              </a:rPr>
              <a:t>' גבי בן דור</a:t>
            </a:r>
          </a:p>
          <a:p>
            <a:pPr algn="r"/>
            <a:r>
              <a:rPr lang="he-IL" sz="2000" b="1" dirty="0" smtClean="0">
                <a:latin typeface="David" pitchFamily="34" charset="-79"/>
                <a:cs typeface="David" pitchFamily="34" charset="-79"/>
              </a:rPr>
              <a:t>סמסטר ב' תשע"ה</a:t>
            </a:r>
          </a:p>
          <a:p>
            <a:pPr algn="r"/>
            <a:endParaRPr lang="he-IL" sz="2000" b="1" dirty="0" smtClean="0">
              <a:latin typeface="David" pitchFamily="34" charset="-79"/>
              <a:cs typeface="David" pitchFamily="34" charset="-79"/>
            </a:endParaRPr>
          </a:p>
          <a:p>
            <a:pPr algn="r"/>
            <a:r>
              <a:rPr lang="he-IL" sz="2000" b="1" dirty="0" smtClean="0">
                <a:latin typeface="David" pitchFamily="34" charset="-79"/>
                <a:cs typeface="David" pitchFamily="34" charset="-79"/>
              </a:rPr>
              <a:t>מגישים: יובל אילון, גיל דגן</a:t>
            </a:r>
            <a:endParaRPr lang="he-IL" sz="2000" b="1" dirty="0">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extBox 1"/>
          <p:cNvSpPr txBox="1"/>
          <p:nvPr/>
        </p:nvSpPr>
        <p:spPr>
          <a:xfrm>
            <a:off x="1007096" y="1131235"/>
            <a:ext cx="8136904" cy="5324535"/>
          </a:xfrm>
          <a:prstGeom prst="rect">
            <a:avLst/>
          </a:prstGeom>
          <a:noFill/>
        </p:spPr>
        <p:txBody>
          <a:bodyPr wrap="square" rtlCol="1">
            <a:spAutoFit/>
          </a:bodyPr>
          <a:lstStyle/>
          <a:p>
            <a:pPr algn="just">
              <a:lnSpc>
                <a:spcPts val="2400"/>
              </a:lnSpc>
              <a:spcBef>
                <a:spcPts val="600"/>
              </a:spcBef>
              <a:spcAft>
                <a:spcPts val="1200"/>
              </a:spcAft>
              <a:buFont typeface="Arial" pitchFamily="34" charset="0"/>
              <a:buChar char="•"/>
            </a:pPr>
            <a:r>
              <a:rPr lang="he-IL" sz="2000" dirty="0" smtClean="0">
                <a:latin typeface="David" pitchFamily="34" charset="-79"/>
                <a:cs typeface="David" pitchFamily="34" charset="-79"/>
              </a:rPr>
              <a:t> </a:t>
            </a:r>
            <a:r>
              <a:rPr lang="he-IL" sz="2000" b="1" dirty="0" smtClean="0">
                <a:latin typeface="David" pitchFamily="34" charset="-79"/>
                <a:cs typeface="David" pitchFamily="34" charset="-79"/>
              </a:rPr>
              <a:t>חקר התרבות עסק בפוליטיקה בעיקר בהיבט הפוליטיקה של התרבות, ולא </a:t>
            </a:r>
            <a:r>
              <a:rPr lang="en-US" sz="2000" b="1" dirty="0" smtClean="0">
                <a:latin typeface="David" pitchFamily="34" charset="-79"/>
                <a:cs typeface="David" pitchFamily="34" charset="-79"/>
              </a:rPr>
              <a:t/>
            </a:r>
            <a:br>
              <a:rPr lang="en-US" sz="2000" b="1" dirty="0" smtClean="0">
                <a:latin typeface="David" pitchFamily="34" charset="-79"/>
                <a:cs typeface="David" pitchFamily="34" charset="-79"/>
              </a:rPr>
            </a:br>
            <a:r>
              <a:rPr lang="he-IL" sz="2000" b="1" dirty="0" smtClean="0">
                <a:latin typeface="David" pitchFamily="34" charset="-79"/>
                <a:cs typeface="David" pitchFamily="34" charset="-79"/>
              </a:rPr>
              <a:t>  בתרבות הפוליטית.</a:t>
            </a:r>
          </a:p>
          <a:p>
            <a:pPr algn="just">
              <a:lnSpc>
                <a:spcPts val="2400"/>
              </a:lnSpc>
              <a:spcBef>
                <a:spcPts val="600"/>
              </a:spcBef>
              <a:spcAft>
                <a:spcPts val="1200"/>
              </a:spcAft>
              <a:buFont typeface="Arial" pitchFamily="34" charset="0"/>
              <a:buChar char="•"/>
            </a:pPr>
            <a:r>
              <a:rPr lang="he-IL" sz="2000" b="1" dirty="0" smtClean="0">
                <a:latin typeface="David" pitchFamily="34" charset="-79"/>
                <a:cs typeface="David" pitchFamily="34" charset="-79"/>
              </a:rPr>
              <a:t>החל בשנות השמונים המאוחרות לימודי הפוליטיקה של התרבות כן עסקו </a:t>
            </a:r>
            <a:r>
              <a:rPr lang="en-US" sz="2000" b="1" dirty="0" smtClean="0">
                <a:latin typeface="David" pitchFamily="34" charset="-79"/>
                <a:cs typeface="David" pitchFamily="34" charset="-79"/>
              </a:rPr>
              <a:t/>
            </a:r>
            <a:br>
              <a:rPr lang="en-US" sz="2000" b="1" dirty="0" smtClean="0">
                <a:latin typeface="David" pitchFamily="34" charset="-79"/>
                <a:cs typeface="David" pitchFamily="34" charset="-79"/>
              </a:rPr>
            </a:br>
            <a:r>
              <a:rPr lang="he-IL" sz="2000" b="1" dirty="0" smtClean="0">
                <a:latin typeface="David" pitchFamily="34" charset="-79"/>
                <a:cs typeface="David" pitchFamily="34" charset="-79"/>
              </a:rPr>
              <a:t>  מעט בהיבט התרבותי של הפוליטיקה, אך באופן מוגבל ובהתייחס לאופן בו </a:t>
            </a:r>
            <a:r>
              <a:rPr lang="en-US" sz="2000" b="1" dirty="0" smtClean="0">
                <a:latin typeface="David" pitchFamily="34" charset="-79"/>
                <a:cs typeface="David" pitchFamily="34" charset="-79"/>
              </a:rPr>
              <a:t/>
            </a:r>
            <a:br>
              <a:rPr lang="en-US" sz="2000" b="1" dirty="0" smtClean="0">
                <a:latin typeface="David" pitchFamily="34" charset="-79"/>
                <a:cs typeface="David" pitchFamily="34" charset="-79"/>
              </a:rPr>
            </a:br>
            <a:r>
              <a:rPr lang="he-IL" sz="2000" b="1" dirty="0" smtClean="0">
                <a:latin typeface="David" pitchFamily="34" charset="-79"/>
                <a:cs typeface="David" pitchFamily="34" charset="-79"/>
              </a:rPr>
              <a:t>  הפוליטיקה ומדיניות ממשלתית משפיעות על תחום תרבותי (אינטלקטואלי או </a:t>
            </a:r>
            <a:r>
              <a:rPr lang="en-US" sz="2000" b="1" dirty="0" smtClean="0">
                <a:latin typeface="David" pitchFamily="34" charset="-79"/>
                <a:cs typeface="David" pitchFamily="34" charset="-79"/>
              </a:rPr>
              <a:t/>
            </a:r>
            <a:br>
              <a:rPr lang="en-US" sz="2000" b="1" dirty="0" smtClean="0">
                <a:latin typeface="David" pitchFamily="34" charset="-79"/>
                <a:cs typeface="David" pitchFamily="34" charset="-79"/>
              </a:rPr>
            </a:br>
            <a:r>
              <a:rPr lang="he-IL" sz="2000" b="1" dirty="0" smtClean="0">
                <a:latin typeface="David" pitchFamily="34" charset="-79"/>
                <a:cs typeface="David" pitchFamily="34" charset="-79"/>
              </a:rPr>
              <a:t>  אומנותי) מסוים.</a:t>
            </a:r>
          </a:p>
          <a:p>
            <a:pPr algn="just">
              <a:lnSpc>
                <a:spcPts val="2400"/>
              </a:lnSpc>
              <a:spcBef>
                <a:spcPts val="600"/>
              </a:spcBef>
              <a:spcAft>
                <a:spcPts val="1200"/>
              </a:spcAft>
              <a:buFont typeface="Arial" pitchFamily="34" charset="0"/>
              <a:buChar char="•"/>
            </a:pPr>
            <a:r>
              <a:rPr lang="he-IL" sz="2000" b="1" dirty="0" smtClean="0">
                <a:latin typeface="David" pitchFamily="34" charset="-79"/>
                <a:cs typeface="David" pitchFamily="34" charset="-79"/>
              </a:rPr>
              <a:t> במהלך הזמן הוצעו דרכים שונות ורבות להגדרת התפיסה של התרבות הפוליטית </a:t>
            </a:r>
            <a:r>
              <a:rPr lang="en-US" sz="2000" b="1" dirty="0" smtClean="0">
                <a:latin typeface="David" pitchFamily="34" charset="-79"/>
                <a:cs typeface="David" pitchFamily="34" charset="-79"/>
              </a:rPr>
              <a:t/>
            </a:r>
            <a:br>
              <a:rPr lang="en-US" sz="2000" b="1" dirty="0" smtClean="0">
                <a:latin typeface="David" pitchFamily="34" charset="-79"/>
                <a:cs typeface="David" pitchFamily="34" charset="-79"/>
              </a:rPr>
            </a:br>
            <a:r>
              <a:rPr lang="he-IL" sz="2000" b="1" dirty="0" smtClean="0">
                <a:latin typeface="David" pitchFamily="34" charset="-79"/>
                <a:cs typeface="David" pitchFamily="34" charset="-79"/>
              </a:rPr>
              <a:t>  ויישומה המתודולוגי. </a:t>
            </a:r>
          </a:p>
          <a:p>
            <a:pPr algn="just">
              <a:lnSpc>
                <a:spcPts val="2400"/>
              </a:lnSpc>
              <a:spcBef>
                <a:spcPts val="600"/>
              </a:spcBef>
              <a:spcAft>
                <a:spcPts val="1200"/>
              </a:spcAft>
              <a:buFont typeface="Arial" pitchFamily="34" charset="0"/>
              <a:buChar char="•"/>
            </a:pPr>
            <a:r>
              <a:rPr lang="he-IL" sz="2000" b="1" dirty="0" smtClean="0">
                <a:latin typeface="David" pitchFamily="34" charset="-79"/>
                <a:cs typeface="David" pitchFamily="34" charset="-79"/>
              </a:rPr>
              <a:t> כל הדרכים התאפיינו בהבנה אינטואיטיבית ובשני מאפיינים בולטים:</a:t>
            </a:r>
          </a:p>
          <a:p>
            <a:pPr lvl="1" algn="just">
              <a:lnSpc>
                <a:spcPts val="1200"/>
              </a:lnSpc>
              <a:spcBef>
                <a:spcPts val="600"/>
              </a:spcBef>
              <a:spcAft>
                <a:spcPts val="1200"/>
              </a:spcAft>
              <a:buFont typeface="Arial" pitchFamily="34" charset="0"/>
              <a:buChar char="•"/>
            </a:pPr>
            <a:r>
              <a:rPr lang="he-IL" sz="2000" b="1" i="1" dirty="0" smtClean="0">
                <a:latin typeface="David" pitchFamily="34" charset="-79"/>
                <a:cs typeface="David" pitchFamily="34" charset="-79"/>
              </a:rPr>
              <a:t> הגדרת התרבות באופן אמפירי וסובייקטיבי.</a:t>
            </a:r>
          </a:p>
          <a:p>
            <a:pPr lvl="1" algn="just">
              <a:lnSpc>
                <a:spcPts val="1200"/>
              </a:lnSpc>
              <a:spcBef>
                <a:spcPts val="600"/>
              </a:spcBef>
              <a:spcAft>
                <a:spcPts val="1200"/>
              </a:spcAft>
              <a:buFont typeface="Arial" pitchFamily="34" charset="0"/>
              <a:buChar char="•"/>
            </a:pPr>
            <a:r>
              <a:rPr lang="he-IL" sz="2000" b="1" i="1" dirty="0" smtClean="0">
                <a:latin typeface="David" pitchFamily="34" charset="-79"/>
                <a:cs typeface="David" pitchFamily="34" charset="-79"/>
              </a:rPr>
              <a:t> דגש יתר לממדים הפסיכולוגיים של הפוליטיקה</a:t>
            </a:r>
            <a:r>
              <a:rPr lang="he-IL" sz="2000" i="1" dirty="0" smtClean="0">
                <a:latin typeface="David" pitchFamily="34" charset="-79"/>
                <a:cs typeface="David" pitchFamily="34" charset="-79"/>
              </a:rPr>
              <a:t>.</a:t>
            </a:r>
          </a:p>
          <a:p>
            <a:pPr algn="just">
              <a:lnSpc>
                <a:spcPts val="2400"/>
              </a:lnSpc>
              <a:spcBef>
                <a:spcPts val="600"/>
              </a:spcBef>
              <a:spcAft>
                <a:spcPts val="1200"/>
              </a:spcAft>
              <a:buFont typeface="Arial" pitchFamily="34" charset="0"/>
              <a:buChar char="•"/>
            </a:pPr>
            <a:r>
              <a:rPr lang="he-IL" sz="2000" b="1" dirty="0" smtClean="0">
                <a:latin typeface="David" pitchFamily="34" charset="-79"/>
                <a:cs typeface="David" pitchFamily="34" charset="-79"/>
              </a:rPr>
              <a:t> בשל מאפיינים אלה  המושג "תרבות פוליטית" הופעל כחומר סתימה ומילוי ללא </a:t>
            </a:r>
            <a:r>
              <a:rPr lang="en-US" sz="2000" b="1" dirty="0" smtClean="0">
                <a:latin typeface="David" pitchFamily="34" charset="-79"/>
                <a:cs typeface="David" pitchFamily="34" charset="-79"/>
              </a:rPr>
              <a:t/>
            </a:r>
            <a:br>
              <a:rPr lang="en-US" sz="2000" b="1" dirty="0" smtClean="0">
                <a:latin typeface="David" pitchFamily="34" charset="-79"/>
                <a:cs typeface="David" pitchFamily="34" charset="-79"/>
              </a:rPr>
            </a:br>
            <a:r>
              <a:rPr lang="he-IL" sz="2000" b="1" dirty="0" smtClean="0">
                <a:latin typeface="David" pitchFamily="34" charset="-79"/>
                <a:cs typeface="David" pitchFamily="34" charset="-79"/>
              </a:rPr>
              <a:t>  הגדרות ברורות. (במידה מסוימת, כמו "החומר האפל" בפיזיקה).</a:t>
            </a:r>
          </a:p>
        </p:txBody>
      </p:sp>
      <p:sp>
        <p:nvSpPr>
          <p:cNvPr id="3" name="מציין מיקום של מספר שקופית 2"/>
          <p:cNvSpPr>
            <a:spLocks noGrp="1"/>
          </p:cNvSpPr>
          <p:nvPr>
            <p:ph type="sldNum" sz="quarter" idx="12"/>
          </p:nvPr>
        </p:nvSpPr>
        <p:spPr/>
        <p:txBody>
          <a:bodyPr/>
          <a:lstStyle/>
          <a:p>
            <a:fld id="{8C567E97-1631-4DA8-8BE4-2F22EB067428}" type="slidenum">
              <a:rPr lang="he-IL" smtClean="0"/>
              <a:pPr/>
              <a:t>10</a:t>
            </a:fld>
            <a:endParaRPr lang="he-IL"/>
          </a:p>
        </p:txBody>
      </p:sp>
      <p:pic>
        <p:nvPicPr>
          <p:cNvPr id="3073" name="Picture 1"/>
          <p:cNvPicPr>
            <a:picLocks noChangeAspect="1" noChangeArrowheads="1"/>
          </p:cNvPicPr>
          <p:nvPr/>
        </p:nvPicPr>
        <p:blipFill>
          <a:blip r:embed="rId3" cstate="print"/>
          <a:srcRect/>
          <a:stretch>
            <a:fillRect/>
          </a:stretch>
        </p:blipFill>
        <p:spPr bwMode="auto">
          <a:xfrm>
            <a:off x="121298" y="0"/>
            <a:ext cx="1119674" cy="1119674"/>
          </a:xfrm>
          <a:prstGeom prst="rect">
            <a:avLst/>
          </a:prstGeom>
          <a:noFill/>
          <a:ln w="9525">
            <a:noFill/>
            <a:miter lim="800000"/>
            <a:headEnd/>
            <a:tailEnd/>
          </a:ln>
        </p:spPr>
      </p:pic>
      <p:sp>
        <p:nvSpPr>
          <p:cNvPr id="7" name="TextBox 6"/>
          <p:cNvSpPr txBox="1"/>
          <p:nvPr/>
        </p:nvSpPr>
        <p:spPr>
          <a:xfrm>
            <a:off x="3493078" y="261257"/>
            <a:ext cx="4911922" cy="400110"/>
          </a:xfrm>
          <a:prstGeom prst="rect">
            <a:avLst/>
          </a:prstGeom>
          <a:noFill/>
        </p:spPr>
        <p:txBody>
          <a:bodyPr wrap="none" rtlCol="1">
            <a:spAutoFit/>
          </a:bodyPr>
          <a:lstStyle/>
          <a:p>
            <a:r>
              <a:rPr lang="he-IL" sz="2000" b="1" dirty="0" smtClean="0">
                <a:latin typeface="David" pitchFamily="34" charset="-79"/>
                <a:cs typeface="David" pitchFamily="34" charset="-79"/>
              </a:rPr>
              <a:t>מצב אסכולת התרבות הפוליטית על פי </a:t>
            </a:r>
            <a:r>
              <a:rPr lang="en-US" sz="2000" b="1" dirty="0" smtClean="0">
                <a:latin typeface="David" pitchFamily="34" charset="-79"/>
                <a:cs typeface="David" pitchFamily="34" charset="-79"/>
              </a:rPr>
              <a:t>:Kidwell</a:t>
            </a:r>
            <a:endParaRPr lang="he-IL" sz="2000" b="1" dirty="0" smtClean="0">
              <a:latin typeface="David" pitchFamily="34" charset="-79"/>
              <a:cs typeface="David" pitchFamily="34" charset="-79"/>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8C567E97-1631-4DA8-8BE4-2F22EB067428}" type="slidenum">
              <a:rPr lang="he-IL" smtClean="0"/>
              <a:pPr/>
              <a:t>11</a:t>
            </a:fld>
            <a:endParaRPr lang="he-IL"/>
          </a:p>
        </p:txBody>
      </p:sp>
      <p:sp>
        <p:nvSpPr>
          <p:cNvPr id="3" name="מלבן 2"/>
          <p:cNvSpPr/>
          <p:nvPr/>
        </p:nvSpPr>
        <p:spPr>
          <a:xfrm>
            <a:off x="755781" y="994856"/>
            <a:ext cx="8108302" cy="5170646"/>
          </a:xfrm>
          <a:prstGeom prst="rect">
            <a:avLst/>
          </a:prstGeom>
        </p:spPr>
        <p:txBody>
          <a:bodyPr wrap="square">
            <a:spAutoFit/>
          </a:bodyPr>
          <a:lstStyle/>
          <a:p>
            <a:pPr algn="just">
              <a:lnSpc>
                <a:spcPts val="2400"/>
              </a:lnSpc>
              <a:spcBef>
                <a:spcPts val="600"/>
              </a:spcBef>
              <a:spcAft>
                <a:spcPts val="1200"/>
              </a:spcAft>
              <a:buFont typeface="Arial" pitchFamily="34" charset="0"/>
              <a:buChar char="•"/>
            </a:pPr>
            <a:r>
              <a:rPr lang="he-IL" sz="2000" b="1" dirty="0" smtClean="0">
                <a:latin typeface="David" pitchFamily="34" charset="-79"/>
                <a:cs typeface="David" pitchFamily="34" charset="-79"/>
              </a:rPr>
              <a:t> כותב המאמר מנסה למלא פער זה תוך שימוש  בתיאוריות של שיח  מובנה*  ומערכות  </a:t>
            </a:r>
            <a:r>
              <a:rPr lang="en-US" sz="2000" b="1" dirty="0" smtClean="0">
                <a:latin typeface="David" pitchFamily="34" charset="-79"/>
                <a:cs typeface="David" pitchFamily="34" charset="-79"/>
              </a:rPr>
              <a:t/>
            </a:r>
            <a:br>
              <a:rPr lang="en-US" sz="2000" b="1" dirty="0" smtClean="0">
                <a:latin typeface="David" pitchFamily="34" charset="-79"/>
                <a:cs typeface="David" pitchFamily="34" charset="-79"/>
              </a:rPr>
            </a:br>
            <a:r>
              <a:rPr lang="he-IL" sz="2000" b="1" dirty="0" smtClean="0">
                <a:latin typeface="David" pitchFamily="34" charset="-79"/>
                <a:cs typeface="David" pitchFamily="34" charset="-79"/>
              </a:rPr>
              <a:t>  מתפתחות מאליהן. </a:t>
            </a:r>
          </a:p>
          <a:p>
            <a:pPr algn="just">
              <a:lnSpc>
                <a:spcPts val="2400"/>
              </a:lnSpc>
              <a:spcBef>
                <a:spcPts val="600"/>
              </a:spcBef>
              <a:spcAft>
                <a:spcPts val="1200"/>
              </a:spcAft>
              <a:buFont typeface="Arial" pitchFamily="34" charset="0"/>
              <a:buChar char="•"/>
            </a:pPr>
            <a:r>
              <a:rPr lang="he-IL" sz="2000" b="1" dirty="0" smtClean="0">
                <a:latin typeface="David" pitchFamily="34" charset="-79"/>
                <a:cs typeface="David" pitchFamily="34" charset="-79"/>
              </a:rPr>
              <a:t> טענת המחקר של המחבר היא כי ניתן להגדיר את התרבות הפוליטית כמערכת  </a:t>
            </a:r>
            <a:r>
              <a:rPr lang="en-US" sz="2000" b="1" dirty="0" smtClean="0">
                <a:latin typeface="David" pitchFamily="34" charset="-79"/>
                <a:cs typeface="David" pitchFamily="34" charset="-79"/>
              </a:rPr>
              <a:t/>
            </a:r>
            <a:br>
              <a:rPr lang="en-US" sz="2000" b="1" dirty="0" smtClean="0">
                <a:latin typeface="David" pitchFamily="34" charset="-79"/>
                <a:cs typeface="David" pitchFamily="34" charset="-79"/>
              </a:rPr>
            </a:br>
            <a:r>
              <a:rPr lang="he-IL" sz="2000" b="1" dirty="0" smtClean="0">
                <a:latin typeface="David" pitchFamily="34" charset="-79"/>
                <a:cs typeface="David" pitchFamily="34" charset="-79"/>
              </a:rPr>
              <a:t>  מסודרת הניתנת לניתוח והגדרות של מאפייניה ויחסי הגומלין בין רכיביה.</a:t>
            </a:r>
          </a:p>
          <a:p>
            <a:pPr algn="just">
              <a:lnSpc>
                <a:spcPts val="2400"/>
              </a:lnSpc>
              <a:spcBef>
                <a:spcPts val="600"/>
              </a:spcBef>
              <a:spcAft>
                <a:spcPts val="1200"/>
              </a:spcAft>
              <a:buFont typeface="Arial" pitchFamily="34" charset="0"/>
              <a:buChar char="•"/>
            </a:pPr>
            <a:r>
              <a:rPr lang="he-IL" sz="2000" b="1" dirty="0" smtClean="0">
                <a:latin typeface="David" pitchFamily="34" charset="-79"/>
                <a:cs typeface="David" pitchFamily="34" charset="-79"/>
              </a:rPr>
              <a:t> מערכת כזו, אותה יוצרת תרבות פוליטית מסוימת, שולטת בעולם הידע  ובביצועיה </a:t>
            </a:r>
            <a:r>
              <a:rPr lang="en-US" sz="2000" b="1" dirty="0" smtClean="0">
                <a:latin typeface="David" pitchFamily="34" charset="-79"/>
                <a:cs typeface="David" pitchFamily="34" charset="-79"/>
              </a:rPr>
              <a:t/>
            </a:r>
            <a:br>
              <a:rPr lang="en-US" sz="2000" b="1" dirty="0" smtClean="0">
                <a:latin typeface="David" pitchFamily="34" charset="-79"/>
                <a:cs typeface="David" pitchFamily="34" charset="-79"/>
              </a:rPr>
            </a:br>
            <a:r>
              <a:rPr lang="he-IL" sz="2000" b="1" dirty="0" smtClean="0">
                <a:latin typeface="David" pitchFamily="34" charset="-79"/>
                <a:cs typeface="David" pitchFamily="34" charset="-79"/>
              </a:rPr>
              <a:t>  של הפוליטיקה. המערכת:</a:t>
            </a:r>
          </a:p>
          <a:p>
            <a:pPr lvl="1" algn="just">
              <a:lnSpc>
                <a:spcPts val="1200"/>
              </a:lnSpc>
              <a:spcBef>
                <a:spcPts val="600"/>
              </a:spcBef>
              <a:spcAft>
                <a:spcPts val="1200"/>
              </a:spcAft>
              <a:buFont typeface="Arial" pitchFamily="34" charset="0"/>
              <a:buChar char="•"/>
            </a:pPr>
            <a:r>
              <a:rPr lang="he-IL" sz="2000" b="1" dirty="0" smtClean="0">
                <a:latin typeface="David" pitchFamily="34" charset="-79"/>
                <a:cs typeface="David" pitchFamily="34" charset="-79"/>
              </a:rPr>
              <a:t> </a:t>
            </a:r>
            <a:r>
              <a:rPr lang="he-IL" sz="2000" b="1" i="1" dirty="0" smtClean="0">
                <a:latin typeface="David" pitchFamily="34" charset="-79"/>
                <a:cs typeface="David" pitchFamily="34" charset="-79"/>
              </a:rPr>
              <a:t>באה לידי ביטוי הן בהתנהגות והן באסטרטגיה</a:t>
            </a:r>
          </a:p>
          <a:p>
            <a:pPr lvl="1" algn="just">
              <a:lnSpc>
                <a:spcPts val="1200"/>
              </a:lnSpc>
              <a:spcBef>
                <a:spcPts val="600"/>
              </a:spcBef>
              <a:spcAft>
                <a:spcPts val="1200"/>
              </a:spcAft>
              <a:buFont typeface="Arial" pitchFamily="34" charset="0"/>
              <a:buChar char="•"/>
            </a:pPr>
            <a:r>
              <a:rPr lang="he-IL" sz="2000" b="1" i="1" dirty="0" smtClean="0">
                <a:latin typeface="David" pitchFamily="34" charset="-79"/>
                <a:cs typeface="David" pitchFamily="34" charset="-79"/>
              </a:rPr>
              <a:t> מהווה בסיס לתיאוריה חברתית</a:t>
            </a:r>
          </a:p>
          <a:p>
            <a:pPr lvl="1" algn="just">
              <a:lnSpc>
                <a:spcPts val="1200"/>
              </a:lnSpc>
              <a:spcBef>
                <a:spcPts val="600"/>
              </a:spcBef>
              <a:spcAft>
                <a:spcPts val="1200"/>
              </a:spcAft>
              <a:buFont typeface="Arial" pitchFamily="34" charset="0"/>
              <a:buChar char="•"/>
            </a:pPr>
            <a:r>
              <a:rPr lang="he-IL" sz="2000" b="1" i="1" dirty="0" smtClean="0">
                <a:latin typeface="David" pitchFamily="34" charset="-79"/>
                <a:cs typeface="David" pitchFamily="34" charset="-79"/>
              </a:rPr>
              <a:t> שולטת ביחס ובתמורות בין ההתנהגות לאסטרטגיה</a:t>
            </a:r>
          </a:p>
          <a:p>
            <a:pPr lvl="1" algn="just">
              <a:lnSpc>
                <a:spcPts val="1800"/>
              </a:lnSpc>
              <a:spcBef>
                <a:spcPts val="600"/>
              </a:spcBef>
              <a:spcAft>
                <a:spcPts val="1200"/>
              </a:spcAft>
            </a:pPr>
            <a:endParaRPr lang="he-IL" b="1" dirty="0" smtClean="0">
              <a:latin typeface="David" pitchFamily="34" charset="-79"/>
              <a:cs typeface="David" pitchFamily="34" charset="-79"/>
            </a:endParaRPr>
          </a:p>
          <a:p>
            <a:pPr>
              <a:lnSpc>
                <a:spcPts val="2400"/>
              </a:lnSpc>
              <a:spcBef>
                <a:spcPts val="600"/>
              </a:spcBef>
              <a:spcAft>
                <a:spcPts val="1200"/>
              </a:spcAft>
            </a:pPr>
            <a:r>
              <a:rPr lang="he-IL" b="1" dirty="0" smtClean="0">
                <a:latin typeface="David" pitchFamily="34" charset="-79"/>
                <a:cs typeface="David" pitchFamily="34" charset="-79"/>
              </a:rPr>
              <a:t>* </a:t>
            </a:r>
            <a:r>
              <a:rPr lang="he-IL" dirty="0" smtClean="0">
                <a:latin typeface="David" pitchFamily="34" charset="-79"/>
                <a:cs typeface="David" pitchFamily="34" charset="-79"/>
              </a:rPr>
              <a:t>תיאוריה של </a:t>
            </a:r>
            <a:r>
              <a:rPr lang="en-US" dirty="0" smtClean="0">
                <a:latin typeface="David" pitchFamily="34" charset="-79"/>
                <a:cs typeface="David" pitchFamily="34" charset="-79"/>
              </a:rPr>
              <a:t>Michel </a:t>
            </a:r>
            <a:r>
              <a:rPr lang="en-US" dirty="0" err="1" smtClean="0">
                <a:latin typeface="David" pitchFamily="34" charset="-79"/>
                <a:cs typeface="David" pitchFamily="34" charset="-79"/>
              </a:rPr>
              <a:t>Foucoult</a:t>
            </a:r>
            <a:r>
              <a:rPr lang="he-IL" dirty="0" smtClean="0">
                <a:latin typeface="David" pitchFamily="34" charset="-79"/>
                <a:cs typeface="David" pitchFamily="34" charset="-79"/>
              </a:rPr>
              <a:t> מראשית שנות ה – 70 הטוענת כי ניתן לתאר </a:t>
            </a:r>
            <a:r>
              <a:rPr lang="en-US" dirty="0" smtClean="0">
                <a:latin typeface="David" pitchFamily="34" charset="-79"/>
                <a:cs typeface="David" pitchFamily="34" charset="-79"/>
              </a:rPr>
              <a:t/>
            </a:r>
            <a:br>
              <a:rPr lang="en-US" dirty="0" smtClean="0">
                <a:latin typeface="David" pitchFamily="34" charset="-79"/>
                <a:cs typeface="David" pitchFamily="34" charset="-79"/>
              </a:rPr>
            </a:br>
            <a:r>
              <a:rPr lang="he-IL" dirty="0" smtClean="0">
                <a:latin typeface="David" pitchFamily="34" charset="-79"/>
                <a:cs typeface="David" pitchFamily="34" charset="-79"/>
              </a:rPr>
              <a:t>  באופן הדיר את היחסים בין אלמנטים של מערכת מסוימת על ידי מערכת </a:t>
            </a:r>
            <a:r>
              <a:rPr lang="en-US" dirty="0" smtClean="0">
                <a:latin typeface="David" pitchFamily="34" charset="-79"/>
                <a:cs typeface="David" pitchFamily="34" charset="-79"/>
              </a:rPr>
              <a:t/>
            </a:r>
            <a:br>
              <a:rPr lang="en-US" dirty="0" smtClean="0">
                <a:latin typeface="David" pitchFamily="34" charset="-79"/>
                <a:cs typeface="David" pitchFamily="34" charset="-79"/>
              </a:rPr>
            </a:br>
            <a:r>
              <a:rPr lang="he-IL" dirty="0" smtClean="0">
                <a:latin typeface="David" pitchFamily="34" charset="-79"/>
                <a:cs typeface="David" pitchFamily="34" charset="-79"/>
              </a:rPr>
              <a:t>  מוגדרת וחד משמעית של שיח.</a:t>
            </a:r>
          </a:p>
        </p:txBody>
      </p:sp>
      <p:sp>
        <p:nvSpPr>
          <p:cNvPr id="4" name="TextBox 3"/>
          <p:cNvSpPr txBox="1"/>
          <p:nvPr/>
        </p:nvSpPr>
        <p:spPr>
          <a:xfrm>
            <a:off x="7263399" y="289250"/>
            <a:ext cx="1608133" cy="400110"/>
          </a:xfrm>
          <a:prstGeom prst="rect">
            <a:avLst/>
          </a:prstGeom>
          <a:noFill/>
        </p:spPr>
        <p:txBody>
          <a:bodyPr wrap="none" rtlCol="1">
            <a:spAutoFit/>
          </a:bodyPr>
          <a:lstStyle/>
          <a:p>
            <a:r>
              <a:rPr lang="he-IL" sz="2000" b="1" dirty="0" smtClean="0">
                <a:latin typeface="David" pitchFamily="34" charset="-79"/>
                <a:cs typeface="David" pitchFamily="34" charset="-79"/>
              </a:rPr>
              <a:t>ולכן הוא מציע:</a:t>
            </a:r>
          </a:p>
        </p:txBody>
      </p:sp>
      <p:pic>
        <p:nvPicPr>
          <p:cNvPr id="6" name="Picture 2" descr="http://ts1.mm.bing.net/th?&amp;id=JN.HfQufK7jm9oFJlh3lFfKSQ&amp;w=300&amp;h=300&amp;c=0&amp;pid=1.9&amp;rs=0&amp;p=0"/>
          <p:cNvPicPr>
            <a:picLocks noChangeAspect="1" noChangeArrowheads="1"/>
          </p:cNvPicPr>
          <p:nvPr/>
        </p:nvPicPr>
        <p:blipFill>
          <a:blip r:embed="rId2" cstate="print"/>
          <a:srcRect/>
          <a:stretch>
            <a:fillRect/>
          </a:stretch>
        </p:blipFill>
        <p:spPr bwMode="auto">
          <a:xfrm>
            <a:off x="186612" y="4995280"/>
            <a:ext cx="1592133" cy="159213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8C567E97-1631-4DA8-8BE4-2F22EB067428}" type="slidenum">
              <a:rPr lang="he-IL" smtClean="0"/>
              <a:pPr/>
              <a:t>12</a:t>
            </a:fld>
            <a:endParaRPr lang="he-IL"/>
          </a:p>
        </p:txBody>
      </p:sp>
      <p:sp>
        <p:nvSpPr>
          <p:cNvPr id="3" name="מלבן 2"/>
          <p:cNvSpPr/>
          <p:nvPr/>
        </p:nvSpPr>
        <p:spPr>
          <a:xfrm>
            <a:off x="755781" y="994856"/>
            <a:ext cx="8108302" cy="5016758"/>
          </a:xfrm>
          <a:prstGeom prst="rect">
            <a:avLst/>
          </a:prstGeom>
        </p:spPr>
        <p:txBody>
          <a:bodyPr wrap="square">
            <a:spAutoFit/>
          </a:bodyPr>
          <a:lstStyle/>
          <a:p>
            <a:pPr algn="just">
              <a:lnSpc>
                <a:spcPts val="2400"/>
              </a:lnSpc>
              <a:spcBef>
                <a:spcPts val="600"/>
              </a:spcBef>
              <a:spcAft>
                <a:spcPts val="1200"/>
              </a:spcAft>
            </a:pPr>
            <a:endParaRPr lang="he-IL" sz="2000" b="1" dirty="0" smtClean="0">
              <a:latin typeface="David" pitchFamily="34" charset="-79"/>
              <a:cs typeface="David" pitchFamily="34" charset="-79"/>
            </a:endParaRPr>
          </a:p>
          <a:p>
            <a:pPr algn="just">
              <a:lnSpc>
                <a:spcPts val="2400"/>
              </a:lnSpc>
              <a:spcBef>
                <a:spcPts val="600"/>
              </a:spcBef>
              <a:spcAft>
                <a:spcPts val="1200"/>
              </a:spcAft>
              <a:buFont typeface="Arial" pitchFamily="34" charset="0"/>
              <a:buChar char="•"/>
            </a:pPr>
            <a:r>
              <a:rPr lang="he-IL" sz="2000" b="1" dirty="0" smtClean="0">
                <a:latin typeface="David" pitchFamily="34" charset="-79"/>
                <a:cs typeface="David" pitchFamily="34" charset="-79"/>
              </a:rPr>
              <a:t> </a:t>
            </a:r>
            <a:r>
              <a:rPr lang="he-IL" sz="2400" b="1" u="sng" dirty="0" smtClean="0">
                <a:latin typeface="David" pitchFamily="34" charset="-79"/>
                <a:cs typeface="David" pitchFamily="34" charset="-79"/>
              </a:rPr>
              <a:t>המערכת היא דיסקורסיבית</a:t>
            </a:r>
            <a:r>
              <a:rPr lang="he-IL" sz="2000" b="1" dirty="0" smtClean="0">
                <a:latin typeface="David" pitchFamily="34" charset="-79"/>
                <a:cs typeface="David" pitchFamily="34" charset="-79"/>
              </a:rPr>
              <a:t>. לכל ההיגדים, בין אם מילוליים (</a:t>
            </a:r>
            <a:r>
              <a:rPr lang="he-IL" sz="2000" b="1" dirty="0" err="1" smtClean="0">
                <a:latin typeface="David" pitchFamily="34" charset="-79"/>
                <a:cs typeface="David" pitchFamily="34" charset="-79"/>
              </a:rPr>
              <a:t>פוקו</a:t>
            </a:r>
            <a:r>
              <a:rPr lang="he-IL" sz="2000" b="1" dirty="0" smtClean="0">
                <a:latin typeface="David" pitchFamily="34" charset="-79"/>
                <a:cs typeface="David" pitchFamily="34" charset="-79"/>
              </a:rPr>
              <a:t>) ובין אם  </a:t>
            </a:r>
            <a:r>
              <a:rPr lang="en-US" sz="2000" b="1" dirty="0" smtClean="0">
                <a:latin typeface="David" pitchFamily="34" charset="-79"/>
                <a:cs typeface="David" pitchFamily="34" charset="-79"/>
              </a:rPr>
              <a:t/>
            </a:r>
            <a:br>
              <a:rPr lang="en-US" sz="2000" b="1" dirty="0" smtClean="0">
                <a:latin typeface="David" pitchFamily="34" charset="-79"/>
                <a:cs typeface="David" pitchFamily="34" charset="-79"/>
              </a:rPr>
            </a:br>
            <a:r>
              <a:rPr lang="he-IL" sz="2000" b="1" dirty="0" smtClean="0">
                <a:latin typeface="David" pitchFamily="34" charset="-79"/>
                <a:cs typeface="David" pitchFamily="34" charset="-79"/>
              </a:rPr>
              <a:t>  סמלים או מטפורות פירוש חד ערכי (</a:t>
            </a:r>
            <a:r>
              <a:rPr lang="he-IL" sz="2000" dirty="0" smtClean="0">
                <a:latin typeface="David" pitchFamily="34" charset="-79"/>
                <a:cs typeface="David" pitchFamily="34" charset="-79"/>
              </a:rPr>
              <a:t>המוגדר ומובן באופן חד משמעי. כמו פונקציה   </a:t>
            </a:r>
            <a:r>
              <a:rPr lang="en-US" sz="2000" dirty="0" smtClean="0">
                <a:latin typeface="David" pitchFamily="34" charset="-79"/>
                <a:cs typeface="David" pitchFamily="34" charset="-79"/>
              </a:rPr>
              <a:t/>
            </a:r>
            <a:br>
              <a:rPr lang="en-US" sz="2000" dirty="0" smtClean="0">
                <a:latin typeface="David" pitchFamily="34" charset="-79"/>
                <a:cs typeface="David" pitchFamily="34" charset="-79"/>
              </a:rPr>
            </a:br>
            <a:r>
              <a:rPr lang="he-IL" sz="2000" dirty="0" smtClean="0">
                <a:latin typeface="David" pitchFamily="34" charset="-79"/>
                <a:cs typeface="David" pitchFamily="34" charset="-79"/>
              </a:rPr>
              <a:t>  מתמטית, אין שני פתרונות לאותו ערך).</a:t>
            </a:r>
            <a:r>
              <a:rPr lang="he-IL" sz="2000" b="1" dirty="0" smtClean="0">
                <a:latin typeface="David" pitchFamily="34" charset="-79"/>
                <a:cs typeface="David" pitchFamily="34" charset="-79"/>
              </a:rPr>
              <a:t> פירוש זה מחבר לא רק בין כוונה ומשמעות  </a:t>
            </a:r>
            <a:r>
              <a:rPr lang="en-US" sz="2000" b="1" dirty="0" smtClean="0">
                <a:latin typeface="David" pitchFamily="34" charset="-79"/>
                <a:cs typeface="David" pitchFamily="34" charset="-79"/>
              </a:rPr>
              <a:t/>
            </a:r>
            <a:br>
              <a:rPr lang="en-US" sz="2000" b="1" dirty="0" smtClean="0">
                <a:latin typeface="David" pitchFamily="34" charset="-79"/>
                <a:cs typeface="David" pitchFamily="34" charset="-79"/>
              </a:rPr>
            </a:br>
            <a:r>
              <a:rPr lang="he-IL" sz="2000" b="1" dirty="0" smtClean="0">
                <a:latin typeface="David" pitchFamily="34" charset="-79"/>
                <a:cs typeface="David" pitchFamily="34" charset="-79"/>
              </a:rPr>
              <a:t>  אלא גם  קובע יחס מסוים בין ההיגדים לרכיבים ותופעות במערכת הפוליטית.</a:t>
            </a:r>
            <a:endParaRPr lang="he-IL" b="1" dirty="0" smtClean="0">
              <a:latin typeface="David" pitchFamily="34" charset="-79"/>
              <a:cs typeface="David" pitchFamily="34" charset="-79"/>
            </a:endParaRPr>
          </a:p>
          <a:p>
            <a:pPr>
              <a:lnSpc>
                <a:spcPts val="2400"/>
              </a:lnSpc>
              <a:spcBef>
                <a:spcPts val="600"/>
              </a:spcBef>
              <a:spcAft>
                <a:spcPts val="1200"/>
              </a:spcAft>
              <a:buFont typeface="Arial" pitchFamily="34" charset="0"/>
              <a:buChar char="•"/>
            </a:pPr>
            <a:r>
              <a:rPr lang="he-IL" sz="2400" b="1" dirty="0" smtClean="0">
                <a:latin typeface="David" pitchFamily="34" charset="-79"/>
                <a:cs typeface="David" pitchFamily="34" charset="-79"/>
              </a:rPr>
              <a:t> </a:t>
            </a:r>
            <a:r>
              <a:rPr lang="he-IL" sz="2400" b="1" u="sng" dirty="0" smtClean="0">
                <a:latin typeface="David" pitchFamily="34" charset="-79"/>
                <a:cs typeface="David" pitchFamily="34" charset="-79"/>
              </a:rPr>
              <a:t>המערכת היא </a:t>
            </a:r>
            <a:r>
              <a:rPr lang="he-IL" sz="2400" b="1" u="sng" dirty="0" err="1" smtClean="0">
                <a:latin typeface="David" pitchFamily="34" charset="-79"/>
                <a:cs typeface="David" pitchFamily="34" charset="-79"/>
              </a:rPr>
              <a:t>פרפורמטיבית</a:t>
            </a:r>
            <a:r>
              <a:rPr lang="he-IL" sz="2400" b="1" dirty="0" smtClean="0">
                <a:latin typeface="David" pitchFamily="34" charset="-79"/>
                <a:cs typeface="David" pitchFamily="34" charset="-79"/>
              </a:rPr>
              <a:t>. </a:t>
            </a:r>
            <a:r>
              <a:rPr lang="he-IL" sz="2000" b="1" dirty="0" smtClean="0">
                <a:latin typeface="David" pitchFamily="34" charset="-79"/>
                <a:cs typeface="David" pitchFamily="34" charset="-79"/>
              </a:rPr>
              <a:t>ההיגדים הם היגדים המגדירים פעולה מסוימת  </a:t>
            </a:r>
            <a:r>
              <a:rPr lang="en-US" sz="2000" b="1" dirty="0" smtClean="0">
                <a:latin typeface="David" pitchFamily="34" charset="-79"/>
                <a:cs typeface="David" pitchFamily="34" charset="-79"/>
              </a:rPr>
              <a:t/>
            </a:r>
            <a:br>
              <a:rPr lang="en-US" sz="2000" b="1" dirty="0" smtClean="0">
                <a:latin typeface="David" pitchFamily="34" charset="-79"/>
                <a:cs typeface="David" pitchFamily="34" charset="-79"/>
              </a:rPr>
            </a:br>
            <a:r>
              <a:rPr lang="he-IL" sz="2000" b="1" dirty="0" smtClean="0">
                <a:latin typeface="David" pitchFamily="34" charset="-79"/>
                <a:cs typeface="David" pitchFamily="34" charset="-79"/>
              </a:rPr>
              <a:t>   ועצם השימוש בהם מהווה פעולה (המשפט " הרי את מקודשת לי" הוא אמירה  </a:t>
            </a:r>
            <a:r>
              <a:rPr lang="en-US" sz="2000" b="1" dirty="0" smtClean="0">
                <a:latin typeface="David" pitchFamily="34" charset="-79"/>
                <a:cs typeface="David" pitchFamily="34" charset="-79"/>
              </a:rPr>
              <a:t/>
            </a:r>
            <a:br>
              <a:rPr lang="en-US" sz="2000" b="1" dirty="0" smtClean="0">
                <a:latin typeface="David" pitchFamily="34" charset="-79"/>
                <a:cs typeface="David" pitchFamily="34" charset="-79"/>
              </a:rPr>
            </a:br>
            <a:r>
              <a:rPr lang="he-IL" sz="2000" b="1" dirty="0" smtClean="0">
                <a:latin typeface="David" pitchFamily="34" charset="-79"/>
                <a:cs typeface="David" pitchFamily="34" charset="-79"/>
              </a:rPr>
              <a:t>   </a:t>
            </a:r>
            <a:r>
              <a:rPr lang="he-IL" sz="2000" b="1" dirty="0" err="1" smtClean="0">
                <a:latin typeface="David" pitchFamily="34" charset="-79"/>
                <a:cs typeface="David" pitchFamily="34" charset="-79"/>
              </a:rPr>
              <a:t>פרפורמטיבית</a:t>
            </a:r>
            <a:r>
              <a:rPr lang="he-IL" sz="2000" b="1" dirty="0" smtClean="0">
                <a:latin typeface="David" pitchFamily="34" charset="-79"/>
                <a:cs typeface="David" pitchFamily="34" charset="-79"/>
              </a:rPr>
              <a:t>).</a:t>
            </a:r>
          </a:p>
          <a:p>
            <a:pPr>
              <a:lnSpc>
                <a:spcPts val="2400"/>
              </a:lnSpc>
              <a:spcBef>
                <a:spcPts val="600"/>
              </a:spcBef>
              <a:spcAft>
                <a:spcPts val="1200"/>
              </a:spcAft>
              <a:buFont typeface="Arial" pitchFamily="34" charset="0"/>
              <a:buChar char="•"/>
            </a:pPr>
            <a:r>
              <a:rPr lang="he-IL" sz="2000" b="1" dirty="0" smtClean="0">
                <a:latin typeface="David" pitchFamily="34" charset="-79"/>
                <a:cs typeface="David" pitchFamily="34" charset="-79"/>
              </a:rPr>
              <a:t> </a:t>
            </a:r>
            <a:r>
              <a:rPr lang="he-IL" sz="2400" b="1" u="sng" dirty="0" smtClean="0">
                <a:latin typeface="David" pitchFamily="34" charset="-79"/>
                <a:cs typeface="David" pitchFamily="34" charset="-79"/>
              </a:rPr>
              <a:t>המערכת היא </a:t>
            </a:r>
            <a:r>
              <a:rPr lang="he-IL" sz="2400" b="1" u="sng" dirty="0" err="1" smtClean="0">
                <a:latin typeface="David" pitchFamily="34" charset="-79"/>
                <a:cs typeface="David" pitchFamily="34" charset="-79"/>
              </a:rPr>
              <a:t>אוטופאוזית</a:t>
            </a:r>
            <a:r>
              <a:rPr lang="he-IL" sz="2000" b="1" dirty="0" smtClean="0">
                <a:latin typeface="David" pitchFamily="34" charset="-79"/>
                <a:cs typeface="David" pitchFamily="34" charset="-79"/>
              </a:rPr>
              <a:t>. מקור המושג במערכות ביולוגיות המקיימות  </a:t>
            </a:r>
            <a:r>
              <a:rPr lang="en-US" sz="2000" b="1" dirty="0" smtClean="0">
                <a:latin typeface="David" pitchFamily="34" charset="-79"/>
                <a:cs typeface="David" pitchFamily="34" charset="-79"/>
              </a:rPr>
              <a:t/>
            </a:r>
            <a:br>
              <a:rPr lang="en-US" sz="2000" b="1" dirty="0" smtClean="0">
                <a:latin typeface="David" pitchFamily="34" charset="-79"/>
                <a:cs typeface="David" pitchFamily="34" charset="-79"/>
              </a:rPr>
            </a:br>
            <a:r>
              <a:rPr lang="he-IL" sz="2000" b="1" dirty="0" smtClean="0">
                <a:latin typeface="David" pitchFamily="34" charset="-79"/>
                <a:cs typeface="David" pitchFamily="34" charset="-79"/>
              </a:rPr>
              <a:t>  ומווסתת תהליכים אשר חלקם גורמים להתפתחות המערכת המבצעת אותם. (חלוקת  </a:t>
            </a:r>
            <a:r>
              <a:rPr lang="en-US" sz="2000" b="1" dirty="0" smtClean="0">
                <a:latin typeface="David" pitchFamily="34" charset="-79"/>
                <a:cs typeface="David" pitchFamily="34" charset="-79"/>
              </a:rPr>
              <a:t/>
            </a:r>
            <a:br>
              <a:rPr lang="en-US" sz="2000" b="1" dirty="0" smtClean="0">
                <a:latin typeface="David" pitchFamily="34" charset="-79"/>
                <a:cs typeface="David" pitchFamily="34" charset="-79"/>
              </a:rPr>
            </a:br>
            <a:r>
              <a:rPr lang="he-IL" sz="2000" b="1" dirty="0" smtClean="0">
                <a:latin typeface="David" pitchFamily="34" charset="-79"/>
                <a:cs typeface="David" pitchFamily="34" charset="-79"/>
              </a:rPr>
              <a:t>  תא חי, כדוגמא). בהקשר התרבות הפוליטית, תרבות זו מווסתת את התהליכים  </a:t>
            </a:r>
            <a:r>
              <a:rPr lang="en-US" sz="2000" b="1" dirty="0" smtClean="0">
                <a:latin typeface="David" pitchFamily="34" charset="-79"/>
                <a:cs typeface="David" pitchFamily="34" charset="-79"/>
              </a:rPr>
              <a:t/>
            </a:r>
            <a:br>
              <a:rPr lang="en-US" sz="2000" b="1" dirty="0" smtClean="0">
                <a:latin typeface="David" pitchFamily="34" charset="-79"/>
                <a:cs typeface="David" pitchFamily="34" charset="-79"/>
              </a:rPr>
            </a:br>
            <a:r>
              <a:rPr lang="he-IL" sz="2000" b="1" dirty="0" smtClean="0">
                <a:latin typeface="David" pitchFamily="34" charset="-79"/>
                <a:cs typeface="David" pitchFamily="34" charset="-79"/>
              </a:rPr>
              <a:t>  המתרחשים בה ויוצרת עוד ועוד  רכיבים העונים לשני המאפיינים הקודמים.</a:t>
            </a:r>
          </a:p>
          <a:p>
            <a:pPr>
              <a:lnSpc>
                <a:spcPts val="2400"/>
              </a:lnSpc>
              <a:spcBef>
                <a:spcPts val="600"/>
              </a:spcBef>
              <a:spcAft>
                <a:spcPts val="1200"/>
              </a:spcAft>
            </a:pPr>
            <a:endParaRPr lang="he-IL" sz="2000" b="1" dirty="0" smtClean="0">
              <a:latin typeface="David" pitchFamily="34" charset="-79"/>
              <a:cs typeface="David" pitchFamily="34" charset="-79"/>
            </a:endParaRPr>
          </a:p>
        </p:txBody>
      </p:sp>
      <p:sp>
        <p:nvSpPr>
          <p:cNvPr id="4" name="TextBox 3"/>
          <p:cNvSpPr txBox="1"/>
          <p:nvPr/>
        </p:nvSpPr>
        <p:spPr>
          <a:xfrm>
            <a:off x="1526251" y="289250"/>
            <a:ext cx="7345281" cy="400110"/>
          </a:xfrm>
          <a:prstGeom prst="rect">
            <a:avLst/>
          </a:prstGeom>
          <a:noFill/>
        </p:spPr>
        <p:txBody>
          <a:bodyPr wrap="none" rtlCol="1">
            <a:spAutoFit/>
          </a:bodyPr>
          <a:lstStyle/>
          <a:p>
            <a:r>
              <a:rPr lang="he-IL" sz="2000" b="1" dirty="0" smtClean="0">
                <a:latin typeface="David" pitchFamily="34" charset="-79"/>
                <a:cs typeface="David" pitchFamily="34" charset="-79"/>
              </a:rPr>
              <a:t>לשיטתו של </a:t>
            </a:r>
            <a:r>
              <a:rPr lang="en-US" sz="2000" b="1" dirty="0" smtClean="0">
                <a:latin typeface="David" pitchFamily="34" charset="-79"/>
                <a:cs typeface="David" pitchFamily="34" charset="-79"/>
              </a:rPr>
              <a:t>Kidwell</a:t>
            </a:r>
            <a:r>
              <a:rPr lang="he-IL" sz="2000" b="1" dirty="0" smtClean="0">
                <a:latin typeface="David" pitchFamily="34" charset="-79"/>
                <a:cs typeface="David" pitchFamily="34" charset="-79"/>
              </a:rPr>
              <a:t>, התרבות הפוליטית כמערכת כוללת שלושה מאפיינים:</a:t>
            </a:r>
          </a:p>
        </p:txBody>
      </p:sp>
      <p:pic>
        <p:nvPicPr>
          <p:cNvPr id="23556" name="Picture 4" descr="http://ts1.mm.bing.net/th?&amp;id=JN.kGBzYjtCFB%2bNXuzPF1Nwgw&amp;w=300&amp;h=300&amp;c=0&amp;pid=1.9&amp;rs=0&amp;p=0"/>
          <p:cNvPicPr>
            <a:picLocks noChangeAspect="1" noChangeArrowheads="1"/>
          </p:cNvPicPr>
          <p:nvPr/>
        </p:nvPicPr>
        <p:blipFill>
          <a:blip r:embed="rId2" cstate="print"/>
          <a:srcRect l="19473" t="15513" r="28282" b="19181"/>
          <a:stretch>
            <a:fillRect/>
          </a:stretch>
        </p:blipFill>
        <p:spPr bwMode="auto">
          <a:xfrm>
            <a:off x="167950" y="5514392"/>
            <a:ext cx="1303797" cy="1222310"/>
          </a:xfrm>
          <a:prstGeom prst="rect">
            <a:avLst/>
          </a:prstGeom>
          <a:noFill/>
        </p:spPr>
      </p:pic>
      <p:sp>
        <p:nvSpPr>
          <p:cNvPr id="3073" name="Film">
            <a:hlinkClick r:id="rId3"/>
          </p:cNvPr>
          <p:cNvSpPr>
            <a:spLocks noEditPoints="1" noChangeArrowheads="1"/>
          </p:cNvSpPr>
          <p:nvPr/>
        </p:nvSpPr>
        <p:spPr bwMode="auto">
          <a:xfrm>
            <a:off x="6371136" y="5617027"/>
            <a:ext cx="1166132" cy="1062446"/>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e-IL"/>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8C567E97-1631-4DA8-8BE4-2F22EB067428}" type="slidenum">
              <a:rPr lang="he-IL" smtClean="0"/>
              <a:pPr/>
              <a:t>13</a:t>
            </a:fld>
            <a:endParaRPr lang="he-IL" dirty="0"/>
          </a:p>
        </p:txBody>
      </p:sp>
      <p:sp>
        <p:nvSpPr>
          <p:cNvPr id="4" name="TextBox 3"/>
          <p:cNvSpPr txBox="1"/>
          <p:nvPr/>
        </p:nvSpPr>
        <p:spPr>
          <a:xfrm>
            <a:off x="2834640" y="4833258"/>
            <a:ext cx="5303520" cy="369332"/>
          </a:xfrm>
          <a:prstGeom prst="rect">
            <a:avLst/>
          </a:prstGeom>
          <a:noFill/>
        </p:spPr>
        <p:txBody>
          <a:bodyPr wrap="square" rtlCol="1">
            <a:spAutoFit/>
          </a:bodyPr>
          <a:lstStyle/>
          <a:p>
            <a:r>
              <a:rPr lang="he-IL" dirty="0" smtClean="0"/>
              <a:t>.</a:t>
            </a:r>
          </a:p>
        </p:txBody>
      </p:sp>
      <p:sp>
        <p:nvSpPr>
          <p:cNvPr id="5" name="מלבן 4"/>
          <p:cNvSpPr/>
          <p:nvPr/>
        </p:nvSpPr>
        <p:spPr>
          <a:xfrm>
            <a:off x="772876" y="289449"/>
            <a:ext cx="7702751"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he-IL" sz="5400" b="1" cap="none" spc="0" dirty="0" smtClean="0">
                <a:ln/>
                <a:solidFill>
                  <a:srgbClr val="FF0000"/>
                </a:solidFill>
                <a:effectLst/>
              </a:rPr>
              <a:t>מצרים- בין </a:t>
            </a:r>
            <a:r>
              <a:rPr lang="he-IL" sz="5400" b="1" cap="none" spc="0" dirty="0" err="1" smtClean="0">
                <a:ln/>
                <a:solidFill>
                  <a:srgbClr val="FF0000"/>
                </a:solidFill>
                <a:effectLst/>
              </a:rPr>
              <a:t>פוקיאמה</a:t>
            </a:r>
            <a:r>
              <a:rPr lang="he-IL" sz="5400" b="1" cap="none" spc="0" dirty="0" smtClean="0">
                <a:ln/>
                <a:solidFill>
                  <a:srgbClr val="FF0000"/>
                </a:solidFill>
                <a:effectLst/>
              </a:rPr>
              <a:t> </a:t>
            </a:r>
            <a:r>
              <a:rPr lang="he-IL" sz="5400" b="1" cap="none" spc="0" dirty="0" err="1" smtClean="0">
                <a:ln/>
                <a:solidFill>
                  <a:srgbClr val="FF0000"/>
                </a:solidFill>
                <a:effectLst/>
              </a:rPr>
              <a:t>להנטינגטון</a:t>
            </a:r>
            <a:endParaRPr lang="he-IL" sz="5400" b="1" cap="none" spc="0" dirty="0">
              <a:ln/>
              <a:solidFill>
                <a:srgbClr val="FF0000"/>
              </a:solidFill>
              <a:effectLst/>
            </a:endParaRPr>
          </a:p>
        </p:txBody>
      </p:sp>
      <p:pic>
        <p:nvPicPr>
          <p:cNvPr id="7170" name="Picture 2" descr="http://ts3.mm.bing.net/th?id=JN.4B5ScT73kEK087wghD8YXA&amp;amp;pid=15.1"/>
          <p:cNvPicPr>
            <a:picLocks noChangeAspect="1" noChangeArrowheads="1"/>
          </p:cNvPicPr>
          <p:nvPr/>
        </p:nvPicPr>
        <p:blipFill>
          <a:blip r:embed="rId2" cstate="print"/>
          <a:srcRect/>
          <a:stretch>
            <a:fillRect/>
          </a:stretch>
        </p:blipFill>
        <p:spPr bwMode="auto">
          <a:xfrm>
            <a:off x="3879669" y="1068081"/>
            <a:ext cx="1554480" cy="1749088"/>
          </a:xfrm>
          <a:prstGeom prst="rect">
            <a:avLst/>
          </a:prstGeom>
          <a:noFill/>
        </p:spPr>
      </p:pic>
      <p:pic>
        <p:nvPicPr>
          <p:cNvPr id="7" name="Picture 2" descr="Samuel P. Huntington (2004 World Economic Forum).jpg"/>
          <p:cNvPicPr>
            <a:picLocks noChangeAspect="1" noChangeArrowheads="1"/>
          </p:cNvPicPr>
          <p:nvPr/>
        </p:nvPicPr>
        <p:blipFill>
          <a:blip r:embed="rId3" cstate="print"/>
          <a:srcRect/>
          <a:stretch>
            <a:fillRect/>
          </a:stretch>
        </p:blipFill>
        <p:spPr bwMode="auto">
          <a:xfrm>
            <a:off x="0" y="1073768"/>
            <a:ext cx="2211762" cy="1556873"/>
          </a:xfrm>
          <a:prstGeom prst="rect">
            <a:avLst/>
          </a:prstGeom>
          <a:noFill/>
        </p:spPr>
      </p:pic>
      <p:pic>
        <p:nvPicPr>
          <p:cNvPr id="7172" name="Picture 4" descr="http://ts4.mm.bing.net/th?id=JN.jtj6QutSlkWl46ZKJKXOlw&amp;pid=15.1&amp;H=223&amp;W=160"/>
          <p:cNvPicPr>
            <a:picLocks noChangeAspect="1" noChangeArrowheads="1"/>
          </p:cNvPicPr>
          <p:nvPr/>
        </p:nvPicPr>
        <p:blipFill>
          <a:blip r:embed="rId4" cstate="print"/>
          <a:srcRect/>
          <a:stretch>
            <a:fillRect/>
          </a:stretch>
        </p:blipFill>
        <p:spPr bwMode="auto">
          <a:xfrm>
            <a:off x="7303325" y="1043053"/>
            <a:ext cx="1318162" cy="1837188"/>
          </a:xfrm>
          <a:prstGeom prst="rect">
            <a:avLst/>
          </a:prstGeom>
          <a:noFill/>
        </p:spPr>
      </p:pic>
      <p:sp>
        <p:nvSpPr>
          <p:cNvPr id="9" name="מלבן 8"/>
          <p:cNvSpPr/>
          <p:nvPr/>
        </p:nvSpPr>
        <p:spPr>
          <a:xfrm>
            <a:off x="0" y="1721922"/>
            <a:ext cx="9144000" cy="1754326"/>
          </a:xfrm>
          <a:prstGeom prst="rect">
            <a:avLst/>
          </a:prstGeom>
          <a:noFill/>
        </p:spPr>
        <p:txBody>
          <a:bodyPr wrap="square" lIns="91440" tIns="45720" rIns="91440" bIns="45720">
            <a:spAutoFit/>
          </a:bodyPr>
          <a:lstStyle/>
          <a:p>
            <a:pPr algn="ctr"/>
            <a:endParaRPr lang="he-IL"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r>
              <a:rPr lang="he-IL"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תרבות פוליטית במצרים </a:t>
            </a:r>
            <a:r>
              <a:rPr lang="he-IL"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ואי אפשר בלי </a:t>
            </a:r>
            <a:r>
              <a:rPr lang="en-US" sz="2800" b="1" dirty="0" smtClean="0">
                <a:latin typeface="David" pitchFamily="34" charset="-79"/>
                <a:cs typeface="David" pitchFamily="34" charset="-79"/>
              </a:rPr>
              <a:t>Kidwell</a:t>
            </a:r>
            <a:endParaRPr lang="he-IL"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1" name="מלבן 10"/>
          <p:cNvSpPr/>
          <p:nvPr/>
        </p:nvSpPr>
        <p:spPr>
          <a:xfrm>
            <a:off x="0" y="3204840"/>
            <a:ext cx="8691826" cy="412420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buFontTx/>
              <a:buChar char="-"/>
            </a:pPr>
            <a:r>
              <a:rPr lang="he-IL" dirty="0" smtClean="0"/>
              <a:t>1922- הכרזה על עצמאות חלקית, אחרי מהומות 1919.</a:t>
            </a:r>
          </a:p>
          <a:p>
            <a:pPr>
              <a:buFontTx/>
              <a:buChar char="-"/>
            </a:pPr>
            <a:r>
              <a:rPr lang="he-IL" dirty="0" smtClean="0"/>
              <a:t>1947- מדינה עצמאית, שלטון מלוכני, המלך פארוק.</a:t>
            </a:r>
          </a:p>
          <a:p>
            <a:pPr>
              <a:buFontTx/>
              <a:buChar char="-"/>
            </a:pPr>
            <a:r>
              <a:rPr lang="he-IL" dirty="0" smtClean="0"/>
              <a:t>1952 – מהפכת הקצינים החופשיים- מוחמד </a:t>
            </a:r>
            <a:r>
              <a:rPr lang="he-IL" dirty="0" err="1" smtClean="0"/>
              <a:t>נגייב</a:t>
            </a:r>
            <a:r>
              <a:rPr lang="he-IL" dirty="0" smtClean="0"/>
              <a:t> נשיא.</a:t>
            </a:r>
          </a:p>
          <a:p>
            <a:r>
              <a:rPr lang="he-IL" dirty="0" smtClean="0"/>
              <a:t>-המשטר המצרי יוצר 5 קטגוריות שנקראות </a:t>
            </a:r>
            <a:r>
              <a:rPr lang="he-IL" b="1" dirty="0" smtClean="0"/>
              <a:t>ברית חמשת כוחות העם העמלים: </a:t>
            </a:r>
            <a:r>
              <a:rPr lang="he-IL" dirty="0" smtClean="0"/>
              <a:t>פועלים,איכרים,אנשי צבא-חיילים,משכילים וההון הלאומי</a:t>
            </a:r>
          </a:p>
          <a:p>
            <a:r>
              <a:rPr lang="he-IL" dirty="0" smtClean="0"/>
              <a:t>- ה</a:t>
            </a:r>
            <a:r>
              <a:rPr lang="he-IL" b="1" dirty="0" smtClean="0"/>
              <a:t>חברה  המצרית לא משתנה </a:t>
            </a:r>
            <a:r>
              <a:rPr lang="he-IL" b="1" dirty="0" err="1" smtClean="0"/>
              <a:t>בכיון</a:t>
            </a:r>
            <a:r>
              <a:rPr lang="he-IL" b="1" dirty="0" smtClean="0"/>
              <a:t> מערבי, רוב הזהויות הישנות והנאמנויות הישנות לא חלפו.</a:t>
            </a:r>
            <a:r>
              <a:rPr lang="he-IL" dirty="0" smtClean="0"/>
              <a:t>ככל שעבר הזמן הובן כי אם רוצים להבין מה מניע את החברה </a:t>
            </a:r>
            <a:r>
              <a:rPr lang="he-IL" b="1" dirty="0" smtClean="0"/>
              <a:t>יש לחפש את המשפחה, את הקשר הדתי,שבטי-</a:t>
            </a:r>
            <a:r>
              <a:rPr lang="he-IL" b="1" dirty="0" err="1" smtClean="0"/>
              <a:t>איזורי</a:t>
            </a:r>
            <a:r>
              <a:rPr lang="he-IL" b="1" dirty="0" smtClean="0"/>
              <a:t> .(</a:t>
            </a:r>
            <a:r>
              <a:rPr lang="he-IL" b="1" dirty="0" err="1" smtClean="0"/>
              <a:t>איובי</a:t>
            </a:r>
            <a:r>
              <a:rPr lang="he-IL" b="1" dirty="0" smtClean="0"/>
              <a:t>).</a:t>
            </a:r>
          </a:p>
          <a:p>
            <a:r>
              <a:rPr lang="he-IL" b="1" dirty="0" smtClean="0"/>
              <a:t>1954- נאצר מדיח את </a:t>
            </a:r>
            <a:r>
              <a:rPr lang="he-IL" b="1" dirty="0" err="1" smtClean="0"/>
              <a:t>נגייב</a:t>
            </a:r>
            <a:r>
              <a:rPr lang="he-IL" b="1" dirty="0" smtClean="0"/>
              <a:t>.</a:t>
            </a:r>
          </a:p>
          <a:p>
            <a:r>
              <a:rPr lang="he-IL" b="1" dirty="0" smtClean="0"/>
              <a:t>1970 – נאצר נפטר, </a:t>
            </a:r>
            <a:r>
              <a:rPr lang="he-IL" b="1" dirty="0" err="1" smtClean="0"/>
              <a:t>סדאת</a:t>
            </a:r>
            <a:r>
              <a:rPr lang="he-IL" b="1" dirty="0" smtClean="0"/>
              <a:t> עולה לשלטון.</a:t>
            </a:r>
          </a:p>
          <a:p>
            <a:r>
              <a:rPr lang="he-IL" b="1" dirty="0" smtClean="0"/>
              <a:t>1981- </a:t>
            </a:r>
            <a:r>
              <a:rPr lang="he-IL" b="1" dirty="0" err="1" smtClean="0"/>
              <a:t>סדאת</a:t>
            </a:r>
            <a:r>
              <a:rPr lang="he-IL" b="1" dirty="0" smtClean="0"/>
              <a:t> נרצח בידי אנשי </a:t>
            </a:r>
            <a:r>
              <a:rPr lang="he-IL" b="1" dirty="0" err="1" smtClean="0"/>
              <a:t>הגיהאד</a:t>
            </a:r>
            <a:r>
              <a:rPr lang="he-IL" b="1" dirty="0" smtClean="0"/>
              <a:t> </a:t>
            </a:r>
            <a:r>
              <a:rPr lang="he-IL" b="1" dirty="0" err="1" smtClean="0"/>
              <a:t>האיסלאמי</a:t>
            </a:r>
            <a:r>
              <a:rPr lang="he-IL" b="1" dirty="0" smtClean="0"/>
              <a:t> בעקבות הסכם השלום עם ישראל, </a:t>
            </a:r>
            <a:r>
              <a:rPr lang="he-IL" b="1" dirty="0" err="1" smtClean="0"/>
              <a:t>מובראכ</a:t>
            </a:r>
            <a:r>
              <a:rPr lang="he-IL" b="1" dirty="0" smtClean="0"/>
              <a:t> מחליפו.</a:t>
            </a:r>
          </a:p>
          <a:p>
            <a:r>
              <a:rPr lang="he-IL" b="1" dirty="0" smtClean="0"/>
              <a:t>2011- הדחת </a:t>
            </a:r>
            <a:r>
              <a:rPr lang="he-IL" b="1" dirty="0" err="1" smtClean="0"/>
              <a:t>מובראכ</a:t>
            </a:r>
            <a:r>
              <a:rPr lang="he-IL" b="1" dirty="0" smtClean="0"/>
              <a:t> , עליית </a:t>
            </a:r>
            <a:r>
              <a:rPr lang="he-IL" b="1" dirty="0" err="1" smtClean="0"/>
              <a:t>האח"ס</a:t>
            </a:r>
            <a:r>
              <a:rPr lang="he-IL" b="1" dirty="0" smtClean="0"/>
              <a:t>.</a:t>
            </a:r>
          </a:p>
          <a:p>
            <a:r>
              <a:rPr lang="he-IL" b="1" dirty="0" smtClean="0"/>
              <a:t>2013- הפיכה צבאית – א-סיסי</a:t>
            </a:r>
          </a:p>
          <a:p>
            <a:endParaRPr lang="he-IL" dirty="0" smtClean="0"/>
          </a:p>
          <a:p>
            <a:pPr algn="ctr"/>
            <a:endParaRPr lang="he-IL" sz="2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3" name="Picture 4" descr="http://ts4.mm.bing.net/th?id=JN.jtj6QutSlkWl46ZKJKXOlw&amp;pid=15.1&amp;H=223&amp;W=160"/>
          <p:cNvPicPr>
            <a:picLocks noChangeAspect="1" noChangeArrowheads="1"/>
          </p:cNvPicPr>
          <p:nvPr/>
        </p:nvPicPr>
        <p:blipFill>
          <a:blip r:embed="rId4" cstate="print"/>
          <a:srcRect/>
          <a:stretch>
            <a:fillRect/>
          </a:stretch>
        </p:blipFill>
        <p:spPr bwMode="auto">
          <a:xfrm>
            <a:off x="5973289" y="4276841"/>
            <a:ext cx="275866" cy="384488"/>
          </a:xfrm>
          <a:prstGeom prst="rect">
            <a:avLst/>
          </a:prstGeom>
          <a:noFill/>
        </p:spPr>
      </p:pic>
      <p:pic>
        <p:nvPicPr>
          <p:cNvPr id="14" name="Picture 2" descr="Samuel P. Huntington (2004 World Economic Forum).jpg"/>
          <p:cNvPicPr>
            <a:picLocks noChangeAspect="1" noChangeArrowheads="1"/>
          </p:cNvPicPr>
          <p:nvPr/>
        </p:nvPicPr>
        <p:blipFill>
          <a:blip r:embed="rId3" cstate="print"/>
          <a:srcRect/>
          <a:stretch>
            <a:fillRect/>
          </a:stretch>
        </p:blipFill>
        <p:spPr bwMode="auto">
          <a:xfrm>
            <a:off x="190005" y="5223937"/>
            <a:ext cx="586199" cy="41262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8C567E97-1631-4DA8-8BE4-2F22EB067428}" type="slidenum">
              <a:rPr lang="he-IL" smtClean="0"/>
              <a:pPr/>
              <a:t>14</a:t>
            </a:fld>
            <a:endParaRPr lang="he-IL"/>
          </a:p>
        </p:txBody>
      </p:sp>
      <p:sp>
        <p:nvSpPr>
          <p:cNvPr id="4" name="TextBox 3"/>
          <p:cNvSpPr txBox="1"/>
          <p:nvPr/>
        </p:nvSpPr>
        <p:spPr>
          <a:xfrm>
            <a:off x="890650" y="0"/>
            <a:ext cx="7835340" cy="3231654"/>
          </a:xfrm>
          <a:prstGeom prst="rect">
            <a:avLst/>
          </a:prstGeom>
          <a:noFill/>
        </p:spPr>
        <p:txBody>
          <a:bodyPr wrap="square" rtlCol="1">
            <a:spAutoFit/>
          </a:bodyPr>
          <a:lstStyle/>
          <a:p>
            <a:r>
              <a:rPr lang="he-IL" sz="3600" b="1" dirty="0" err="1" smtClean="0">
                <a:solidFill>
                  <a:srgbClr val="FF0000"/>
                </a:solidFill>
                <a:latin typeface="David" pitchFamily="34" charset="-79"/>
                <a:cs typeface="David" pitchFamily="34" charset="-79"/>
              </a:rPr>
              <a:t>פוקאיימה</a:t>
            </a:r>
            <a:endParaRPr lang="he-IL" sz="3600" b="1" dirty="0" smtClean="0">
              <a:solidFill>
                <a:srgbClr val="FF0000"/>
              </a:solidFill>
              <a:latin typeface="David" pitchFamily="34" charset="-79"/>
              <a:cs typeface="David" pitchFamily="34" charset="-79"/>
            </a:endParaRPr>
          </a:p>
          <a:p>
            <a:endParaRPr lang="he-IL" dirty="0" smtClean="0"/>
          </a:p>
          <a:p>
            <a:r>
              <a:rPr lang="he-IL" sz="4400" dirty="0" smtClean="0">
                <a:latin typeface="David" pitchFamily="34" charset="-79"/>
                <a:cs typeface="David" pitchFamily="34" charset="-79"/>
              </a:rPr>
              <a:t>האביב בערבי מאבק בין </a:t>
            </a:r>
            <a:r>
              <a:rPr lang="he-IL" sz="4400" dirty="0" err="1" smtClean="0">
                <a:latin typeface="David" pitchFamily="34" charset="-79"/>
                <a:cs typeface="David" pitchFamily="34" charset="-79"/>
              </a:rPr>
              <a:t>נאו</a:t>
            </a:r>
            <a:r>
              <a:rPr lang="he-IL" sz="4400" dirty="0" smtClean="0">
                <a:latin typeface="David" pitchFamily="34" charset="-79"/>
                <a:cs typeface="David" pitchFamily="34" charset="-79"/>
              </a:rPr>
              <a:t>-ליברליזם לשמרנות (</a:t>
            </a:r>
            <a:r>
              <a:rPr lang="he-IL" dirty="0" smtClean="0">
                <a:latin typeface="David" pitchFamily="34" charset="-79"/>
                <a:cs typeface="David" pitchFamily="34" charset="-79"/>
              </a:rPr>
              <a:t>לב גרינברג, 2012</a:t>
            </a:r>
            <a:r>
              <a:rPr lang="he-IL" sz="4400" dirty="0" smtClean="0">
                <a:latin typeface="David" pitchFamily="34" charset="-79"/>
                <a:cs typeface="David" pitchFamily="34" charset="-79"/>
              </a:rPr>
              <a:t>).</a:t>
            </a:r>
          </a:p>
          <a:p>
            <a:r>
              <a:rPr lang="he-IL" sz="4400" dirty="0" smtClean="0">
                <a:latin typeface="David" pitchFamily="34" charset="-79"/>
                <a:cs typeface="David" pitchFamily="34" charset="-79"/>
              </a:rPr>
              <a:t> </a:t>
            </a:r>
            <a:endParaRPr lang="he-IL" sz="2000" dirty="0" smtClean="0">
              <a:latin typeface="David" pitchFamily="34" charset="-79"/>
              <a:cs typeface="David" pitchFamily="34" charset="-79"/>
            </a:endParaRPr>
          </a:p>
          <a:p>
            <a:endParaRPr lang="he-IL" dirty="0"/>
          </a:p>
        </p:txBody>
      </p:sp>
      <p:pic>
        <p:nvPicPr>
          <p:cNvPr id="6146" name="Picture 2" descr="תוצאת תמונה עבור כיכר תחריר"/>
          <p:cNvPicPr>
            <a:picLocks noChangeAspect="1" noChangeArrowheads="1"/>
          </p:cNvPicPr>
          <p:nvPr/>
        </p:nvPicPr>
        <p:blipFill>
          <a:blip r:embed="rId2" cstate="print"/>
          <a:srcRect/>
          <a:stretch>
            <a:fillRect/>
          </a:stretch>
        </p:blipFill>
        <p:spPr bwMode="auto">
          <a:xfrm>
            <a:off x="338963" y="4649663"/>
            <a:ext cx="2466975" cy="1847851"/>
          </a:xfrm>
          <a:prstGeom prst="rect">
            <a:avLst/>
          </a:prstGeom>
          <a:noFill/>
        </p:spPr>
      </p:pic>
      <p:pic>
        <p:nvPicPr>
          <p:cNvPr id="6148" name="Picture 4" descr="תוצאת תמונה עבור כיכר תחריר"/>
          <p:cNvPicPr>
            <a:picLocks noChangeAspect="1" noChangeArrowheads="1"/>
          </p:cNvPicPr>
          <p:nvPr/>
        </p:nvPicPr>
        <p:blipFill>
          <a:blip r:embed="rId3" cstate="print"/>
          <a:srcRect/>
          <a:stretch>
            <a:fillRect/>
          </a:stretch>
        </p:blipFill>
        <p:spPr bwMode="auto">
          <a:xfrm>
            <a:off x="195758" y="2766435"/>
            <a:ext cx="2705100" cy="1685926"/>
          </a:xfrm>
          <a:prstGeom prst="rect">
            <a:avLst/>
          </a:prstGeom>
          <a:noFill/>
        </p:spPr>
      </p:pic>
      <p:pic>
        <p:nvPicPr>
          <p:cNvPr id="6150" name="Picture 6" descr="תוצאת תמונה עבור כיכר תחריר"/>
          <p:cNvPicPr>
            <a:picLocks noChangeAspect="1" noChangeArrowheads="1"/>
          </p:cNvPicPr>
          <p:nvPr/>
        </p:nvPicPr>
        <p:blipFill>
          <a:blip r:embed="rId4" cstate="print"/>
          <a:srcRect/>
          <a:stretch>
            <a:fillRect/>
          </a:stretch>
        </p:blipFill>
        <p:spPr bwMode="auto">
          <a:xfrm>
            <a:off x="5827074" y="2275671"/>
            <a:ext cx="2809875" cy="1628776"/>
          </a:xfrm>
          <a:prstGeom prst="rect">
            <a:avLst/>
          </a:prstGeom>
          <a:noFill/>
        </p:spPr>
      </p:pic>
      <p:pic>
        <p:nvPicPr>
          <p:cNvPr id="6152" name="Picture 8" descr="תוצאת תמונה עבור כיכר תחריר מחאה"/>
          <p:cNvPicPr>
            <a:picLocks noChangeAspect="1" noChangeArrowheads="1"/>
          </p:cNvPicPr>
          <p:nvPr/>
        </p:nvPicPr>
        <p:blipFill>
          <a:blip r:embed="rId5" cstate="print"/>
          <a:srcRect/>
          <a:stretch>
            <a:fillRect/>
          </a:stretch>
        </p:blipFill>
        <p:spPr bwMode="auto">
          <a:xfrm>
            <a:off x="5933890" y="4418630"/>
            <a:ext cx="2628900" cy="1743076"/>
          </a:xfrm>
          <a:prstGeom prst="rect">
            <a:avLst/>
          </a:prstGeom>
          <a:noFill/>
        </p:spPr>
      </p:pic>
      <p:sp>
        <p:nvSpPr>
          <p:cNvPr id="9" name="ברק 8"/>
          <p:cNvSpPr/>
          <p:nvPr/>
        </p:nvSpPr>
        <p:spPr>
          <a:xfrm>
            <a:off x="3420094" y="3123210"/>
            <a:ext cx="1911927" cy="243444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2814900" y="5560022"/>
            <a:ext cx="3134191" cy="369332"/>
          </a:xfrm>
          <a:prstGeom prst="rect">
            <a:avLst/>
          </a:prstGeom>
        </p:spPr>
        <p:txBody>
          <a:bodyPr wrap="none">
            <a:spAutoFit/>
          </a:bodyPr>
          <a:lstStyle/>
          <a:p>
            <a:r>
              <a:rPr lang="en-US" dirty="0" smtClean="0"/>
              <a:t>https://youtu.be/J6j958QRi-Y</a:t>
            </a:r>
            <a:endParaRPr lang="he-IL" dirty="0"/>
          </a:p>
        </p:txBody>
      </p:sp>
      <p:sp>
        <p:nvSpPr>
          <p:cNvPr id="11" name="מלבן 10"/>
          <p:cNvSpPr/>
          <p:nvPr/>
        </p:nvSpPr>
        <p:spPr>
          <a:xfrm>
            <a:off x="2652930" y="6118162"/>
            <a:ext cx="3339376" cy="369332"/>
          </a:xfrm>
          <a:prstGeom prst="rect">
            <a:avLst/>
          </a:prstGeom>
        </p:spPr>
        <p:txBody>
          <a:bodyPr wrap="none">
            <a:spAutoFit/>
          </a:bodyPr>
          <a:lstStyle/>
          <a:p>
            <a:r>
              <a:rPr lang="en-US" dirty="0" smtClean="0"/>
              <a:t>https://youtu.be/ThvBJMzmSZI</a:t>
            </a:r>
            <a:endParaRPr lang="he-I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8C567E97-1631-4DA8-8BE4-2F22EB067428}" type="slidenum">
              <a:rPr lang="he-IL" smtClean="0"/>
              <a:pPr/>
              <a:t>15</a:t>
            </a:fld>
            <a:endParaRPr lang="he-IL"/>
          </a:p>
        </p:txBody>
      </p:sp>
      <p:sp>
        <p:nvSpPr>
          <p:cNvPr id="3" name="מלבן 2"/>
          <p:cNvSpPr/>
          <p:nvPr/>
        </p:nvSpPr>
        <p:spPr>
          <a:xfrm>
            <a:off x="0" y="0"/>
            <a:ext cx="9144000" cy="3252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smtClean="0"/>
              <a:t>" אין מדובר בצמיחה המובילה לדגם ליברלי,חילוני, אנגלו- אמריקאי של דמוקרטיה, אין מדובר ב"אפקט דומינו" מהיר כמו זה שהתרחש במזרח אירופה ..... אלא במשהו אחר אולי אינתיפאדה?" (</a:t>
            </a:r>
            <a:r>
              <a:rPr lang="he-IL" sz="2800" dirty="0" err="1" smtClean="0"/>
              <a:t>ידלין</a:t>
            </a:r>
            <a:r>
              <a:rPr lang="he-IL" sz="2800" dirty="0" smtClean="0"/>
              <a:t>, 2012).</a:t>
            </a:r>
          </a:p>
          <a:p>
            <a:pPr algn="ctr"/>
            <a:endParaRPr lang="he-IL" dirty="0" smtClean="0"/>
          </a:p>
          <a:p>
            <a:pPr algn="ctr"/>
            <a:endParaRPr lang="he-IL" dirty="0"/>
          </a:p>
        </p:txBody>
      </p:sp>
      <p:sp>
        <p:nvSpPr>
          <p:cNvPr id="6" name="חץ ימינה 5"/>
          <p:cNvSpPr/>
          <p:nvPr/>
        </p:nvSpPr>
        <p:spPr>
          <a:xfrm rot="10800000">
            <a:off x="3827417" y="3762103"/>
            <a:ext cx="1306286" cy="4310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0" y="3515975"/>
            <a:ext cx="3995398" cy="923330"/>
          </a:xfrm>
          <a:prstGeom prst="rect">
            <a:avLst/>
          </a:prstGeom>
          <a:noFill/>
        </p:spPr>
        <p:txBody>
          <a:bodyPr wrap="square" lIns="91440" tIns="45720" rIns="91440" bIns="45720">
            <a:spAutoFit/>
          </a:bodyPr>
          <a:lstStyle/>
          <a:p>
            <a:pPr algn="ctr"/>
            <a:r>
              <a:rPr lang="he-IL"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מהפכה</a:t>
            </a:r>
            <a:endParaRPr lang="he-IL"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9" name="מלבן 8"/>
          <p:cNvSpPr/>
          <p:nvPr/>
        </p:nvSpPr>
        <p:spPr>
          <a:xfrm>
            <a:off x="5505746" y="3437598"/>
            <a:ext cx="3409908" cy="923330"/>
          </a:xfrm>
          <a:prstGeom prst="rect">
            <a:avLst/>
          </a:prstGeom>
          <a:noFill/>
        </p:spPr>
        <p:txBody>
          <a:bodyPr wrap="none" lIns="91440" tIns="45720" rIns="91440" bIns="45720">
            <a:spAutoFit/>
          </a:bodyPr>
          <a:lstStyle/>
          <a:p>
            <a:pPr algn="ctr"/>
            <a:r>
              <a:rPr lang="he-IL"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שינוי טכנולוגי</a:t>
            </a:r>
            <a:endParaRPr lang="he-IL"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מלבן 9"/>
          <p:cNvSpPr/>
          <p:nvPr/>
        </p:nvSpPr>
        <p:spPr>
          <a:xfrm>
            <a:off x="4413773" y="5227209"/>
            <a:ext cx="4418196" cy="923330"/>
          </a:xfrm>
          <a:prstGeom prst="rect">
            <a:avLst/>
          </a:prstGeom>
          <a:noFill/>
        </p:spPr>
        <p:txBody>
          <a:bodyPr wrap="none" lIns="91440" tIns="45720" rIns="91440" bIns="45720">
            <a:spAutoFit/>
          </a:bodyPr>
          <a:lstStyle/>
          <a:p>
            <a:pPr algn="ctr"/>
            <a:r>
              <a:rPr lang="he-IL"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מהפכת התקשורת</a:t>
            </a:r>
            <a:endParaRPr lang="he-IL"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1" name="חץ ימינה 10"/>
          <p:cNvSpPr/>
          <p:nvPr/>
        </p:nvSpPr>
        <p:spPr>
          <a:xfrm rot="10800000">
            <a:off x="3344091" y="547333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p:cNvSpPr/>
          <p:nvPr/>
        </p:nvSpPr>
        <p:spPr>
          <a:xfrm>
            <a:off x="0" y="4587129"/>
            <a:ext cx="3536060" cy="1938992"/>
          </a:xfrm>
          <a:prstGeom prst="rect">
            <a:avLst/>
          </a:prstGeom>
          <a:noFill/>
        </p:spPr>
        <p:txBody>
          <a:bodyPr wrap="square" lIns="91440" tIns="45720" rIns="91440" bIns="45720">
            <a:spAutoFit/>
          </a:bodyPr>
          <a:lstStyle/>
          <a:p>
            <a:pPr algn="ctr"/>
            <a:r>
              <a:rPr lang="he-IL"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העולם הערבי- החלפת הזהות ערבית הלאומית </a:t>
            </a:r>
          </a:p>
          <a:p>
            <a:pPr algn="ctr"/>
            <a:r>
              <a:rPr lang="he-IL"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(היכולה להכיל בני </a:t>
            </a:r>
            <a:r>
              <a:rPr lang="he-IL"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צוויליזציות</a:t>
            </a:r>
            <a:r>
              <a:rPr lang="he-IL"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שונות וזרמים שונים)</a:t>
            </a:r>
          </a:p>
          <a:p>
            <a:pPr algn="ctr"/>
            <a:r>
              <a:rPr lang="he-IL"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לזהות </a:t>
            </a:r>
            <a:r>
              <a:rPr lang="he-IL" sz="2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אסלאמיסטית</a:t>
            </a:r>
            <a:r>
              <a:rPr lang="he-IL"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מובילה.</a:t>
            </a:r>
            <a:endParaRPr lang="he-IL"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8C567E97-1631-4DA8-8BE4-2F22EB067428}" type="slidenum">
              <a:rPr lang="he-IL" smtClean="0"/>
              <a:pPr/>
              <a:t>16</a:t>
            </a:fld>
            <a:endParaRPr lang="he-IL"/>
          </a:p>
        </p:txBody>
      </p:sp>
      <p:sp>
        <p:nvSpPr>
          <p:cNvPr id="3" name="TextBox 2"/>
          <p:cNvSpPr txBox="1"/>
          <p:nvPr/>
        </p:nvSpPr>
        <p:spPr>
          <a:xfrm>
            <a:off x="688769" y="313509"/>
            <a:ext cx="8229600" cy="3077766"/>
          </a:xfrm>
          <a:prstGeom prst="rect">
            <a:avLst/>
          </a:prstGeom>
          <a:noFill/>
        </p:spPr>
        <p:txBody>
          <a:bodyPr wrap="square" rtlCol="1">
            <a:spAutoFit/>
          </a:bodyPr>
          <a:lstStyle/>
          <a:p>
            <a:r>
              <a:rPr lang="he-IL" sz="3600" b="1" dirty="0" err="1" smtClean="0">
                <a:solidFill>
                  <a:srgbClr val="FF0000"/>
                </a:solidFill>
                <a:latin typeface="David" pitchFamily="34" charset="-79"/>
                <a:cs typeface="David" pitchFamily="34" charset="-79"/>
              </a:rPr>
              <a:t>הנטינגטון</a:t>
            </a:r>
            <a:endParaRPr lang="he-IL" sz="3600" b="1" dirty="0" smtClean="0">
              <a:solidFill>
                <a:srgbClr val="FF0000"/>
              </a:solidFill>
              <a:latin typeface="David" pitchFamily="34" charset="-79"/>
              <a:cs typeface="David" pitchFamily="34" charset="-79"/>
            </a:endParaRPr>
          </a:p>
          <a:p>
            <a:pPr>
              <a:buFont typeface="Arial" pitchFamily="34" charset="0"/>
              <a:buChar char="•"/>
            </a:pPr>
            <a:r>
              <a:rPr lang="he-IL" sz="2800" dirty="0" smtClean="0">
                <a:latin typeface="David" pitchFamily="34" charset="-79"/>
                <a:cs typeface="David" pitchFamily="34" charset="-79"/>
              </a:rPr>
              <a:t>ציוויליזציות- מאבק פנימי בתוך </a:t>
            </a:r>
            <a:r>
              <a:rPr lang="he-IL" sz="2800" dirty="0" err="1" smtClean="0">
                <a:latin typeface="David" pitchFamily="34" charset="-79"/>
                <a:cs typeface="David" pitchFamily="34" charset="-79"/>
              </a:rPr>
              <a:t>הציווליזציה</a:t>
            </a:r>
            <a:r>
              <a:rPr lang="he-IL" sz="2800" dirty="0" smtClean="0">
                <a:latin typeface="David" pitchFamily="34" charset="-79"/>
                <a:cs typeface="David" pitchFamily="34" charset="-79"/>
              </a:rPr>
              <a:t> </a:t>
            </a:r>
            <a:r>
              <a:rPr lang="he-IL" sz="2800" dirty="0" err="1" smtClean="0">
                <a:latin typeface="David" pitchFamily="34" charset="-79"/>
                <a:cs typeface="David" pitchFamily="34" charset="-79"/>
              </a:rPr>
              <a:t>האיסלאמית</a:t>
            </a:r>
            <a:r>
              <a:rPr lang="he-IL" sz="2800" dirty="0" smtClean="0">
                <a:latin typeface="David" pitchFamily="34" charset="-79"/>
                <a:cs typeface="David" pitchFamily="34" charset="-79"/>
              </a:rPr>
              <a:t> </a:t>
            </a:r>
          </a:p>
          <a:p>
            <a:r>
              <a:rPr lang="he-IL" sz="2800" dirty="0" smtClean="0">
                <a:latin typeface="David" pitchFamily="34" charset="-79"/>
                <a:cs typeface="David" pitchFamily="34" charset="-79"/>
              </a:rPr>
              <a:t> בעלת התרבות הפוליטית הייחודית לה.</a:t>
            </a:r>
          </a:p>
          <a:p>
            <a:endParaRPr lang="he-IL" sz="2800" dirty="0" smtClean="0">
              <a:latin typeface="David" pitchFamily="34" charset="-79"/>
              <a:cs typeface="David" pitchFamily="34" charset="-79"/>
            </a:endParaRPr>
          </a:p>
          <a:p>
            <a:pPr>
              <a:buFont typeface="Arial" pitchFamily="34" charset="0"/>
              <a:buChar char="•"/>
            </a:pPr>
            <a:r>
              <a:rPr lang="he-IL" sz="2800" dirty="0" smtClean="0">
                <a:latin typeface="David" pitchFamily="34" charset="-79"/>
                <a:cs typeface="David" pitchFamily="34" charset="-79"/>
              </a:rPr>
              <a:t>מאבק בין הציר השיעי-איראני –אחים מוסלמיים לבין הציר המתון- על שליטה בעולם המוסלמי / </a:t>
            </a:r>
            <a:r>
              <a:rPr lang="he-IL" sz="2800" dirty="0" err="1" smtClean="0">
                <a:latin typeface="David" pitchFamily="34" charset="-79"/>
                <a:cs typeface="David" pitchFamily="34" charset="-79"/>
              </a:rPr>
              <a:t>הציווליזציה</a:t>
            </a:r>
            <a:r>
              <a:rPr lang="he-IL" sz="2800" dirty="0" smtClean="0">
                <a:latin typeface="David" pitchFamily="34" charset="-79"/>
                <a:cs typeface="David" pitchFamily="34" charset="-79"/>
              </a:rPr>
              <a:t> המוסלמית.</a:t>
            </a:r>
          </a:p>
          <a:p>
            <a:endParaRPr lang="he-IL" dirty="0"/>
          </a:p>
        </p:txBody>
      </p:sp>
      <p:pic>
        <p:nvPicPr>
          <p:cNvPr id="4098" name="Picture 2" descr="http://www.thestar.com/content/dam/thestar/news/world/2013/09/06/sunnishia_split_the_mideasts_new_great_divide/fomiddleeastsunnishia064c.jpg"/>
          <p:cNvPicPr>
            <a:picLocks noChangeAspect="1" noChangeArrowheads="1"/>
          </p:cNvPicPr>
          <p:nvPr/>
        </p:nvPicPr>
        <p:blipFill>
          <a:blip r:embed="rId2" cstate="print"/>
          <a:srcRect/>
          <a:stretch>
            <a:fillRect/>
          </a:stretch>
        </p:blipFill>
        <p:spPr bwMode="auto">
          <a:xfrm>
            <a:off x="0" y="3028208"/>
            <a:ext cx="4668616" cy="3610098"/>
          </a:xfrm>
          <a:prstGeom prst="rect">
            <a:avLst/>
          </a:prstGeom>
          <a:noFill/>
        </p:spPr>
      </p:pic>
      <p:pic>
        <p:nvPicPr>
          <p:cNvPr id="4100" name="Picture 4" descr="תוצאת תמונה עבור ‪sunni vs shia‬‏"/>
          <p:cNvPicPr>
            <a:picLocks noChangeAspect="1" noChangeArrowheads="1"/>
          </p:cNvPicPr>
          <p:nvPr/>
        </p:nvPicPr>
        <p:blipFill>
          <a:blip r:embed="rId3" cstate="print"/>
          <a:srcRect/>
          <a:stretch>
            <a:fillRect/>
          </a:stretch>
        </p:blipFill>
        <p:spPr bwMode="auto">
          <a:xfrm>
            <a:off x="5136779" y="3044515"/>
            <a:ext cx="2981325" cy="1533526"/>
          </a:xfrm>
          <a:prstGeom prst="rect">
            <a:avLst/>
          </a:prstGeom>
          <a:noFill/>
        </p:spPr>
      </p:pic>
      <p:pic>
        <p:nvPicPr>
          <p:cNvPr id="4102" name="Picture 6" descr="תוצאת תמונה עבור ‪sunni vs shia‬‏"/>
          <p:cNvPicPr>
            <a:picLocks noChangeAspect="1" noChangeArrowheads="1"/>
          </p:cNvPicPr>
          <p:nvPr/>
        </p:nvPicPr>
        <p:blipFill>
          <a:blip r:embed="rId4" cstate="print"/>
          <a:srcRect/>
          <a:stretch>
            <a:fillRect/>
          </a:stretch>
        </p:blipFill>
        <p:spPr bwMode="auto">
          <a:xfrm>
            <a:off x="5556807" y="4714875"/>
            <a:ext cx="2143125" cy="21431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8C567E97-1631-4DA8-8BE4-2F22EB067428}" type="slidenum">
              <a:rPr lang="he-IL" smtClean="0"/>
              <a:pPr/>
              <a:t>17</a:t>
            </a:fld>
            <a:endParaRPr lang="he-IL"/>
          </a:p>
        </p:txBody>
      </p:sp>
      <p:sp>
        <p:nvSpPr>
          <p:cNvPr id="5" name="TextBox 4"/>
          <p:cNvSpPr txBox="1"/>
          <p:nvPr/>
        </p:nvSpPr>
        <p:spPr>
          <a:xfrm>
            <a:off x="0" y="1166157"/>
            <a:ext cx="3266902" cy="1846659"/>
          </a:xfrm>
          <a:prstGeom prst="rect">
            <a:avLst/>
          </a:prstGeom>
          <a:noFill/>
        </p:spPr>
        <p:txBody>
          <a:bodyPr wrap="square" rtlCol="1">
            <a:spAutoFit/>
          </a:bodyPr>
          <a:lstStyle/>
          <a:p>
            <a:pPr>
              <a:buFont typeface="Arial" pitchFamily="34" charset="0"/>
              <a:buChar char="•"/>
            </a:pPr>
            <a:r>
              <a:rPr lang="he-IL" sz="2400" dirty="0" err="1" smtClean="0">
                <a:latin typeface="David" pitchFamily="34" charset="-79"/>
                <a:cs typeface="David" pitchFamily="34" charset="-79"/>
              </a:rPr>
              <a:t>האיסלאם</a:t>
            </a:r>
            <a:r>
              <a:rPr lang="he-IL" sz="2400" dirty="0" smtClean="0">
                <a:latin typeface="David" pitchFamily="34" charset="-79"/>
                <a:cs typeface="David" pitchFamily="34" charset="-79"/>
              </a:rPr>
              <a:t> הפוליטי</a:t>
            </a:r>
          </a:p>
          <a:p>
            <a:r>
              <a:rPr lang="he-IL" sz="2400" dirty="0" smtClean="0">
                <a:latin typeface="David" pitchFamily="34" charset="-79"/>
                <a:cs typeface="David" pitchFamily="34" charset="-79"/>
              </a:rPr>
              <a:t>הזרם הסוני- עליית השיעים במזה"ת נבלמה.</a:t>
            </a:r>
          </a:p>
          <a:p>
            <a:pPr>
              <a:buFont typeface="Arial" pitchFamily="34" charset="0"/>
              <a:buChar char="•"/>
            </a:pPr>
            <a:r>
              <a:rPr lang="he-IL" sz="2400" dirty="0" smtClean="0">
                <a:latin typeface="David" pitchFamily="34" charset="-79"/>
                <a:cs typeface="David" pitchFamily="34" charset="-79"/>
              </a:rPr>
              <a:t>רש"פ??</a:t>
            </a:r>
          </a:p>
          <a:p>
            <a:endParaRPr lang="he-IL" dirty="0" smtClean="0"/>
          </a:p>
        </p:txBody>
      </p:sp>
      <p:sp>
        <p:nvSpPr>
          <p:cNvPr id="6" name="TextBox 5"/>
          <p:cNvSpPr txBox="1"/>
          <p:nvPr/>
        </p:nvSpPr>
        <p:spPr>
          <a:xfrm>
            <a:off x="2553196" y="4200302"/>
            <a:ext cx="6412676" cy="2215991"/>
          </a:xfrm>
          <a:prstGeom prst="rect">
            <a:avLst/>
          </a:prstGeom>
          <a:noFill/>
        </p:spPr>
        <p:txBody>
          <a:bodyPr wrap="square" rtlCol="1">
            <a:spAutoFit/>
          </a:bodyPr>
          <a:lstStyle/>
          <a:p>
            <a:endParaRPr lang="he-IL" dirty="0" smtClean="0"/>
          </a:p>
          <a:p>
            <a:pPr>
              <a:buFontTx/>
              <a:buChar char="-"/>
            </a:pPr>
            <a:r>
              <a:rPr lang="he-IL" sz="2400" dirty="0" smtClean="0">
                <a:latin typeface="David" pitchFamily="34" charset="-79"/>
                <a:cs typeface="David" pitchFamily="34" charset="-79"/>
              </a:rPr>
              <a:t>מערכות הכלכלה .</a:t>
            </a:r>
          </a:p>
          <a:p>
            <a:pPr>
              <a:buFontTx/>
              <a:buChar char="-"/>
            </a:pPr>
            <a:r>
              <a:rPr lang="he-IL" sz="2400" dirty="0" smtClean="0">
                <a:latin typeface="David" pitchFamily="34" charset="-79"/>
                <a:cs typeface="David" pitchFamily="34" charset="-79"/>
              </a:rPr>
              <a:t>נשים </a:t>
            </a:r>
          </a:p>
          <a:p>
            <a:pPr>
              <a:buFontTx/>
              <a:buChar char="-"/>
            </a:pPr>
            <a:r>
              <a:rPr lang="he-IL" sz="2400" dirty="0" smtClean="0">
                <a:latin typeface="David" pitchFamily="34" charset="-79"/>
                <a:cs typeface="David" pitchFamily="34" charset="-79"/>
              </a:rPr>
              <a:t>מיעוטים דתיים</a:t>
            </a:r>
          </a:p>
          <a:p>
            <a:pPr>
              <a:buFontTx/>
              <a:buChar char="-"/>
            </a:pPr>
            <a:r>
              <a:rPr lang="he-IL" sz="2400" dirty="0" smtClean="0">
                <a:latin typeface="David" pitchFamily="34" charset="-79"/>
                <a:cs typeface="David" pitchFamily="34" charset="-79"/>
              </a:rPr>
              <a:t> </a:t>
            </a:r>
            <a:r>
              <a:rPr lang="he-IL" sz="2400" dirty="0" err="1" smtClean="0">
                <a:latin typeface="David" pitchFamily="34" charset="-79"/>
                <a:cs typeface="David" pitchFamily="34" charset="-79"/>
              </a:rPr>
              <a:t>צוויליזציות</a:t>
            </a:r>
            <a:r>
              <a:rPr lang="he-IL" sz="2400" dirty="0" smtClean="0">
                <a:latin typeface="David" pitchFamily="34" charset="-79"/>
                <a:cs typeface="David" pitchFamily="34" charset="-79"/>
              </a:rPr>
              <a:t> אחרות אשר הוו גורם השפעה </a:t>
            </a:r>
            <a:r>
              <a:rPr lang="he-IL" sz="2400" dirty="0" smtClean="0">
                <a:latin typeface="David" pitchFamily="34" charset="-79"/>
                <a:cs typeface="David" pitchFamily="34" charset="-79"/>
              </a:rPr>
              <a:t>במזה"ת</a:t>
            </a:r>
            <a:r>
              <a:rPr lang="he-IL" sz="2400" dirty="0" smtClean="0">
                <a:latin typeface="David" pitchFamily="34" charset="-79"/>
                <a:cs typeface="David" pitchFamily="34" charset="-79"/>
              </a:rPr>
              <a:t>.</a:t>
            </a:r>
          </a:p>
          <a:p>
            <a:pPr>
              <a:buFontTx/>
              <a:buChar char="-"/>
            </a:pPr>
            <a:r>
              <a:rPr lang="he-IL" sz="2400" dirty="0" err="1" smtClean="0">
                <a:latin typeface="David" pitchFamily="34" charset="-79"/>
                <a:cs typeface="David" pitchFamily="34" charset="-79"/>
              </a:rPr>
              <a:t>חמא"ס</a:t>
            </a:r>
            <a:r>
              <a:rPr lang="he-IL" sz="2400" dirty="0" smtClean="0">
                <a:latin typeface="David" pitchFamily="34" charset="-79"/>
                <a:cs typeface="David" pitchFamily="34" charset="-79"/>
              </a:rPr>
              <a:t>?</a:t>
            </a:r>
            <a:endParaRPr lang="he-IL" sz="2400" dirty="0">
              <a:latin typeface="David" pitchFamily="34" charset="-79"/>
              <a:cs typeface="David" pitchFamily="34" charset="-79"/>
            </a:endParaRPr>
          </a:p>
        </p:txBody>
      </p:sp>
      <p:sp>
        <p:nvSpPr>
          <p:cNvPr id="7" name="מלבן מעוגל 6"/>
          <p:cNvSpPr/>
          <p:nvPr/>
        </p:nvSpPr>
        <p:spPr>
          <a:xfrm>
            <a:off x="3877293" y="958339"/>
            <a:ext cx="3004457" cy="8621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smtClean="0">
                <a:solidFill>
                  <a:srgbClr val="FF0000"/>
                </a:solidFill>
                <a:latin typeface="David" pitchFamily="34" charset="-79"/>
                <a:cs typeface="David" pitchFamily="34" charset="-79"/>
              </a:rPr>
              <a:t>התהפוכות בעולם הערבי</a:t>
            </a:r>
            <a:endParaRPr lang="he-IL" sz="2800" dirty="0">
              <a:solidFill>
                <a:srgbClr val="FF0000"/>
              </a:solidFill>
              <a:latin typeface="David" pitchFamily="34" charset="-79"/>
              <a:cs typeface="David" pitchFamily="34" charset="-79"/>
            </a:endParaRPr>
          </a:p>
        </p:txBody>
      </p:sp>
      <p:pic>
        <p:nvPicPr>
          <p:cNvPr id="2050" name="Picture 2" descr="http://blog.tapuz.co.il/NATANKALMAN/images/2188603_131.jpg"/>
          <p:cNvPicPr>
            <a:picLocks noChangeAspect="1" noChangeArrowheads="1"/>
          </p:cNvPicPr>
          <p:nvPr/>
        </p:nvPicPr>
        <p:blipFill>
          <a:blip r:embed="rId2" cstate="print"/>
          <a:srcRect/>
          <a:stretch>
            <a:fillRect/>
          </a:stretch>
        </p:blipFill>
        <p:spPr bwMode="auto">
          <a:xfrm>
            <a:off x="3669395" y="2066306"/>
            <a:ext cx="3776782" cy="241133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8C567E97-1631-4DA8-8BE4-2F22EB067428}" type="slidenum">
              <a:rPr lang="he-IL" smtClean="0"/>
              <a:pPr/>
              <a:t>18</a:t>
            </a:fld>
            <a:endParaRPr lang="he-IL"/>
          </a:p>
        </p:txBody>
      </p:sp>
      <p:sp>
        <p:nvSpPr>
          <p:cNvPr id="3" name="מלבן מעוגל 2"/>
          <p:cNvSpPr/>
          <p:nvPr/>
        </p:nvSpPr>
        <p:spPr>
          <a:xfrm>
            <a:off x="1972491" y="248194"/>
            <a:ext cx="5394960" cy="16459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000" dirty="0" smtClean="0">
                <a:solidFill>
                  <a:srgbClr val="FF0000"/>
                </a:solidFill>
                <a:latin typeface="David" pitchFamily="34" charset="-79"/>
                <a:cs typeface="David" pitchFamily="34" charset="-79"/>
              </a:rPr>
              <a:t>הפלסטינאים והמצרים לאן?</a:t>
            </a:r>
            <a:endParaRPr lang="he-IL" sz="4000" dirty="0">
              <a:solidFill>
                <a:srgbClr val="FF0000"/>
              </a:solidFill>
              <a:latin typeface="David" pitchFamily="34" charset="-79"/>
              <a:cs typeface="David" pitchFamily="34" charset="-79"/>
            </a:endParaRPr>
          </a:p>
        </p:txBody>
      </p:sp>
      <p:sp>
        <p:nvSpPr>
          <p:cNvPr id="4" name="מלבן 3"/>
          <p:cNvSpPr/>
          <p:nvPr/>
        </p:nvSpPr>
        <p:spPr>
          <a:xfrm>
            <a:off x="5538651" y="1987620"/>
            <a:ext cx="3381310" cy="461665"/>
          </a:xfrm>
          <a:prstGeom prst="rect">
            <a:avLst/>
          </a:prstGeom>
          <a:noFill/>
        </p:spPr>
        <p:txBody>
          <a:bodyPr wrap="square" lIns="91440" tIns="45720" rIns="91440" bIns="45720">
            <a:spAutoFit/>
          </a:bodyPr>
          <a:lstStyle/>
          <a:p>
            <a:pPr algn="ctr"/>
            <a:r>
              <a:rPr lang="he-IL" sz="2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איסלאמיסטים</a:t>
            </a:r>
            <a:r>
              <a:rPr lang="he-IL"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בשלטון במצרים</a:t>
            </a:r>
            <a:endParaRPr lang="he-IL"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מלבן 4"/>
          <p:cNvSpPr/>
          <p:nvPr/>
        </p:nvSpPr>
        <p:spPr>
          <a:xfrm>
            <a:off x="478971" y="2048581"/>
            <a:ext cx="3381310" cy="830997"/>
          </a:xfrm>
          <a:prstGeom prst="rect">
            <a:avLst/>
          </a:prstGeom>
          <a:noFill/>
        </p:spPr>
        <p:txBody>
          <a:bodyPr wrap="square" lIns="91440" tIns="45720" rIns="91440" bIns="45720">
            <a:spAutoFit/>
          </a:bodyPr>
          <a:lstStyle/>
          <a:p>
            <a:pPr algn="ctr"/>
            <a:r>
              <a:rPr lang="he-IL"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שלטון חילוני </a:t>
            </a:r>
            <a:r>
              <a:rPr lang="he-IL" sz="2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נאו</a:t>
            </a:r>
            <a:r>
              <a:rPr lang="he-IL"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-ליברל במצרים</a:t>
            </a:r>
            <a:endParaRPr lang="he-IL"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מלבן 6"/>
          <p:cNvSpPr/>
          <p:nvPr/>
        </p:nvSpPr>
        <p:spPr>
          <a:xfrm>
            <a:off x="5643154" y="2834640"/>
            <a:ext cx="3187337" cy="2860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smtClean="0">
                <a:latin typeface="David" pitchFamily="34" charset="-79"/>
                <a:cs typeface="David" pitchFamily="34" charset="-79"/>
              </a:rPr>
              <a:t>תפיסה </a:t>
            </a:r>
            <a:r>
              <a:rPr lang="he-IL" dirty="0" err="1" smtClean="0">
                <a:latin typeface="David" pitchFamily="34" charset="-79"/>
                <a:cs typeface="David" pitchFamily="34" charset="-79"/>
              </a:rPr>
              <a:t>איסלאמיסטית</a:t>
            </a:r>
            <a:r>
              <a:rPr lang="he-IL" dirty="0" smtClean="0">
                <a:latin typeface="David" pitchFamily="34" charset="-79"/>
                <a:cs typeface="David" pitchFamily="34" charset="-79"/>
              </a:rPr>
              <a:t> המחזקת את </a:t>
            </a:r>
            <a:r>
              <a:rPr lang="he-IL" dirty="0" err="1" smtClean="0">
                <a:latin typeface="David" pitchFamily="34" charset="-79"/>
                <a:cs typeface="David" pitchFamily="34" charset="-79"/>
              </a:rPr>
              <a:t>הצווליזציה</a:t>
            </a:r>
            <a:r>
              <a:rPr lang="he-IL" dirty="0" smtClean="0">
                <a:latin typeface="David" pitchFamily="34" charset="-79"/>
                <a:cs typeface="David" pitchFamily="34" charset="-79"/>
              </a:rPr>
              <a:t> </a:t>
            </a:r>
            <a:r>
              <a:rPr lang="he-IL" dirty="0" err="1" smtClean="0">
                <a:latin typeface="David" pitchFamily="34" charset="-79"/>
                <a:cs typeface="David" pitchFamily="34" charset="-79"/>
              </a:rPr>
              <a:t>האיסלמית</a:t>
            </a:r>
            <a:r>
              <a:rPr lang="he-IL" dirty="0" smtClean="0">
                <a:latin typeface="David" pitchFamily="34" charset="-79"/>
                <a:cs typeface="David" pitchFamily="34" charset="-79"/>
              </a:rPr>
              <a:t>:</a:t>
            </a:r>
          </a:p>
          <a:p>
            <a:pPr>
              <a:buFontTx/>
              <a:buChar char="-"/>
            </a:pPr>
            <a:r>
              <a:rPr lang="he-IL" dirty="0" smtClean="0">
                <a:latin typeface="David" pitchFamily="34" charset="-79"/>
                <a:cs typeface="David" pitchFamily="34" charset="-79"/>
              </a:rPr>
              <a:t>החמאס יסכים לחבור </a:t>
            </a:r>
            <a:r>
              <a:rPr lang="he-IL" dirty="0" err="1" smtClean="0">
                <a:latin typeface="David" pitchFamily="34" charset="-79"/>
                <a:cs typeface="David" pitchFamily="34" charset="-79"/>
              </a:rPr>
              <a:t>לרשפ</a:t>
            </a:r>
            <a:r>
              <a:rPr lang="he-IL" dirty="0" smtClean="0">
                <a:latin typeface="David" pitchFamily="34" charset="-79"/>
                <a:cs typeface="David" pitchFamily="34" charset="-79"/>
              </a:rPr>
              <a:t> להגשמת מטרות עתידיות.</a:t>
            </a:r>
          </a:p>
          <a:p>
            <a:pPr>
              <a:buFontTx/>
              <a:buChar char="-"/>
            </a:pPr>
            <a:r>
              <a:rPr lang="he-IL" dirty="0" smtClean="0">
                <a:latin typeface="David" pitchFamily="34" charset="-79"/>
                <a:cs typeface="David" pitchFamily="34" charset="-79"/>
              </a:rPr>
              <a:t>השלטון במצרים יעודד זאת</a:t>
            </a:r>
            <a:endParaRPr lang="he-IL" dirty="0">
              <a:latin typeface="David" pitchFamily="34" charset="-79"/>
              <a:cs typeface="David" pitchFamily="34" charset="-79"/>
            </a:endParaRPr>
          </a:p>
        </p:txBody>
      </p:sp>
      <p:sp>
        <p:nvSpPr>
          <p:cNvPr id="8" name="מלבן 7"/>
          <p:cNvSpPr/>
          <p:nvPr/>
        </p:nvSpPr>
        <p:spPr>
          <a:xfrm>
            <a:off x="661851" y="2778034"/>
            <a:ext cx="3187337" cy="2860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smtClean="0">
                <a:latin typeface="David" pitchFamily="34" charset="-79"/>
                <a:cs typeface="David" pitchFamily="34" charset="-79"/>
              </a:rPr>
              <a:t>שלטון במצרים הרואה בחמאס איום.</a:t>
            </a:r>
          </a:p>
          <a:p>
            <a:pPr>
              <a:buFontTx/>
              <a:buChar char="-"/>
            </a:pPr>
            <a:r>
              <a:rPr lang="he-IL" dirty="0" smtClean="0">
                <a:latin typeface="David" pitchFamily="34" charset="-79"/>
                <a:cs typeface="David" pitchFamily="34" charset="-79"/>
              </a:rPr>
              <a:t>החמאס </a:t>
            </a:r>
            <a:r>
              <a:rPr lang="he-IL" dirty="0" err="1" smtClean="0">
                <a:latin typeface="David" pitchFamily="34" charset="-79"/>
                <a:cs typeface="David" pitchFamily="34" charset="-79"/>
              </a:rPr>
              <a:t>מאויים</a:t>
            </a:r>
            <a:r>
              <a:rPr lang="he-IL" dirty="0" smtClean="0">
                <a:latin typeface="David" pitchFamily="34" charset="-79"/>
                <a:cs typeface="David" pitchFamily="34" charset="-79"/>
              </a:rPr>
              <a:t> פיזית ופוליטית.</a:t>
            </a:r>
          </a:p>
          <a:p>
            <a:pPr>
              <a:buFontTx/>
              <a:buChar char="-"/>
            </a:pPr>
            <a:r>
              <a:rPr lang="he-IL" dirty="0" smtClean="0">
                <a:latin typeface="David" pitchFamily="34" charset="-79"/>
                <a:cs typeface="David" pitchFamily="34" charset="-79"/>
              </a:rPr>
              <a:t>חבירה לרש"פ תחסלו פוליטית כחלק מעליית כוחות ליברלים-מודרניים</a:t>
            </a:r>
          </a:p>
          <a:p>
            <a:pPr>
              <a:buFontTx/>
              <a:buChar char="-"/>
            </a:pPr>
            <a:r>
              <a:rPr lang="he-IL" dirty="0" smtClean="0">
                <a:latin typeface="David" pitchFamily="34" charset="-79"/>
                <a:cs typeface="David" pitchFamily="34" charset="-79"/>
              </a:rPr>
              <a:t>מצרים פועלת להקטנת ההשפעה של הכוחות </a:t>
            </a:r>
            <a:r>
              <a:rPr lang="he-IL" dirty="0" err="1" smtClean="0">
                <a:latin typeface="David" pitchFamily="34" charset="-79"/>
                <a:cs typeface="David" pitchFamily="34" charset="-79"/>
              </a:rPr>
              <a:t>האיסלמיסטיים</a:t>
            </a:r>
            <a:r>
              <a:rPr lang="he-IL" dirty="0" smtClean="0">
                <a:latin typeface="David" pitchFamily="34" charset="-79"/>
                <a:cs typeface="David" pitchFamily="34" charset="-79"/>
              </a:rPr>
              <a:t> בעולם הערבי כולו.</a:t>
            </a:r>
          </a:p>
          <a:p>
            <a:pPr algn="ctr">
              <a:buFontTx/>
              <a:buChar char="-"/>
            </a:pPr>
            <a:endParaRPr lang="he-IL"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8C567E97-1631-4DA8-8BE4-2F22EB067428}" type="slidenum">
              <a:rPr lang="he-IL" smtClean="0"/>
              <a:pPr/>
              <a:t>19</a:t>
            </a:fld>
            <a:endParaRPr lang="he-IL"/>
          </a:p>
        </p:txBody>
      </p:sp>
      <p:sp>
        <p:nvSpPr>
          <p:cNvPr id="3" name="מלבן 2"/>
          <p:cNvSpPr/>
          <p:nvPr/>
        </p:nvSpPr>
        <p:spPr>
          <a:xfrm>
            <a:off x="742718" y="1055706"/>
            <a:ext cx="8108302" cy="5401479"/>
          </a:xfrm>
          <a:prstGeom prst="rect">
            <a:avLst/>
          </a:prstGeom>
        </p:spPr>
        <p:txBody>
          <a:bodyPr wrap="square">
            <a:spAutoFit/>
          </a:bodyPr>
          <a:lstStyle/>
          <a:p>
            <a:pPr algn="just">
              <a:lnSpc>
                <a:spcPts val="2400"/>
              </a:lnSpc>
              <a:spcBef>
                <a:spcPts val="600"/>
              </a:spcBef>
              <a:spcAft>
                <a:spcPts val="1200"/>
              </a:spcAft>
            </a:pPr>
            <a:endParaRPr lang="he-IL" sz="2000" b="1" dirty="0" smtClean="0">
              <a:latin typeface="David" pitchFamily="34" charset="-79"/>
              <a:cs typeface="David" pitchFamily="34" charset="-79"/>
            </a:endParaRPr>
          </a:p>
          <a:p>
            <a:pPr>
              <a:lnSpc>
                <a:spcPts val="2400"/>
              </a:lnSpc>
              <a:spcBef>
                <a:spcPts val="600"/>
              </a:spcBef>
              <a:spcAft>
                <a:spcPts val="1200"/>
              </a:spcAft>
              <a:buFont typeface="Arial" pitchFamily="34" charset="0"/>
              <a:buChar char="•"/>
            </a:pPr>
            <a:r>
              <a:rPr lang="he-IL" sz="2000" b="1" dirty="0" smtClean="0">
                <a:latin typeface="David" pitchFamily="34" charset="-79"/>
                <a:cs typeface="David" pitchFamily="34" charset="-79"/>
              </a:rPr>
              <a:t> </a:t>
            </a:r>
            <a:r>
              <a:rPr lang="he-IL" sz="2400" b="1" dirty="0" err="1" smtClean="0"/>
              <a:t>מנג'י</a:t>
            </a:r>
            <a:r>
              <a:rPr lang="he-IL" sz="2400" b="1" dirty="0" smtClean="0"/>
              <a:t> </a:t>
            </a:r>
            <a:r>
              <a:rPr lang="he-IL" sz="2400" b="1" dirty="0" err="1" smtClean="0"/>
              <a:t>אירשאד</a:t>
            </a:r>
            <a:r>
              <a:rPr lang="he-IL" sz="2400" b="1" dirty="0" smtClean="0"/>
              <a:t>:</a:t>
            </a:r>
            <a:r>
              <a:rPr lang="he-IL" sz="2000" dirty="0" smtClean="0"/>
              <a:t/>
            </a:r>
            <a:br>
              <a:rPr lang="he-IL" sz="2000" dirty="0" smtClean="0"/>
            </a:br>
            <a:r>
              <a:rPr lang="he-IL" sz="2000" dirty="0" err="1" smtClean="0"/>
              <a:t>אירשאד</a:t>
            </a:r>
            <a:r>
              <a:rPr lang="he-IL" sz="2000" dirty="0" smtClean="0"/>
              <a:t> טוענת שלא רק שאין כאן ציביליזציות נפרדות אלא למוסלמים יש חלק בציביליזציה האחרת, המערבית. הם היו המיילדים של הרנסנס האירופי. ובכל אותו זמן העסיקו יהודים, נוצרים ואחרים. האחריות הגלובלית שלנו כיום היא לא לקבוע את הבעלות על כל זהות, אלא להעביר לדורות הבאים את מה שכולנו חבים זה לזה.</a:t>
            </a:r>
          </a:p>
          <a:p>
            <a:pPr>
              <a:lnSpc>
                <a:spcPts val="2400"/>
              </a:lnSpc>
              <a:spcBef>
                <a:spcPts val="600"/>
              </a:spcBef>
              <a:spcAft>
                <a:spcPts val="1200"/>
              </a:spcAft>
              <a:buFont typeface="Arial" pitchFamily="34" charset="0"/>
              <a:buChar char="•"/>
            </a:pPr>
            <a:r>
              <a:rPr lang="he-IL" sz="2000" b="1" dirty="0" smtClean="0">
                <a:latin typeface="David" pitchFamily="34" charset="-79"/>
                <a:cs typeface="David" pitchFamily="34" charset="-79"/>
              </a:rPr>
              <a:t> </a:t>
            </a:r>
            <a:r>
              <a:rPr lang="he-IL" sz="2400" b="1" dirty="0" smtClean="0"/>
              <a:t>סם האריס:</a:t>
            </a:r>
            <a:r>
              <a:rPr lang="he-IL" sz="2000" dirty="0" smtClean="0"/>
              <a:t/>
            </a:r>
            <a:br>
              <a:rPr lang="he-IL" sz="2000" dirty="0" smtClean="0"/>
            </a:br>
            <a:r>
              <a:rPr lang="he-IL" sz="2000" dirty="0" smtClean="0"/>
              <a:t>אין מדובר בהתנגשות בין ציביליזציות אלא בהתנגשות בין דת למדינה</a:t>
            </a:r>
            <a:r>
              <a:rPr lang="he-IL" sz="2000" b="1" dirty="0" smtClean="0">
                <a:latin typeface="David" pitchFamily="34" charset="-79"/>
                <a:cs typeface="David" pitchFamily="34" charset="-79"/>
              </a:rPr>
              <a:t> </a:t>
            </a:r>
          </a:p>
          <a:p>
            <a:pPr>
              <a:lnSpc>
                <a:spcPts val="2400"/>
              </a:lnSpc>
              <a:spcBef>
                <a:spcPts val="600"/>
              </a:spcBef>
              <a:spcAft>
                <a:spcPts val="1200"/>
              </a:spcAft>
              <a:buFont typeface="Arial" pitchFamily="34" charset="0"/>
              <a:buChar char="•"/>
            </a:pPr>
            <a:r>
              <a:rPr lang="he-IL" sz="2000" b="1" dirty="0" smtClean="0">
                <a:latin typeface="David" pitchFamily="34" charset="-79"/>
                <a:cs typeface="David" pitchFamily="34" charset="-79"/>
              </a:rPr>
              <a:t> </a:t>
            </a:r>
            <a:r>
              <a:rPr lang="he-IL" sz="2400" b="1" dirty="0" smtClean="0"/>
              <a:t>עמנואל סיוון</a:t>
            </a:r>
            <a:r>
              <a:rPr lang="en-US" sz="2400" b="1" dirty="0" smtClean="0"/>
              <a:t>:</a:t>
            </a:r>
            <a:r>
              <a:rPr lang="en-US" sz="2000" b="1" dirty="0" smtClean="0"/>
              <a:t/>
            </a:r>
            <a:br>
              <a:rPr lang="en-US" sz="2000" b="1" dirty="0" smtClean="0"/>
            </a:br>
            <a:r>
              <a:rPr lang="he-IL" sz="2000" dirty="0" smtClean="0"/>
              <a:t>הטענה בדבר  התנגשות הציביליזציות היא </a:t>
            </a:r>
            <a:r>
              <a:rPr lang="he-IL" sz="2000" dirty="0" err="1" smtClean="0"/>
              <a:t>פרובלמטית</a:t>
            </a:r>
            <a:r>
              <a:rPr lang="he-IL" sz="2000" dirty="0" smtClean="0"/>
              <a:t> מבחינות רבות. כיצד מגדירים ציביליזציה? מהו העיקרון המאחד תרבויות או מסורות מקומיות רבות? כיצד נקבעים גבולות בין ציביליזציות וכיצד הם משתנים? </a:t>
            </a:r>
            <a:br>
              <a:rPr lang="he-IL" sz="2000" dirty="0" smtClean="0"/>
            </a:br>
            <a:r>
              <a:rPr lang="he-IL" sz="2000" dirty="0" smtClean="0"/>
              <a:t>ההתנגשות בתוך הציביליזציה המוסלמית – וזו ההתנגשות בעלת המשמעות, לא זאת שבין הציביליזציות, שאינה אלא פרי הדמיון</a:t>
            </a:r>
            <a:r>
              <a:rPr lang="en-US" sz="2000" dirty="0" smtClean="0"/>
              <a:t> – </a:t>
            </a:r>
            <a:r>
              <a:rPr lang="he-IL" sz="2000" dirty="0" smtClean="0"/>
              <a:t>היא בין קנאי האסלאם והשלטונות. </a:t>
            </a:r>
            <a:br>
              <a:rPr lang="he-IL" sz="2000" dirty="0" smtClean="0"/>
            </a:br>
            <a:endParaRPr lang="he-IL" sz="2000" b="1" dirty="0" smtClean="0">
              <a:latin typeface="David" pitchFamily="34" charset="-79"/>
              <a:cs typeface="David" pitchFamily="34" charset="-79"/>
            </a:endParaRPr>
          </a:p>
        </p:txBody>
      </p:sp>
      <p:sp>
        <p:nvSpPr>
          <p:cNvPr id="4" name="TextBox 3"/>
          <p:cNvSpPr txBox="1"/>
          <p:nvPr/>
        </p:nvSpPr>
        <p:spPr>
          <a:xfrm>
            <a:off x="5375369" y="171684"/>
            <a:ext cx="3600666" cy="769441"/>
          </a:xfrm>
          <a:prstGeom prst="rect">
            <a:avLst/>
          </a:prstGeom>
          <a:noFill/>
        </p:spPr>
        <p:txBody>
          <a:bodyPr wrap="none" rtlCol="1">
            <a:spAutoFit/>
          </a:bodyPr>
          <a:lstStyle/>
          <a:p>
            <a:r>
              <a:rPr lang="he-IL" sz="2400" b="1" dirty="0" smtClean="0">
                <a:latin typeface="David" pitchFamily="34" charset="-79"/>
                <a:cs typeface="David" pitchFamily="34" charset="-79"/>
              </a:rPr>
              <a:t>ביקורת על הגישה התרבותית:</a:t>
            </a:r>
          </a:p>
          <a:p>
            <a:r>
              <a:rPr lang="he-IL" sz="2000" b="1" dirty="0" smtClean="0">
                <a:latin typeface="David" pitchFamily="34" charset="-79"/>
                <a:cs typeface="David" pitchFamily="34" charset="-79"/>
              </a:rPr>
              <a:t>(מתוך </a:t>
            </a:r>
            <a:r>
              <a:rPr lang="en-US" sz="2000" b="1" dirty="0" smtClean="0">
                <a:latin typeface="David" pitchFamily="34" charset="-79"/>
                <a:cs typeface="David" pitchFamily="34" charset="-79"/>
              </a:rPr>
              <a:t>e-mago.co.il</a:t>
            </a:r>
            <a:r>
              <a:rPr lang="he-IL" sz="2000" b="1" dirty="0" smtClean="0">
                <a:latin typeface="David" pitchFamily="34" charset="-79"/>
                <a:cs typeface="David" pitchFamily="34" charset="-79"/>
              </a:rPr>
              <a:t>)</a:t>
            </a:r>
          </a:p>
        </p:txBody>
      </p:sp>
      <p:pic>
        <p:nvPicPr>
          <p:cNvPr id="6" name="Picture 10" descr="http://www.walnutst.com/i/products/f121140272443.jpg"/>
          <p:cNvPicPr>
            <a:picLocks noChangeAspect="1" noChangeArrowheads="1"/>
          </p:cNvPicPr>
          <p:nvPr/>
        </p:nvPicPr>
        <p:blipFill>
          <a:blip r:embed="rId3" cstate="print"/>
          <a:srcRect/>
          <a:stretch>
            <a:fillRect/>
          </a:stretch>
        </p:blipFill>
        <p:spPr bwMode="auto">
          <a:xfrm>
            <a:off x="305715" y="304177"/>
            <a:ext cx="1993348" cy="137270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8" y="116632"/>
            <a:ext cx="6547049" cy="5293757"/>
          </a:xfrm>
          <a:prstGeom prst="rect">
            <a:avLst/>
          </a:prstGeom>
          <a:noFill/>
        </p:spPr>
        <p:txBody>
          <a:bodyPr wrap="none" rtlCol="1">
            <a:spAutoFit/>
          </a:bodyPr>
          <a:lstStyle/>
          <a:p>
            <a:pPr>
              <a:lnSpc>
                <a:spcPct val="150000"/>
              </a:lnSpc>
            </a:pPr>
            <a:endParaRPr lang="he-IL" b="1" dirty="0" smtClean="0">
              <a:latin typeface="David" pitchFamily="34" charset="-79"/>
              <a:cs typeface="David" pitchFamily="34" charset="-79"/>
            </a:endParaRPr>
          </a:p>
          <a:p>
            <a:pPr>
              <a:lnSpc>
                <a:spcPct val="150000"/>
              </a:lnSpc>
            </a:pPr>
            <a:r>
              <a:rPr lang="he-IL" sz="2800" b="1" dirty="0" smtClean="0">
                <a:latin typeface="David" pitchFamily="34" charset="-79"/>
                <a:cs typeface="David" pitchFamily="34" charset="-79"/>
              </a:rPr>
              <a:t>תוכן ההצגה</a:t>
            </a:r>
            <a:r>
              <a:rPr lang="he-IL" sz="2400" b="1" dirty="0" smtClean="0">
                <a:latin typeface="David" pitchFamily="34" charset="-79"/>
                <a:cs typeface="David" pitchFamily="34" charset="-79"/>
              </a:rPr>
              <a:t>:</a:t>
            </a:r>
            <a:endParaRPr lang="he-IL" sz="2800" b="1" dirty="0" smtClean="0">
              <a:latin typeface="David" pitchFamily="34" charset="-79"/>
              <a:cs typeface="David" pitchFamily="34" charset="-79"/>
            </a:endParaRPr>
          </a:p>
          <a:p>
            <a:pPr>
              <a:lnSpc>
                <a:spcPct val="150000"/>
              </a:lnSpc>
              <a:buFont typeface="Arial" pitchFamily="34" charset="0"/>
              <a:buChar char="•"/>
            </a:pPr>
            <a:r>
              <a:rPr lang="he-IL" sz="2400" b="1" dirty="0" smtClean="0">
                <a:latin typeface="David" pitchFamily="34" charset="-79"/>
                <a:cs typeface="David" pitchFamily="34" charset="-79"/>
              </a:rPr>
              <a:t>עיקרי הגישה התרבותית</a:t>
            </a:r>
          </a:p>
          <a:p>
            <a:pPr>
              <a:lnSpc>
                <a:spcPct val="150000"/>
              </a:lnSpc>
              <a:spcBef>
                <a:spcPts val="600"/>
              </a:spcBef>
              <a:spcAft>
                <a:spcPts val="1200"/>
              </a:spcAft>
              <a:buFont typeface="Arial" pitchFamily="34" charset="0"/>
              <a:buChar char="•"/>
            </a:pPr>
            <a:r>
              <a:rPr lang="he-IL" sz="2400" b="1" dirty="0" err="1" smtClean="0">
                <a:latin typeface="David" pitchFamily="34" charset="-79"/>
                <a:cs typeface="David" pitchFamily="34" charset="-79"/>
              </a:rPr>
              <a:t>הנטינגטון</a:t>
            </a:r>
            <a:r>
              <a:rPr lang="he-IL" sz="2400" b="1" dirty="0" smtClean="0">
                <a:latin typeface="David" pitchFamily="34" charset="-79"/>
                <a:cs typeface="David" pitchFamily="34" charset="-79"/>
              </a:rPr>
              <a:t> והתנגשות הציוויליזציות</a:t>
            </a:r>
          </a:p>
          <a:p>
            <a:pPr>
              <a:lnSpc>
                <a:spcPct val="150000"/>
              </a:lnSpc>
              <a:spcBef>
                <a:spcPts val="600"/>
              </a:spcBef>
              <a:spcAft>
                <a:spcPts val="1200"/>
              </a:spcAft>
              <a:buFont typeface="Arial" pitchFamily="34" charset="0"/>
              <a:buChar char="•"/>
            </a:pPr>
            <a:r>
              <a:rPr lang="en-US" sz="2400" b="1" dirty="0" smtClean="0">
                <a:latin typeface="David" pitchFamily="34" charset="-79"/>
                <a:cs typeface="David" pitchFamily="34" charset="-79"/>
              </a:rPr>
              <a:t>Kidwell – Discourse systems Theory </a:t>
            </a:r>
          </a:p>
          <a:p>
            <a:pPr>
              <a:lnSpc>
                <a:spcPct val="150000"/>
              </a:lnSpc>
              <a:spcBef>
                <a:spcPts val="600"/>
              </a:spcBef>
              <a:spcAft>
                <a:spcPts val="1200"/>
              </a:spcAft>
              <a:buFont typeface="Arial" pitchFamily="34" charset="0"/>
              <a:buChar char="•"/>
            </a:pPr>
            <a:r>
              <a:rPr lang="he-IL" sz="2400" b="1" dirty="0" smtClean="0">
                <a:latin typeface="David" pitchFamily="34" charset="-79"/>
                <a:cs typeface="David" pitchFamily="34" charset="-79"/>
              </a:rPr>
              <a:t> מצרים והשאלה הפלסטינית בהתאם לגישה התרבותית</a:t>
            </a:r>
          </a:p>
          <a:p>
            <a:pPr>
              <a:lnSpc>
                <a:spcPts val="1800"/>
              </a:lnSpc>
              <a:spcBef>
                <a:spcPts val="600"/>
              </a:spcBef>
              <a:spcAft>
                <a:spcPts val="1200"/>
              </a:spcAft>
              <a:buFont typeface="Arial" pitchFamily="34" charset="0"/>
              <a:buChar char="•"/>
            </a:pPr>
            <a:r>
              <a:rPr lang="he-IL" sz="2400" b="1" dirty="0" smtClean="0">
                <a:latin typeface="David" pitchFamily="34" charset="-79"/>
                <a:cs typeface="David" pitchFamily="34" charset="-79"/>
              </a:rPr>
              <a:t> הביקורת על הגישה התרבותית</a:t>
            </a:r>
          </a:p>
          <a:p>
            <a:pPr>
              <a:lnSpc>
                <a:spcPts val="1800"/>
              </a:lnSpc>
              <a:spcBef>
                <a:spcPts val="600"/>
              </a:spcBef>
              <a:spcAft>
                <a:spcPts val="1200"/>
              </a:spcAft>
              <a:buFont typeface="Arial" pitchFamily="34" charset="0"/>
              <a:buChar char="•"/>
            </a:pPr>
            <a:r>
              <a:rPr lang="he-IL" sz="2400" b="1" dirty="0" smtClean="0">
                <a:latin typeface="David" pitchFamily="34" charset="-79"/>
                <a:cs typeface="David" pitchFamily="34" charset="-79"/>
              </a:rPr>
              <a:t> דיון</a:t>
            </a:r>
          </a:p>
          <a:p>
            <a:pPr>
              <a:lnSpc>
                <a:spcPts val="1800"/>
              </a:lnSpc>
              <a:spcBef>
                <a:spcPts val="600"/>
              </a:spcBef>
              <a:spcAft>
                <a:spcPts val="1200"/>
              </a:spcAft>
              <a:buFont typeface="Arial" pitchFamily="34" charset="0"/>
              <a:buChar char="•"/>
            </a:pPr>
            <a:endParaRPr lang="he-IL" b="1" dirty="0">
              <a:latin typeface="David" pitchFamily="34" charset="-79"/>
              <a:cs typeface="David" pitchFamily="34" charset="-79"/>
            </a:endParaRPr>
          </a:p>
        </p:txBody>
      </p:sp>
      <p:pic>
        <p:nvPicPr>
          <p:cNvPr id="5122" name="Picture 2" descr="http://cartoon-excellence.com/wp-content/uploads/2012/11/beatles-yellow-submarine-wallpaper.jpg"/>
          <p:cNvPicPr>
            <a:picLocks noChangeAspect="1" noChangeArrowheads="1"/>
          </p:cNvPicPr>
          <p:nvPr/>
        </p:nvPicPr>
        <p:blipFill>
          <a:blip r:embed="rId2" cstate="print"/>
          <a:srcRect r="51585"/>
          <a:stretch>
            <a:fillRect/>
          </a:stretch>
        </p:blipFill>
        <p:spPr bwMode="auto">
          <a:xfrm>
            <a:off x="72008" y="127891"/>
            <a:ext cx="1475656" cy="2285927"/>
          </a:xfrm>
          <a:prstGeom prst="rect">
            <a:avLst/>
          </a:prstGeom>
          <a:noFill/>
        </p:spPr>
      </p:pic>
      <p:pic>
        <p:nvPicPr>
          <p:cNvPr id="5124" name="Picture 4" descr="http://ts1.mm.bing.net/th?&amp;id=JN.I/5rHpVs8OF6BO5GQQwiSg&amp;w=300&amp;h=300&amp;c=0&amp;pid=1.9&amp;rs=0&amp;p=0"/>
          <p:cNvPicPr>
            <a:picLocks noChangeAspect="1" noChangeArrowheads="1"/>
          </p:cNvPicPr>
          <p:nvPr/>
        </p:nvPicPr>
        <p:blipFill>
          <a:blip r:embed="rId3" cstate="print"/>
          <a:srcRect/>
          <a:stretch>
            <a:fillRect/>
          </a:stretch>
        </p:blipFill>
        <p:spPr bwMode="auto">
          <a:xfrm>
            <a:off x="7071707" y="5589240"/>
            <a:ext cx="1869962" cy="1090811"/>
          </a:xfrm>
          <a:prstGeom prst="rect">
            <a:avLst/>
          </a:prstGeom>
          <a:noFill/>
        </p:spPr>
      </p:pic>
      <p:sp>
        <p:nvSpPr>
          <p:cNvPr id="6" name="מציין מיקום של מספר שקופית 5"/>
          <p:cNvSpPr>
            <a:spLocks noGrp="1"/>
          </p:cNvSpPr>
          <p:nvPr>
            <p:ph type="sldNum" sz="quarter" idx="12"/>
          </p:nvPr>
        </p:nvSpPr>
        <p:spPr/>
        <p:txBody>
          <a:bodyPr/>
          <a:lstStyle/>
          <a:p>
            <a:fld id="{8C567E97-1631-4DA8-8BE4-2F22EB067428}" type="slidenum">
              <a:rPr lang="he-IL" smtClean="0"/>
              <a:pPr/>
              <a:t>2</a:t>
            </a:fld>
            <a:endParaRPr lang="he-IL"/>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8C567E97-1631-4DA8-8BE4-2F22EB067428}" type="slidenum">
              <a:rPr lang="he-IL" smtClean="0"/>
              <a:pPr/>
              <a:t>20</a:t>
            </a:fld>
            <a:endParaRPr lang="he-IL"/>
          </a:p>
        </p:txBody>
      </p:sp>
      <p:sp>
        <p:nvSpPr>
          <p:cNvPr id="3" name="מלבן 2"/>
          <p:cNvSpPr/>
          <p:nvPr/>
        </p:nvSpPr>
        <p:spPr>
          <a:xfrm>
            <a:off x="742718" y="1055706"/>
            <a:ext cx="8108302" cy="3785652"/>
          </a:xfrm>
          <a:prstGeom prst="rect">
            <a:avLst/>
          </a:prstGeom>
        </p:spPr>
        <p:txBody>
          <a:bodyPr wrap="square">
            <a:spAutoFit/>
          </a:bodyPr>
          <a:lstStyle/>
          <a:p>
            <a:pPr algn="just">
              <a:lnSpc>
                <a:spcPts val="2400"/>
              </a:lnSpc>
              <a:spcBef>
                <a:spcPts val="600"/>
              </a:spcBef>
              <a:spcAft>
                <a:spcPts val="1200"/>
              </a:spcAft>
            </a:pPr>
            <a:endParaRPr lang="he-IL" sz="2000" b="1" dirty="0" smtClean="0">
              <a:latin typeface="David" pitchFamily="34" charset="-79"/>
              <a:cs typeface="David" pitchFamily="34" charset="-79"/>
            </a:endParaRPr>
          </a:p>
          <a:p>
            <a:pPr>
              <a:lnSpc>
                <a:spcPts val="2400"/>
              </a:lnSpc>
              <a:spcBef>
                <a:spcPts val="600"/>
              </a:spcBef>
              <a:spcAft>
                <a:spcPts val="1200"/>
              </a:spcAft>
              <a:buFont typeface="Arial" pitchFamily="34" charset="0"/>
              <a:buChar char="•"/>
            </a:pPr>
            <a:r>
              <a:rPr lang="he-IL" sz="2000" b="1" dirty="0" smtClean="0">
                <a:latin typeface="David" pitchFamily="34" charset="-79"/>
                <a:cs typeface="David" pitchFamily="34" charset="-79"/>
              </a:rPr>
              <a:t> </a:t>
            </a:r>
            <a:r>
              <a:rPr lang="he-IL" sz="2400" b="1" dirty="0" smtClean="0"/>
              <a:t>האם אכן הניתוח התרבותי הדיסקורסיבי הוא חד ערכי? האם תרבות החוקר</a:t>
            </a:r>
            <a:r>
              <a:rPr lang="en-US" sz="2400" b="1" dirty="0" smtClean="0"/>
              <a:t/>
            </a:r>
            <a:br>
              <a:rPr lang="en-US" sz="2400" b="1" dirty="0" smtClean="0"/>
            </a:br>
            <a:r>
              <a:rPr lang="he-IL" sz="2400" b="1" dirty="0" smtClean="0"/>
              <a:t>אינה משפיעה על גישתו?</a:t>
            </a:r>
          </a:p>
          <a:p>
            <a:pPr>
              <a:lnSpc>
                <a:spcPts val="2400"/>
              </a:lnSpc>
              <a:spcBef>
                <a:spcPts val="600"/>
              </a:spcBef>
              <a:spcAft>
                <a:spcPts val="1200"/>
              </a:spcAft>
              <a:buFont typeface="Arial" pitchFamily="34" charset="0"/>
              <a:buChar char="•"/>
            </a:pPr>
            <a:r>
              <a:rPr lang="he-IL" sz="2400" b="1" dirty="0" smtClean="0"/>
              <a:t> האם הדילמה התרבותית חזקה מהאידיאולוגית או בולטת רק עם "היעלמות האידיאולוגיות"? האם התהליך הפיך?</a:t>
            </a:r>
          </a:p>
          <a:p>
            <a:pPr>
              <a:lnSpc>
                <a:spcPts val="2400"/>
              </a:lnSpc>
              <a:spcBef>
                <a:spcPts val="600"/>
              </a:spcBef>
              <a:spcAft>
                <a:spcPts val="1200"/>
              </a:spcAft>
              <a:buFont typeface="Arial" pitchFamily="34" charset="0"/>
              <a:buChar char="•"/>
            </a:pPr>
            <a:r>
              <a:rPr lang="he-IL" sz="2400" b="1" dirty="0" smtClean="0"/>
              <a:t> האם מצרים מתכנסת בתוך עצמה או שואפת לחזור להיות "מדינת ליבה". אם כן, של איזו ציוויליזציה?</a:t>
            </a:r>
          </a:p>
          <a:p>
            <a:pPr>
              <a:lnSpc>
                <a:spcPts val="2400"/>
              </a:lnSpc>
              <a:spcBef>
                <a:spcPts val="600"/>
              </a:spcBef>
              <a:spcAft>
                <a:spcPts val="1200"/>
              </a:spcAft>
            </a:pPr>
            <a:r>
              <a:rPr lang="he-IL" sz="2000" dirty="0" smtClean="0"/>
              <a:t> </a:t>
            </a:r>
            <a:br>
              <a:rPr lang="he-IL" sz="2000" dirty="0" smtClean="0"/>
            </a:br>
            <a:endParaRPr lang="he-IL" sz="2000" b="1" dirty="0" smtClean="0">
              <a:latin typeface="David" pitchFamily="34" charset="-79"/>
              <a:cs typeface="David" pitchFamily="34" charset="-79"/>
            </a:endParaRPr>
          </a:p>
        </p:txBody>
      </p:sp>
      <p:sp>
        <p:nvSpPr>
          <p:cNvPr id="4" name="TextBox 3"/>
          <p:cNvSpPr txBox="1"/>
          <p:nvPr/>
        </p:nvSpPr>
        <p:spPr>
          <a:xfrm>
            <a:off x="7191572" y="171684"/>
            <a:ext cx="1784463" cy="461665"/>
          </a:xfrm>
          <a:prstGeom prst="rect">
            <a:avLst/>
          </a:prstGeom>
          <a:noFill/>
        </p:spPr>
        <p:txBody>
          <a:bodyPr wrap="none" rtlCol="1">
            <a:spAutoFit/>
          </a:bodyPr>
          <a:lstStyle/>
          <a:p>
            <a:r>
              <a:rPr lang="he-IL" sz="2400" b="1" dirty="0" smtClean="0">
                <a:latin typeface="David" pitchFamily="34" charset="-79"/>
                <a:cs typeface="David" pitchFamily="34" charset="-79"/>
              </a:rPr>
              <a:t>נושאים לדיון:</a:t>
            </a:r>
            <a:endParaRPr lang="he-IL" sz="2000" b="1" dirty="0" smtClean="0">
              <a:latin typeface="David" pitchFamily="34" charset="-79"/>
              <a:cs typeface="David" pitchFamily="34" charset="-79"/>
            </a:endParaRPr>
          </a:p>
        </p:txBody>
      </p:sp>
      <p:pic>
        <p:nvPicPr>
          <p:cNvPr id="6" name="Picture 10" descr="http://www.walnutst.com/i/products/f121140272443.jpg"/>
          <p:cNvPicPr>
            <a:picLocks noChangeAspect="1" noChangeArrowheads="1"/>
          </p:cNvPicPr>
          <p:nvPr/>
        </p:nvPicPr>
        <p:blipFill>
          <a:blip r:embed="rId3" cstate="print"/>
          <a:srcRect/>
          <a:stretch>
            <a:fillRect/>
          </a:stretch>
        </p:blipFill>
        <p:spPr bwMode="auto">
          <a:xfrm>
            <a:off x="606161" y="4549605"/>
            <a:ext cx="1993348" cy="137270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2.bp.blogspot.com/_93JolJEyuuk/S_ZGSKBVhuI/AAAAAAAAAIQ/SgQg-0yJkWE/s1600/meanie-boss.png"/>
          <p:cNvPicPr>
            <a:picLocks noChangeAspect="1" noChangeArrowheads="1"/>
          </p:cNvPicPr>
          <p:nvPr/>
        </p:nvPicPr>
        <p:blipFill>
          <a:blip r:embed="rId2" cstate="print"/>
          <a:srcRect t="21951" b="7317"/>
          <a:stretch>
            <a:fillRect/>
          </a:stretch>
        </p:blipFill>
        <p:spPr bwMode="auto">
          <a:xfrm>
            <a:off x="7851226" y="0"/>
            <a:ext cx="1292773" cy="1371600"/>
          </a:xfrm>
          <a:prstGeom prst="rect">
            <a:avLst/>
          </a:prstGeom>
          <a:noFill/>
        </p:spPr>
      </p:pic>
      <p:pic>
        <p:nvPicPr>
          <p:cNvPr id="19460" name="Picture 4" descr="http://21stcenturyradio.com/yellowsub/jack-stokes-tribute-yellow-sub/Old_Fred_300.gif"/>
          <p:cNvPicPr>
            <a:picLocks noChangeAspect="1" noChangeArrowheads="1"/>
          </p:cNvPicPr>
          <p:nvPr/>
        </p:nvPicPr>
        <p:blipFill>
          <a:blip r:embed="rId3" cstate="print"/>
          <a:srcRect/>
          <a:stretch>
            <a:fillRect/>
          </a:stretch>
        </p:blipFill>
        <p:spPr bwMode="auto">
          <a:xfrm>
            <a:off x="55569" y="5121042"/>
            <a:ext cx="1080120" cy="1670288"/>
          </a:xfrm>
          <a:prstGeom prst="rect">
            <a:avLst/>
          </a:prstGeom>
          <a:noFill/>
        </p:spPr>
      </p:pic>
      <p:sp>
        <p:nvSpPr>
          <p:cNvPr id="4" name="TextBox 3"/>
          <p:cNvSpPr txBox="1"/>
          <p:nvPr/>
        </p:nvSpPr>
        <p:spPr>
          <a:xfrm>
            <a:off x="210133" y="557056"/>
            <a:ext cx="7945807" cy="5555367"/>
          </a:xfrm>
          <a:prstGeom prst="rect">
            <a:avLst/>
          </a:prstGeom>
          <a:noFill/>
        </p:spPr>
        <p:txBody>
          <a:bodyPr wrap="square" rtlCol="1">
            <a:spAutoFit/>
          </a:bodyPr>
          <a:lstStyle/>
          <a:p>
            <a:pPr>
              <a:lnSpc>
                <a:spcPts val="2400"/>
              </a:lnSpc>
              <a:spcBef>
                <a:spcPts val="600"/>
              </a:spcBef>
              <a:spcAft>
                <a:spcPts val="1200"/>
              </a:spcAft>
            </a:pPr>
            <a:r>
              <a:rPr lang="he-IL" sz="2000" b="1" dirty="0" smtClean="0">
                <a:latin typeface="David" pitchFamily="34" charset="-79"/>
                <a:cs typeface="David" pitchFamily="34" charset="-79"/>
              </a:rPr>
              <a:t>עיקרי הגישה התרבותית:</a:t>
            </a:r>
          </a:p>
          <a:p>
            <a:pPr>
              <a:lnSpc>
                <a:spcPts val="2400"/>
              </a:lnSpc>
              <a:spcBef>
                <a:spcPts val="600"/>
              </a:spcBef>
              <a:spcAft>
                <a:spcPts val="1200"/>
              </a:spcAft>
              <a:buFont typeface="Arial" pitchFamily="34" charset="0"/>
              <a:buChar char="•"/>
            </a:pPr>
            <a:r>
              <a:rPr lang="he-IL" sz="2000" b="1" dirty="0" smtClean="0">
                <a:latin typeface="David" pitchFamily="34" charset="-79"/>
                <a:cs typeface="David" pitchFamily="34" charset="-79"/>
              </a:rPr>
              <a:t> הגישה התרבותית (או התרבות הפוליטית) נמנית על גישות הדור השני, הדור  </a:t>
            </a:r>
            <a:r>
              <a:rPr lang="en-US" sz="2000" b="1" dirty="0" smtClean="0">
                <a:latin typeface="David" pitchFamily="34" charset="-79"/>
                <a:cs typeface="David" pitchFamily="34" charset="-79"/>
              </a:rPr>
              <a:t/>
            </a:r>
            <a:br>
              <a:rPr lang="en-US" sz="2000" b="1" dirty="0" smtClean="0">
                <a:latin typeface="David" pitchFamily="34" charset="-79"/>
                <a:cs typeface="David" pitchFamily="34" charset="-79"/>
              </a:rPr>
            </a:br>
            <a:r>
              <a:rPr lang="he-IL" sz="2000" b="1" dirty="0" smtClean="0">
                <a:latin typeface="David" pitchFamily="34" charset="-79"/>
                <a:cs typeface="David" pitchFamily="34" charset="-79"/>
              </a:rPr>
              <a:t>  האנתרופולוגי –   פסיכולוגי,  במדע המדינה ( שנות החמישים והשישים של </a:t>
            </a:r>
            <a:r>
              <a:rPr lang="en-US" sz="2000" b="1" dirty="0" smtClean="0">
                <a:latin typeface="David" pitchFamily="34" charset="-79"/>
                <a:cs typeface="David" pitchFamily="34" charset="-79"/>
              </a:rPr>
              <a:t/>
            </a:r>
            <a:br>
              <a:rPr lang="en-US" sz="2000" b="1" dirty="0" smtClean="0">
                <a:latin typeface="David" pitchFamily="34" charset="-79"/>
                <a:cs typeface="David" pitchFamily="34" charset="-79"/>
              </a:rPr>
            </a:br>
            <a:r>
              <a:rPr lang="he-IL" sz="2000" b="1" dirty="0" smtClean="0">
                <a:latin typeface="David" pitchFamily="34" charset="-79"/>
                <a:cs typeface="David" pitchFamily="34" charset="-79"/>
              </a:rPr>
              <a:t>  המאה העשרים).</a:t>
            </a:r>
          </a:p>
          <a:p>
            <a:pPr>
              <a:lnSpc>
                <a:spcPts val="2400"/>
              </a:lnSpc>
              <a:spcBef>
                <a:spcPts val="600"/>
              </a:spcBef>
              <a:spcAft>
                <a:spcPts val="1200"/>
              </a:spcAft>
              <a:buFont typeface="Arial" pitchFamily="34" charset="0"/>
              <a:buChar char="•"/>
            </a:pPr>
            <a:r>
              <a:rPr lang="he-IL" sz="2000" b="1" dirty="0" smtClean="0">
                <a:latin typeface="David" pitchFamily="34" charset="-79"/>
                <a:cs typeface="David" pitchFamily="34" charset="-79"/>
              </a:rPr>
              <a:t> על פי גישה זו, התנהגות מערכת פוליטית מסוימת נקבעת בעיקר על ידי מאפייניה </a:t>
            </a:r>
            <a:r>
              <a:rPr lang="en-US" sz="2000" b="1" dirty="0" smtClean="0">
                <a:latin typeface="David" pitchFamily="34" charset="-79"/>
                <a:cs typeface="David" pitchFamily="34" charset="-79"/>
              </a:rPr>
              <a:t/>
            </a:r>
            <a:br>
              <a:rPr lang="en-US" sz="2000" b="1" dirty="0" smtClean="0">
                <a:latin typeface="David" pitchFamily="34" charset="-79"/>
                <a:cs typeface="David" pitchFamily="34" charset="-79"/>
              </a:rPr>
            </a:br>
            <a:r>
              <a:rPr lang="he-IL" sz="2000" b="1" dirty="0" smtClean="0">
                <a:latin typeface="David" pitchFamily="34" charset="-79"/>
                <a:cs typeface="David" pitchFamily="34" charset="-79"/>
              </a:rPr>
              <a:t>  התרבותיים (מנהגים, מסורות וכדומה) ופחות על ידי מנגנוניה, חוקיה או על פי </a:t>
            </a:r>
            <a:r>
              <a:rPr lang="en-US" sz="2000" b="1" dirty="0" smtClean="0">
                <a:latin typeface="David" pitchFamily="34" charset="-79"/>
                <a:cs typeface="David" pitchFamily="34" charset="-79"/>
              </a:rPr>
              <a:t/>
            </a:r>
            <a:br>
              <a:rPr lang="en-US" sz="2000" b="1" dirty="0" smtClean="0">
                <a:latin typeface="David" pitchFamily="34" charset="-79"/>
                <a:cs typeface="David" pitchFamily="34" charset="-79"/>
              </a:rPr>
            </a:br>
            <a:r>
              <a:rPr lang="he-IL" sz="2000" b="1" dirty="0" smtClean="0">
                <a:latin typeface="David" pitchFamily="34" charset="-79"/>
                <a:cs typeface="David" pitchFamily="34" charset="-79"/>
              </a:rPr>
              <a:t>  שיקולים רציונאליים.</a:t>
            </a:r>
          </a:p>
          <a:p>
            <a:pPr>
              <a:lnSpc>
                <a:spcPts val="2400"/>
              </a:lnSpc>
              <a:spcBef>
                <a:spcPts val="600"/>
              </a:spcBef>
              <a:spcAft>
                <a:spcPts val="1200"/>
              </a:spcAft>
              <a:buFont typeface="Arial" pitchFamily="34" charset="0"/>
              <a:buChar char="•"/>
            </a:pPr>
            <a:r>
              <a:rPr lang="he-IL" sz="2000" b="1" dirty="0" smtClean="0">
                <a:latin typeface="David" pitchFamily="34" charset="-79"/>
                <a:cs typeface="David" pitchFamily="34" charset="-79"/>
              </a:rPr>
              <a:t> לגישת התרבות הפוליטית וריאנטים רבים. </a:t>
            </a:r>
            <a:r>
              <a:rPr lang="en-US" sz="2000" b="1" dirty="0" smtClean="0">
                <a:latin typeface="David" pitchFamily="34" charset="-79"/>
                <a:cs typeface="David" pitchFamily="34" charset="-79"/>
              </a:rPr>
              <a:t> </a:t>
            </a:r>
            <a:r>
              <a:rPr lang="he-IL" sz="2000" b="1" dirty="0" smtClean="0">
                <a:latin typeface="David" pitchFamily="34" charset="-79"/>
                <a:cs typeface="David" pitchFamily="34" charset="-79"/>
              </a:rPr>
              <a:t>שניים מהם הנמצאים בשני קצות </a:t>
            </a:r>
            <a:r>
              <a:rPr lang="en-US" sz="2000" b="1" dirty="0" smtClean="0">
                <a:latin typeface="David" pitchFamily="34" charset="-79"/>
                <a:cs typeface="David" pitchFamily="34" charset="-79"/>
              </a:rPr>
              <a:t/>
            </a:r>
            <a:br>
              <a:rPr lang="en-US" sz="2000" b="1" dirty="0" smtClean="0">
                <a:latin typeface="David" pitchFamily="34" charset="-79"/>
                <a:cs typeface="David" pitchFamily="34" charset="-79"/>
              </a:rPr>
            </a:br>
            <a:r>
              <a:rPr lang="he-IL" sz="2000" b="1" dirty="0" smtClean="0">
                <a:latin typeface="David" pitchFamily="34" charset="-79"/>
                <a:cs typeface="David" pitchFamily="34" charset="-79"/>
              </a:rPr>
              <a:t>  הקשת הם גישת "סוף ההיסטוריה" של </a:t>
            </a:r>
            <a:r>
              <a:rPr lang="he-IL" sz="2000" b="1" dirty="0" err="1" smtClean="0">
                <a:latin typeface="David" pitchFamily="34" charset="-79"/>
                <a:cs typeface="David" pitchFamily="34" charset="-79"/>
              </a:rPr>
              <a:t>פוקויאמה</a:t>
            </a:r>
            <a:r>
              <a:rPr lang="he-IL" sz="2000" b="1" dirty="0" smtClean="0">
                <a:latin typeface="David" pitchFamily="34" charset="-79"/>
                <a:cs typeface="David" pitchFamily="34" charset="-79"/>
              </a:rPr>
              <a:t> ו"התנגשות הציוויליזציות"    </a:t>
            </a:r>
            <a:r>
              <a:rPr lang="en-US" sz="2000" b="1" dirty="0" smtClean="0">
                <a:latin typeface="David" pitchFamily="34" charset="-79"/>
                <a:cs typeface="David" pitchFamily="34" charset="-79"/>
              </a:rPr>
              <a:t/>
            </a:r>
            <a:br>
              <a:rPr lang="en-US" sz="2000" b="1" dirty="0" smtClean="0">
                <a:latin typeface="David" pitchFamily="34" charset="-79"/>
                <a:cs typeface="David" pitchFamily="34" charset="-79"/>
              </a:rPr>
            </a:br>
            <a:r>
              <a:rPr lang="he-IL" sz="2000" b="1" dirty="0" smtClean="0">
                <a:latin typeface="David" pitchFamily="34" charset="-79"/>
                <a:cs typeface="David" pitchFamily="34" charset="-79"/>
              </a:rPr>
              <a:t>  של </a:t>
            </a:r>
            <a:r>
              <a:rPr lang="he-IL" sz="2000" b="1" dirty="0" err="1" smtClean="0">
                <a:latin typeface="David" pitchFamily="34" charset="-79"/>
                <a:cs typeface="David" pitchFamily="34" charset="-79"/>
              </a:rPr>
              <a:t>הנטינגטון</a:t>
            </a:r>
            <a:r>
              <a:rPr lang="he-IL" sz="2000" b="1" dirty="0" smtClean="0">
                <a:latin typeface="David" pitchFamily="34" charset="-79"/>
                <a:cs typeface="David" pitchFamily="34" charset="-79"/>
              </a:rPr>
              <a:t>. </a:t>
            </a:r>
          </a:p>
          <a:p>
            <a:pPr>
              <a:lnSpc>
                <a:spcPts val="2400"/>
              </a:lnSpc>
              <a:spcBef>
                <a:spcPts val="600"/>
              </a:spcBef>
              <a:spcAft>
                <a:spcPts val="1200"/>
              </a:spcAft>
              <a:buFont typeface="Arial" pitchFamily="34" charset="0"/>
              <a:buChar char="•"/>
            </a:pPr>
            <a:r>
              <a:rPr lang="he-IL" sz="2000" b="1" dirty="0" smtClean="0">
                <a:latin typeface="David" pitchFamily="34" charset="-79"/>
                <a:cs typeface="David" pitchFamily="34" charset="-79"/>
              </a:rPr>
              <a:t> </a:t>
            </a:r>
            <a:r>
              <a:rPr lang="he-IL" sz="2000" b="1" dirty="0" err="1" smtClean="0">
                <a:latin typeface="David" pitchFamily="34" charset="-79"/>
                <a:cs typeface="David" pitchFamily="34" charset="-79"/>
              </a:rPr>
              <a:t>פוקויאמה</a:t>
            </a:r>
            <a:r>
              <a:rPr lang="he-IL" sz="2000" b="1" dirty="0" smtClean="0">
                <a:latin typeface="David" pitchFamily="34" charset="-79"/>
                <a:cs typeface="David" pitchFamily="34" charset="-79"/>
              </a:rPr>
              <a:t> משלב בגישתו טיעונים רציונאליים. לשיטתו התרבות המערבית ניצחה, </a:t>
            </a:r>
            <a:r>
              <a:rPr lang="en-US" sz="2000" b="1" dirty="0" smtClean="0">
                <a:latin typeface="David" pitchFamily="34" charset="-79"/>
                <a:cs typeface="David" pitchFamily="34" charset="-79"/>
              </a:rPr>
              <a:t/>
            </a:r>
            <a:br>
              <a:rPr lang="en-US" sz="2000" b="1" dirty="0" smtClean="0">
                <a:latin typeface="David" pitchFamily="34" charset="-79"/>
                <a:cs typeface="David" pitchFamily="34" charset="-79"/>
              </a:rPr>
            </a:br>
            <a:r>
              <a:rPr lang="he-IL" sz="2000" b="1" dirty="0" smtClean="0">
                <a:latin typeface="David" pitchFamily="34" charset="-79"/>
                <a:cs typeface="David" pitchFamily="34" charset="-79"/>
              </a:rPr>
              <a:t>  ולאף תרבות אחרת אין יכולת לקרוא עליה תיגר ממשי.</a:t>
            </a:r>
          </a:p>
          <a:p>
            <a:pPr>
              <a:lnSpc>
                <a:spcPts val="2400"/>
              </a:lnSpc>
              <a:spcBef>
                <a:spcPts val="600"/>
              </a:spcBef>
              <a:spcAft>
                <a:spcPts val="1200"/>
              </a:spcAft>
              <a:buFont typeface="Arial" pitchFamily="34" charset="0"/>
              <a:buChar char="•"/>
            </a:pPr>
            <a:r>
              <a:rPr lang="he-IL" sz="2000" b="1" dirty="0" smtClean="0">
                <a:latin typeface="David" pitchFamily="34" charset="-79"/>
                <a:cs typeface="David" pitchFamily="34" charset="-79"/>
              </a:rPr>
              <a:t> </a:t>
            </a:r>
            <a:r>
              <a:rPr lang="he-IL" sz="2000" b="1" dirty="0" err="1" smtClean="0">
                <a:latin typeface="David" pitchFamily="34" charset="-79"/>
                <a:cs typeface="David" pitchFamily="34" charset="-79"/>
              </a:rPr>
              <a:t>הנטינגטון</a:t>
            </a:r>
            <a:r>
              <a:rPr lang="he-IL" sz="2000" b="1" dirty="0" smtClean="0">
                <a:latin typeface="David" pitchFamily="34" charset="-79"/>
                <a:cs typeface="David" pitchFamily="34" charset="-79"/>
              </a:rPr>
              <a:t> "קיצוני" יותר בגישתו התרבותית וטוען כי עצם השוני המובהק</a:t>
            </a:r>
            <a:r>
              <a:rPr lang="en-US" sz="2000" b="1" dirty="0" smtClean="0">
                <a:latin typeface="David" pitchFamily="34" charset="-79"/>
                <a:cs typeface="David" pitchFamily="34" charset="-79"/>
              </a:rPr>
              <a:t/>
            </a:r>
            <a:br>
              <a:rPr lang="en-US" sz="2000" b="1" dirty="0" smtClean="0">
                <a:latin typeface="David" pitchFamily="34" charset="-79"/>
                <a:cs typeface="David" pitchFamily="34" charset="-79"/>
              </a:rPr>
            </a:br>
            <a:r>
              <a:rPr lang="he-IL" sz="2000" b="1" dirty="0" smtClean="0">
                <a:latin typeface="David" pitchFamily="34" charset="-79"/>
                <a:cs typeface="David" pitchFamily="34" charset="-79"/>
              </a:rPr>
              <a:t>  בין התרבויות יביא למלחמה ביניהן (פירוט בהמשך).</a:t>
            </a:r>
          </a:p>
        </p:txBody>
      </p:sp>
      <p:sp>
        <p:nvSpPr>
          <p:cNvPr id="5" name="מציין מיקום של מספר שקופית 4"/>
          <p:cNvSpPr>
            <a:spLocks noGrp="1"/>
          </p:cNvSpPr>
          <p:nvPr>
            <p:ph type="sldNum" sz="quarter" idx="12"/>
          </p:nvPr>
        </p:nvSpPr>
        <p:spPr>
          <a:xfrm>
            <a:off x="4211960" y="6525344"/>
            <a:ext cx="762000" cy="244475"/>
          </a:xfrm>
        </p:spPr>
        <p:txBody>
          <a:bodyPr/>
          <a:lstStyle/>
          <a:p>
            <a:fld id="{8C567E97-1631-4DA8-8BE4-2F22EB067428}" type="slidenum">
              <a:rPr lang="he-IL" sz="1600" smtClean="0">
                <a:solidFill>
                  <a:schemeClr val="tx1"/>
                </a:solidFill>
              </a:rPr>
              <a:pPr/>
              <a:t>3</a:t>
            </a:fld>
            <a:endParaRPr lang="he-IL" sz="1600"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amuel P. Huntington (2004 World Economic Forum).jpg"/>
          <p:cNvPicPr>
            <a:picLocks noChangeAspect="1" noChangeArrowheads="1"/>
          </p:cNvPicPr>
          <p:nvPr/>
        </p:nvPicPr>
        <p:blipFill>
          <a:blip r:embed="rId2" cstate="print"/>
          <a:srcRect/>
          <a:stretch>
            <a:fillRect/>
          </a:stretch>
        </p:blipFill>
        <p:spPr bwMode="auto">
          <a:xfrm>
            <a:off x="316834" y="123743"/>
            <a:ext cx="2211762" cy="1556873"/>
          </a:xfrm>
          <a:prstGeom prst="rect">
            <a:avLst/>
          </a:prstGeom>
          <a:noFill/>
        </p:spPr>
      </p:pic>
      <p:sp>
        <p:nvSpPr>
          <p:cNvPr id="3" name="מציין מיקום של מספר שקופית 2"/>
          <p:cNvSpPr>
            <a:spLocks noGrp="1"/>
          </p:cNvSpPr>
          <p:nvPr>
            <p:ph type="sldNum" sz="quarter" idx="12"/>
          </p:nvPr>
        </p:nvSpPr>
        <p:spPr/>
        <p:txBody>
          <a:bodyPr/>
          <a:lstStyle/>
          <a:p>
            <a:fld id="{8C567E97-1631-4DA8-8BE4-2F22EB067428}" type="slidenum">
              <a:rPr lang="he-IL" sz="1600" smtClean="0">
                <a:solidFill>
                  <a:schemeClr val="tx1"/>
                </a:solidFill>
              </a:rPr>
              <a:pPr/>
              <a:t>4</a:t>
            </a:fld>
            <a:endParaRPr lang="he-IL" sz="1600" dirty="0">
              <a:solidFill>
                <a:schemeClr val="tx1"/>
              </a:solidFill>
            </a:endParaRPr>
          </a:p>
        </p:txBody>
      </p:sp>
      <p:sp>
        <p:nvSpPr>
          <p:cNvPr id="2049" name="Rectangle 1"/>
          <p:cNvSpPr>
            <a:spLocks noChangeArrowheads="1"/>
          </p:cNvSpPr>
          <p:nvPr/>
        </p:nvSpPr>
        <p:spPr bwMode="auto">
          <a:xfrm>
            <a:off x="0" y="1651719"/>
            <a:ext cx="2903360"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b="1" i="0" u="none" strike="noStrike" cap="none" normalizeH="0" baseline="0" dirty="0" smtClean="0">
                <a:ln>
                  <a:noFill/>
                </a:ln>
                <a:solidFill>
                  <a:schemeClr val="tx1"/>
                </a:solidFill>
                <a:effectLst/>
                <a:latin typeface="David" pitchFamily="34" charset="-79"/>
                <a:cs typeface="David" pitchFamily="34" charset="-79"/>
              </a:rPr>
              <a:t>סמואל פיליפס </a:t>
            </a:r>
            <a:r>
              <a:rPr kumimoji="0" lang="he-IL" b="1" i="0" u="none" strike="noStrike" cap="none" normalizeH="0" baseline="0" dirty="0" err="1" smtClean="0">
                <a:ln>
                  <a:noFill/>
                </a:ln>
                <a:solidFill>
                  <a:schemeClr val="tx1"/>
                </a:solidFill>
                <a:effectLst/>
                <a:latin typeface="David" pitchFamily="34" charset="-79"/>
                <a:cs typeface="David" pitchFamily="34" charset="-79"/>
              </a:rPr>
              <a:t>הנטינגטון</a:t>
            </a:r>
            <a:r>
              <a:rPr kumimoji="0" lang="he-IL" b="1" i="0" u="none" strike="noStrike" cap="none" normalizeH="0" baseline="0" dirty="0" smtClean="0">
                <a:ln>
                  <a:noFill/>
                </a:ln>
                <a:solidFill>
                  <a:schemeClr val="tx1"/>
                </a:solidFill>
                <a:effectLst/>
                <a:latin typeface="David" pitchFamily="34" charset="-79"/>
                <a:cs typeface="David" pitchFamily="34" charset="-79"/>
              </a:rPr>
              <a:t/>
            </a:r>
            <a:br>
              <a:rPr kumimoji="0" lang="he-IL" b="1" i="0" u="none" strike="noStrike" cap="none" normalizeH="0" baseline="0" dirty="0" smtClean="0">
                <a:ln>
                  <a:noFill/>
                </a:ln>
                <a:solidFill>
                  <a:schemeClr val="tx1"/>
                </a:solidFill>
                <a:effectLst/>
                <a:latin typeface="David" pitchFamily="34" charset="-79"/>
                <a:cs typeface="David" pitchFamily="34" charset="-79"/>
              </a:rPr>
            </a:br>
            <a:r>
              <a:rPr kumimoji="0" lang="en-US" b="1" i="0" u="none" strike="noStrike" cap="none" normalizeH="0" baseline="0" dirty="0" smtClean="0">
                <a:ln>
                  <a:noFill/>
                </a:ln>
                <a:solidFill>
                  <a:schemeClr val="tx1"/>
                </a:solidFill>
                <a:effectLst/>
                <a:latin typeface="David" pitchFamily="34" charset="-79"/>
                <a:cs typeface="David" pitchFamily="34" charset="-79"/>
              </a:rPr>
              <a:t>Samuel Phillips Huntington</a:t>
            </a:r>
            <a:r>
              <a:rPr kumimoji="0" lang="he-IL" b="1" i="0" u="none" strike="noStrike" cap="none" normalizeH="0" baseline="0" dirty="0" smtClean="0">
                <a:ln>
                  <a:noFill/>
                </a:ln>
                <a:solidFill>
                  <a:schemeClr val="tx1"/>
                </a:solidFill>
                <a:effectLst/>
                <a:latin typeface="David" pitchFamily="34" charset="-79"/>
                <a:cs typeface="David" pitchFamily="34" charset="-79"/>
              </a:rPr>
              <a:t/>
            </a:r>
            <a:br>
              <a:rPr kumimoji="0" lang="he-IL" b="1" i="0" u="none" strike="noStrike" cap="none" normalizeH="0" baseline="0" dirty="0" smtClean="0">
                <a:ln>
                  <a:noFill/>
                </a:ln>
                <a:solidFill>
                  <a:schemeClr val="tx1"/>
                </a:solidFill>
                <a:effectLst/>
                <a:latin typeface="David" pitchFamily="34" charset="-79"/>
                <a:cs typeface="David" pitchFamily="34" charset="-79"/>
              </a:rPr>
            </a:br>
            <a:r>
              <a:rPr kumimoji="0" lang="he-IL" b="1" i="0" u="none" strike="noStrike" cap="none" normalizeH="0" baseline="0" dirty="0" smtClean="0">
                <a:ln>
                  <a:noFill/>
                </a:ln>
                <a:solidFill>
                  <a:schemeClr val="tx1"/>
                </a:solidFill>
                <a:effectLst/>
                <a:latin typeface="David" pitchFamily="34" charset="-79"/>
                <a:cs typeface="David" pitchFamily="34" charset="-79"/>
                <a:hlinkClick r:id="rId3" tooltip="1927"/>
              </a:rPr>
              <a:t>1927</a:t>
            </a:r>
            <a:r>
              <a:rPr kumimoji="0" lang="he-IL" b="1" i="0" u="none" strike="noStrike" cap="none" normalizeH="0" baseline="0" dirty="0" smtClean="0">
                <a:ln>
                  <a:noFill/>
                </a:ln>
                <a:solidFill>
                  <a:schemeClr val="tx1"/>
                </a:solidFill>
                <a:effectLst/>
                <a:latin typeface="David" pitchFamily="34" charset="-79"/>
                <a:cs typeface="David" pitchFamily="34" charset="-79"/>
              </a:rPr>
              <a:t> –‏ </a:t>
            </a:r>
            <a:r>
              <a:rPr kumimoji="0" lang="he-IL" b="1" i="0" u="none" strike="noStrike" cap="none" normalizeH="0" baseline="0" dirty="0" smtClean="0">
                <a:ln>
                  <a:noFill/>
                </a:ln>
                <a:solidFill>
                  <a:schemeClr val="tx1"/>
                </a:solidFill>
                <a:effectLst/>
                <a:latin typeface="David" pitchFamily="34" charset="-79"/>
                <a:cs typeface="David" pitchFamily="34" charset="-79"/>
                <a:hlinkClick r:id="rId4" tooltip="2008"/>
              </a:rPr>
              <a:t>2008</a:t>
            </a:r>
            <a:endParaRPr kumimoji="0" lang="he-IL" b="1" i="0" u="none" strike="noStrike" cap="none" normalizeH="0" baseline="0" dirty="0" smtClean="0">
              <a:ln>
                <a:noFill/>
              </a:ln>
              <a:solidFill>
                <a:schemeClr val="tx1"/>
              </a:solidFill>
              <a:effectLst/>
              <a:latin typeface="David" pitchFamily="34" charset="-79"/>
              <a:cs typeface="David" pitchFamily="34" charset="-79"/>
            </a:endParaRPr>
          </a:p>
        </p:txBody>
      </p:sp>
      <p:sp>
        <p:nvSpPr>
          <p:cNvPr id="7" name="TextBox 6"/>
          <p:cNvSpPr txBox="1"/>
          <p:nvPr/>
        </p:nvSpPr>
        <p:spPr>
          <a:xfrm>
            <a:off x="2635823" y="2659225"/>
            <a:ext cx="5237331" cy="1323439"/>
          </a:xfrm>
          <a:prstGeom prst="rect">
            <a:avLst/>
          </a:prstGeom>
          <a:noFill/>
        </p:spPr>
        <p:txBody>
          <a:bodyPr wrap="none" rtlCol="1">
            <a:spAutoFit/>
          </a:bodyPr>
          <a:lstStyle/>
          <a:p>
            <a:pPr algn="ctr"/>
            <a:r>
              <a:rPr lang="he-IL" sz="4400" b="1" dirty="0" smtClean="0">
                <a:latin typeface="David" pitchFamily="34" charset="-79"/>
                <a:cs typeface="David" pitchFamily="34" charset="-79"/>
              </a:rPr>
              <a:t>התנגשות הציוויליזציות</a:t>
            </a:r>
          </a:p>
          <a:p>
            <a:pPr algn="ctr"/>
            <a:r>
              <a:rPr lang="en-US" sz="3600" b="1" dirty="0" smtClean="0">
                <a:latin typeface="David" pitchFamily="34" charset="-79"/>
                <a:cs typeface="David" pitchFamily="34" charset="-79"/>
              </a:rPr>
              <a:t>The Clash of Civilizations</a:t>
            </a:r>
            <a:endParaRPr lang="he-IL" b="1" dirty="0">
              <a:latin typeface="David" pitchFamily="34" charset="-79"/>
              <a:cs typeface="David" pitchFamily="34" charset="-79"/>
            </a:endParaRPr>
          </a:p>
        </p:txBody>
      </p:sp>
      <p:sp>
        <p:nvSpPr>
          <p:cNvPr id="6" name="TextBox 5"/>
          <p:cNvSpPr txBox="1"/>
          <p:nvPr/>
        </p:nvSpPr>
        <p:spPr>
          <a:xfrm>
            <a:off x="292210" y="5760720"/>
            <a:ext cx="7462299" cy="707886"/>
          </a:xfrm>
          <a:prstGeom prst="rect">
            <a:avLst/>
          </a:prstGeom>
          <a:noFill/>
        </p:spPr>
        <p:txBody>
          <a:bodyPr wrap="none" rtlCol="1">
            <a:spAutoFit/>
          </a:bodyPr>
          <a:lstStyle/>
          <a:p>
            <a:r>
              <a:rPr lang="he-IL" sz="2000" dirty="0" smtClean="0">
                <a:latin typeface="David" pitchFamily="34" charset="-79"/>
                <a:cs typeface="David" pitchFamily="34" charset="-79"/>
              </a:rPr>
              <a:t>"אם איננו שונאים את מה ששונה מאיתנו, איננו יכולים לאהוב את מה שאנחנו"</a:t>
            </a:r>
          </a:p>
          <a:p>
            <a:r>
              <a:rPr lang="he-IL" sz="2000" dirty="0" smtClean="0">
                <a:latin typeface="David" pitchFamily="34" charset="-79"/>
                <a:cs typeface="David" pitchFamily="34" charset="-79"/>
              </a:rPr>
              <a:t>מתוך "הלגונה המתה" , מייקל </a:t>
            </a:r>
            <a:r>
              <a:rPr lang="he-IL" sz="2000" dirty="0" err="1" smtClean="0">
                <a:latin typeface="David" pitchFamily="34" charset="-79"/>
                <a:cs typeface="David" pitchFamily="34" charset="-79"/>
              </a:rPr>
              <a:t>דיבדין</a:t>
            </a:r>
            <a:r>
              <a:rPr lang="he-IL" sz="2000" dirty="0" smtClean="0">
                <a:latin typeface="David" pitchFamily="34" charset="-79"/>
                <a:cs typeface="David" pitchFamily="34" charset="-79"/>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8C567E97-1631-4DA8-8BE4-2F22EB067428}" type="slidenum">
              <a:rPr lang="he-IL" smtClean="0"/>
              <a:pPr/>
              <a:t>5</a:t>
            </a:fld>
            <a:endParaRPr lang="he-IL"/>
          </a:p>
        </p:txBody>
      </p:sp>
      <p:pic>
        <p:nvPicPr>
          <p:cNvPr id="24578" name="Picture 2" descr="http://www.cornel1801.com/1/y/YELLOW-SUBMARINE/10subtitles/3.jpg"/>
          <p:cNvPicPr>
            <a:picLocks noChangeAspect="1" noChangeArrowheads="1"/>
          </p:cNvPicPr>
          <p:nvPr/>
        </p:nvPicPr>
        <p:blipFill>
          <a:blip r:embed="rId2" cstate="print"/>
          <a:srcRect/>
          <a:stretch>
            <a:fillRect/>
          </a:stretch>
        </p:blipFill>
        <p:spPr bwMode="auto">
          <a:xfrm>
            <a:off x="287382" y="4915716"/>
            <a:ext cx="2756264" cy="1550399"/>
          </a:xfrm>
          <a:prstGeom prst="rect">
            <a:avLst/>
          </a:prstGeom>
          <a:noFill/>
        </p:spPr>
      </p:pic>
      <p:sp>
        <p:nvSpPr>
          <p:cNvPr id="4" name="TextBox 3"/>
          <p:cNvSpPr txBox="1"/>
          <p:nvPr/>
        </p:nvSpPr>
        <p:spPr>
          <a:xfrm>
            <a:off x="912605" y="742755"/>
            <a:ext cx="7945807" cy="3939540"/>
          </a:xfrm>
          <a:prstGeom prst="rect">
            <a:avLst/>
          </a:prstGeom>
          <a:noFill/>
        </p:spPr>
        <p:txBody>
          <a:bodyPr wrap="square" rtlCol="1">
            <a:spAutoFit/>
          </a:bodyPr>
          <a:lstStyle/>
          <a:p>
            <a:pPr>
              <a:lnSpc>
                <a:spcPts val="2400"/>
              </a:lnSpc>
              <a:spcBef>
                <a:spcPts val="600"/>
              </a:spcBef>
              <a:spcAft>
                <a:spcPts val="1200"/>
              </a:spcAft>
            </a:pPr>
            <a:r>
              <a:rPr lang="he-IL" sz="2000" b="1" dirty="0" smtClean="0">
                <a:latin typeface="David" pitchFamily="34" charset="-79"/>
                <a:cs typeface="David" pitchFamily="34" charset="-79"/>
              </a:rPr>
              <a:t>ציוויליזציה היא הישות התרבותית הרחבה ביותר. אזורים שונים במדינה מסוימת נבדלים בהיבטים מסוימים אך מהווים חלק מתרבות משותפת רחבה יותר. קהילות הן ציוויליזציות שונות כאשר אינן מהוות חלק מזהות תרבותית גדולה יותר.</a:t>
            </a:r>
            <a:r>
              <a:rPr lang="en-US" sz="2000" b="1" dirty="0" smtClean="0">
                <a:latin typeface="David" pitchFamily="34" charset="-79"/>
                <a:cs typeface="David" pitchFamily="34" charset="-79"/>
              </a:rPr>
              <a:t/>
            </a:r>
            <a:br>
              <a:rPr lang="en-US" sz="2000" b="1" dirty="0" smtClean="0">
                <a:latin typeface="David" pitchFamily="34" charset="-79"/>
                <a:cs typeface="David" pitchFamily="34" charset="-79"/>
              </a:rPr>
            </a:br>
            <a:endParaRPr lang="he-IL" sz="2000" b="1" dirty="0" smtClean="0">
              <a:latin typeface="David" pitchFamily="34" charset="-79"/>
              <a:cs typeface="David" pitchFamily="34" charset="-79"/>
            </a:endParaRPr>
          </a:p>
          <a:p>
            <a:pPr>
              <a:lnSpc>
                <a:spcPts val="2400"/>
              </a:lnSpc>
              <a:spcBef>
                <a:spcPts val="600"/>
              </a:spcBef>
              <a:spcAft>
                <a:spcPts val="1200"/>
              </a:spcAft>
            </a:pPr>
            <a:r>
              <a:rPr lang="he-IL" sz="2000" b="1" dirty="0" smtClean="0">
                <a:latin typeface="David" pitchFamily="34" charset="-79"/>
                <a:cs typeface="David" pitchFamily="34" charset="-79"/>
              </a:rPr>
              <a:t>היסודות המרכזיים של כל תרבות הם לשון ודת. מאפיינים אובייקטיביים נוספים הם היסטוריה, מנהגים ומוסדות. מידת ההזדהות  עם הקבוצה היא מאפיין סובייקטיבי ויש לציין כי ציוויליזציות עוברות תהליכי שינוי איטיים.</a:t>
            </a:r>
            <a:r>
              <a:rPr lang="en-US" sz="2000" b="1" dirty="0" smtClean="0">
                <a:latin typeface="David" pitchFamily="34" charset="-79"/>
                <a:cs typeface="David" pitchFamily="34" charset="-79"/>
              </a:rPr>
              <a:t/>
            </a:r>
            <a:br>
              <a:rPr lang="en-US" sz="2000" b="1" dirty="0" smtClean="0">
                <a:latin typeface="David" pitchFamily="34" charset="-79"/>
                <a:cs typeface="David" pitchFamily="34" charset="-79"/>
              </a:rPr>
            </a:br>
            <a:endParaRPr lang="he-IL" sz="2000" b="1" dirty="0" smtClean="0">
              <a:latin typeface="David" pitchFamily="34" charset="-79"/>
              <a:cs typeface="David" pitchFamily="34" charset="-79"/>
            </a:endParaRPr>
          </a:p>
          <a:p>
            <a:pPr>
              <a:lnSpc>
                <a:spcPts val="2400"/>
              </a:lnSpc>
              <a:spcBef>
                <a:spcPts val="600"/>
              </a:spcBef>
              <a:spcAft>
                <a:spcPts val="1200"/>
              </a:spcAft>
            </a:pPr>
            <a:r>
              <a:rPr lang="he-IL" sz="2400" b="1" dirty="0" smtClean="0">
                <a:latin typeface="David" pitchFamily="34" charset="-79"/>
                <a:cs typeface="David" pitchFamily="34" charset="-79"/>
              </a:rPr>
              <a:t>הטענה המרכזית של "התנגשות הציוויליזציות" היא כי הזהויות </a:t>
            </a:r>
            <a:r>
              <a:rPr lang="en-US" sz="2400" b="1" dirty="0" smtClean="0">
                <a:latin typeface="David" pitchFamily="34" charset="-79"/>
                <a:cs typeface="David" pitchFamily="34" charset="-79"/>
              </a:rPr>
              <a:t/>
            </a:r>
            <a:br>
              <a:rPr lang="en-US" sz="2400" b="1" dirty="0" smtClean="0">
                <a:latin typeface="David" pitchFamily="34" charset="-79"/>
                <a:cs typeface="David" pitchFamily="34" charset="-79"/>
              </a:rPr>
            </a:br>
            <a:r>
              <a:rPr lang="he-IL" sz="2400" b="1" dirty="0" smtClean="0">
                <a:latin typeface="David" pitchFamily="34" charset="-79"/>
                <a:cs typeface="David" pitchFamily="34" charset="-79"/>
              </a:rPr>
              <a:t>התרבותיות השונות מעצבות את גבולות השיתוף והפילוג כמו גם</a:t>
            </a:r>
            <a:r>
              <a:rPr lang="en-US" sz="2400" b="1" dirty="0" smtClean="0">
                <a:latin typeface="David" pitchFamily="34" charset="-79"/>
                <a:cs typeface="David" pitchFamily="34" charset="-79"/>
              </a:rPr>
              <a:t/>
            </a:r>
            <a:br>
              <a:rPr lang="en-US" sz="2400" b="1" dirty="0" smtClean="0">
                <a:latin typeface="David" pitchFamily="34" charset="-79"/>
                <a:cs typeface="David" pitchFamily="34" charset="-79"/>
              </a:rPr>
            </a:br>
            <a:r>
              <a:rPr lang="he-IL" sz="2400" b="1" dirty="0" smtClean="0">
                <a:latin typeface="David" pitchFamily="34" charset="-79"/>
                <a:cs typeface="David" pitchFamily="34" charset="-79"/>
              </a:rPr>
              <a:t>את תבניות הסכסוכים בעולם שלאחר תום המלחמה הקרה.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8C567E97-1631-4DA8-8BE4-2F22EB067428}" type="slidenum">
              <a:rPr lang="he-IL" smtClean="0"/>
              <a:pPr/>
              <a:t>6</a:t>
            </a:fld>
            <a:endParaRPr lang="he-IL"/>
          </a:p>
        </p:txBody>
      </p:sp>
      <p:sp>
        <p:nvSpPr>
          <p:cNvPr id="4" name="TextBox 3"/>
          <p:cNvSpPr txBox="1"/>
          <p:nvPr/>
        </p:nvSpPr>
        <p:spPr>
          <a:xfrm>
            <a:off x="925668" y="503159"/>
            <a:ext cx="7945807" cy="4939814"/>
          </a:xfrm>
          <a:prstGeom prst="rect">
            <a:avLst/>
          </a:prstGeom>
          <a:noFill/>
        </p:spPr>
        <p:txBody>
          <a:bodyPr wrap="square" rtlCol="1">
            <a:spAutoFit/>
          </a:bodyPr>
          <a:lstStyle/>
          <a:p>
            <a:pPr>
              <a:lnSpc>
                <a:spcPts val="2400"/>
              </a:lnSpc>
              <a:spcBef>
                <a:spcPts val="600"/>
              </a:spcBef>
              <a:spcAft>
                <a:spcPts val="1200"/>
              </a:spcAft>
            </a:pPr>
            <a:r>
              <a:rPr lang="he-IL" sz="2000" b="1" dirty="0" smtClean="0">
                <a:latin typeface="David" pitchFamily="34" charset="-79"/>
                <a:cs typeface="David" pitchFamily="34" charset="-79"/>
              </a:rPr>
              <a:t>מהטענה המרכזית הנזכרת לעיל גוזר </a:t>
            </a:r>
            <a:r>
              <a:rPr lang="he-IL" sz="2000" b="1" dirty="0" err="1" smtClean="0">
                <a:latin typeface="David" pitchFamily="34" charset="-79"/>
                <a:cs typeface="David" pitchFamily="34" charset="-79"/>
              </a:rPr>
              <a:t>הנטינגטון</a:t>
            </a:r>
            <a:r>
              <a:rPr lang="he-IL" sz="2000" b="1" dirty="0" smtClean="0">
                <a:latin typeface="David" pitchFamily="34" charset="-79"/>
                <a:cs typeface="David" pitchFamily="34" charset="-79"/>
              </a:rPr>
              <a:t> שש מסקנות:</a:t>
            </a:r>
          </a:p>
          <a:p>
            <a:pPr>
              <a:lnSpc>
                <a:spcPts val="2400"/>
              </a:lnSpc>
              <a:spcBef>
                <a:spcPts val="600"/>
              </a:spcBef>
              <a:spcAft>
                <a:spcPts val="1200"/>
              </a:spcAft>
            </a:pPr>
            <a:endParaRPr lang="he-IL" sz="2000" b="1" dirty="0" smtClean="0">
              <a:latin typeface="David" pitchFamily="34" charset="-79"/>
              <a:cs typeface="David" pitchFamily="34" charset="-79"/>
            </a:endParaRPr>
          </a:p>
          <a:p>
            <a:pPr algn="just">
              <a:lnSpc>
                <a:spcPts val="2400"/>
              </a:lnSpc>
              <a:spcBef>
                <a:spcPts val="600"/>
              </a:spcBef>
              <a:spcAft>
                <a:spcPts val="1200"/>
              </a:spcAft>
              <a:buFont typeface="Arial" pitchFamily="34" charset="0"/>
              <a:buChar char="•"/>
            </a:pPr>
            <a:r>
              <a:rPr lang="he-IL" sz="2000" b="1" dirty="0" smtClean="0">
                <a:latin typeface="David" pitchFamily="34" charset="-79"/>
                <a:cs typeface="David" pitchFamily="34" charset="-79"/>
              </a:rPr>
              <a:t> לאחר תום המלחמה הקרה העולם הפך מדו קוטבי לרב קוטבי. מודרניזציה של הציוויליזציות השונות אינה אימוץ התרבות המערבית על ידיהן והיא לא גורמת ליצירת תרבות כלל עולמית אחת. </a:t>
            </a:r>
          </a:p>
          <a:p>
            <a:pPr algn="just">
              <a:lnSpc>
                <a:spcPts val="2400"/>
              </a:lnSpc>
              <a:spcBef>
                <a:spcPts val="600"/>
              </a:spcBef>
              <a:spcAft>
                <a:spcPts val="1200"/>
              </a:spcAft>
              <a:buFont typeface="Arial" pitchFamily="34" charset="0"/>
              <a:buChar char="•"/>
            </a:pPr>
            <a:r>
              <a:rPr lang="he-IL" sz="2000" b="1" dirty="0" smtClean="0">
                <a:latin typeface="David" pitchFamily="34" charset="-79"/>
                <a:cs typeface="David" pitchFamily="34" charset="-79"/>
              </a:rPr>
              <a:t> השפעתה של תרבות המערב פוחתת כאשר החברות הלא מערביות מאשרות את תרבויותיהן וערכן. בפרט, הציוויליזציות האסייתיות מתעצמות, ויציבות המדינות האסלאמיות מתערערת בשל הגידול החד באוכלוסייתן.</a:t>
            </a:r>
          </a:p>
          <a:p>
            <a:pPr algn="just">
              <a:lnSpc>
                <a:spcPts val="2400"/>
              </a:lnSpc>
              <a:spcBef>
                <a:spcPts val="600"/>
              </a:spcBef>
              <a:spcAft>
                <a:spcPts val="1200"/>
              </a:spcAft>
              <a:buFont typeface="Arial" pitchFamily="34" charset="0"/>
              <a:buChar char="•"/>
            </a:pPr>
            <a:r>
              <a:rPr lang="he-IL" sz="2000" b="1" dirty="0" smtClean="0">
                <a:latin typeface="David" pitchFamily="34" charset="-79"/>
                <a:cs typeface="David" pitchFamily="34" charset="-79"/>
              </a:rPr>
              <a:t>הסדר העולמי ההולך ומתהווה מבוסס על הציוויליזציות. חברות בעלות מאפיינים תרבותיים משותפים משתפות פעולה ביניהן ומתקבצות סביב מדינות מובילות (מדינות הליבה).</a:t>
            </a:r>
          </a:p>
          <a:p>
            <a:pPr>
              <a:lnSpc>
                <a:spcPts val="2400"/>
              </a:lnSpc>
              <a:spcBef>
                <a:spcPts val="600"/>
              </a:spcBef>
              <a:spcAft>
                <a:spcPts val="1200"/>
              </a:spcAft>
            </a:pPr>
            <a:endParaRPr lang="he-IL" sz="2000" b="1" dirty="0" smtClean="0">
              <a:latin typeface="David" pitchFamily="34" charset="-79"/>
              <a:cs typeface="David" pitchFamily="34" charset="-79"/>
            </a:endParaRPr>
          </a:p>
        </p:txBody>
      </p:sp>
      <p:pic>
        <p:nvPicPr>
          <p:cNvPr id="1026" name="Picture 2" descr="תוצאת תמונה עבור ‪yellow submarine‬‏"/>
          <p:cNvPicPr>
            <a:picLocks noChangeAspect="1" noChangeArrowheads="1"/>
          </p:cNvPicPr>
          <p:nvPr/>
        </p:nvPicPr>
        <p:blipFill>
          <a:blip r:embed="rId2" cstate="print"/>
          <a:srcRect/>
          <a:stretch>
            <a:fillRect/>
          </a:stretch>
        </p:blipFill>
        <p:spPr bwMode="auto">
          <a:xfrm>
            <a:off x="238850" y="4758758"/>
            <a:ext cx="1420133" cy="189595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8C567E97-1631-4DA8-8BE4-2F22EB067428}" type="slidenum">
              <a:rPr lang="he-IL" smtClean="0"/>
              <a:pPr/>
              <a:t>7</a:t>
            </a:fld>
            <a:endParaRPr lang="he-IL"/>
          </a:p>
        </p:txBody>
      </p:sp>
      <p:sp>
        <p:nvSpPr>
          <p:cNvPr id="3" name="מלבן 2"/>
          <p:cNvSpPr/>
          <p:nvPr/>
        </p:nvSpPr>
        <p:spPr>
          <a:xfrm>
            <a:off x="822961" y="951399"/>
            <a:ext cx="7707084" cy="3323987"/>
          </a:xfrm>
          <a:prstGeom prst="rect">
            <a:avLst/>
          </a:prstGeom>
        </p:spPr>
        <p:txBody>
          <a:bodyPr wrap="square">
            <a:spAutoFit/>
          </a:bodyPr>
          <a:lstStyle/>
          <a:p>
            <a:pPr algn="just">
              <a:lnSpc>
                <a:spcPts val="2400"/>
              </a:lnSpc>
              <a:spcBef>
                <a:spcPts val="600"/>
              </a:spcBef>
              <a:spcAft>
                <a:spcPts val="1200"/>
              </a:spcAft>
              <a:buFont typeface="Arial" pitchFamily="34" charset="0"/>
              <a:buChar char="•"/>
            </a:pPr>
            <a:r>
              <a:rPr lang="he-IL" sz="2000" b="1" dirty="0" smtClean="0">
                <a:latin typeface="David" pitchFamily="34" charset="-79"/>
                <a:cs typeface="David" pitchFamily="34" charset="-79"/>
              </a:rPr>
              <a:t> יומרת המערב בדבר תרבותו האוניברסאלית מהווה גורם לסכסוכים בינו לבין ציוויליזציות אחרות, במיוחד האסלאם וסין. ברמה המקומית הסכסוכים סביב קווי השבר גורמים להתלכדות "מדינות אחיות" ולסכנת הסלמה (דוגמה עכשווית - האיחוד האירופי בשאלת אוקראינה).</a:t>
            </a:r>
          </a:p>
          <a:p>
            <a:pPr algn="just">
              <a:lnSpc>
                <a:spcPts val="2400"/>
              </a:lnSpc>
              <a:spcBef>
                <a:spcPts val="600"/>
              </a:spcBef>
              <a:spcAft>
                <a:spcPts val="1200"/>
              </a:spcAft>
              <a:buFont typeface="Arial" pitchFamily="34" charset="0"/>
              <a:buChar char="•"/>
            </a:pPr>
            <a:r>
              <a:rPr lang="he-IL" sz="2000" b="1" dirty="0" smtClean="0">
                <a:latin typeface="David" pitchFamily="34" charset="-79"/>
                <a:cs typeface="David" pitchFamily="34" charset="-79"/>
              </a:rPr>
              <a:t> הישרדות הציוויליזציה המערבית מותנית בקבלתה את עצמה כציוויליזציה נפרדת ולא אוניברסאלית. תנאי נוסף הוא חידושה ושימורה של ציוויליזציה זו מול קריאת התגר של האחרות.</a:t>
            </a:r>
          </a:p>
          <a:p>
            <a:pPr algn="just">
              <a:lnSpc>
                <a:spcPts val="2400"/>
              </a:lnSpc>
              <a:spcBef>
                <a:spcPts val="600"/>
              </a:spcBef>
              <a:spcAft>
                <a:spcPts val="1200"/>
              </a:spcAft>
              <a:buFont typeface="Arial" pitchFamily="34" charset="0"/>
              <a:buChar char="•"/>
            </a:pPr>
            <a:r>
              <a:rPr lang="he-IL" sz="2000" b="1" dirty="0" smtClean="0">
                <a:latin typeface="David" pitchFamily="34" charset="-79"/>
                <a:cs typeface="David" pitchFamily="34" charset="-79"/>
              </a:rPr>
              <a:t> כדי למנוע מלחמת ציוויליזציות כלל עולמית יש לקבל ולכבד את האופי מרובה הציוויליזציות של הפוליטיקה העולמית.</a:t>
            </a:r>
          </a:p>
        </p:txBody>
      </p:sp>
      <p:pic>
        <p:nvPicPr>
          <p:cNvPr id="26626" name="Picture 2" descr="תוצאת תמונה עבור ‪yellow submarine‬‏"/>
          <p:cNvPicPr>
            <a:picLocks noChangeAspect="1" noChangeArrowheads="1"/>
          </p:cNvPicPr>
          <p:nvPr/>
        </p:nvPicPr>
        <p:blipFill>
          <a:blip r:embed="rId2" cstate="print"/>
          <a:srcRect/>
          <a:stretch>
            <a:fillRect/>
          </a:stretch>
        </p:blipFill>
        <p:spPr bwMode="auto">
          <a:xfrm>
            <a:off x="496135" y="4741818"/>
            <a:ext cx="3776556" cy="161852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8C567E97-1631-4DA8-8BE4-2F22EB067428}" type="slidenum">
              <a:rPr lang="he-IL" smtClean="0"/>
              <a:pPr/>
              <a:t>8</a:t>
            </a:fld>
            <a:endParaRPr lang="he-IL"/>
          </a:p>
        </p:txBody>
      </p:sp>
      <p:sp>
        <p:nvSpPr>
          <p:cNvPr id="3" name="TextBox 2"/>
          <p:cNvSpPr txBox="1"/>
          <p:nvPr/>
        </p:nvSpPr>
        <p:spPr>
          <a:xfrm>
            <a:off x="925668" y="503159"/>
            <a:ext cx="7945807" cy="4708981"/>
          </a:xfrm>
          <a:prstGeom prst="rect">
            <a:avLst/>
          </a:prstGeom>
          <a:noFill/>
        </p:spPr>
        <p:txBody>
          <a:bodyPr wrap="square" rtlCol="1">
            <a:spAutoFit/>
          </a:bodyPr>
          <a:lstStyle/>
          <a:p>
            <a:pPr>
              <a:lnSpc>
                <a:spcPts val="2400"/>
              </a:lnSpc>
              <a:spcBef>
                <a:spcPts val="600"/>
              </a:spcBef>
              <a:spcAft>
                <a:spcPts val="1200"/>
              </a:spcAft>
            </a:pPr>
            <a:r>
              <a:rPr lang="he-IL" sz="2400" b="1" dirty="0" smtClean="0">
                <a:latin typeface="David" pitchFamily="34" charset="-79"/>
                <a:cs typeface="David" pitchFamily="34" charset="-79"/>
              </a:rPr>
              <a:t>הציוויליזציות על פי </a:t>
            </a:r>
            <a:r>
              <a:rPr lang="he-IL" sz="2400" b="1" dirty="0" err="1" smtClean="0">
                <a:latin typeface="David" pitchFamily="34" charset="-79"/>
                <a:cs typeface="David" pitchFamily="34" charset="-79"/>
              </a:rPr>
              <a:t>הנטינגטון</a:t>
            </a:r>
            <a:r>
              <a:rPr lang="he-IL" sz="2400" b="1" dirty="0" smtClean="0">
                <a:latin typeface="David" pitchFamily="34" charset="-79"/>
                <a:cs typeface="David" pitchFamily="34" charset="-79"/>
              </a:rPr>
              <a:t>:</a:t>
            </a:r>
          </a:p>
          <a:p>
            <a:pPr algn="just">
              <a:lnSpc>
                <a:spcPts val="2400"/>
              </a:lnSpc>
              <a:spcBef>
                <a:spcPts val="600"/>
              </a:spcBef>
              <a:spcAft>
                <a:spcPts val="1200"/>
              </a:spcAft>
              <a:buFont typeface="Arial" pitchFamily="34" charset="0"/>
              <a:buChar char="•"/>
            </a:pPr>
            <a:r>
              <a:rPr lang="he-IL" sz="2000" b="1" dirty="0" smtClean="0">
                <a:latin typeface="David" pitchFamily="34" charset="-79"/>
                <a:cs typeface="David" pitchFamily="34" charset="-79"/>
              </a:rPr>
              <a:t> סינית</a:t>
            </a:r>
          </a:p>
          <a:p>
            <a:pPr algn="just">
              <a:lnSpc>
                <a:spcPts val="2400"/>
              </a:lnSpc>
              <a:spcBef>
                <a:spcPts val="600"/>
              </a:spcBef>
              <a:spcAft>
                <a:spcPts val="1200"/>
              </a:spcAft>
              <a:buFont typeface="Arial" pitchFamily="34" charset="0"/>
              <a:buChar char="•"/>
            </a:pPr>
            <a:r>
              <a:rPr lang="he-IL" sz="2000" b="1" dirty="0" smtClean="0">
                <a:latin typeface="David" pitchFamily="34" charset="-79"/>
                <a:cs typeface="David" pitchFamily="34" charset="-79"/>
              </a:rPr>
              <a:t> יפנית</a:t>
            </a:r>
          </a:p>
          <a:p>
            <a:pPr algn="just">
              <a:lnSpc>
                <a:spcPts val="2400"/>
              </a:lnSpc>
              <a:spcBef>
                <a:spcPts val="600"/>
              </a:spcBef>
              <a:spcAft>
                <a:spcPts val="1200"/>
              </a:spcAft>
              <a:buFont typeface="Arial" pitchFamily="34" charset="0"/>
              <a:buChar char="•"/>
            </a:pPr>
            <a:r>
              <a:rPr lang="he-IL" sz="2000" b="1" dirty="0" smtClean="0">
                <a:latin typeface="David" pitchFamily="34" charset="-79"/>
                <a:cs typeface="David" pitchFamily="34" charset="-79"/>
              </a:rPr>
              <a:t> הינדית</a:t>
            </a:r>
          </a:p>
          <a:p>
            <a:pPr algn="just">
              <a:lnSpc>
                <a:spcPts val="2400"/>
              </a:lnSpc>
              <a:spcBef>
                <a:spcPts val="600"/>
              </a:spcBef>
              <a:spcAft>
                <a:spcPts val="1200"/>
              </a:spcAft>
              <a:buFont typeface="Arial" pitchFamily="34" charset="0"/>
              <a:buChar char="•"/>
            </a:pPr>
            <a:r>
              <a:rPr lang="he-IL" sz="2000" b="1" dirty="0" smtClean="0">
                <a:latin typeface="David" pitchFamily="34" charset="-79"/>
                <a:cs typeface="David" pitchFamily="34" charset="-79"/>
              </a:rPr>
              <a:t> </a:t>
            </a:r>
            <a:r>
              <a:rPr lang="he-IL" sz="2000" b="1" dirty="0" err="1" smtClean="0">
                <a:latin typeface="David" pitchFamily="34" charset="-79"/>
                <a:cs typeface="David" pitchFamily="34" charset="-79"/>
              </a:rPr>
              <a:t>איסלאמית</a:t>
            </a:r>
            <a:endParaRPr lang="he-IL" sz="2000" b="1" dirty="0" smtClean="0">
              <a:latin typeface="David" pitchFamily="34" charset="-79"/>
              <a:cs typeface="David" pitchFamily="34" charset="-79"/>
            </a:endParaRPr>
          </a:p>
          <a:p>
            <a:pPr algn="just">
              <a:lnSpc>
                <a:spcPts val="2400"/>
              </a:lnSpc>
              <a:spcBef>
                <a:spcPts val="600"/>
              </a:spcBef>
              <a:spcAft>
                <a:spcPts val="1200"/>
              </a:spcAft>
              <a:buFont typeface="Arial" pitchFamily="34" charset="0"/>
              <a:buChar char="•"/>
            </a:pPr>
            <a:r>
              <a:rPr lang="he-IL" sz="2000" b="1" dirty="0" smtClean="0">
                <a:latin typeface="David" pitchFamily="34" charset="-79"/>
                <a:cs typeface="David" pitchFamily="34" charset="-79"/>
              </a:rPr>
              <a:t>אורתודוכסית</a:t>
            </a:r>
          </a:p>
          <a:p>
            <a:pPr algn="just">
              <a:lnSpc>
                <a:spcPts val="2400"/>
              </a:lnSpc>
              <a:spcBef>
                <a:spcPts val="600"/>
              </a:spcBef>
              <a:spcAft>
                <a:spcPts val="1200"/>
              </a:spcAft>
              <a:buFont typeface="Arial" pitchFamily="34" charset="0"/>
              <a:buChar char="•"/>
            </a:pPr>
            <a:r>
              <a:rPr lang="he-IL" sz="2000" b="1" dirty="0" smtClean="0">
                <a:latin typeface="David" pitchFamily="34" charset="-79"/>
                <a:cs typeface="David" pitchFamily="34" charset="-79"/>
              </a:rPr>
              <a:t> מערבית</a:t>
            </a:r>
          </a:p>
          <a:p>
            <a:pPr algn="just">
              <a:lnSpc>
                <a:spcPts val="2400"/>
              </a:lnSpc>
              <a:spcBef>
                <a:spcPts val="600"/>
              </a:spcBef>
              <a:spcAft>
                <a:spcPts val="1200"/>
              </a:spcAft>
              <a:buFont typeface="Arial" pitchFamily="34" charset="0"/>
              <a:buChar char="•"/>
            </a:pPr>
            <a:r>
              <a:rPr lang="he-IL" sz="2000" b="1" dirty="0" smtClean="0">
                <a:latin typeface="David" pitchFamily="34" charset="-79"/>
                <a:cs typeface="David" pitchFamily="34" charset="-79"/>
              </a:rPr>
              <a:t> </a:t>
            </a:r>
            <a:r>
              <a:rPr lang="he-IL" sz="2000" b="1" dirty="0" err="1" smtClean="0">
                <a:latin typeface="David" pitchFamily="34" charset="-79"/>
                <a:cs typeface="David" pitchFamily="34" charset="-79"/>
              </a:rPr>
              <a:t>לטינו</a:t>
            </a:r>
            <a:r>
              <a:rPr lang="he-IL" sz="2000" b="1" dirty="0" smtClean="0">
                <a:latin typeface="David" pitchFamily="34" charset="-79"/>
                <a:cs typeface="David" pitchFamily="34" charset="-79"/>
              </a:rPr>
              <a:t> אמריקנית</a:t>
            </a:r>
          </a:p>
          <a:p>
            <a:pPr algn="just">
              <a:lnSpc>
                <a:spcPts val="2400"/>
              </a:lnSpc>
              <a:spcBef>
                <a:spcPts val="600"/>
              </a:spcBef>
              <a:spcAft>
                <a:spcPts val="1200"/>
              </a:spcAft>
              <a:buFont typeface="Arial" pitchFamily="34" charset="0"/>
              <a:buChar char="•"/>
            </a:pPr>
            <a:r>
              <a:rPr lang="he-IL" sz="2000" b="1" dirty="0" smtClean="0">
                <a:latin typeface="David" pitchFamily="34" charset="-79"/>
                <a:cs typeface="David" pitchFamily="34" charset="-79"/>
              </a:rPr>
              <a:t>אפריקנית</a:t>
            </a:r>
          </a:p>
        </p:txBody>
      </p:sp>
      <p:pic>
        <p:nvPicPr>
          <p:cNvPr id="27652" name="Picture 4" descr="http://ppinard.typepad.com/.a/6a00d8341d199f53ef0168e6b92bc1970c-pi">
            <a:hlinkClick r:id="rId2"/>
          </p:cNvPr>
          <p:cNvPicPr>
            <a:picLocks noChangeAspect="1" noChangeArrowheads="1"/>
          </p:cNvPicPr>
          <p:nvPr/>
        </p:nvPicPr>
        <p:blipFill>
          <a:blip r:embed="rId3" cstate="print"/>
          <a:srcRect/>
          <a:stretch>
            <a:fillRect/>
          </a:stretch>
        </p:blipFill>
        <p:spPr bwMode="auto">
          <a:xfrm>
            <a:off x="182880" y="1809818"/>
            <a:ext cx="6501433" cy="4335644"/>
          </a:xfrm>
          <a:prstGeom prst="rect">
            <a:avLst/>
          </a:prstGeom>
          <a:noFill/>
        </p:spPr>
      </p:pic>
      <p:sp>
        <p:nvSpPr>
          <p:cNvPr id="6" name="מלבן 5"/>
          <p:cNvSpPr/>
          <p:nvPr/>
        </p:nvSpPr>
        <p:spPr>
          <a:xfrm>
            <a:off x="169817" y="6227857"/>
            <a:ext cx="5238206" cy="369332"/>
          </a:xfrm>
          <a:prstGeom prst="rect">
            <a:avLst/>
          </a:prstGeom>
        </p:spPr>
        <p:txBody>
          <a:bodyPr wrap="square">
            <a:spAutoFit/>
          </a:bodyPr>
          <a:lstStyle/>
          <a:p>
            <a:r>
              <a:rPr lang="en-US" dirty="0" smtClean="0"/>
              <a:t>http://ppinard.typepad.com/mon_weblog/2012/02/</a:t>
            </a:r>
            <a:endParaRPr lang="he-IL" dirty="0"/>
          </a:p>
        </p:txBody>
      </p:sp>
      <p:sp>
        <p:nvSpPr>
          <p:cNvPr id="27653" name="Film">
            <a:hlinkClick r:id="rId2"/>
          </p:cNvPr>
          <p:cNvSpPr>
            <a:spLocks noEditPoints="1" noChangeArrowheads="1"/>
          </p:cNvSpPr>
          <p:nvPr/>
        </p:nvSpPr>
        <p:spPr bwMode="auto">
          <a:xfrm>
            <a:off x="479788" y="378822"/>
            <a:ext cx="787309" cy="957943"/>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e-IL"/>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rk_picture"/>
          <p:cNvPicPr>
            <a:picLocks noChangeAspect="1" noChangeArrowheads="1"/>
          </p:cNvPicPr>
          <p:nvPr/>
        </p:nvPicPr>
        <p:blipFill>
          <a:blip r:embed="rId2" cstate="print"/>
          <a:srcRect/>
          <a:stretch>
            <a:fillRect/>
          </a:stretch>
        </p:blipFill>
        <p:spPr bwMode="auto">
          <a:xfrm>
            <a:off x="251519" y="230102"/>
            <a:ext cx="3064545" cy="2083890"/>
          </a:xfrm>
          <a:prstGeom prst="rect">
            <a:avLst/>
          </a:prstGeom>
          <a:noFill/>
        </p:spPr>
      </p:pic>
      <p:sp>
        <p:nvSpPr>
          <p:cNvPr id="3" name="TextBox 2"/>
          <p:cNvSpPr txBox="1"/>
          <p:nvPr/>
        </p:nvSpPr>
        <p:spPr>
          <a:xfrm>
            <a:off x="251520" y="2348880"/>
            <a:ext cx="8280920" cy="2123658"/>
          </a:xfrm>
          <a:prstGeom prst="rect">
            <a:avLst/>
          </a:prstGeom>
          <a:noFill/>
        </p:spPr>
        <p:txBody>
          <a:bodyPr wrap="square" rtlCol="1">
            <a:spAutoFit/>
          </a:bodyPr>
          <a:lstStyle/>
          <a:p>
            <a:pPr algn="l" rtl="0"/>
            <a:r>
              <a:rPr lang="en-US" sz="2000" dirty="0" smtClean="0">
                <a:latin typeface="David" pitchFamily="34" charset="-79"/>
                <a:cs typeface="David" pitchFamily="34" charset="-79"/>
              </a:rPr>
              <a:t>Kirk S. Kidwell (Michigan State University) :</a:t>
            </a:r>
          </a:p>
          <a:p>
            <a:pPr algn="l" rtl="0"/>
            <a:endParaRPr lang="en-US" sz="2000" dirty="0" smtClean="0">
              <a:latin typeface="David" pitchFamily="34" charset="-79"/>
              <a:cs typeface="David" pitchFamily="34" charset="-79"/>
            </a:endParaRPr>
          </a:p>
          <a:p>
            <a:pPr algn="l" rtl="0"/>
            <a:endParaRPr lang="en-US" sz="2000" dirty="0" smtClean="0">
              <a:latin typeface="David" pitchFamily="34" charset="-79"/>
              <a:cs typeface="David" pitchFamily="34" charset="-79"/>
            </a:endParaRPr>
          </a:p>
          <a:p>
            <a:pPr algn="l" rtl="0"/>
            <a:r>
              <a:rPr lang="en-US" sz="2400" b="1" dirty="0" smtClean="0">
                <a:latin typeface="David" pitchFamily="34" charset="-79"/>
                <a:cs typeface="David" pitchFamily="34" charset="-79"/>
              </a:rPr>
              <a:t>Politics, </a:t>
            </a:r>
            <a:r>
              <a:rPr lang="en-US" sz="2400" b="1" dirty="0" err="1" smtClean="0">
                <a:latin typeface="David" pitchFamily="34" charset="-79"/>
                <a:cs typeface="David" pitchFamily="34" charset="-79"/>
              </a:rPr>
              <a:t>Performativity</a:t>
            </a:r>
            <a:r>
              <a:rPr lang="en-US" sz="2400" b="1" dirty="0" smtClean="0">
                <a:latin typeface="David" pitchFamily="34" charset="-79"/>
                <a:cs typeface="David" pitchFamily="34" charset="-79"/>
              </a:rPr>
              <a:t>, </a:t>
            </a:r>
            <a:r>
              <a:rPr lang="en-US" sz="2400" b="1" dirty="0" err="1" smtClean="0">
                <a:latin typeface="David" pitchFamily="34" charset="-79"/>
                <a:cs typeface="David" pitchFamily="34" charset="-79"/>
              </a:rPr>
              <a:t>Autopoiesis</a:t>
            </a:r>
            <a:r>
              <a:rPr lang="en-US" sz="2400" b="1" dirty="0" smtClean="0">
                <a:latin typeface="David" pitchFamily="34" charset="-79"/>
                <a:cs typeface="David" pitchFamily="34" charset="-79"/>
              </a:rPr>
              <a:t>: Toward a Discourse Theory of Political Culture, </a:t>
            </a:r>
            <a:r>
              <a:rPr lang="en-US" sz="2400" dirty="0" smtClean="0">
                <a:latin typeface="David" pitchFamily="34" charset="-79"/>
                <a:cs typeface="David" pitchFamily="34" charset="-79"/>
              </a:rPr>
              <a:t>Cultural Studies  - Critical Methodologies, Vol. 9  No. 4 , pp 533-557, August 2009 </a:t>
            </a:r>
            <a:endParaRPr lang="he-IL" sz="2400" dirty="0">
              <a:latin typeface="David" pitchFamily="34" charset="-79"/>
              <a:cs typeface="David" pitchFamily="34" charset="-79"/>
            </a:endParaRPr>
          </a:p>
        </p:txBody>
      </p:sp>
      <p:sp>
        <p:nvSpPr>
          <p:cNvPr id="4" name="TextBox 3"/>
          <p:cNvSpPr txBox="1"/>
          <p:nvPr/>
        </p:nvSpPr>
        <p:spPr>
          <a:xfrm>
            <a:off x="1115616" y="5157192"/>
            <a:ext cx="6809467" cy="830997"/>
          </a:xfrm>
          <a:prstGeom prst="rect">
            <a:avLst/>
          </a:prstGeom>
          <a:noFill/>
        </p:spPr>
        <p:txBody>
          <a:bodyPr wrap="square" rtlCol="1">
            <a:spAutoFit/>
          </a:bodyPr>
          <a:lstStyle/>
          <a:p>
            <a:r>
              <a:rPr lang="he-IL" sz="2400" b="1" dirty="0" smtClean="0">
                <a:latin typeface="David" pitchFamily="34" charset="-79"/>
                <a:cs typeface="David" pitchFamily="34" charset="-79"/>
              </a:rPr>
              <a:t>פוליטיקה, הכרזה, התפתחות עצמית: לקראת תיאוריה של מערכות שיח מובנה של התרבות הפוליטית.</a:t>
            </a:r>
            <a:endParaRPr lang="he-IL" sz="2400" b="1" dirty="0">
              <a:latin typeface="David" pitchFamily="34" charset="-79"/>
              <a:cs typeface="David" pitchFamily="34" charset="-79"/>
            </a:endParaRPr>
          </a:p>
        </p:txBody>
      </p:sp>
      <p:sp>
        <p:nvSpPr>
          <p:cNvPr id="5" name="מציין מיקום של מספר שקופית 4"/>
          <p:cNvSpPr>
            <a:spLocks noGrp="1"/>
          </p:cNvSpPr>
          <p:nvPr>
            <p:ph type="sldNum" sz="quarter" idx="12"/>
          </p:nvPr>
        </p:nvSpPr>
        <p:spPr/>
        <p:txBody>
          <a:bodyPr/>
          <a:lstStyle/>
          <a:p>
            <a:fld id="{8C567E97-1631-4DA8-8BE4-2F22EB067428}" type="slidenum">
              <a:rPr lang="he-IL" smtClean="0"/>
              <a:pPr/>
              <a:t>9</a:t>
            </a:fld>
            <a:endParaRPr lang="he-IL"/>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טרק">
  <a:themeElements>
    <a:clrScheme name="טרק">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טרק">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טרק">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טרק">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
  <TotalTime>5767</TotalTime>
  <Words>771</Words>
  <Application>Microsoft Office PowerPoint</Application>
  <PresentationFormat>‫הצגה על המסך (4:3)</PresentationFormat>
  <Paragraphs>157</Paragraphs>
  <Slides>20</Slides>
  <Notes>2</Notes>
  <HiddenSlides>0</HiddenSlides>
  <MMClips>0</MMClips>
  <ScaleCrop>false</ScaleCrop>
  <HeadingPairs>
    <vt:vector size="4" baseType="variant">
      <vt:variant>
        <vt:lpstr>ערכת נושא</vt:lpstr>
      </vt:variant>
      <vt:variant>
        <vt:i4>1</vt:i4>
      </vt:variant>
      <vt:variant>
        <vt:lpstr>כותרות שקופיות</vt:lpstr>
      </vt:variant>
      <vt:variant>
        <vt:i4>20</vt:i4>
      </vt:variant>
    </vt:vector>
  </HeadingPairs>
  <TitlesOfParts>
    <vt:vector size="21" baseType="lpstr">
      <vt:lpstr>טרק</vt:lpstr>
      <vt:lpstr>מצרים והשאלה הפלסטינית: ניתוח על פי הגישה התרבותית</vt:lpstr>
      <vt:lpstr>שקופית 2</vt:lpstr>
      <vt:lpstr>שקופית 3</vt:lpstr>
      <vt:lpstr>שקופית 4</vt:lpstr>
      <vt:lpstr>שקופית 5</vt:lpstr>
      <vt:lpstr>שקופית 6</vt:lpstr>
      <vt:lpstr>שקופית 7</vt:lpstr>
      <vt:lpstr>שקופית 8</vt:lpstr>
      <vt:lpstr>שקופית 9</vt:lpstr>
      <vt:lpstr>שקופית 10</vt:lpstr>
      <vt:lpstr>שקופית 11</vt:lpstr>
      <vt:lpstr>שקופית 12</vt:lpstr>
      <vt:lpstr>שקופית 13</vt:lpstr>
      <vt:lpstr>שקופית 14</vt:lpstr>
      <vt:lpstr>שקופית 15</vt:lpstr>
      <vt:lpstr>שקופית 16</vt:lpstr>
      <vt:lpstr>שקופית 17</vt:lpstr>
      <vt:lpstr>שקופית 18</vt:lpstr>
      <vt:lpstr>שקופית 19</vt:lpstr>
      <vt:lpstr>שקופית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מצרים והשאלה הפלסטינית: ניתוח על פי הגישה התרבותית</dc:title>
  <dc:creator>user1</dc:creator>
  <cp:lastModifiedBy>user1</cp:lastModifiedBy>
  <cp:revision>164</cp:revision>
  <dcterms:created xsi:type="dcterms:W3CDTF">2015-06-07T05:24:01Z</dcterms:created>
  <dcterms:modified xsi:type="dcterms:W3CDTF">2015-06-17T16:27:37Z</dcterms:modified>
</cp:coreProperties>
</file>