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0" r:id="rId4"/>
  </p:sldMasterIdLst>
  <p:sldIdLst>
    <p:sldId id="416" r:id="rId5"/>
  </p:sldIdLst>
  <p:sldSz cx="9144000" cy="6858000" type="screen4x3"/>
  <p:notesSz cx="6858000" cy="9926638"/>
  <p:custShowLst>
    <p:custShow name="דעיכת האפקטיביות" id="0">
      <p:sldLst/>
    </p:custShow>
    <p:custShow name="התמיכה החברתית" id="1">
      <p:sldLst/>
    </p:custShow>
    <p:custShow name="עליית המחיר" id="2">
      <p:sldLst/>
    </p:custShow>
  </p:custShow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CC99"/>
    <a:srgbClr val="008000"/>
    <a:srgbClr val="003300"/>
    <a:srgbClr val="F59265"/>
    <a:srgbClr val="E9D8B5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סגנון ביניים 4 - הדגשה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26" autoAdjust="0"/>
    <p:restoredTop sz="86136" autoAdjust="0"/>
  </p:normalViewPr>
  <p:slideViewPr>
    <p:cSldViewPr>
      <p:cViewPr varScale="1">
        <p:scale>
          <a:sx n="63" d="100"/>
          <a:sy n="63" d="100"/>
        </p:scale>
        <p:origin x="63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customXml" Target="../customXml/item3.xml" /><Relationship Id="rId7" Type="http://schemas.openxmlformats.org/officeDocument/2006/relationships/viewProps" Target="view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presProps" Target="presProps.xml" /><Relationship Id="rId5" Type="http://schemas.openxmlformats.org/officeDocument/2006/relationships/slide" Target="slides/slide1.xml" /><Relationship Id="rId4" Type="http://schemas.openxmlformats.org/officeDocument/2006/relationships/slideMaster" Target="slideMasters/slideMaster1.xml" /><Relationship Id="rId9" Type="http://schemas.openxmlformats.org/officeDocument/2006/relationships/tableStyles" Target="tableStyle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4" Type="http://schemas.openxmlformats.org/officeDocument/2006/relationships/oleObject" Target="../embeddings/oleObject1.bin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219883228882104E-2"/>
          <c:y val="2.4865874816495395E-2"/>
          <c:w val="0.88958018640527081"/>
          <c:h val="0.8363219004404111"/>
        </c:manualLayout>
      </c:layout>
      <c:lineChart>
        <c:grouping val="standard"/>
        <c:varyColors val="0"/>
        <c:ser>
          <c:idx val="0"/>
          <c:order val="0"/>
          <c:tx>
            <c:strRef>
              <c:f>Vkm!$H$9</c:f>
              <c:strCache>
                <c:ptCount val="1"/>
                <c:pt idx="0">
                  <c:v>Length of paved roads (km)</c:v>
                </c:pt>
              </c:strCache>
            </c:strRef>
          </c:tx>
          <c:spPr>
            <a:ln w="15875" cap="rnd">
              <a:solidFill>
                <a:srgbClr val="9BBB59">
                  <a:lumMod val="50000"/>
                </a:srgbClr>
              </a:solidFill>
              <a:round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cat>
            <c:numRef>
              <c:f>Vkm!$G$10:$G$55</c:f>
              <c:numCache>
                <c:formatCode>0\ \ \ 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Vkm!$H$10:$H$55</c:f>
              <c:numCache>
                <c:formatCode>0</c:formatCode>
                <c:ptCount val="46"/>
                <c:pt idx="0" formatCode="General">
                  <c:v>100</c:v>
                </c:pt>
                <c:pt idx="1">
                  <c:v>104.51022604951559</c:v>
                </c:pt>
                <c:pt idx="2">
                  <c:v>107.96555435952639</c:v>
                </c:pt>
                <c:pt idx="3">
                  <c:v>108.43918191603871</c:v>
                </c:pt>
                <c:pt idx="4">
                  <c:v>110.2798708288482</c:v>
                </c:pt>
                <c:pt idx="5">
                  <c:v>110.6350914962325</c:v>
                </c:pt>
                <c:pt idx="6">
                  <c:v>114.2088266953714</c:v>
                </c:pt>
                <c:pt idx="7">
                  <c:v>118.5145317545748</c:v>
                </c:pt>
                <c:pt idx="8">
                  <c:v>122.64800861141011</c:v>
                </c:pt>
                <c:pt idx="9">
                  <c:v>123.8105489773951</c:v>
                </c:pt>
                <c:pt idx="10">
                  <c:v>127.1259418729817</c:v>
                </c:pt>
                <c:pt idx="11">
                  <c:v>128.632938643703</c:v>
                </c:pt>
                <c:pt idx="12">
                  <c:v>133.04628632938639</c:v>
                </c:pt>
                <c:pt idx="13">
                  <c:v>134.3595263724435</c:v>
                </c:pt>
                <c:pt idx="14">
                  <c:v>136.14639397201299</c:v>
                </c:pt>
                <c:pt idx="15">
                  <c:v>137.35199138858999</c:v>
                </c:pt>
                <c:pt idx="16">
                  <c:v>138.1054897739505</c:v>
                </c:pt>
                <c:pt idx="17">
                  <c:v>139.0527448869752</c:v>
                </c:pt>
                <c:pt idx="18">
                  <c:v>139.89235737352001</c:v>
                </c:pt>
                <c:pt idx="19">
                  <c:v>140.79655543595271</c:v>
                </c:pt>
                <c:pt idx="20">
                  <c:v>142.07750269106569</c:v>
                </c:pt>
                <c:pt idx="21">
                  <c:v>144.33799784714751</c:v>
                </c:pt>
                <c:pt idx="22">
                  <c:v>146.64155005382131</c:v>
                </c:pt>
                <c:pt idx="23">
                  <c:v>149.935414424112</c:v>
                </c:pt>
                <c:pt idx="24">
                  <c:v>154.91926803013999</c:v>
                </c:pt>
                <c:pt idx="25">
                  <c:v>158.783638320775</c:v>
                </c:pt>
                <c:pt idx="26">
                  <c:v>163.11087190527451</c:v>
                </c:pt>
                <c:pt idx="27">
                  <c:v>167.90096878363829</c:v>
                </c:pt>
                <c:pt idx="28">
                  <c:v>172.69106566200219</c:v>
                </c:pt>
                <c:pt idx="29">
                  <c:v>174.886975242196</c:v>
                </c:pt>
                <c:pt idx="30">
                  <c:v>177.07212055974171</c:v>
                </c:pt>
                <c:pt idx="31">
                  <c:v>179.51560818083959</c:v>
                </c:pt>
                <c:pt idx="32">
                  <c:v>182.69106566200219</c:v>
                </c:pt>
                <c:pt idx="33">
                  <c:v>185.71582346609259</c:v>
                </c:pt>
                <c:pt idx="34">
                  <c:v>187.83638320775029</c:v>
                </c:pt>
                <c:pt idx="35">
                  <c:v>189.35414424111951</c:v>
                </c:pt>
                <c:pt idx="36">
                  <c:v>190.6781485468245</c:v>
                </c:pt>
                <c:pt idx="37">
                  <c:v>192.37890204521</c:v>
                </c:pt>
                <c:pt idx="38">
                  <c:v>194.886975242196</c:v>
                </c:pt>
                <c:pt idx="39">
                  <c:v>197.19052744886969</c:v>
                </c:pt>
                <c:pt idx="40">
                  <c:v>198.94510226049519</c:v>
                </c:pt>
                <c:pt idx="41">
                  <c:v>199.88159311087199</c:v>
                </c:pt>
                <c:pt idx="42">
                  <c:v>201.49623250807321</c:v>
                </c:pt>
                <c:pt idx="43">
                  <c:v>203.10010764262651</c:v>
                </c:pt>
                <c:pt idx="44">
                  <c:v>205.19913885898819</c:v>
                </c:pt>
                <c:pt idx="45">
                  <c:v>206.93218514531759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CB45-40A7-974D-A0709C556356}"/>
            </c:ext>
          </c:extLst>
        </c:ser>
        <c:ser>
          <c:idx val="1"/>
          <c:order val="1"/>
          <c:tx>
            <c:strRef>
              <c:f>Vkm!$I$9</c:f>
              <c:strCache>
                <c:ptCount val="1"/>
                <c:pt idx="0">
                  <c:v>Kilometer travelled (million per year)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cat>
            <c:numRef>
              <c:f>Vkm!$G$10:$G$55</c:f>
              <c:numCache>
                <c:formatCode>0\ \ \ 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Vkm!$I$10:$I$55</c:f>
              <c:numCache>
                <c:formatCode>0</c:formatCode>
                <c:ptCount val="46"/>
                <c:pt idx="0" formatCode="General">
                  <c:v>100</c:v>
                </c:pt>
                <c:pt idx="1">
                  <c:v>110.9979633401222</c:v>
                </c:pt>
                <c:pt idx="2">
                  <c:v>128.64901561439231</c:v>
                </c:pt>
                <c:pt idx="3">
                  <c:v>108.8424983027834</c:v>
                </c:pt>
                <c:pt idx="4">
                  <c:v>152.85132382892061</c:v>
                </c:pt>
                <c:pt idx="5">
                  <c:v>156.68703326544471</c:v>
                </c:pt>
                <c:pt idx="6">
                  <c:v>156.0930074677529</c:v>
                </c:pt>
                <c:pt idx="7">
                  <c:v>157.6714188730482</c:v>
                </c:pt>
                <c:pt idx="8">
                  <c:v>168.29599456890699</c:v>
                </c:pt>
                <c:pt idx="9">
                  <c:v>177.7664630006789</c:v>
                </c:pt>
                <c:pt idx="10">
                  <c:v>185.72640868974881</c:v>
                </c:pt>
                <c:pt idx="11">
                  <c:v>196.94501018329939</c:v>
                </c:pt>
                <c:pt idx="12">
                  <c:v>222.21656483367269</c:v>
                </c:pt>
                <c:pt idx="13">
                  <c:v>231.0930074677529</c:v>
                </c:pt>
                <c:pt idx="14">
                  <c:v>233.28241683638831</c:v>
                </c:pt>
                <c:pt idx="15">
                  <c:v>238.59470468431769</c:v>
                </c:pt>
                <c:pt idx="16">
                  <c:v>244.56890699253231</c:v>
                </c:pt>
                <c:pt idx="17">
                  <c:v>260.57365919891379</c:v>
                </c:pt>
                <c:pt idx="18">
                  <c:v>289.30753564154787</c:v>
                </c:pt>
                <c:pt idx="19">
                  <c:v>306.56822810590631</c:v>
                </c:pt>
                <c:pt idx="20">
                  <c:v>316.83638832315</c:v>
                </c:pt>
                <c:pt idx="21">
                  <c:v>339.44331296673391</c:v>
                </c:pt>
                <c:pt idx="22">
                  <c:v>386.88051595383558</c:v>
                </c:pt>
                <c:pt idx="23">
                  <c:v>419.38221317040058</c:v>
                </c:pt>
                <c:pt idx="24">
                  <c:v>467.60013577732519</c:v>
                </c:pt>
                <c:pt idx="25">
                  <c:v>519.90835030549897</c:v>
                </c:pt>
                <c:pt idx="26">
                  <c:v>537.27087576374799</c:v>
                </c:pt>
                <c:pt idx="27">
                  <c:v>570.12898845892755</c:v>
                </c:pt>
                <c:pt idx="28">
                  <c:v>578.32654446707409</c:v>
                </c:pt>
                <c:pt idx="29">
                  <c:v>593.39782756279703</c:v>
                </c:pt>
                <c:pt idx="30">
                  <c:v>619.17854718262038</c:v>
                </c:pt>
                <c:pt idx="31">
                  <c:v>639.13781398506239</c:v>
                </c:pt>
                <c:pt idx="32">
                  <c:v>644.26340801086246</c:v>
                </c:pt>
                <c:pt idx="33">
                  <c:v>660.9640190088254</c:v>
                </c:pt>
                <c:pt idx="34">
                  <c:v>676.66327223353699</c:v>
                </c:pt>
                <c:pt idx="35">
                  <c:v>708.2315003394433</c:v>
                </c:pt>
                <c:pt idx="36">
                  <c:v>733.91038696537703</c:v>
                </c:pt>
                <c:pt idx="37">
                  <c:v>763.67956551255952</c:v>
                </c:pt>
                <c:pt idx="38">
                  <c:v>800.56008146639545</c:v>
                </c:pt>
                <c:pt idx="39">
                  <c:v>827.73251866938244</c:v>
                </c:pt>
                <c:pt idx="40">
                  <c:v>846.40190088255235</c:v>
                </c:pt>
                <c:pt idx="41">
                  <c:v>858.38424983027789</c:v>
                </c:pt>
                <c:pt idx="42">
                  <c:v>850.42430414120838</c:v>
                </c:pt>
                <c:pt idx="43">
                  <c:v>869.09368635437875</c:v>
                </c:pt>
                <c:pt idx="44">
                  <c:v>889.34147997284435</c:v>
                </c:pt>
                <c:pt idx="45">
                  <c:v>930.41412084181786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CB45-40A7-974D-A0709C556356}"/>
            </c:ext>
          </c:extLst>
        </c:ser>
        <c:ser>
          <c:idx val="2"/>
          <c:order val="2"/>
          <c:tx>
            <c:strRef>
              <c:f>Vkm!$J$9</c:f>
              <c:strCache>
                <c:ptCount val="1"/>
                <c:pt idx="0">
                  <c:v>Motor vehicles</c:v>
                </c:pt>
              </c:strCache>
            </c:strRef>
          </c:tx>
          <c:spPr>
            <a:ln w="22225" cap="rnd">
              <a:solidFill>
                <a:srgbClr val="8064A2">
                  <a:lumMod val="75000"/>
                </a:srgbClr>
              </a:solidFill>
              <a:round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marker>
            <c:symbol val="none"/>
          </c:marker>
          <c:cat>
            <c:numRef>
              <c:f>Vkm!$G$10:$G$55</c:f>
              <c:numCache>
                <c:formatCode>0\ \ \ </c:formatCod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</c:numCache>
            </c:numRef>
          </c:cat>
          <c:val>
            <c:numRef>
              <c:f>Vkm!$J$10:$J$55</c:f>
              <c:numCache>
                <c:formatCode>0</c:formatCode>
                <c:ptCount val="46"/>
                <c:pt idx="0" formatCode="General">
                  <c:v>100</c:v>
                </c:pt>
                <c:pt idx="1">
                  <c:v>111.27819548872181</c:v>
                </c:pt>
                <c:pt idx="2">
                  <c:v>123.30827067669171</c:v>
                </c:pt>
                <c:pt idx="3">
                  <c:v>139.4736842105263</c:v>
                </c:pt>
                <c:pt idx="4">
                  <c:v>153.3834586466165</c:v>
                </c:pt>
                <c:pt idx="5">
                  <c:v>157.51879699248121</c:v>
                </c:pt>
                <c:pt idx="6">
                  <c:v>162.78195488721809</c:v>
                </c:pt>
                <c:pt idx="7">
                  <c:v>169.17293233082711</c:v>
                </c:pt>
                <c:pt idx="8">
                  <c:v>178.19548872180451</c:v>
                </c:pt>
                <c:pt idx="9">
                  <c:v>197.3684210526315</c:v>
                </c:pt>
                <c:pt idx="10">
                  <c:v>202.63157894736841</c:v>
                </c:pt>
                <c:pt idx="11">
                  <c:v>222.93233082706769</c:v>
                </c:pt>
                <c:pt idx="12">
                  <c:v>248.8721804511278</c:v>
                </c:pt>
                <c:pt idx="13">
                  <c:v>274.43609022556387</c:v>
                </c:pt>
                <c:pt idx="14">
                  <c:v>285.71428571428572</c:v>
                </c:pt>
                <c:pt idx="15">
                  <c:v>291.72932330826961</c:v>
                </c:pt>
                <c:pt idx="16">
                  <c:v>307.89473684210361</c:v>
                </c:pt>
                <c:pt idx="17">
                  <c:v>331.57894736842098</c:v>
                </c:pt>
                <c:pt idx="18">
                  <c:v>358.27067669172931</c:v>
                </c:pt>
                <c:pt idx="19">
                  <c:v>369.9248120300752</c:v>
                </c:pt>
                <c:pt idx="20">
                  <c:v>381.57894736842098</c:v>
                </c:pt>
                <c:pt idx="21">
                  <c:v>404.13533834586462</c:v>
                </c:pt>
                <c:pt idx="22">
                  <c:v>442.1052631578948</c:v>
                </c:pt>
                <c:pt idx="23">
                  <c:v>474.06015037593983</c:v>
                </c:pt>
                <c:pt idx="24">
                  <c:v>516.16541353383468</c:v>
                </c:pt>
                <c:pt idx="25">
                  <c:v>548.49624060150336</c:v>
                </c:pt>
                <c:pt idx="26">
                  <c:v>580.07518796992485</c:v>
                </c:pt>
                <c:pt idx="27">
                  <c:v>607.89473684210554</c:v>
                </c:pt>
                <c:pt idx="28">
                  <c:v>629.69924812030081</c:v>
                </c:pt>
                <c:pt idx="29">
                  <c:v>650.37593984962405</c:v>
                </c:pt>
                <c:pt idx="30">
                  <c:v>688.34586466165422</c:v>
                </c:pt>
                <c:pt idx="31">
                  <c:v>719.92481203007515</c:v>
                </c:pt>
                <c:pt idx="32">
                  <c:v>736.84210526315803</c:v>
                </c:pt>
                <c:pt idx="33">
                  <c:v>745.11278195488705</c:v>
                </c:pt>
                <c:pt idx="34">
                  <c:v>766.16541353383468</c:v>
                </c:pt>
                <c:pt idx="35">
                  <c:v>792.1052631578948</c:v>
                </c:pt>
                <c:pt idx="36">
                  <c:v>818.04511278194411</c:v>
                </c:pt>
                <c:pt idx="37">
                  <c:v>858.6466165413533</c:v>
                </c:pt>
                <c:pt idx="38">
                  <c:v>898.87218045112775</c:v>
                </c:pt>
                <c:pt idx="39">
                  <c:v>924.32932330827066</c:v>
                </c:pt>
                <c:pt idx="40">
                  <c:v>964.73345864661701</c:v>
                </c:pt>
                <c:pt idx="41">
                  <c:v>1008.646616541353</c:v>
                </c:pt>
                <c:pt idx="42">
                  <c:v>1037.9699248120301</c:v>
                </c:pt>
                <c:pt idx="43">
                  <c:v>1071.8045112781949</c:v>
                </c:pt>
                <c:pt idx="44">
                  <c:v>1115.0375939849621</c:v>
                </c:pt>
                <c:pt idx="45">
                  <c:v>1162.269172932331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CB45-40A7-974D-A0709C556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9546176"/>
        <c:axId val="719548136"/>
      </c:lineChart>
      <c:catAx>
        <c:axId val="71954617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\ \ \ " sourceLinked="1"/>
        <c:majorTickMark val="none"/>
        <c:minorTickMark val="none"/>
        <c:tickLblPos val="nextTo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19548136"/>
        <c:crosses val="autoZero"/>
        <c:auto val="1"/>
        <c:lblAlgn val="ctr"/>
        <c:lblOffset val="100"/>
        <c:noMultiLvlLbl val="0"/>
      </c:catAx>
      <c:valAx>
        <c:axId val="719548136"/>
        <c:scaling>
          <c:orientation val="minMax"/>
          <c:max val="1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719546176"/>
        <c:crosses val="autoZero"/>
        <c:crossBetween val="midCat"/>
      </c:valAx>
      <c:spPr>
        <a:solidFill>
          <a:srgbClr val="F0F5FA"/>
        </a:solidFill>
        <a:ln>
          <a:solidFill>
            <a:srgbClr val="4F81BD">
              <a:lumMod val="75000"/>
            </a:srgb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69EAE-C802-4BA4-BE57-3ED1DD3E5C10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E13D1-3F19-4C67-99A6-C56CB284CD69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lnSpc>
                <a:spcPts val="3600"/>
              </a:lnSpc>
              <a:buSzPct val="80000"/>
              <a:buFont typeface="Wingdings" pitchFamily="2" charset="2"/>
              <a:buChar char="q"/>
              <a:defRPr sz="1200">
                <a:solidFill>
                  <a:schemeClr val="tx1">
                    <a:tint val="75000"/>
                  </a:schemeClr>
                </a:solidFill>
                <a:cs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1A4D6E-977F-4D4B-8CBA-F96AC547193A}" type="datetime1">
              <a:rPr lang="en-US" b="1">
                <a:solidFill>
                  <a:prstClr val="black">
                    <a:tint val="75000"/>
                  </a:prstClr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1/7/2020</a:t>
            </a:fld>
            <a:endParaRPr lang="en-US" b="1">
              <a:solidFill>
                <a:prstClr val="black">
                  <a:tint val="75000"/>
                </a:prstClr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>
              <a:lnSpc>
                <a:spcPts val="3600"/>
              </a:lnSpc>
              <a:buSzPct val="80000"/>
              <a:buFont typeface="Wingdings" pitchFamily="2" charset="2"/>
              <a:buChar char="q"/>
              <a:defRPr sz="1200">
                <a:solidFill>
                  <a:schemeClr val="tx1">
                    <a:tint val="75000"/>
                  </a:schemeClr>
                </a:solidFill>
                <a:cs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prstClr val="black">
                  <a:tint val="75000"/>
                </a:prstClr>
              </a:solidFill>
              <a:latin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1">
              <a:lnSpc>
                <a:spcPts val="3600"/>
              </a:lnSpc>
              <a:buSzPct val="80000"/>
              <a:buFont typeface="Wingdings" pitchFamily="2" charset="2"/>
              <a:buChar char="q"/>
              <a:defRPr sz="1200">
                <a:solidFill>
                  <a:srgbClr val="898989"/>
                </a:solidFill>
              </a:defRPr>
            </a:lvl1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EA83BD9B-6C55-4617-A532-5EDB2A4B6AC1}" type="slidenum">
              <a:rPr lang="he-IL" b="1">
                <a:latin typeface="Tahoma" pitchFamily="34" charset="0"/>
                <a:cs typeface="Arial" charset="0"/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>
              <a:latin typeface="Tahoma" pitchFamily="34" charset="0"/>
              <a:cs typeface="Arial" charset="0"/>
            </a:endParaRPr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 flipH="1">
            <a:off x="838200" y="990600"/>
            <a:ext cx="7497763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algn="l" rtl="0"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2900" kern="1200">
          <a:solidFill>
            <a:srgbClr val="17375E"/>
          </a:solidFill>
          <a:latin typeface="Tahoma" pitchFamily="34" charset="0"/>
          <a:ea typeface="+mj-ea"/>
          <a:cs typeface="Tahoma" pitchFamily="34" charset="0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2900">
          <a:solidFill>
            <a:srgbClr val="17375E"/>
          </a:solidFill>
          <a:latin typeface="Tahoma" pitchFamily="34" charset="0"/>
          <a:cs typeface="Tahoma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2900">
          <a:solidFill>
            <a:srgbClr val="17375E"/>
          </a:solidFill>
          <a:latin typeface="Tahoma" pitchFamily="34" charset="0"/>
          <a:cs typeface="Tahoma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2900">
          <a:solidFill>
            <a:srgbClr val="17375E"/>
          </a:solidFill>
          <a:latin typeface="Tahoma" pitchFamily="34" charset="0"/>
          <a:cs typeface="Tahoma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2900">
          <a:solidFill>
            <a:srgbClr val="17375E"/>
          </a:solidFill>
          <a:latin typeface="Tahoma" pitchFamily="34" charset="0"/>
          <a:cs typeface="Tahoma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E13D1-3F19-4C67-99A6-C56CB284CD69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530785"/>
              </p:ext>
            </p:extLst>
          </p:nvPr>
        </p:nvGraphicFramePr>
        <p:xfrm>
          <a:off x="611560" y="1860550"/>
          <a:ext cx="7467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31160" y="4651464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2000" b="1" dirty="0">
                <a:solidFill>
                  <a:srgbClr val="9BBB59">
                    <a:lumMod val="50000"/>
                  </a:srgbClr>
                </a:solidFill>
                <a:latin typeface="Tahoma" pitchFamily="34" charset="0"/>
              </a:rPr>
              <a:t>אורך כבישים</a:t>
            </a:r>
            <a:endParaRPr lang="en-US" sz="2000" b="1" dirty="0">
              <a:solidFill>
                <a:srgbClr val="9BBB59">
                  <a:lumMod val="50000"/>
                </a:srgbClr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31160" y="2682949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2000" b="1" dirty="0">
                <a:solidFill>
                  <a:srgbClr val="4F81BD">
                    <a:lumMod val="75000"/>
                  </a:srgbClr>
                </a:solidFill>
                <a:latin typeface="Tahoma" pitchFamily="34" charset="0"/>
              </a:rPr>
              <a:t>מס' כלי רכב</a:t>
            </a:r>
            <a:endParaRPr lang="en-US" sz="2000" b="1" dirty="0">
              <a:solidFill>
                <a:srgbClr val="4F81BD">
                  <a:lumMod val="75000"/>
                </a:srgbClr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93260" y="3194223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2000" b="1" dirty="0">
                <a:solidFill>
                  <a:srgbClr val="C00000"/>
                </a:solidFill>
                <a:latin typeface="Tahoma" pitchFamily="34" charset="0"/>
              </a:rPr>
              <a:t>נסועה </a:t>
            </a:r>
            <a:endParaRPr lang="en-US" sz="2000" b="1" dirty="0">
              <a:solidFill>
                <a:srgbClr val="C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92076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914400" lvl="1" indent="-457200" fontAlgn="base">
              <a:lnSpc>
                <a:spcPts val="27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/>
            </a:pPr>
            <a:r>
              <a:rPr lang="he-IL" sz="2400" b="1" dirty="0">
                <a:solidFill>
                  <a:srgbClr val="4F81BD">
                    <a:lumMod val="75000"/>
                  </a:srgbClr>
                </a:solidFill>
                <a:latin typeface="Tahoma" pitchFamily="34" charset="0"/>
              </a:rPr>
              <a:t>ישראל "מתפקקת":</a:t>
            </a:r>
          </a:p>
          <a:p>
            <a:pPr marL="914400" lvl="1" indent="-457200" fontAlgn="base">
              <a:lnSpc>
                <a:spcPts val="27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None/>
              <a:defRPr/>
            </a:pPr>
            <a:r>
              <a:rPr lang="he-IL" sz="2600" b="1" dirty="0">
                <a:solidFill>
                  <a:srgbClr val="4F81BD">
                    <a:lumMod val="75000"/>
                  </a:srgbClr>
                </a:solidFill>
                <a:latin typeface="Tahoma" pitchFamily="34" charset="0"/>
              </a:rPr>
              <a:t>		מגמות דטרמיניסטיות – בהכרח הרעה!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360" y="144490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400" b="1" dirty="0">
                <a:solidFill>
                  <a:srgbClr val="1F497D"/>
                </a:solidFill>
                <a:latin typeface="Tahoma" pitchFamily="34" charset="0"/>
              </a:rPr>
              <a:t>אינדקס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1400" b="1" dirty="0">
                <a:solidFill>
                  <a:srgbClr val="1F497D"/>
                </a:solidFill>
                <a:latin typeface="Tahoma" pitchFamily="34" charset="0"/>
              </a:rPr>
              <a:t>1970=100</a:t>
            </a:r>
            <a:endParaRPr lang="en-US" sz="1400" b="1" dirty="0">
              <a:solidFill>
                <a:srgbClr val="1F497D"/>
              </a:solidFill>
              <a:latin typeface="Tahoma" pitchFamily="34" charset="0"/>
              <a:cs typeface="Arial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880578" y="1638334"/>
            <a:ext cx="731982" cy="3445543"/>
            <a:chOff x="8031018" y="1330270"/>
            <a:chExt cx="731982" cy="3445543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8077200" y="1330270"/>
              <a:ext cx="609600" cy="443472"/>
            </a:xfrm>
            <a:prstGeom prst="straightConnector1">
              <a:avLst/>
            </a:prstGeom>
            <a:ln w="44450">
              <a:solidFill>
                <a:schemeClr val="tx2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8031018" y="2249936"/>
              <a:ext cx="731982" cy="290956"/>
            </a:xfrm>
            <a:prstGeom prst="straightConnector1">
              <a:avLst/>
            </a:prstGeom>
            <a:ln w="4445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8049491" y="4648200"/>
              <a:ext cx="637309" cy="127613"/>
            </a:xfrm>
            <a:prstGeom prst="straightConnector1">
              <a:avLst/>
            </a:prstGeom>
            <a:ln w="44450">
              <a:solidFill>
                <a:schemeClr val="accent3">
                  <a:lumMod val="50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7698160" y="1384356"/>
            <a:ext cx="1143000" cy="4349556"/>
          </a:xfrm>
          <a:prstGeom prst="ellipse">
            <a:avLst/>
          </a:prstGeom>
          <a:solidFill>
            <a:srgbClr val="FF000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37132" y="4056436"/>
            <a:ext cx="2122055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e-IL" b="1" dirty="0">
                <a:solidFill>
                  <a:prstClr val="white"/>
                </a:solidFill>
                <a:latin typeface="Tahoma" pitchFamily="34" charset="0"/>
              </a:rPr>
              <a:t>אין הרבה יותר  שטחים לכבישים! </a:t>
            </a:r>
            <a:endParaRPr lang="en-US" b="1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34477" y="6264192"/>
            <a:ext cx="1798890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400" b="1" dirty="0"/>
              <a:t>(טרכטנברג 2018)</a:t>
            </a:r>
          </a:p>
        </p:txBody>
      </p:sp>
    </p:spTree>
    <p:extLst>
      <p:ext uri="{BB962C8B-B14F-4D97-AF65-F5344CB8AC3E}">
        <p14:creationId xmlns:p14="http://schemas.microsoft.com/office/powerpoint/2010/main" val="122073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animBg="1"/>
    </p:bld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Grid">
    <a:majorFont>
      <a:latin typeface="Franklin Gothic Medium"/>
      <a:ea typeface=""/>
      <a:cs typeface=""/>
      <a:font script="Jpan" typeface="HG創英角ｺﾞｼｯｸUB"/>
      <a:font script="Hang" typeface="HY견고딕"/>
      <a:font script="Hans" typeface="微软雅黑"/>
      <a:font script="Hant" typeface="微軟正黑體"/>
      <a:font script="Arab" typeface="Arial Bold"/>
      <a:font script="Hebr" typeface="Arial Bold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 Bold"/>
      <a:font script="Uigh" typeface="Microsoft Uighur"/>
      <a:font script="Geor" typeface="Sylfaen"/>
    </a:majorFont>
    <a:minorFont>
      <a:latin typeface="Franklin Gothic Medium"/>
      <a:ea typeface=""/>
      <a:cs typeface=""/>
      <a:font script="Jpan" typeface="HG創英角ｺﾞｼｯｸUB"/>
      <a:font script="Hang" typeface="HY견고딕"/>
      <a:font script="Hans" typeface="微软雅黑"/>
      <a:font script="Hant" typeface="微軟正黑體"/>
      <a:font script="Arab" typeface="Arial Bold"/>
      <a:font script="Hebr" typeface="Arial Bold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 Bold"/>
      <a:font script="Uigh" typeface="Microsoft Uighur"/>
      <a:font script="Geor" typeface="Sylfaen"/>
    </a:minorFont>
  </a:fontScheme>
  <a:fmtScheme name="Grid">
    <a:fillStyleLst>
      <a:solidFill>
        <a:schemeClr val="phClr"/>
      </a:solidFill>
      <a:solidFill>
        <a:schemeClr val="phClr">
          <a:tint val="50000"/>
        </a:schemeClr>
      </a:solidFill>
      <a:gradFill rotWithShape="1">
        <a:gsLst>
          <a:gs pos="0">
            <a:schemeClr val="phClr"/>
          </a:gs>
          <a:gs pos="90000">
            <a:schemeClr val="phClr">
              <a:shade val="100000"/>
            </a:schemeClr>
          </a:gs>
          <a:gs pos="100000">
            <a:schemeClr val="phClr">
              <a:shade val="85000"/>
            </a:schemeClr>
          </a:gs>
        </a:gsLst>
        <a:path path="circle">
          <a:fillToRect l="100000" t="100000" r="100000" b="100000"/>
        </a:path>
      </a:gra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1750" dist="25400" dir="5400000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0000"/>
          <a:shade val="93000"/>
          <a:satMod val="15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95000"/>
            </a:schemeClr>
            <a:schemeClr val="phClr">
              <a:shade val="93000"/>
              <a:satMod val="110000"/>
            </a:schemeClr>
          </a:duotone>
        </a:blip>
        <a:tile tx="0" ty="0" sx="100000" sy="100000" flip="none" algn="tl"/>
      </a:blip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rops xmlns="leshem.binavedaat.customprops">
  <prop xmlns="" name="סטאטוס">טיוטא</prop>
  <prop xmlns="" name="שוטף">1/200491/13</prop>
  <prop xmlns="" name="Simuchin">1/200491/13</prop>
  <prop xmlns="" name="יוצרי המסמך">מטכ"ל/אג"ת/חט' התכנון /מח' הארגון/יבשה/רמ"ד נמא"ר/עינת טאובר-בורוכוב,</prop>
  <prop xmlns="" name="משתמשים יוצרי המסמך">s3880107@idfts.il;</prop>
  <prop xmlns="" name="מיקום העותק הקשיח"/>
  <prop xmlns="" name="שליחת הודעה">False</prop>
  <prop xmlns="" name="כתובת URL">https://agat.idfts/sites/irgun/5359598/u3v/DocLib2/חשיבה%20מערכתית%20וארגון%20ערן%20אורטל%20מרכז%20דדו.pptx</prop>
  <prop xmlns="" name="הגבלות">Regular</prop>
  <prop xmlns="" name="כתובת זמנית"/>
  <prop xmlns="" name="החלף יוצרי המסמך">False</prop>
</props>
</file>

<file path=customXml/item2.xml><?xml version="1.0" encoding="utf-8"?>
<p:properties xmlns:p="http://schemas.microsoft.com/office/2006/metadata/properties" xmlns:xsi="http://www.w3.org/2001/XMLSchema-instance">
  <documentManagement>
    <Simuchin xmlns="80adbe37-e7b9-462c-9057-0b0060f36e9c">1/200491/13</Simuchin>
    <_x05e9__x05e0__x05d4_ xmlns="80adbe37-e7b9-462c-9057-0b0060f36e9c">7</_x05e9__x05e0__x05d4_>
    <_x05d9__x05d5__x05dd_ xmlns="80adbe37-e7b9-462c-9057-0b0060f36e9c">ד'</_x05d9__x05d5__x05dd_>
    <Sivug xmlns="80adbe37-e7b9-462c-9057-0b0060f36e9c">שמור</Sivug>
    <_x05e0__x05d5__x05e9__x05d0__x0028__x05d4__x05db__x05e9__x05e8__x05d5__x05ea__x0029_ xmlns="80adbe37-e7b9-462c-9057-0b0060f36e9c">1</_x05e0__x05d5__x05e9__x05d0__x0028__x05d4__x05db__x05e9__x05e8__x05d5__x05ea__x0029_>
    <_x05e1__x05d5__x05d2__x0020__x05de__x05e1__x05de__x05da_ xmlns="80adbe37-e7b9-462c-9057-0b0060f36e9c">5</_x05e1__x05d5__x05d2__x0020__x05de__x05e1__x05de__x05da_>
    <DistributionDate xmlns="80adbe37-e7b9-462c-9057-0b0060f36e9c">2014-09-11T21:00:00+00:00</DistributionDat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הכשרות" ma:contentTypeID="0x010100E63DEF20DACA414B896F02C8AEFFAB12007499AFCF89123B4A9B7C9A7AE250435200F05F28B53D64554A95EAFF61C22FC7FF" ma:contentTypeVersion="11" ma:contentTypeDescription="" ma:contentTypeScope="" ma:versionID="c74f4b3c86c3c74169b8218a1220e04d">
  <xsd:schema xmlns:xsd="http://www.w3.org/2001/XMLSchema" xmlns:p="http://schemas.microsoft.com/office/2006/metadata/properties" xmlns:ns2="80adbe37-e7b9-462c-9057-0b0060f36e9c" targetNamespace="http://schemas.microsoft.com/office/2006/metadata/properties" ma:root="true" ma:fieldsID="a8a924a66c27f4a74de5d9dec08d855a" ns2:_="">
    <xsd:import namespace="80adbe37-e7b9-462c-9057-0b0060f36e9c"/>
    <xsd:element name="properties">
      <xsd:complexType>
        <xsd:sequence>
          <xsd:element name="documentManagement">
            <xsd:complexType>
              <xsd:all>
                <xsd:element ref="ns2:Simuchin" minOccurs="0"/>
                <xsd:element ref="ns2:Sivug" minOccurs="0"/>
                <xsd:element ref="ns2:DistributionDate" minOccurs="0"/>
                <xsd:element ref="ns2:_x05e9__x05e0__x05d4_" minOccurs="0"/>
                <xsd:element ref="ns2:_x05e1__x05d5__x05d2__x0020__x05de__x05e1__x05de__x05da_" minOccurs="0"/>
                <xsd:element ref="ns2:_x05d9__x05d5__x05dd_" minOccurs="0"/>
                <xsd:element ref="ns2:_x05e0__x05d5__x05e9__x05d0__x0028__x05d4__x05db__x05e9__x05e8__x05d5__x05ea__x0029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0adbe37-e7b9-462c-9057-0b0060f36e9c" elementFormDefault="qualified">
    <xsd:import namespace="http://schemas.microsoft.com/office/2006/documentManagement/types"/>
    <xsd:element name="Simuchin" ma:index="8" nillable="true" ma:displayName="שוטף" ma:hidden="true" ma:internalName="Simuchin" ma:readOnly="false">
      <xsd:simpleType>
        <xsd:restriction base="dms:Text">
          <xsd:maxLength value="255"/>
        </xsd:restriction>
      </xsd:simpleType>
    </xsd:element>
    <xsd:element name="Sivug" ma:index="9" nillable="true" ma:displayName="סיווג" ma:hidden="true" ma:internalName="Sivug" ma:readOnly="false">
      <xsd:simpleType>
        <xsd:restriction base="dms:Choice"/>
      </xsd:simpleType>
    </xsd:element>
    <xsd:element name="DistributionDate" ma:index="10" nillable="true" ma:displayName="תאריך" ma:format="DateOnly" ma:internalName="DistributionDate">
      <xsd:simpleType>
        <xsd:restriction base="dms:DateTime"/>
      </xsd:simpleType>
    </xsd:element>
    <xsd:element name="_x05e9__x05e0__x05d4_" ma:index="11" nillable="true" ma:displayName="שנה" ma:list="{49ff9854-a903-47a3-8b42-f33e88e14b81}" ma:internalName="_x05e9__x05e0__x05d4_" ma:showField="Title">
      <xsd:simpleType>
        <xsd:restriction base="dms:Lookup"/>
      </xsd:simpleType>
    </xsd:element>
    <xsd:element name="_x05e1__x05d5__x05d2__x0020__x05de__x05e1__x05de__x05da_" ma:index="12" nillable="true" ma:displayName="סוג מסמך" ma:list="{86d293f1-7f46-408f-b1ba-a1a7bd6319a4}" ma:internalName="_x05e1__x05d5__x05d2__x0020__x05de__x05e1__x05de__x05da_" ma:showField="Title">
      <xsd:simpleType>
        <xsd:restriction base="dms:Lookup"/>
      </xsd:simpleType>
    </xsd:element>
    <xsd:element name="_x05d9__x05d5__x05dd_" ma:index="13" nillable="true" ma:displayName="יום" ma:format="Dropdown" ma:internalName="_x05d9__x05d5__x05dd_">
      <xsd:simpleType>
        <xsd:restriction base="dms:Choice">
          <xsd:enumeration value="א'"/>
          <xsd:enumeration value="ב'"/>
          <xsd:enumeration value="ג'"/>
          <xsd:enumeration value="ד'"/>
          <xsd:enumeration value="ה'"/>
          <xsd:enumeration value="ו'"/>
        </xsd:restriction>
      </xsd:simpleType>
    </xsd:element>
    <xsd:element name="_x05e0__x05d5__x05e9__x05d0__x0028__x05d4__x05db__x05e9__x05e8__x05d5__x05ea__x0029_" ma:index="14" nillable="true" ma:displayName="נושא(הכשרות)" ma:list="{b55c2041-4457-42e7-9e04-6118656455f8}" ma:internalName="_x05e0__x05d5__x05e9__x05d0__x0028__x05d4__x05db__x05e9__x05e8__x05d5__x05ea__x0029_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7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0BA56A5-06A5-41EF-97CE-30093B630433}">
  <ds:schemaRefs>
    <ds:schemaRef ds:uri="leshem.binavedaat.customprops"/>
  </ds:schemaRefs>
</ds:datastoreItem>
</file>

<file path=customXml/itemProps2.xml><?xml version="1.0" encoding="utf-8"?>
<ds:datastoreItem xmlns:ds="http://schemas.openxmlformats.org/officeDocument/2006/customXml" ds:itemID="{388DCAE7-5B09-43C5-8493-71C2DAD33C87}">
  <ds:schemaRefs>
    <ds:schemaRef ds:uri="http://schemas.microsoft.com/office/2006/metadata/properties"/>
    <ds:schemaRef ds:uri="http://www.w3.org/2000/xmlns/"/>
    <ds:schemaRef ds:uri="80adbe37-e7b9-462c-9057-0b0060f36e9c"/>
  </ds:schemaRefs>
</ds:datastoreItem>
</file>

<file path=customXml/itemProps3.xml><?xml version="1.0" encoding="utf-8"?>
<ds:datastoreItem xmlns:ds="http://schemas.openxmlformats.org/officeDocument/2006/customXml" ds:itemID="{8643BEDA-518F-4B43-8A31-C52883D95FF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80adbe37-e7b9-462c-9057-0b0060f36e9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פורמט דדו</Template>
  <TotalTime>33553</TotalTime>
  <Words>2800</Words>
  <Application>Microsoft Office PowerPoint</Application>
  <PresentationFormat>‫הצגה על המסך (4:3)</PresentationFormat>
  <Paragraphs>533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חשיבה מערכתית וארגון - הרצאה ושיחה ערן אורטל - מרכז דדו</dc:title>
  <dc:creator>s5005845</dc:creator>
  <cp:lastModifiedBy>Tobias Siegal</cp:lastModifiedBy>
  <cp:revision>391</cp:revision>
  <dcterms:created xsi:type="dcterms:W3CDTF">2014-09-02T12:36:08Z</dcterms:created>
  <dcterms:modified xsi:type="dcterms:W3CDTF">2020-01-07T12:19:49Z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0x010100E63DEF20DACA414B896F02C8AEFFAB12007499AFCF89123B4A9B7C9A7AE250435200F05F28B53D64554A95EAFF61C22FC7FF</vt:lpwstr>
  </property>
  <property fmtid="{D5CDD505-2E9C-101B-9397-08002B2CF9AE}" pid="3" name="יוצרי המסמך">
    <vt:lpwstr>מטכ"ל/אג"ת/חט' התכנון /מח' הארגון/יבשה/רמ"ד נמא"ר/עינת טאובר-בורוכוב,</vt:lpwstr>
  </property>
  <property fmtid="{D5CDD505-2E9C-101B-9397-08002B2CF9AE}" pid="4" name="משתמשים יוצרי המסמך">
    <vt:lpwstr>s3880107@idfts.il;</vt:lpwstr>
  </property>
  <property fmtid="{D5CDD505-2E9C-101B-9397-08002B2CF9AE}" pid="5" name="מיקום העותק הקשיח">
    <vt:lpwstr/>
  </property>
  <property fmtid="{D5CDD505-2E9C-101B-9397-08002B2CF9AE}" pid="6" name="שליחת הודעה">
    <vt:bool>false</vt:bool>
  </property>
  <property fmtid="{D5CDD505-2E9C-101B-9397-08002B2CF9AE}" pid="7" name="הגבלות">
    <vt:lpwstr>Regular</vt:lpwstr>
  </property>
  <property fmtid="{D5CDD505-2E9C-101B-9397-08002B2CF9AE}" pid="8" name="כתובת זמנית">
    <vt:lpwstr/>
  </property>
  <property fmtid="{D5CDD505-2E9C-101B-9397-08002B2CF9AE}" pid="9" name="החלף יוצרי המסמך">
    <vt:bool>false</vt:bool>
  </property>
  <property fmtid="{D5CDD505-2E9C-101B-9397-08002B2CF9AE}" pid="10" name="כתובת URL">
    <vt:lpwstr>https://agat.idfts/sites/irgun/5359598/u3v/DocLib2/חשיבה%20מערכתית%20וארגון%20ערן%20אורטל%20מרכז%20דדו.pptx</vt:lpwstr>
  </property>
  <property fmtid="{D5CDD505-2E9C-101B-9397-08002B2CF9AE}" pid="11" name="שוטף">
    <vt:lpwstr>1/200491/13</vt:lpwstr>
  </property>
  <property fmtid="{D5CDD505-2E9C-101B-9397-08002B2CF9AE}" pid="12" name="Simuchin">
    <vt:lpwstr>1/200491/13</vt:lpwstr>
  </property>
  <property fmtid="{D5CDD505-2E9C-101B-9397-08002B2CF9AE}" pid="13" name="סטאטוס">
    <vt:lpwstr>טיוטא</vt:lpwstr>
  </property>
  <property fmtid="{D5CDD505-2E9C-101B-9397-08002B2CF9AE}" pid="14" name="סיווג">
    <vt:lpwstr>שמור</vt:lpwstr>
  </property>
</Properties>
</file>