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  <p:sldMasterId id="2147483659" r:id="rId2"/>
    <p:sldMasterId id="2147483672" r:id="rId3"/>
    <p:sldMasterId id="2147483684" r:id="rId4"/>
  </p:sldMasterIdLst>
  <p:notesMasterIdLst>
    <p:notesMasterId r:id="rId19"/>
  </p:notesMasterIdLst>
  <p:sldIdLst>
    <p:sldId id="256" r:id="rId5"/>
    <p:sldId id="257" r:id="rId6"/>
    <p:sldId id="273" r:id="rId7"/>
    <p:sldId id="259" r:id="rId8"/>
    <p:sldId id="267" r:id="rId9"/>
    <p:sldId id="262" r:id="rId10"/>
    <p:sldId id="263" r:id="rId11"/>
    <p:sldId id="288" r:id="rId12"/>
    <p:sldId id="261" r:id="rId13"/>
    <p:sldId id="286" r:id="rId14"/>
    <p:sldId id="272" r:id="rId15"/>
    <p:sldId id="265" r:id="rId16"/>
    <p:sldId id="287" r:id="rId17"/>
    <p:sldId id="279" r:id="rId18"/>
  </p:sldIdLst>
  <p:sldSz cx="9144000" cy="5143500" type="screen16x9"/>
  <p:notesSz cx="6858000" cy="9144000"/>
  <p:embeddedFontLst>
    <p:embeddedFont>
      <p:font typeface="Poppins" panose="020B0604020202020204" charset="0"/>
      <p:regular r:id="rId20"/>
      <p:bold r:id="rId21"/>
      <p:italic r:id="rId22"/>
      <p:boldItalic r:id="rId23"/>
    </p:embeddedFont>
    <p:embeddedFont>
      <p:font typeface="Zilla Slab Highlight" panose="020B0604020202020204" charset="0"/>
      <p:regular r:id="rId24"/>
    </p:embeddedFont>
    <p:embeddedFont>
      <p:font typeface="Quicksand" panose="020B0604020202020204" charset="0"/>
      <p:regular r:id="rId25"/>
      <p:bold r:id="rId26"/>
    </p:embeddedFont>
    <p:embeddedFont>
      <p:font typeface="Helvetica Neue Light" panose="020B0604020202020204" charset="0"/>
      <p:regular r:id="rId27"/>
      <p:bold r:id="rId28"/>
      <p:italic r:id="rId29"/>
      <p:boldItalic r:id="rId30"/>
    </p:embeddedFont>
    <p:embeddedFont>
      <p:font typeface="Poppins Light" panose="020B0604020202020204" charset="0"/>
      <p:regular r:id="rId31"/>
      <p:bold r:id="rId32"/>
      <p:italic r:id="rId33"/>
      <p:boldItalic r:id="rId34"/>
    </p:embeddedFont>
    <p:embeddedFont>
      <p:font typeface="Amatic SC" panose="020B0604020202020204" charset="0"/>
      <p:regular r:id="rId35"/>
      <p:bold r:id="rId36"/>
    </p:embeddedFont>
    <p:embeddedFont>
      <p:font typeface="Zilla Slab Light" panose="020B0604020202020204" charset="0"/>
      <p:bold r:id="rId37"/>
      <p:boldItalic r:id="rId38"/>
    </p:embeddedFont>
    <p:embeddedFont>
      <p:font typeface="Short Stack" panose="020B0604020202020204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0CD1B0-DF8D-4FDC-91E7-F1F4091694AD}">
  <a:tblStyle styleId="{5D0CD1B0-DF8D-4FDC-91E7-F1F4091694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1238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816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2421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09600" y="3439625"/>
            <a:ext cx="396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36" name="Google Shape;36;p4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4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2385525" y="1310550"/>
            <a:ext cx="4777200" cy="32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SzPts val="2600"/>
              <a:buFont typeface="Poppins"/>
              <a:buChar char="￮"/>
              <a:defRPr sz="2600" b="1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sz="2600" b="1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sz="2600" b="1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sz="2600" b="1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sz="2600" b="1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sz="2600" b="1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sz="2600" b="1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sz="2600" b="1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sz="26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/>
          <p:nvPr/>
        </p:nvSpPr>
        <p:spPr>
          <a:xfrm>
            <a:off x="1599200" y="1326625"/>
            <a:ext cx="7641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latin typeface="Poppins"/>
                <a:ea typeface="Poppins"/>
                <a:cs typeface="Poppins"/>
                <a:sym typeface="Poppins"/>
              </a:rPr>
              <a:t>“</a:t>
            </a:r>
            <a:endParaRPr sz="72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" name="Google Shape;44;p4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16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48" name="Google Shape;48;p5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17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big image">
  <p:cSld name="Title + 1 column + big imag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5142675" y="358375"/>
            <a:ext cx="4426800" cy="44268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6"/>
          <p:cNvSpPr/>
          <p:nvPr/>
        </p:nvSpPr>
        <p:spPr>
          <a:xfrm>
            <a:off x="5376775" y="592475"/>
            <a:ext cx="3958500" cy="39585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61" name="Google Shape;61;p6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6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45048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985679" y="1958050"/>
            <a:ext cx="39765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1854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71" name="Google Shape;71;p7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7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2"/>
          </p:nvPr>
        </p:nvSpPr>
        <p:spPr>
          <a:xfrm>
            <a:off x="3440857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7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581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8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84" name="Google Shape;84;p8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8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body" idx="2"/>
          </p:nvPr>
        </p:nvSpPr>
        <p:spPr>
          <a:xfrm>
            <a:off x="2630936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body" idx="3"/>
          </p:nvPr>
        </p:nvSpPr>
        <p:spPr>
          <a:xfrm>
            <a:off x="4192246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8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8266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9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98" name="Google Shape;98;p9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9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3793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0"/>
          <p:cNvGrpSpPr/>
          <p:nvPr/>
        </p:nvGrpSpPr>
        <p:grpSpPr>
          <a:xfrm>
            <a:off x="308378" y="3811995"/>
            <a:ext cx="1844185" cy="1844185"/>
            <a:chOff x="-474900" y="321200"/>
            <a:chExt cx="2324700" cy="2324700"/>
          </a:xfrm>
        </p:grpSpPr>
        <p:sp>
          <p:nvSpPr>
            <p:cNvPr id="107" name="Google Shape;107;p10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10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body" idx="1"/>
          </p:nvPr>
        </p:nvSpPr>
        <p:spPr>
          <a:xfrm>
            <a:off x="1069625" y="4406300"/>
            <a:ext cx="46080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955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A" type="blank">
  <p:cSld name="Blank type A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1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1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name="adj" fmla="val 10467"/>
            </a:avLst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8684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B">
  <p:cSld name="Blank type B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4" name="Google Shape;124;p12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125" name="Google Shape;125;p1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12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284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rgbClr val="000000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name="adj" fmla="val 104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371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348459" y="1521000"/>
            <a:ext cx="5942400" cy="28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/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457200" y="457200"/>
            <a:ext cx="819900" cy="81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457200" y="311700"/>
            <a:ext cx="8199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101631"/>
                </a:solidFill>
              </a:rPr>
              <a:t>“</a:t>
            </a:r>
            <a:endParaRPr sz="9600" b="1">
              <a:solidFill>
                <a:srgbClr val="10163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1360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791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77" name="Google Shape;177;p4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0" name="Google Shape;200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9" name="Google Shape;239;p4"/>
          <p:cNvSpPr txBox="1">
            <a:spLocks noGrp="1"/>
          </p:cNvSpPr>
          <p:nvPr>
            <p:ph type="body" idx="1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sz="3600" b="1">
                <a:latin typeface="Amatic SC"/>
                <a:ea typeface="Amatic SC"/>
                <a:cs typeface="Amatic SC"/>
                <a:sym typeface="Amatic SC"/>
              </a:defRPr>
            </a:lvl1pPr>
            <a:lvl2pPr marL="914400" lvl="1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2pPr>
            <a:lvl3pPr marL="1371600" lvl="2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3pPr>
            <a:lvl4pPr marL="1828800" lvl="3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4pPr>
            <a:lvl5pPr marL="2286000" lvl="4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5pPr>
            <a:lvl6pPr marL="2743200" lvl="5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6pPr>
            <a:lvl7pPr marL="3200400" lvl="6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7pPr>
            <a:lvl8pPr marL="3657600" lvl="7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8pPr>
            <a:lvl9pPr marL="4114800" lvl="8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40" name="Google Shape;240;p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7406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endParaRPr/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0155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2101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7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72" name="Google Shape;372;p7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2" name="Google Shape;392;p7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93" name="Google Shape;393;p7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4" name="Google Shape;394;p7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95" name="Google Shape;395;p7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7" name="Google Shape;397;p7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98" name="Google Shape;398;p7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00" name="Google Shape;400;p7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0" name="Google Shape;420;p7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21" name="Google Shape;421;p7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3" name="Google Shape;423;p7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5" name="Google Shape;425;p7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9" name="Google Shape;429;p7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31" name="Google Shape;431;p7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7"/>
          <p:cNvSpPr txBox="1">
            <a:spLocks noGrp="1"/>
          </p:cNvSpPr>
          <p:nvPr>
            <p:ph type="body" idx="1"/>
          </p:nvPr>
        </p:nvSpPr>
        <p:spPr>
          <a:xfrm>
            <a:off x="1028375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33" name="Google Shape;433;p7"/>
          <p:cNvSpPr txBox="1">
            <a:spLocks noGrp="1"/>
          </p:cNvSpPr>
          <p:nvPr>
            <p:ph type="body" idx="2"/>
          </p:nvPr>
        </p:nvSpPr>
        <p:spPr>
          <a:xfrm>
            <a:off x="3439718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34" name="Google Shape;434;p7"/>
          <p:cNvSpPr txBox="1">
            <a:spLocks noGrp="1"/>
          </p:cNvSpPr>
          <p:nvPr>
            <p:ph type="body" idx="3"/>
          </p:nvPr>
        </p:nvSpPr>
        <p:spPr>
          <a:xfrm>
            <a:off x="5851061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35" name="Google Shape;435;p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2131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8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438" name="Google Shape;438;p8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58" name="Google Shape;458;p8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459" name="Google Shape;459;p8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1" name="Google Shape;461;p8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63" name="Google Shape;463;p8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464" name="Google Shape;464;p8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6" name="Google Shape;466;p8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86" name="Google Shape;486;p8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87" name="Google Shape;487;p8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89" name="Google Shape;489;p8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91" name="Google Shape;491;p8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92" name="Google Shape;492;p8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95" name="Google Shape;495;p8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97" name="Google Shape;497;p8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509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9"/>
          <p:cNvSpPr txBox="1">
            <a:spLocks noGrp="1"/>
          </p:cNvSpPr>
          <p:nvPr>
            <p:ph type="body" idx="1"/>
          </p:nvPr>
        </p:nvSpPr>
        <p:spPr>
          <a:xfrm>
            <a:off x="1619425" y="4348000"/>
            <a:ext cx="5905200" cy="27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501" name="Google Shape;501;p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2" name="Google Shape;502;p9"/>
          <p:cNvGrpSpPr/>
          <p:nvPr/>
        </p:nvGrpSpPr>
        <p:grpSpPr>
          <a:xfrm>
            <a:off x="-45603" y="-123258"/>
            <a:ext cx="9272423" cy="910791"/>
            <a:chOff x="-45603" y="440026"/>
            <a:chExt cx="9272423" cy="910791"/>
          </a:xfrm>
        </p:grpSpPr>
        <p:sp>
          <p:nvSpPr>
            <p:cNvPr id="503" name="Google Shape;503;p9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3" name="Google Shape;523;p9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26" name="Google Shape;526;p9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8" name="Google Shape;528;p9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29" name="Google Shape;529;p9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30" name="Google Shape;530;p9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31" name="Google Shape;531;p9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54" name="Google Shape;554;p9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6" name="Google Shape;556;p9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557" name="Google Shape;557;p9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2690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046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attern">
  <p:cSld name="Blank with pattern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566" name="Google Shape;566;p11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6" name="Google Shape;586;p11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87" name="Google Shape;587;p11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89" name="Google Shape;589;p11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91" name="Google Shape;591;p11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92" name="Google Shape;592;p11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94" name="Google Shape;594;p11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4" name="Google Shape;614;p11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17" name="Google Shape;617;p11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9" name="Google Shape;619;p11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620" name="Google Shape;620;p11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1" name="Google Shape;621;p11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23" name="Google Shape;623;p11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4" name="Google Shape;624;p11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25" name="Google Shape;625;p1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44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57200" y="2647975"/>
            <a:ext cx="4114800" cy="21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▫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 with big pattern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  <p:extLst>
      <p:ext uri="{BB962C8B-B14F-4D97-AF65-F5344CB8AC3E}">
        <p14:creationId xmlns:p14="http://schemas.microsoft.com/office/powerpoint/2010/main" val="32098823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09600" y="3439625"/>
            <a:ext cx="396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45156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533400" y="3107350"/>
            <a:ext cx="4038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533400" y="4211654"/>
            <a:ext cx="4038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41432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348459" y="1521000"/>
            <a:ext cx="5942400" cy="28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/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457200" y="457200"/>
            <a:ext cx="819900" cy="81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457200" y="311700"/>
            <a:ext cx="8199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101631"/>
                </a:solidFill>
              </a:rPr>
              <a:t>“</a:t>
            </a:r>
            <a:endParaRPr sz="9600" b="1">
              <a:solidFill>
                <a:srgbClr val="1016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27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57200" y="2647975"/>
            <a:ext cx="4114800" cy="21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▫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41330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457200" y="2571775"/>
            <a:ext cx="3121200" cy="23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3766505" y="2571775"/>
            <a:ext cx="3121200" cy="23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48895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57200" y="2571775"/>
            <a:ext cx="2631900" cy="23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3223964" y="2571775"/>
            <a:ext cx="2631900" cy="23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3"/>
          </p:nvPr>
        </p:nvSpPr>
        <p:spPr>
          <a:xfrm>
            <a:off x="5990727" y="2571775"/>
            <a:ext cx="2631900" cy="23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61065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0514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">
  <p:cSld name="Small 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304800" y="3492738"/>
            <a:ext cx="4114800" cy="14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95200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373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457200" y="2571775"/>
            <a:ext cx="3121200" cy="23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3766505" y="2571775"/>
            <a:ext cx="3121200" cy="23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255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57200" y="2571775"/>
            <a:ext cx="2631900" cy="23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3223964" y="2571775"/>
            <a:ext cx="2631900" cy="23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3"/>
          </p:nvPr>
        </p:nvSpPr>
        <p:spPr>
          <a:xfrm>
            <a:off x="5990727" y="2571775"/>
            <a:ext cx="2631900" cy="23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000000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01210" y="175873"/>
            <a:ext cx="2451351" cy="2451351"/>
            <a:chOff x="6680825" y="2549350"/>
            <a:chExt cx="1539600" cy="1539600"/>
          </a:xfrm>
        </p:grpSpPr>
        <p:sp>
          <p:nvSpPr>
            <p:cNvPr id="12" name="Google Shape;12;p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16" name="Google Shape;16;p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  <a:effectLst>
            <a:outerShdw blurRad="857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9015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0000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24" name="Google Shape;24;p3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569800" y="2236800"/>
            <a:ext cx="4004400" cy="9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569800" y="3188701"/>
            <a:ext cx="400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>
            <a:off x="764825" y="439375"/>
            <a:ext cx="1924500" cy="1924500"/>
            <a:chOff x="6680825" y="2549350"/>
            <a:chExt cx="1539600" cy="1539600"/>
          </a:xfrm>
        </p:grpSpPr>
        <p:sp>
          <p:nvSpPr>
            <p:cNvPr id="31" name="Google Shape;31;p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6404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4225" y="4275"/>
            <a:ext cx="6859500" cy="5143500"/>
          </a:xfrm>
          <a:prstGeom prst="rect">
            <a:avLst/>
          </a:prstGeom>
          <a:gradFill>
            <a:gsLst>
              <a:gs pos="0">
                <a:srgbClr val="000208">
                  <a:alpha val="0"/>
                </a:srgbClr>
              </a:gs>
              <a:gs pos="100000">
                <a:srgbClr val="000208">
                  <a:alpha val="59607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2647975"/>
            <a:ext cx="4114800" cy="213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▫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1pPr>
            <a:lvl2pPr lvl="1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2pPr>
            <a:lvl3pPr lvl="2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3pPr>
            <a:lvl4pPr lvl="3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4pPr>
            <a:lvl5pPr lvl="4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5pPr>
            <a:lvl6pPr lvl="5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6pPr>
            <a:lvl7pPr lvl="6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7pPr>
            <a:lvl8pPr lvl="7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8pPr>
            <a:lvl9pPr lvl="8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300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24546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4095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4225" y="4275"/>
            <a:ext cx="6859500" cy="5143500"/>
          </a:xfrm>
          <a:prstGeom prst="rect">
            <a:avLst/>
          </a:prstGeom>
          <a:gradFill>
            <a:gsLst>
              <a:gs pos="0">
                <a:srgbClr val="000208">
                  <a:alpha val="0"/>
                </a:srgbClr>
              </a:gs>
              <a:gs pos="100000">
                <a:srgbClr val="000208">
                  <a:alpha val="59607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2647975"/>
            <a:ext cx="4114800" cy="213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▫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1pPr>
            <a:lvl2pPr lvl="1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2pPr>
            <a:lvl3pPr lvl="2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3pPr>
            <a:lvl4pPr lvl="3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4pPr>
            <a:lvl5pPr lvl="4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5pPr>
            <a:lvl6pPr lvl="5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6pPr>
            <a:lvl7pPr lvl="6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7pPr>
            <a:lvl8pPr lvl="7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8pPr>
            <a:lvl9pPr lvl="8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77053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Besoraregev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ctrTitle"/>
          </p:nvPr>
        </p:nvSpPr>
        <p:spPr>
          <a:xfrm>
            <a:off x="609600" y="2175630"/>
            <a:ext cx="3962400" cy="27706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4400" dirty="0" smtClean="0"/>
              <a:t>The Macro – Economic Approach to Researching National Securaty</a:t>
            </a:r>
            <a:endParaRPr sz="4400" dirty="0"/>
          </a:p>
        </p:txBody>
      </p:sp>
      <p:sp>
        <p:nvSpPr>
          <p:cNvPr id="2" name="מלבן 1"/>
          <p:cNvSpPr/>
          <p:nvPr/>
        </p:nvSpPr>
        <p:spPr>
          <a:xfrm>
            <a:off x="5449289" y="4268066"/>
            <a:ext cx="3568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600" dirty="0" smtClean="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sym typeface="Zilla Slab Light"/>
              </a:rPr>
              <a:t>Dr. Besora Regev</a:t>
            </a:r>
            <a:endParaRPr lang="he-IL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>
            <a:spLocks noGrp="1"/>
          </p:cNvSpPr>
          <p:nvPr>
            <p:ph type="title" idx="4294967295"/>
          </p:nvPr>
        </p:nvSpPr>
        <p:spPr>
          <a:xfrm>
            <a:off x="2300053" y="2350606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dirty="0" smtClean="0">
                <a:solidFill>
                  <a:srgbClr val="FFFFFF"/>
                </a:solidFill>
              </a:rPr>
              <a:t>National Security</a:t>
            </a: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264" name="Google Shape;264;p24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cs typeface="Poppins"/>
              <a:sym typeface="Poppins"/>
            </a:endParaRPr>
          </a:p>
        </p:txBody>
      </p:sp>
      <p:sp>
        <p:nvSpPr>
          <p:cNvPr id="4" name="Google Shape;263;p24"/>
          <p:cNvSpPr txBox="1">
            <a:spLocks/>
          </p:cNvSpPr>
          <p:nvPr/>
        </p:nvSpPr>
        <p:spPr>
          <a:xfrm>
            <a:off x="4677103" y="2707228"/>
            <a:ext cx="4754100" cy="1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ctr"/>
            <a:r>
              <a:rPr lang="en-US" sz="2000" b="0" dirty="0" smtClean="0">
                <a:solidFill>
                  <a:srgbClr val="FFFFFF"/>
                </a:solidFill>
              </a:rPr>
              <a:t>International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" name="Google Shape;263;p24"/>
          <p:cNvSpPr txBox="1">
            <a:spLocks/>
          </p:cNvSpPr>
          <p:nvPr/>
        </p:nvSpPr>
        <p:spPr>
          <a:xfrm>
            <a:off x="5595256" y="2425654"/>
            <a:ext cx="4709129" cy="1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ctr"/>
            <a:r>
              <a:rPr lang="en-US" sz="2000" b="0" dirty="0" smtClean="0">
                <a:solidFill>
                  <a:srgbClr val="FFFFFF"/>
                </a:solidFill>
              </a:rPr>
              <a:t>Israeli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6" name="Google Shape;263;p24"/>
          <p:cNvSpPr txBox="1">
            <a:spLocks/>
          </p:cNvSpPr>
          <p:nvPr/>
        </p:nvSpPr>
        <p:spPr>
          <a:xfrm>
            <a:off x="6301774" y="2017228"/>
            <a:ext cx="4754100" cy="1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ctr"/>
            <a:r>
              <a:rPr lang="en-US" sz="20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Expertise</a:t>
            </a:r>
            <a:endParaRPr lang="en-US" sz="12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Google Shape;263;p24"/>
          <p:cNvSpPr txBox="1">
            <a:spLocks/>
          </p:cNvSpPr>
          <p:nvPr/>
        </p:nvSpPr>
        <p:spPr>
          <a:xfrm>
            <a:off x="6766950" y="1526205"/>
            <a:ext cx="4754100" cy="1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ctr"/>
            <a:r>
              <a:rPr lang="en-US" sz="2000" b="0" dirty="0" smtClean="0">
                <a:solidFill>
                  <a:schemeClr val="tx1"/>
                </a:solidFill>
              </a:rPr>
              <a:t>Integrative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366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>
            <a:spLocks noGrp="1"/>
          </p:cNvSpPr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</a:t>
            </a:r>
            <a:r>
              <a:rPr lang="en" dirty="0" smtClean="0"/>
              <a:t>process</a:t>
            </a:r>
            <a:endParaRPr dirty="0"/>
          </a:p>
        </p:txBody>
      </p:sp>
      <p:sp>
        <p:nvSpPr>
          <p:cNvPr id="193" name="Google Shape;193;p28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94" name="Google Shape;194;p28"/>
          <p:cNvSpPr txBox="1"/>
          <p:nvPr/>
        </p:nvSpPr>
        <p:spPr>
          <a:xfrm>
            <a:off x="565288" y="2832900"/>
            <a:ext cx="1691100" cy="17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1.</a:t>
            </a:r>
            <a:endParaRPr sz="4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first</a:t>
            </a:r>
            <a:endParaRPr sz="1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95" name="Google Shape;195;p28"/>
          <p:cNvSpPr txBox="1"/>
          <p:nvPr/>
        </p:nvSpPr>
        <p:spPr>
          <a:xfrm>
            <a:off x="2735850" y="2832900"/>
            <a:ext cx="1691100" cy="17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2.</a:t>
            </a:r>
            <a:endParaRPr sz="4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second</a:t>
            </a:r>
            <a:endParaRPr sz="1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96" name="Google Shape;196;p28"/>
          <p:cNvSpPr txBox="1"/>
          <p:nvPr/>
        </p:nvSpPr>
        <p:spPr>
          <a:xfrm>
            <a:off x="4906413" y="2832900"/>
            <a:ext cx="1691100" cy="17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3.</a:t>
            </a:r>
            <a:endParaRPr sz="4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last</a:t>
            </a:r>
            <a:endParaRPr sz="1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cxnSp>
        <p:nvCxnSpPr>
          <p:cNvPr id="197" name="Google Shape;197;p28"/>
          <p:cNvCxnSpPr/>
          <p:nvPr/>
        </p:nvCxnSpPr>
        <p:spPr>
          <a:xfrm>
            <a:off x="1494388" y="3683400"/>
            <a:ext cx="936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sm" len="sm"/>
            <a:tailEnd type="triangle" w="sm" len="sm"/>
          </a:ln>
        </p:spPr>
      </p:cxnSp>
      <p:cxnSp>
        <p:nvCxnSpPr>
          <p:cNvPr id="198" name="Google Shape;198;p28"/>
          <p:cNvCxnSpPr/>
          <p:nvPr/>
        </p:nvCxnSpPr>
        <p:spPr>
          <a:xfrm>
            <a:off x="3664950" y="3683400"/>
            <a:ext cx="936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sm" len="sm"/>
            <a:tailEnd type="triangl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257509" y="434587"/>
            <a:ext cx="5901560" cy="21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highlight>
                  <a:schemeClr val="lt1"/>
                </a:highlight>
              </a:rPr>
              <a:t>Be Creative</a:t>
            </a:r>
            <a:br>
              <a:rPr lang="en" dirty="0" smtClean="0">
                <a:highlight>
                  <a:schemeClr val="lt1"/>
                </a:highlight>
              </a:rPr>
            </a:br>
            <a:r>
              <a:rPr lang="en" dirty="0" smtClean="0">
                <a:highlight>
                  <a:schemeClr val="lt1"/>
                </a:highlight>
              </a:rPr>
              <a:t>Beyond Boundery</a:t>
            </a:r>
            <a:br>
              <a:rPr lang="en" dirty="0" smtClean="0">
                <a:highlight>
                  <a:schemeClr val="lt1"/>
                </a:highlight>
              </a:rPr>
            </a:br>
            <a:r>
              <a:rPr lang="en" dirty="0" smtClean="0">
                <a:highlight>
                  <a:schemeClr val="lt1"/>
                </a:highlight>
              </a:rPr>
              <a:t>Take The Opportunity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23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cksand"/>
                <a:sym typeface="Quicksand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icksand"/>
              <a:sym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391603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55" name="Google Shape;255;p35"/>
          <p:cNvSpPr txBox="1">
            <a:spLocks noGrp="1"/>
          </p:cNvSpPr>
          <p:nvPr>
            <p:ph type="title" idx="4294967295"/>
          </p:nvPr>
        </p:nvSpPr>
        <p:spPr>
          <a:xfrm>
            <a:off x="457200" y="434575"/>
            <a:ext cx="4641000" cy="21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Thanks!</a:t>
            </a:r>
            <a:endParaRPr sz="9600"/>
          </a:p>
        </p:txBody>
      </p:sp>
      <p:sp>
        <p:nvSpPr>
          <p:cNvPr id="256" name="Google Shape;256;p35"/>
          <p:cNvSpPr txBox="1">
            <a:spLocks noGrp="1"/>
          </p:cNvSpPr>
          <p:nvPr>
            <p:ph type="body" idx="4294967295"/>
          </p:nvPr>
        </p:nvSpPr>
        <p:spPr>
          <a:xfrm>
            <a:off x="457200" y="2647975"/>
            <a:ext cx="4114800" cy="21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</a:rPr>
              <a:t>You </a:t>
            </a:r>
            <a:r>
              <a:rPr lang="en" dirty="0">
                <a:solidFill>
                  <a:schemeClr val="lt1"/>
                </a:solidFill>
              </a:rPr>
              <a:t>can find me at:</a:t>
            </a:r>
            <a:endParaRPr dirty="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▫"/>
            </a:pPr>
            <a:r>
              <a:rPr lang="en" dirty="0" smtClean="0">
                <a:solidFill>
                  <a:schemeClr val="lt1"/>
                </a:solidFill>
                <a:hlinkClick r:id="rId4"/>
              </a:rPr>
              <a:t>Besoraregev@gmail.com</a:t>
            </a:r>
            <a:endParaRPr lang="en" dirty="0" smtClean="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▫"/>
            </a:pPr>
            <a:r>
              <a:rPr lang="en" dirty="0" smtClean="0">
                <a:solidFill>
                  <a:schemeClr val="lt1"/>
                </a:solidFill>
              </a:rPr>
              <a:t>0506274433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457200" y="-98813"/>
            <a:ext cx="4114800" cy="21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User Instruction Guideline</a:t>
            </a:r>
            <a:endParaRPr dirty="0"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246" y="1301191"/>
            <a:ext cx="653733" cy="6537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7" name="Google Shape;65;p14"/>
          <p:cNvSpPr txBox="1">
            <a:spLocks noGrp="1"/>
          </p:cNvSpPr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Hello!</a:t>
            </a:r>
            <a:endParaRPr sz="9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48459" y="1521000"/>
            <a:ext cx="5942400" cy="28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ECONOMIC CONDITIONS</a:t>
            </a:r>
            <a:r>
              <a:rPr lang="en-US" dirty="0" smtClean="0"/>
              <a:t> ARE CONSTANTLY CHANGING, AND EACH GENERATION LOOKS AT ITS OWN PROBLEMS IN ITS OWN WAY.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(Alfred </a:t>
            </a:r>
            <a:r>
              <a:rPr lang="en-US" dirty="0" err="1" smtClean="0"/>
              <a:t>Marshell</a:t>
            </a:r>
            <a:r>
              <a:rPr lang="en-US" dirty="0" smtClean="0"/>
              <a:t>, 1924-1842)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Principles of Economics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4400" dirty="0"/>
              <a:t>The Macro – Economic </a:t>
            </a:r>
            <a:r>
              <a:rPr lang="en" sz="4400" dirty="0" smtClean="0"/>
              <a:t>Approach</a:t>
            </a:r>
            <a:endParaRPr dirty="0"/>
          </a:p>
        </p:txBody>
      </p:sp>
      <p:sp>
        <p:nvSpPr>
          <p:cNvPr id="140" name="Google Shape;140;p23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41" name="Google Shape;141;p23"/>
          <p:cNvSpPr/>
          <p:nvPr/>
        </p:nvSpPr>
        <p:spPr>
          <a:xfrm>
            <a:off x="4457907" y="1590121"/>
            <a:ext cx="1854000" cy="1854000"/>
          </a:xfrm>
          <a:prstGeom prst="ellipse">
            <a:avLst/>
          </a:prstGeom>
          <a:solidFill>
            <a:srgbClr val="101631">
              <a:alpha val="50000"/>
            </a:srgbClr>
          </a:solidFill>
          <a:ln w="952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43" name="Google Shape;143;p23"/>
          <p:cNvSpPr/>
          <p:nvPr/>
        </p:nvSpPr>
        <p:spPr>
          <a:xfrm>
            <a:off x="4517705" y="2725201"/>
            <a:ext cx="1854000" cy="1854000"/>
          </a:xfrm>
          <a:prstGeom prst="ellipse">
            <a:avLst/>
          </a:prstGeom>
          <a:solidFill>
            <a:srgbClr val="101631">
              <a:alpha val="50000"/>
            </a:srgbClr>
          </a:solidFill>
          <a:ln w="952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44" name="Google Shape;144;p23"/>
          <p:cNvSpPr txBox="1"/>
          <p:nvPr/>
        </p:nvSpPr>
        <p:spPr>
          <a:xfrm>
            <a:off x="4783606" y="2193297"/>
            <a:ext cx="1386103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400" dirty="0" smtClean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Analysis </a:t>
            </a:r>
            <a:endParaRPr sz="2400" dirty="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45" name="Google Shape;145;p23"/>
          <p:cNvSpPr/>
          <p:nvPr/>
        </p:nvSpPr>
        <p:spPr>
          <a:xfrm>
            <a:off x="3022022" y="2725212"/>
            <a:ext cx="1854000" cy="1854000"/>
          </a:xfrm>
          <a:prstGeom prst="ellipse">
            <a:avLst/>
          </a:prstGeom>
          <a:solidFill>
            <a:srgbClr val="101631">
              <a:alpha val="50000"/>
            </a:srgbClr>
          </a:solidFill>
          <a:ln w="952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3097897" y="3615284"/>
            <a:ext cx="1711803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400" dirty="0" smtClean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Knowledge</a:t>
            </a:r>
            <a:r>
              <a:rPr lang="en" sz="2400" dirty="0" smtClean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 </a:t>
            </a:r>
            <a:endParaRPr sz="2400" dirty="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47" name="Google Shape;147;p23"/>
          <p:cNvSpPr/>
          <p:nvPr/>
        </p:nvSpPr>
        <p:spPr>
          <a:xfrm>
            <a:off x="2955700" y="1611152"/>
            <a:ext cx="1854000" cy="1854000"/>
          </a:xfrm>
          <a:prstGeom prst="ellipse">
            <a:avLst/>
          </a:prstGeom>
          <a:solidFill>
            <a:srgbClr val="101631">
              <a:alpha val="50000"/>
            </a:srgbClr>
          </a:solidFill>
          <a:ln w="952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48" name="Google Shape;148;p23"/>
          <p:cNvSpPr txBox="1"/>
          <p:nvPr/>
        </p:nvSpPr>
        <p:spPr>
          <a:xfrm>
            <a:off x="3097897" y="2193297"/>
            <a:ext cx="1503778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400" dirty="0" smtClean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Research</a:t>
            </a:r>
            <a:endParaRPr sz="2400" dirty="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2" name="Google Shape;146;p23"/>
          <p:cNvSpPr txBox="1"/>
          <p:nvPr/>
        </p:nvSpPr>
        <p:spPr>
          <a:xfrm>
            <a:off x="4700677" y="3599524"/>
            <a:ext cx="1815737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400" dirty="0" smtClean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Explenation</a:t>
            </a:r>
            <a:r>
              <a:rPr lang="en" sz="2400" dirty="0" smtClean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 </a:t>
            </a:r>
            <a:endParaRPr sz="2400" dirty="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ctrTitle" idx="4294967295"/>
          </p:nvPr>
        </p:nvSpPr>
        <p:spPr>
          <a:xfrm>
            <a:off x="685800" y="2726350"/>
            <a:ext cx="4536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/>
              <a:t>BIG </a:t>
            </a:r>
            <a:br>
              <a:rPr lang="en" sz="7200" dirty="0" smtClean="0"/>
            </a:br>
            <a:r>
              <a:rPr lang="en" sz="7200" dirty="0" smtClean="0"/>
              <a:t>WIDE PICTURE</a:t>
            </a:r>
            <a:endParaRPr sz="7200" dirty="0"/>
          </a:p>
        </p:txBody>
      </p:sp>
      <p:grpSp>
        <p:nvGrpSpPr>
          <p:cNvPr id="92" name="Google Shape;92;p18"/>
          <p:cNvGrpSpPr/>
          <p:nvPr/>
        </p:nvGrpSpPr>
        <p:grpSpPr>
          <a:xfrm>
            <a:off x="6296338" y="625367"/>
            <a:ext cx="1991286" cy="1991244"/>
            <a:chOff x="6643075" y="3664250"/>
            <a:chExt cx="407950" cy="407975"/>
          </a:xfrm>
        </p:grpSpPr>
        <p:sp>
          <p:nvSpPr>
            <p:cNvPr id="93" name="Google Shape;93;p18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8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18"/>
          <p:cNvGrpSpPr/>
          <p:nvPr/>
        </p:nvGrpSpPr>
        <p:grpSpPr>
          <a:xfrm rot="-587424">
            <a:off x="6179476" y="2876408"/>
            <a:ext cx="818665" cy="818663"/>
            <a:chOff x="576250" y="4319400"/>
            <a:chExt cx="442075" cy="442050"/>
          </a:xfrm>
        </p:grpSpPr>
        <p:sp>
          <p:nvSpPr>
            <p:cNvPr id="96" name="Google Shape;96;p18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8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8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18"/>
          <p:cNvSpPr/>
          <p:nvPr/>
        </p:nvSpPr>
        <p:spPr>
          <a:xfrm>
            <a:off x="5820174" y="1085452"/>
            <a:ext cx="311269" cy="29721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8"/>
          <p:cNvSpPr/>
          <p:nvPr/>
        </p:nvSpPr>
        <p:spPr>
          <a:xfrm rot="2697475">
            <a:off x="7871272" y="2606976"/>
            <a:ext cx="472476" cy="45113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/>
          <p:nvPr/>
        </p:nvSpPr>
        <p:spPr>
          <a:xfrm>
            <a:off x="8245054" y="2349419"/>
            <a:ext cx="189253" cy="18077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8"/>
          <p:cNvSpPr/>
          <p:nvPr/>
        </p:nvSpPr>
        <p:spPr>
          <a:xfrm rot="1280321">
            <a:off x="5604519" y="1981896"/>
            <a:ext cx="189240" cy="18078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457200" y="655297"/>
            <a:ext cx="4114800" cy="21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That rellevant and make sense</a:t>
            </a:r>
            <a:endParaRPr sz="4800" dirty="0"/>
          </a:p>
        </p:txBody>
      </p:sp>
      <p:sp>
        <p:nvSpPr>
          <p:cNvPr id="112" name="Google Shape;112;p19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ctrTitle"/>
          </p:nvPr>
        </p:nvSpPr>
        <p:spPr>
          <a:xfrm>
            <a:off x="0" y="3201952"/>
            <a:ext cx="554157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Goals</a:t>
            </a:r>
            <a:r>
              <a:rPr lang="en-US" sz="4800" dirty="0" smtClean="0"/>
              <a:t>:</a:t>
            </a:r>
            <a:endParaRPr sz="4800" dirty="0"/>
          </a:p>
          <a:p>
            <a:pPr lvl="0"/>
            <a:r>
              <a:rPr lang="en-US" sz="2400" dirty="0" smtClean="0"/>
              <a:t>Understanding Economy and its relation to national security</a:t>
            </a:r>
            <a:br>
              <a:rPr lang="en-US" sz="2400" dirty="0" smtClean="0"/>
            </a:br>
            <a:r>
              <a:rPr lang="en-US" sz="2400" dirty="0" smtClean="0"/>
              <a:t>Basic Concepts </a:t>
            </a:r>
            <a:br>
              <a:rPr lang="en-US" sz="2400" dirty="0" smtClean="0"/>
            </a:br>
            <a:r>
              <a:rPr lang="en-US" sz="2400" dirty="0" smtClean="0"/>
              <a:t>Economical challenges in the local and </a:t>
            </a:r>
            <a:r>
              <a:rPr lang="en-US" sz="2400" dirty="0"/>
              <a:t>international arena</a:t>
            </a:r>
            <a:br>
              <a:rPr lang="en-US" sz="2400" dirty="0"/>
            </a:br>
            <a:r>
              <a:rPr lang="en-US" sz="2400" dirty="0" smtClean="0"/>
              <a:t>Decision-making and policy making</a:t>
            </a:r>
            <a:br>
              <a:rPr lang="en-US" sz="2400" dirty="0" smtClean="0"/>
            </a:br>
            <a:r>
              <a:rPr lang="en-US" sz="2400" dirty="0"/>
              <a:t>Energy </a:t>
            </a:r>
            <a:r>
              <a:rPr lang="en-US" sz="2400" dirty="0" smtClean="0"/>
              <a:t>Sources economic development and national security  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864220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The Economic Discipline</a:t>
            </a:r>
            <a:endParaRPr dirty="0"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457200" y="2647975"/>
            <a:ext cx="4114800" cy="21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▫"/>
            </a:pPr>
            <a:r>
              <a:rPr lang="en-US" dirty="0" smtClean="0">
                <a:solidFill>
                  <a:schemeClr val="lt1"/>
                </a:solidFill>
              </a:rPr>
              <a:t>Economic Seminar</a:t>
            </a:r>
            <a:endParaRPr dirty="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▫"/>
            </a:pPr>
            <a:r>
              <a:rPr lang="en-US" dirty="0" smtClean="0">
                <a:solidFill>
                  <a:schemeClr val="lt1"/>
                </a:solidFill>
              </a:rPr>
              <a:t>E</a:t>
            </a:r>
            <a:r>
              <a:rPr lang="en" dirty="0" smtClean="0">
                <a:solidFill>
                  <a:schemeClr val="lt1"/>
                </a:solidFill>
              </a:rPr>
              <a:t>nergy Seminar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▫"/>
            </a:pPr>
            <a:r>
              <a:rPr lang="en" dirty="0" smtClean="0">
                <a:solidFill>
                  <a:schemeClr val="lt1"/>
                </a:solidFill>
              </a:rPr>
              <a:t>Public Lew</a:t>
            </a:r>
          </a:p>
          <a:p>
            <a:pPr lvl="0">
              <a:buClr>
                <a:schemeClr val="lt1"/>
              </a:buClr>
            </a:pPr>
            <a:r>
              <a:rPr lang="en" dirty="0" smtClean="0">
                <a:solidFill>
                  <a:schemeClr val="lt1"/>
                </a:solidFill>
              </a:rPr>
              <a:t>Police Tour and </a:t>
            </a:r>
            <a:r>
              <a:rPr lang="en-US" dirty="0" smtClean="0">
                <a:solidFill>
                  <a:schemeClr val="lt1"/>
                </a:solidFill>
              </a:rPr>
              <a:t>Regional Tours</a:t>
            </a:r>
            <a:endParaRPr lang="en" dirty="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▫"/>
            </a:pPr>
            <a:r>
              <a:rPr lang="en" dirty="0" smtClean="0">
                <a:solidFill>
                  <a:schemeClr val="lt1"/>
                </a:solidFill>
              </a:rPr>
              <a:t>Corruption Day of Study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▫"/>
            </a:pPr>
            <a:r>
              <a:rPr lang="en" dirty="0" smtClean="0">
                <a:solidFill>
                  <a:schemeClr val="lt1"/>
                </a:solidFill>
              </a:rPr>
              <a:t>International Law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▫"/>
            </a:pPr>
            <a:r>
              <a:rPr lang="en" dirty="0" smtClean="0">
                <a:solidFill>
                  <a:schemeClr val="lt1"/>
                </a:solidFill>
              </a:rPr>
              <a:t>Final Project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▫"/>
            </a:pPr>
            <a:endParaRPr lang="en" dirty="0" smtClean="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▫"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lamon template">
  <a:themeElements>
    <a:clrScheme name="Custom 347">
      <a:dk1>
        <a:srgbClr val="000000"/>
      </a:dk1>
      <a:lt1>
        <a:srgbClr val="FFFFFF"/>
      </a:lt1>
      <a:dk2>
        <a:srgbClr val="DBE0E7"/>
      </a:dk2>
      <a:lt2>
        <a:srgbClr val="41516B"/>
      </a:lt2>
      <a:accent1>
        <a:srgbClr val="60B0F0"/>
      </a:accent1>
      <a:accent2>
        <a:srgbClr val="FDBA41"/>
      </a:accent2>
      <a:accent3>
        <a:srgbClr val="BADB6F"/>
      </a:accent3>
      <a:accent4>
        <a:srgbClr val="68DAE4"/>
      </a:accent4>
      <a:accent5>
        <a:srgbClr val="A59DDF"/>
      </a:accent5>
      <a:accent6>
        <a:srgbClr val="F56464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ymbel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EFEFEF"/>
      </a:lt2>
      <a:accent1>
        <a:srgbClr val="485364"/>
      </a:accent1>
      <a:accent2>
        <a:srgbClr val="63728A"/>
      </a:accent2>
      <a:accent3>
        <a:srgbClr val="8B9AB3"/>
      </a:accent3>
      <a:accent4>
        <a:srgbClr val="9E8473"/>
      </a:accent4>
      <a:accent5>
        <a:srgbClr val="CAAE9C"/>
      </a:accent5>
      <a:accent6>
        <a:srgbClr val="DFCEC3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alamon template">
  <a:themeElements>
    <a:clrScheme name="Custom 347">
      <a:dk1>
        <a:srgbClr val="000000"/>
      </a:dk1>
      <a:lt1>
        <a:srgbClr val="FFFFFF"/>
      </a:lt1>
      <a:dk2>
        <a:srgbClr val="DBE0E7"/>
      </a:dk2>
      <a:lt2>
        <a:srgbClr val="41516B"/>
      </a:lt2>
      <a:accent1>
        <a:srgbClr val="60B0F0"/>
      </a:accent1>
      <a:accent2>
        <a:srgbClr val="FDBA41"/>
      </a:accent2>
      <a:accent3>
        <a:srgbClr val="BADB6F"/>
      </a:accent3>
      <a:accent4>
        <a:srgbClr val="68DAE4"/>
      </a:accent4>
      <a:accent5>
        <a:srgbClr val="A59DDF"/>
      </a:accent5>
      <a:accent6>
        <a:srgbClr val="F56464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136</Words>
  <Application>Microsoft Office PowerPoint</Application>
  <PresentationFormat>‫הצגה על המסך (16:9)</PresentationFormat>
  <Paragraphs>57</Paragraphs>
  <Slides>14</Slides>
  <Notes>14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14</vt:i4>
      </vt:variant>
    </vt:vector>
  </HeadingPairs>
  <TitlesOfParts>
    <vt:vector size="27" baseType="lpstr">
      <vt:lpstr>Poppins</vt:lpstr>
      <vt:lpstr>Zilla Slab Highlight</vt:lpstr>
      <vt:lpstr>Quicksand</vt:lpstr>
      <vt:lpstr>Helvetica Neue Light</vt:lpstr>
      <vt:lpstr>Poppins Light</vt:lpstr>
      <vt:lpstr>Amatic SC</vt:lpstr>
      <vt:lpstr>Zilla Slab Light</vt:lpstr>
      <vt:lpstr>Short Stack</vt:lpstr>
      <vt:lpstr>Arial</vt:lpstr>
      <vt:lpstr>Palamon template</vt:lpstr>
      <vt:lpstr>Cymbeline template</vt:lpstr>
      <vt:lpstr>Knight template</vt:lpstr>
      <vt:lpstr>1_Palamon template</vt:lpstr>
      <vt:lpstr>The Macro – Economic Approach to Researching National Securaty</vt:lpstr>
      <vt:lpstr>User Instruction Guideline</vt:lpstr>
      <vt:lpstr>Hello!</vt:lpstr>
      <vt:lpstr>מצגת של PowerPoint‏</vt:lpstr>
      <vt:lpstr>The Macro – Economic Approach</vt:lpstr>
      <vt:lpstr>BIG  WIDE PICTURE</vt:lpstr>
      <vt:lpstr>That rellevant and make sense</vt:lpstr>
      <vt:lpstr>Goals: Understanding Economy and its relation to national security Basic Concepts  Economical challenges in the local and international arena Decision-making and policy making Energy Sources economic development and national security  </vt:lpstr>
      <vt:lpstr>The Economic Discipline</vt:lpstr>
      <vt:lpstr>National Security</vt:lpstr>
      <vt:lpstr>Our process</vt:lpstr>
      <vt:lpstr>Be Creative Beyond Boundery Take The Opportunity</vt:lpstr>
      <vt:lpstr>מצגת של PowerPoint‏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Administrator</dc:creator>
  <cp:lastModifiedBy>Administrator</cp:lastModifiedBy>
  <cp:revision>30</cp:revision>
  <dcterms:modified xsi:type="dcterms:W3CDTF">2020-09-01T10:51:50Z</dcterms:modified>
</cp:coreProperties>
</file>