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59" r:id="rId6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956" autoAdjust="0"/>
    <p:restoredTop sz="94660"/>
  </p:normalViewPr>
  <p:slideViewPr>
    <p:cSldViewPr snapToGrid="0">
      <p:cViewPr varScale="1">
        <p:scale>
          <a:sx n="75" d="100"/>
          <a:sy n="75" d="100"/>
        </p:scale>
        <p:origin x="53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54220-8FCE-44E6-9DA6-B286AA58AEFB}" type="datetimeFigureOut">
              <a:rPr lang="he-IL" smtClean="0"/>
              <a:t>ל'/כסלו/תשע"ח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E4D8A-6BC0-4AB6-8B5C-741770A7067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51275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54220-8FCE-44E6-9DA6-B286AA58AEFB}" type="datetimeFigureOut">
              <a:rPr lang="he-IL" smtClean="0"/>
              <a:t>ל'/כסלו/תשע"ח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E4D8A-6BC0-4AB6-8B5C-741770A7067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53399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54220-8FCE-44E6-9DA6-B286AA58AEFB}" type="datetimeFigureOut">
              <a:rPr lang="he-IL" smtClean="0"/>
              <a:t>ל'/כסלו/תשע"ח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E4D8A-6BC0-4AB6-8B5C-741770A7067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62248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54220-8FCE-44E6-9DA6-B286AA58AEFB}" type="datetimeFigureOut">
              <a:rPr lang="he-IL" smtClean="0"/>
              <a:t>ל'/כסלו/תשע"ח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E4D8A-6BC0-4AB6-8B5C-741770A7067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26325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54220-8FCE-44E6-9DA6-B286AA58AEFB}" type="datetimeFigureOut">
              <a:rPr lang="he-IL" smtClean="0"/>
              <a:t>ל'/כסלו/תשע"ח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E4D8A-6BC0-4AB6-8B5C-741770A7067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33045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54220-8FCE-44E6-9DA6-B286AA58AEFB}" type="datetimeFigureOut">
              <a:rPr lang="he-IL" smtClean="0"/>
              <a:t>ל'/כסלו/תשע"ח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E4D8A-6BC0-4AB6-8B5C-741770A7067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16856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54220-8FCE-44E6-9DA6-B286AA58AEFB}" type="datetimeFigureOut">
              <a:rPr lang="he-IL" smtClean="0"/>
              <a:t>ל'/כסלו/תשע"ח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E4D8A-6BC0-4AB6-8B5C-741770A7067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29018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54220-8FCE-44E6-9DA6-B286AA58AEFB}" type="datetimeFigureOut">
              <a:rPr lang="he-IL" smtClean="0"/>
              <a:t>ל'/כסלו/תשע"ח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E4D8A-6BC0-4AB6-8B5C-741770A7067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25049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54220-8FCE-44E6-9DA6-B286AA58AEFB}" type="datetimeFigureOut">
              <a:rPr lang="he-IL" smtClean="0"/>
              <a:t>ל'/כסלו/תשע"ח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E4D8A-6BC0-4AB6-8B5C-741770A7067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88242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54220-8FCE-44E6-9DA6-B286AA58AEFB}" type="datetimeFigureOut">
              <a:rPr lang="he-IL" smtClean="0"/>
              <a:t>ל'/כסלו/תשע"ח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E4D8A-6BC0-4AB6-8B5C-741770A7067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53956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54220-8FCE-44E6-9DA6-B286AA58AEFB}" type="datetimeFigureOut">
              <a:rPr lang="he-IL" smtClean="0"/>
              <a:t>ל'/כסלו/תשע"ח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E4D8A-6BC0-4AB6-8B5C-741770A7067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57309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54220-8FCE-44E6-9DA6-B286AA58AEFB}" type="datetimeFigureOut">
              <a:rPr lang="he-IL" smtClean="0"/>
              <a:t>ל'/כסלו/תשע"ח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E4D8A-6BC0-4AB6-8B5C-741770A7067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0893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03300" y="441325"/>
            <a:ext cx="10515600" cy="1325563"/>
          </a:xfrm>
        </p:spPr>
        <p:txBody>
          <a:bodyPr/>
          <a:lstStyle/>
          <a:p>
            <a:pPr algn="ctr"/>
            <a:r>
              <a:rPr lang="he-IL" b="1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15 דקות על ההתפתחויות בדרום</a:t>
            </a:r>
            <a:endParaRPr lang="he-IL" b="1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7899" y="2338388"/>
            <a:ext cx="5266267" cy="3949700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1479494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28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אז מה קורה</a:t>
            </a:r>
            <a:r>
              <a:rPr lang="he-IL" sz="28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? </a:t>
            </a:r>
            <a:endParaRPr lang="he-IL" sz="2800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sp>
        <p:nvSpPr>
          <p:cNvPr id="7" name="מציין מיקום תוכן 2"/>
          <p:cNvSpPr txBox="1">
            <a:spLocks/>
          </p:cNvSpPr>
          <p:nvPr/>
        </p:nvSpPr>
        <p:spPr>
          <a:xfrm>
            <a:off x="1011813" y="5257800"/>
            <a:ext cx="10515600" cy="727075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he-IL" sz="2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27~ שיגורים, 11 נפילות + 4 יירוטים</a:t>
            </a:r>
            <a:r>
              <a:rPr lang="en-US" sz="2400" dirty="0" smtClean="0">
                <a:cs typeface="Guttman Hatzvi" panose="02010401010101010101" pitchFamily="2" charset="-79"/>
              </a:rPr>
              <a:t>;</a:t>
            </a:r>
            <a:r>
              <a:rPr lang="he-IL" sz="2400" dirty="0" smtClean="0">
                <a:cs typeface="Guttman Hatzvi" panose="02010401010101010101" pitchFamily="2" charset="-79"/>
              </a:rPr>
              <a:t> </a:t>
            </a:r>
            <a:r>
              <a:rPr lang="he-IL" sz="2400" dirty="0" err="1" smtClean="0">
                <a:cs typeface="Guttman Hatzvi" panose="02010401010101010101" pitchFamily="2" charset="-79"/>
              </a:rPr>
              <a:t>הסלפים</a:t>
            </a:r>
            <a:r>
              <a:rPr lang="he-IL" sz="2400" dirty="0" smtClean="0">
                <a:cs typeface="Guttman Hatzvi" panose="02010401010101010101" pitchFamily="2" charset="-79"/>
              </a:rPr>
              <a:t> </a:t>
            </a:r>
            <a:r>
              <a:rPr lang="he-IL" sz="2400" dirty="0" err="1" smtClean="0">
                <a:cs typeface="Guttman Hatzvi" panose="02010401010101010101" pitchFamily="2" charset="-79"/>
              </a:rPr>
              <a:t>הג'האדיסטים</a:t>
            </a:r>
            <a:r>
              <a:rPr lang="he-IL" sz="2400" dirty="0" smtClean="0">
                <a:cs typeface="Guttman Hatzvi" panose="02010401010101010101" pitchFamily="2" charset="-79"/>
              </a:rPr>
              <a:t> יורים</a:t>
            </a:r>
            <a:r>
              <a:rPr lang="en-US" sz="2400" dirty="0" smtClean="0">
                <a:cs typeface="Guttman Hatzvi" panose="02010401010101010101" pitchFamily="2" charset="-79"/>
              </a:rPr>
              <a:t>;</a:t>
            </a:r>
            <a:r>
              <a:rPr lang="he-IL" sz="2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הפגנות גדר</a:t>
            </a:r>
            <a:r>
              <a:rPr lang="he-IL" sz="2400" dirty="0">
                <a:cs typeface="Guttman Hatzvi" panose="02010401010101010101" pitchFamily="2" charset="-79"/>
              </a:rPr>
              <a:t> </a:t>
            </a:r>
            <a:r>
              <a:rPr lang="he-IL" sz="2400" dirty="0" smtClean="0">
                <a:cs typeface="Guttman Hatzvi" panose="02010401010101010101" pitchFamily="2" charset="-79"/>
              </a:rPr>
              <a:t>עם הרוגים</a:t>
            </a:r>
            <a:r>
              <a:rPr lang="en-US" sz="2400" dirty="0" smtClean="0">
                <a:cs typeface="Guttman Hatzvi" panose="02010401010101010101" pitchFamily="2" charset="-79"/>
              </a:rPr>
              <a:t>;</a:t>
            </a:r>
            <a:r>
              <a:rPr lang="he-IL" sz="2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10~ תקיפות של צה"ל</a:t>
            </a:r>
            <a:r>
              <a:rPr lang="en-US" sz="2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;</a:t>
            </a:r>
            <a:r>
              <a:rPr lang="he-IL" sz="2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</a:t>
            </a:r>
            <a:r>
              <a:rPr lang="he-IL" sz="2400" dirty="0" smtClean="0">
                <a:solidFill>
                  <a:srgbClr val="FF0000"/>
                </a:solidFill>
                <a:latin typeface="Guttman Hatzvi" panose="02010401010101010101" pitchFamily="2" charset="-79"/>
                <a:cs typeface="Guttman Hatzvi" panose="02010401010101010101" pitchFamily="2" charset="-79"/>
              </a:rPr>
              <a:t>פוטנציאל הנפיצות הגדול ביותר מאז "צוק איתן"</a:t>
            </a:r>
          </a:p>
        </p:txBody>
      </p:sp>
      <p:pic>
        <p:nvPicPr>
          <p:cNvPr id="15" name="מציין מיקום תוכן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6858" y="1945482"/>
            <a:ext cx="2914167" cy="2690812"/>
          </a:xfrm>
        </p:spPr>
      </p:pic>
      <p:pic>
        <p:nvPicPr>
          <p:cNvPr id="16" name="תמונה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945482"/>
            <a:ext cx="2914167" cy="2690812"/>
          </a:xfrm>
          <a:prstGeom prst="rect">
            <a:avLst/>
          </a:prstGeom>
        </p:spPr>
      </p:pic>
      <p:pic>
        <p:nvPicPr>
          <p:cNvPr id="17" name="תמונה 1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2" t="18220" r="50667" b="5509"/>
          <a:stretch/>
        </p:blipFill>
        <p:spPr>
          <a:xfrm>
            <a:off x="3985550" y="1945482"/>
            <a:ext cx="4568123" cy="269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0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28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איך הגענו לכאן – הרקע העמוק</a:t>
            </a:r>
            <a:endParaRPr lang="he-IL" sz="2800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sp>
        <p:nvSpPr>
          <p:cNvPr id="7" name="מציין מיקום תוכן 2"/>
          <p:cNvSpPr txBox="1">
            <a:spLocks/>
          </p:cNvSpPr>
          <p:nvPr/>
        </p:nvSpPr>
        <p:spPr>
          <a:xfrm>
            <a:off x="1011813" y="5295900"/>
            <a:ext cx="10515600" cy="727075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he-IL" sz="2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מצוקה רב </a:t>
            </a:r>
            <a:r>
              <a:rPr lang="he-IL" sz="2400" dirty="0" err="1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מימדית</a:t>
            </a:r>
            <a:r>
              <a:rPr lang="en-US" sz="2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;</a:t>
            </a:r>
            <a:r>
              <a:rPr lang="he-IL" sz="2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הנהגה חדשה</a:t>
            </a:r>
            <a:r>
              <a:rPr lang="en-US" sz="2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;</a:t>
            </a:r>
            <a:r>
              <a:rPr lang="he-IL" sz="2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קושי בשינוי כיוון</a:t>
            </a:r>
            <a:r>
              <a:rPr lang="en-US" sz="2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;</a:t>
            </a:r>
            <a:r>
              <a:rPr lang="he-IL" sz="2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אתגר ישראלי גובר</a:t>
            </a:r>
            <a:r>
              <a:rPr lang="en-US" sz="2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;</a:t>
            </a:r>
            <a:r>
              <a:rPr lang="he-IL" sz="2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המענה עד כה: שקט ביטחוני</a:t>
            </a:r>
            <a:r>
              <a:rPr lang="en-US" sz="2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;</a:t>
            </a:r>
            <a:r>
              <a:rPr lang="he-IL" sz="2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הבנות פנימיות</a:t>
            </a:r>
            <a:r>
              <a:rPr lang="en-US" sz="2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;</a:t>
            </a:r>
            <a:r>
              <a:rPr lang="he-IL" sz="2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פיוס</a:t>
            </a:r>
            <a:r>
              <a:rPr lang="en-US" sz="2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;</a:t>
            </a:r>
            <a:r>
              <a:rPr lang="he-IL" sz="2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חיפוש משענות חלופיות</a:t>
            </a:r>
            <a:r>
              <a:rPr lang="en-US" sz="2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;</a:t>
            </a:r>
            <a:r>
              <a:rPr lang="he-IL" sz="2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התעצמות על בסיס "</a:t>
            </a:r>
            <a:r>
              <a:rPr lang="he-IL" sz="2400" dirty="0" err="1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התע"ש</a:t>
            </a:r>
            <a:r>
              <a:rPr lang="he-IL" sz="2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הפלסטיני"</a:t>
            </a:r>
            <a:r>
              <a:rPr lang="en-US" sz="2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;</a:t>
            </a:r>
            <a:r>
              <a:rPr lang="he-IL" sz="2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</a:t>
            </a:r>
            <a:r>
              <a:rPr lang="he-IL" sz="2400" dirty="0" smtClean="0">
                <a:solidFill>
                  <a:srgbClr val="FF0000"/>
                </a:solidFill>
                <a:latin typeface="Guttman Hatzvi" panose="02010401010101010101" pitchFamily="2" charset="-79"/>
                <a:cs typeface="Guttman Hatzvi" panose="02010401010101010101" pitchFamily="2" charset="-79"/>
              </a:rPr>
              <a:t>אבל זה לא עובד...</a:t>
            </a:r>
          </a:p>
        </p:txBody>
      </p:sp>
      <p:pic>
        <p:nvPicPr>
          <p:cNvPr id="8" name="תמונה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5551" y="1945482"/>
            <a:ext cx="4568123" cy="2690812"/>
          </a:xfrm>
          <a:prstGeom prst="rect">
            <a:avLst/>
          </a:prstGeom>
        </p:spPr>
      </p:pic>
      <p:pic>
        <p:nvPicPr>
          <p:cNvPr id="9" name="תמונה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945482"/>
            <a:ext cx="2914167" cy="2690812"/>
          </a:xfrm>
          <a:prstGeom prst="rect">
            <a:avLst/>
          </a:prstGeom>
        </p:spPr>
      </p:pic>
      <p:pic>
        <p:nvPicPr>
          <p:cNvPr id="11" name="תמונה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6858" y="1945482"/>
            <a:ext cx="2914167" cy="269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217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28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איך הגענו לכאן - הרקע המידי</a:t>
            </a:r>
            <a:endParaRPr lang="he-IL" sz="2800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sp>
        <p:nvSpPr>
          <p:cNvPr id="7" name="מציין מיקום תוכן 2"/>
          <p:cNvSpPr txBox="1">
            <a:spLocks/>
          </p:cNvSpPr>
          <p:nvPr/>
        </p:nvSpPr>
        <p:spPr>
          <a:xfrm>
            <a:off x="1011813" y="5473700"/>
            <a:ext cx="10515600" cy="727075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he-IL" sz="2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הצהרת </a:t>
            </a:r>
            <a:r>
              <a:rPr lang="he-IL" sz="2400" dirty="0" err="1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טראמפ</a:t>
            </a:r>
            <a:r>
              <a:rPr lang="he-IL" sz="2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והצורך להפגין מחאה</a:t>
            </a:r>
            <a:r>
              <a:rPr lang="en-US" sz="2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;</a:t>
            </a:r>
            <a:r>
              <a:rPr lang="he-IL" sz="2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דילמת הזהות </a:t>
            </a:r>
            <a:r>
              <a:rPr lang="he-IL" sz="2400" dirty="0" err="1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הג'האדית</a:t>
            </a:r>
            <a:r>
              <a:rPr lang="en-US" sz="2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;</a:t>
            </a:r>
            <a:r>
              <a:rPr lang="he-IL" sz="2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פיצוצי המנהרות</a:t>
            </a:r>
            <a:r>
              <a:rPr lang="en-US" sz="2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;</a:t>
            </a:r>
            <a:r>
              <a:rPr lang="he-IL" sz="2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הרמת הראש של </a:t>
            </a:r>
            <a:r>
              <a:rPr lang="he-IL" sz="2400" dirty="0" err="1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הסלפים</a:t>
            </a:r>
            <a:r>
              <a:rPr lang="he-IL" sz="2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 והניסיון של חמאס ללכת על הסף</a:t>
            </a:r>
          </a:p>
        </p:txBody>
      </p:sp>
      <p:pic>
        <p:nvPicPr>
          <p:cNvPr id="10" name="תמונה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5551" y="1945482"/>
            <a:ext cx="4568123" cy="2690812"/>
          </a:xfrm>
          <a:prstGeom prst="rect">
            <a:avLst/>
          </a:prstGeom>
        </p:spPr>
      </p:pic>
      <p:pic>
        <p:nvPicPr>
          <p:cNvPr id="12" name="תמונה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1905794"/>
            <a:ext cx="2914167" cy="2730500"/>
          </a:xfrm>
          <a:prstGeom prst="rect">
            <a:avLst/>
          </a:prstGeom>
        </p:spPr>
      </p:pic>
      <p:pic>
        <p:nvPicPr>
          <p:cNvPr id="13" name="תמונה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6857" y="1945482"/>
            <a:ext cx="2914167" cy="269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46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250825"/>
            <a:ext cx="10515600" cy="1325563"/>
          </a:xfrm>
        </p:spPr>
        <p:txBody>
          <a:bodyPr/>
          <a:lstStyle/>
          <a:p>
            <a:pPr algn="ctr"/>
            <a:r>
              <a:rPr lang="he-IL" sz="28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תובנות</a:t>
            </a:r>
            <a:r>
              <a:rPr lang="he-IL" dirty="0" smtClean="0"/>
              <a:t> </a:t>
            </a:r>
            <a:r>
              <a:rPr lang="he-IL" sz="28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מרכזיות 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2277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he-IL" sz="24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השאלה </a:t>
            </a:r>
            <a:r>
              <a:rPr lang="he-IL" sz="2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"האם </a:t>
            </a:r>
            <a:r>
              <a:rPr lang="he-IL" sz="24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חמאס רוצה </a:t>
            </a:r>
            <a:r>
              <a:rPr lang="he-IL" sz="2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הסלמה?" </a:t>
            </a:r>
            <a:r>
              <a:rPr lang="he-IL" sz="24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לא מספיקה!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he-IL" sz="24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גם האויב מכיר "גם וגם</a:t>
            </a:r>
            <a:r>
              <a:rPr lang="he-IL" sz="2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"</a:t>
            </a:r>
            <a:endParaRPr lang="he-IL" sz="2400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he-IL" sz="24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זה לא נגמר - מבחן מרכזי: ביקור סגן הנשיא </a:t>
            </a:r>
            <a:r>
              <a:rPr lang="he-IL" sz="24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האמריקני</a:t>
            </a:r>
            <a:endParaRPr lang="he-IL" sz="2400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he-IL" sz="2400" dirty="0">
                <a:solidFill>
                  <a:srgbClr val="FF0000"/>
                </a:solidFill>
                <a:latin typeface="Guttman Hatzvi" panose="02010401010101010101" pitchFamily="2" charset="-79"/>
                <a:cs typeface="Guttman Hatzvi" panose="02010401010101010101" pitchFamily="2" charset="-79"/>
              </a:rPr>
              <a:t>דינמיקה </a:t>
            </a:r>
            <a:r>
              <a:rPr lang="he-IL" sz="2400" dirty="0" smtClean="0">
                <a:solidFill>
                  <a:srgbClr val="FF0000"/>
                </a:solidFill>
                <a:latin typeface="Guttman Hatzvi" panose="02010401010101010101" pitchFamily="2" charset="-79"/>
                <a:cs typeface="Guttman Hatzvi" panose="02010401010101010101" pitchFamily="2" charset="-79"/>
              </a:rPr>
              <a:t>ברורה של </a:t>
            </a:r>
            <a:r>
              <a:rPr lang="he-IL" sz="2400" dirty="0">
                <a:solidFill>
                  <a:srgbClr val="FF0000"/>
                </a:solidFill>
                <a:latin typeface="Guttman Hatzvi" panose="02010401010101010101" pitchFamily="2" charset="-79"/>
                <a:cs typeface="Guttman Hatzvi" panose="02010401010101010101" pitchFamily="2" charset="-79"/>
              </a:rPr>
              <a:t>הסלמה בלתי מתוכננת 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he-IL" sz="24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יש מה לעשות</a:t>
            </a:r>
          </a:p>
          <a:p>
            <a:pPr lvl="1" algn="just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e-IL" sz="20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פעילות מתוך מודעות לפוטנציאל ההסלמה הבלתי מתוכננת</a:t>
            </a:r>
          </a:p>
          <a:p>
            <a:pPr lvl="1" algn="just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e-IL" sz="20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ניהול המתח שבין הרתעה למניעת הסלמה </a:t>
            </a:r>
            <a:endParaRPr lang="he-IL" sz="2000" dirty="0" smtClean="0"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pPr lvl="1" algn="just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e-IL" sz="20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בהירות </a:t>
            </a:r>
            <a:r>
              <a:rPr lang="he-IL" sz="20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אסטרטגית </a:t>
            </a:r>
            <a:r>
              <a:rPr lang="he-IL" sz="2000" dirty="0" smtClean="0">
                <a:latin typeface="Guttman Hatzvi" panose="02010401010101010101" pitchFamily="2" charset="-79"/>
                <a:cs typeface="Guttman Hatzvi" panose="02010401010101010101" pitchFamily="2" charset="-79"/>
              </a:rPr>
              <a:t>- </a:t>
            </a:r>
            <a:r>
              <a:rPr lang="he-IL" sz="20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במסרים ומעשים</a:t>
            </a:r>
          </a:p>
          <a:p>
            <a:pPr lvl="1" algn="just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e-IL" sz="2000" dirty="0">
                <a:latin typeface="Guttman Hatzvi" panose="02010401010101010101" pitchFamily="2" charset="-79"/>
                <a:cs typeface="Guttman Hatzvi" panose="02010401010101010101" pitchFamily="2" charset="-79"/>
              </a:rPr>
              <a:t>שימוש במתווכים (מצרים) </a:t>
            </a:r>
          </a:p>
          <a:p>
            <a:pPr marL="457200" lvl="1" indent="0" algn="just">
              <a:lnSpc>
                <a:spcPct val="100000"/>
              </a:lnSpc>
              <a:spcAft>
                <a:spcPts val="600"/>
              </a:spcAft>
              <a:buNone/>
            </a:pPr>
            <a:endParaRPr lang="he-IL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pPr lvl="1" algn="just">
              <a:lnSpc>
                <a:spcPct val="100000"/>
              </a:lnSpc>
              <a:spcAft>
                <a:spcPts val="600"/>
              </a:spcAft>
            </a:pPr>
            <a:endParaRPr lang="he-IL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035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184</Words>
  <Application>Microsoft Office PowerPoint</Application>
  <PresentationFormat>מסך רחב</PresentationFormat>
  <Paragraphs>17</Paragraphs>
  <Slides>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Guttman Hatzvi</vt:lpstr>
      <vt:lpstr>Times New Roman</vt:lpstr>
      <vt:lpstr>Wingdings</vt:lpstr>
      <vt:lpstr>ערכת נושא Office</vt:lpstr>
      <vt:lpstr>15 דקות על ההתפתחויות בדרום</vt:lpstr>
      <vt:lpstr>אז מה קורה? </vt:lpstr>
      <vt:lpstr>איך הגענו לכאן – הרקע העמוק</vt:lpstr>
      <vt:lpstr>איך הגענו לכאן - הרקע המידי</vt:lpstr>
      <vt:lpstr>תובנות מרכזיות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u26633</dc:creator>
  <cp:lastModifiedBy>u26633</cp:lastModifiedBy>
  <cp:revision>6</cp:revision>
  <dcterms:created xsi:type="dcterms:W3CDTF">2017-12-18T07:27:08Z</dcterms:created>
  <dcterms:modified xsi:type="dcterms:W3CDTF">2017-12-18T08:00:24Z</dcterms:modified>
</cp:coreProperties>
</file>