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10"/>
  </p:handoutMasterIdLst>
  <p:sldIdLst>
    <p:sldId id="263" r:id="rId2"/>
    <p:sldId id="298" r:id="rId3"/>
    <p:sldId id="299" r:id="rId4"/>
    <p:sldId id="280" r:id="rId5"/>
    <p:sldId id="278" r:id="rId6"/>
    <p:sldId id="269" r:id="rId7"/>
    <p:sldId id="272" r:id="rId8"/>
    <p:sldId id="296" r:id="rId9"/>
  </p:sldIdLst>
  <p:sldSz cx="9144000" cy="6858000" type="screen4x3"/>
  <p:notesSz cx="6810375" cy="99425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BE9D"/>
    <a:srgbClr val="C1BD8D"/>
    <a:srgbClr val="00CC66"/>
    <a:srgbClr val="1EE06D"/>
    <a:srgbClr val="A65B4C"/>
    <a:srgbClr val="B76F61"/>
    <a:srgbClr val="FBFEFD"/>
    <a:srgbClr val="F9F9F9"/>
    <a:srgbClr val="FFFFFF"/>
    <a:srgbClr val="FBFA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204" y="10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A9C3F7-3ADE-4156-ADB9-F139C653D992}" type="datetimeFigureOut">
              <a:rPr lang="he-IL" smtClean="0"/>
              <a:t>כ"ד/כסלו/תשע"ז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DA0C6D-AED8-4E9F-9BF2-BD898F8AB11E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AC43-F8B0-46B1-A0F5-FB1F8ECE46DE}" type="datetimeFigureOut">
              <a:rPr lang="he-IL" smtClean="0"/>
              <a:pPr/>
              <a:t>כ"ד/כסלו/תשע"ז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B2A-D596-45B7-B0FF-A70F66F591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44208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AC43-F8B0-46B1-A0F5-FB1F8ECE46DE}" type="datetimeFigureOut">
              <a:rPr lang="he-IL" smtClean="0"/>
              <a:pPr/>
              <a:t>כ"ד/כסלו/תשע"ז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B2A-D596-45B7-B0FF-A70F66F591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17332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AC43-F8B0-46B1-A0F5-FB1F8ECE46DE}" type="datetimeFigureOut">
              <a:rPr lang="he-IL" smtClean="0"/>
              <a:pPr/>
              <a:t>כ"ד/כסלו/תשע"ז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B2A-D596-45B7-B0FF-A70F66F591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2155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noFill/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+mj-lt"/>
                <a:cs typeface="NarkisTamRegularMF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AC43-F8B0-46B1-A0F5-FB1F8ECE46DE}" type="datetimeFigureOut">
              <a:rPr lang="he-IL" smtClean="0"/>
              <a:pPr/>
              <a:t>כ"ד/כסלו/תשע"ז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B2A-D596-45B7-B0FF-A70F66F591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7025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AC43-F8B0-46B1-A0F5-FB1F8ECE46DE}" type="datetimeFigureOut">
              <a:rPr lang="he-IL" smtClean="0"/>
              <a:pPr/>
              <a:t>כ"ד/כסלו/תשע"ז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B2A-D596-45B7-B0FF-A70F66F591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79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AC43-F8B0-46B1-A0F5-FB1F8ECE46DE}" type="datetimeFigureOut">
              <a:rPr lang="he-IL" smtClean="0"/>
              <a:pPr/>
              <a:t>כ"ד/כסלו/תשע"ז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B2A-D596-45B7-B0FF-A70F66F591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2517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AC43-F8B0-46B1-A0F5-FB1F8ECE46DE}" type="datetimeFigureOut">
              <a:rPr lang="he-IL" smtClean="0"/>
              <a:pPr/>
              <a:t>כ"ד/כסלו/תשע"ז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B2A-D596-45B7-B0FF-A70F66F591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9052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AC43-F8B0-46B1-A0F5-FB1F8ECE46DE}" type="datetimeFigureOut">
              <a:rPr lang="he-IL" smtClean="0"/>
              <a:pPr/>
              <a:t>כ"ד/כסלו/תשע"ז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B2A-D596-45B7-B0FF-A70F66F591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1050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AC43-F8B0-46B1-A0F5-FB1F8ECE46DE}" type="datetimeFigureOut">
              <a:rPr lang="he-IL" smtClean="0"/>
              <a:pPr/>
              <a:t>כ"ד/כסלו/תשע"ז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B2A-D596-45B7-B0FF-A70F66F591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3307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AC43-F8B0-46B1-A0F5-FB1F8ECE46DE}" type="datetimeFigureOut">
              <a:rPr lang="he-IL" smtClean="0"/>
              <a:pPr/>
              <a:t>כ"ד/כסלו/תשע"ז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B2A-D596-45B7-B0FF-A70F66F591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8055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AC43-F8B0-46B1-A0F5-FB1F8ECE46DE}" type="datetimeFigureOut">
              <a:rPr lang="he-IL" smtClean="0"/>
              <a:pPr/>
              <a:t>כ"ד/כסלו/תשע"ז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B2A-D596-45B7-B0FF-A70F66F591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82819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24" b="-4579"/>
          <a:stretch/>
        </p:blipFill>
        <p:spPr bwMode="auto">
          <a:xfrm>
            <a:off x="0" y="0"/>
            <a:ext cx="9164892" cy="19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BAC43-F8B0-46B1-A0F5-FB1F8ECE46DE}" type="datetimeFigureOut">
              <a:rPr lang="he-IL" smtClean="0"/>
              <a:pPr/>
              <a:t>כ"ד/כסלו/תשע"ז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71800" y="6371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BB2A-D596-45B7-B0FF-A70F66F591AD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026" name="Picture 2" descr="C:\projects\templates\All Branding in One Place\LOGOS\002-PNG\IsraelAndMFA-Arbel-HEB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81328"/>
            <a:ext cx="2520280" cy="37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932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spcBef>
          <a:spcPct val="0"/>
        </a:spcBef>
        <a:buNone/>
        <a:defRPr sz="4400" b="1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eting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7643" y="1484313"/>
            <a:ext cx="8748713" cy="28575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-387424"/>
            <a:ext cx="8229600" cy="11398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 anchorCtr="1"/>
          <a:lstStyle/>
          <a:p>
            <a:pPr algn="ctr">
              <a:defRPr/>
            </a:pPr>
            <a:r>
              <a:rPr lang="he-IL" sz="4400" b="1" cap="all" dirty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N Barak" pitchFamily="2" charset="-79"/>
                <a:ea typeface="Arial Unicode MS" pitchFamily="34" charset="-128"/>
                <a:cs typeface="BN Barak" pitchFamily="2" charset="-79"/>
              </a:rPr>
              <a:t>מבנה האו"ם</a:t>
            </a:r>
            <a:endParaRPr lang="en-US" sz="4400" b="1" cap="all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N Barak" pitchFamily="2" charset="-79"/>
              <a:ea typeface="Arial Unicode MS" pitchFamily="34" charset="-128"/>
              <a:cs typeface="BN Barak" pitchFamily="2" charset="-79"/>
            </a:endParaRPr>
          </a:p>
        </p:txBody>
      </p:sp>
      <p:pic>
        <p:nvPicPr>
          <p:cNvPr id="8" name="Picture 6" descr="UNS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5716" y="5204796"/>
            <a:ext cx="3680500" cy="1176532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077" name="Line 29"/>
          <p:cNvSpPr>
            <a:spLocks noChangeShapeType="1"/>
          </p:cNvSpPr>
          <p:nvPr/>
        </p:nvSpPr>
        <p:spPr bwMode="auto">
          <a:xfrm>
            <a:off x="4716463" y="4149725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BN Barak" panose="02000000000000000000" pitchFamily="2" charset="-79"/>
              <a:cs typeface="BN Barak" panose="02000000000000000000" pitchFamily="2" charset="-79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6946900" y="2209800"/>
            <a:ext cx="1873250" cy="12001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he-IL" altLang="he-IL">
              <a:latin typeface="BN Barak" panose="02000000000000000000" pitchFamily="2" charset="-79"/>
              <a:cs typeface="BN Barak" panose="02000000000000000000" pitchFamily="2" charset="-79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7092950" y="2330450"/>
            <a:ext cx="1584325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he-IL" altLang="he-IL" b="1" cap="all" dirty="0">
                <a:ln w="6350">
                  <a:noFill/>
                </a:ln>
                <a:solidFill>
                  <a:srgbClr val="D7BE9D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N Barak" pitchFamily="2" charset="-79"/>
                <a:ea typeface="Arial Unicode MS" pitchFamily="34" charset="-128"/>
                <a:cs typeface="BN Barak" pitchFamily="2" charset="-79"/>
              </a:rPr>
              <a:t>מזכירות </a:t>
            </a:r>
            <a:r>
              <a:rPr lang="he-IL" altLang="he-IL" b="1" cap="all" dirty="0" smtClean="0">
                <a:ln w="6350">
                  <a:noFill/>
                </a:ln>
                <a:solidFill>
                  <a:srgbClr val="D7BE9D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N Barak" pitchFamily="2" charset="-79"/>
                <a:ea typeface="Arial Unicode MS" pitchFamily="34" charset="-128"/>
                <a:cs typeface="BN Barak" pitchFamily="2" charset="-79"/>
              </a:rPr>
              <a:t>האו"ם</a:t>
            </a:r>
            <a:endParaRPr lang="he-IL" altLang="he-IL" b="1" cap="all" dirty="0">
              <a:ln w="6350">
                <a:noFill/>
              </a:ln>
              <a:solidFill>
                <a:srgbClr val="D7BE9D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N Barak" pitchFamily="2" charset="-79"/>
              <a:ea typeface="Arial Unicode MS" pitchFamily="34" charset="-128"/>
              <a:cs typeface="BN Barak" pitchFamily="2" charset="-79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3276600" y="1485900"/>
            <a:ext cx="2825750" cy="1655068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 altLang="he-IL">
              <a:latin typeface="BN Barak" panose="02000000000000000000" pitchFamily="2" charset="-79"/>
              <a:cs typeface="BN Barak" panose="02000000000000000000" pitchFamily="2" charset="-79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3492500" y="1485900"/>
            <a:ext cx="2486025" cy="144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he-IL" altLang="he-IL" sz="4400" b="1" cap="all" dirty="0">
                <a:ln w="6350">
                  <a:noFill/>
                </a:ln>
                <a:solidFill>
                  <a:srgbClr val="D7BE9D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N Barak" pitchFamily="2" charset="-79"/>
                <a:ea typeface="Arial Unicode MS" pitchFamily="34" charset="-128"/>
                <a:cs typeface="BN Barak" pitchFamily="2" charset="-79"/>
              </a:rPr>
              <a:t>העצרת הכללית</a:t>
            </a:r>
            <a:endParaRPr lang="en-US" altLang="he-IL" sz="4400" b="1" cap="all" dirty="0">
              <a:ln w="6350">
                <a:noFill/>
              </a:ln>
              <a:solidFill>
                <a:srgbClr val="D7BE9D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N Barak" pitchFamily="2" charset="-79"/>
              <a:ea typeface="Arial Unicode MS" pitchFamily="34" charset="-128"/>
              <a:cs typeface="BN Barak" pitchFamily="2" charset="-79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466725" y="2209800"/>
            <a:ext cx="1873250" cy="12001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he-IL" altLang="he-IL">
              <a:latin typeface="BN Barak" panose="02000000000000000000" pitchFamily="2" charset="-79"/>
              <a:cs typeface="BN Barak" panose="02000000000000000000" pitchFamily="2" charset="-79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611188" y="2209800"/>
            <a:ext cx="1512887" cy="1200329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he-IL" altLang="he-IL" sz="2400" b="1" cap="all" dirty="0">
                <a:ln w="6350">
                  <a:noFill/>
                </a:ln>
                <a:solidFill>
                  <a:srgbClr val="D7BE9D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N Barak" pitchFamily="2" charset="-79"/>
                <a:ea typeface="Arial Unicode MS" pitchFamily="34" charset="-128"/>
                <a:cs typeface="BN Barak" pitchFamily="2" charset="-79"/>
              </a:rPr>
              <a:t>בית הדין הגבוה לצדק</a:t>
            </a:r>
            <a:endParaRPr lang="en-US" altLang="he-IL" sz="2400" b="1" cap="all" dirty="0">
              <a:ln w="6350">
                <a:noFill/>
              </a:ln>
              <a:solidFill>
                <a:srgbClr val="D7BE9D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N Barak" pitchFamily="2" charset="-79"/>
              <a:ea typeface="Arial Unicode MS" pitchFamily="34" charset="-128"/>
              <a:cs typeface="BN Barak" pitchFamily="2" charset="-79"/>
            </a:endParaRPr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6102350" y="1700213"/>
            <a:ext cx="844550" cy="865187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endParaRPr lang="he-IL">
              <a:latin typeface="BN Barak" panose="02000000000000000000" pitchFamily="2" charset="-79"/>
              <a:cs typeface="BN Barak" panose="02000000000000000000" pitchFamily="2" charset="-79"/>
            </a:endParaRPr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H="1">
            <a:off x="2339974" y="1700214"/>
            <a:ext cx="936625" cy="1008062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endParaRPr lang="he-IL">
              <a:latin typeface="BN Barak" panose="02000000000000000000" pitchFamily="2" charset="-79"/>
              <a:cs typeface="BN Barak" panose="02000000000000000000" pitchFamily="2" charset="-79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3779838" y="4399954"/>
            <a:ext cx="1944290" cy="7308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he-IL" altLang="he-IL">
              <a:latin typeface="BN Barak" panose="02000000000000000000" pitchFamily="2" charset="-79"/>
              <a:cs typeface="BN Barak" panose="02000000000000000000" pitchFamily="2" charset="-79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996804" y="4443413"/>
            <a:ext cx="1511300" cy="5857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he-IL" altLang="he-IL" sz="1600" b="1" dirty="0" smtClean="0">
                <a:solidFill>
                  <a:srgbClr val="D7BE9D"/>
                </a:solidFill>
                <a:latin typeface="BN Barak" pitchFamily="2" charset="-79"/>
                <a:cs typeface="BN Barak" pitchFamily="2" charset="-79"/>
              </a:rPr>
              <a:t>המועצה לזכויות אדם וגופי </a:t>
            </a:r>
            <a:r>
              <a:rPr lang="he-IL" altLang="he-IL" sz="1600" b="1" dirty="0" err="1" smtClean="0">
                <a:solidFill>
                  <a:srgbClr val="D7BE9D"/>
                </a:solidFill>
                <a:latin typeface="BN Barak" pitchFamily="2" charset="-79"/>
                <a:cs typeface="BN Barak" pitchFamily="2" charset="-79"/>
              </a:rPr>
              <a:t>ז'א</a:t>
            </a:r>
            <a:endParaRPr lang="en-US" altLang="he-IL" sz="1600" b="1" dirty="0" smtClean="0">
              <a:solidFill>
                <a:srgbClr val="D7BE9D"/>
              </a:solidFill>
              <a:latin typeface="BN Barak" pitchFamily="2" charset="-79"/>
              <a:cs typeface="BN Barak" pitchFamily="2" charset="-79"/>
            </a:endParaRP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466725" y="4398964"/>
            <a:ext cx="2017713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he-IL" altLang="he-IL">
              <a:latin typeface="BN Barak" panose="02000000000000000000" pitchFamily="2" charset="-79"/>
              <a:cs typeface="BN Barak" panose="02000000000000000000" pitchFamily="2" charset="-79"/>
            </a:endParaRP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539750" y="4500563"/>
            <a:ext cx="19446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he-IL" altLang="he-IL" sz="1600" b="1" dirty="0" smtClean="0">
                <a:solidFill>
                  <a:srgbClr val="D7BE9D"/>
                </a:solidFill>
                <a:latin typeface="BN Barak" pitchFamily="2" charset="-79"/>
                <a:cs typeface="BN Barak" pitchFamily="2" charset="-79"/>
              </a:rPr>
              <a:t>המועצה הכלכלית חברתית</a:t>
            </a:r>
            <a:endParaRPr lang="en-US" altLang="he-IL" sz="1600" b="1" dirty="0" smtClean="0">
              <a:solidFill>
                <a:srgbClr val="D7BE9D"/>
              </a:solidFill>
              <a:latin typeface="BN Barak" pitchFamily="2" charset="-79"/>
              <a:cs typeface="BN Barak" pitchFamily="2" charset="-79"/>
            </a:endParaRP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7019925" y="4378325"/>
            <a:ext cx="1441450" cy="7524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he-IL" altLang="he-IL">
              <a:latin typeface="BN Barak" panose="02000000000000000000" pitchFamily="2" charset="-79"/>
              <a:cs typeface="BN Barak" panose="02000000000000000000" pitchFamily="2" charset="-79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7092950" y="4446588"/>
            <a:ext cx="1223963" cy="5857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he-IL" altLang="he-IL" sz="1600" b="1" dirty="0" smtClean="0">
                <a:solidFill>
                  <a:srgbClr val="D7BE9D"/>
                </a:solidFill>
                <a:latin typeface="BN Barak" pitchFamily="2" charset="-79"/>
                <a:cs typeface="BN Barak" pitchFamily="2" charset="-79"/>
              </a:rPr>
              <a:t>מועצת הביטחון</a:t>
            </a:r>
            <a:endParaRPr lang="en-US" altLang="he-IL" sz="1600" b="1" dirty="0" smtClean="0">
              <a:solidFill>
                <a:srgbClr val="D7BE9D"/>
              </a:solidFill>
              <a:latin typeface="BN Barak" pitchFamily="2" charset="-79"/>
              <a:cs typeface="BN Barak" pitchFamily="2" charset="-79"/>
            </a:endParaRPr>
          </a:p>
        </p:txBody>
      </p:sp>
      <p:sp>
        <p:nvSpPr>
          <p:cNvPr id="43" name="Line 24"/>
          <p:cNvSpPr>
            <a:spLocks noChangeShapeType="1"/>
          </p:cNvSpPr>
          <p:nvPr/>
        </p:nvSpPr>
        <p:spPr bwMode="auto">
          <a:xfrm>
            <a:off x="4644008" y="3213100"/>
            <a:ext cx="0" cy="865188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he-IL">
              <a:latin typeface="BN Barak" panose="02000000000000000000" pitchFamily="2" charset="-79"/>
              <a:cs typeface="BN Barak" panose="02000000000000000000" pitchFamily="2" charset="-79"/>
            </a:endParaRPr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>
            <a:off x="1475060" y="4078288"/>
            <a:ext cx="6337300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he-IL">
              <a:latin typeface="BN Barak" panose="02000000000000000000" pitchFamily="2" charset="-79"/>
              <a:cs typeface="BN Barak" panose="02000000000000000000" pitchFamily="2" charset="-79"/>
            </a:endParaRPr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>
            <a:off x="7812360" y="4078288"/>
            <a:ext cx="0" cy="320675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he-IL">
              <a:latin typeface="BN Barak" panose="02000000000000000000" pitchFamily="2" charset="-79"/>
              <a:cs typeface="BN Barak" panose="02000000000000000000" pitchFamily="2" charset="-79"/>
            </a:endParaRPr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>
            <a:off x="1475656" y="4078288"/>
            <a:ext cx="0" cy="287337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he-IL">
              <a:latin typeface="BN Barak" panose="02000000000000000000" pitchFamily="2" charset="-79"/>
              <a:cs typeface="BN Barak" panose="02000000000000000000" pitchFamily="2" charset="-79"/>
            </a:endParaRPr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H="1">
            <a:off x="4643710" y="4078288"/>
            <a:ext cx="298" cy="263526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he-IL">
              <a:latin typeface="BN Barak" panose="02000000000000000000" pitchFamily="2" charset="-79"/>
              <a:cs typeface="BN Barak" panose="02000000000000000000" pitchFamily="2" charset="-79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6742510" y="5650482"/>
            <a:ext cx="1944290" cy="7308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he-IL" altLang="he-IL">
              <a:latin typeface="BN Barak" panose="02000000000000000000" pitchFamily="2" charset="-79"/>
              <a:cs typeface="BN Barak" panose="02000000000000000000" pitchFamily="2" charset="-79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6934247" y="5826750"/>
            <a:ext cx="15113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  <a:cs typeface="David" pitchFamily="2" charset="-79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he-IL" altLang="he-IL" sz="1600" b="1" dirty="0" smtClean="0">
                <a:solidFill>
                  <a:srgbClr val="D7BE9D"/>
                </a:solidFill>
                <a:latin typeface="BN Barak" pitchFamily="2" charset="-79"/>
                <a:cs typeface="BN Barak" pitchFamily="2" charset="-79"/>
              </a:rPr>
              <a:t>סוכנויות מיוחדות</a:t>
            </a:r>
            <a:endParaRPr lang="en-US" altLang="he-IL" sz="1600" b="1" dirty="0" smtClean="0">
              <a:solidFill>
                <a:srgbClr val="D7BE9D"/>
              </a:solidFill>
              <a:latin typeface="BN Barak" pitchFamily="2" charset="-79"/>
              <a:cs typeface="BN Bara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45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pic>
        <p:nvPicPr>
          <p:cNvPr id="4" name="מציין מיקום תוכן 3" descr="un_system_chart_lar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436" y="1600200"/>
            <a:ext cx="58571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pic>
        <p:nvPicPr>
          <p:cNvPr id="4" name="מציין מיקום תוכן 3" descr="power samant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3384376" cy="2002904"/>
          </a:xfrm>
        </p:spPr>
      </p:pic>
      <p:pic>
        <p:nvPicPr>
          <p:cNvPr id="5" name="מציין מיקום תוכן 3" descr="manso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484784"/>
            <a:ext cx="3212008" cy="2137445"/>
          </a:xfrm>
          <a:prstGeom prst="rect">
            <a:avLst/>
          </a:prstGeom>
        </p:spPr>
      </p:pic>
      <p:pic>
        <p:nvPicPr>
          <p:cNvPr id="6" name="תמונה 5" descr="2334 uns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645024"/>
            <a:ext cx="3449309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 txBox="1">
            <a:spLocks/>
          </p:cNvSpPr>
          <p:nvPr/>
        </p:nvSpPr>
        <p:spPr>
          <a:xfrm>
            <a:off x="468313" y="-171400"/>
            <a:ext cx="8280400" cy="928687"/>
          </a:xfrm>
          <a:prstGeom prst="rect">
            <a:avLst/>
          </a:prstGeom>
        </p:spPr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400" cap="all" dirty="0" smtClean="0">
                <a:solidFill>
                  <a:schemeClr val="accent6"/>
                </a:solidFill>
                <a:latin typeface="BN Barak" pitchFamily="2" charset="-79"/>
                <a:ea typeface="Arial Unicode MS" pitchFamily="34" charset="-128"/>
                <a:cs typeface="BN Barak" pitchFamily="2" charset="-79"/>
              </a:rPr>
              <a:t>חברות </a:t>
            </a:r>
            <a:r>
              <a:rPr lang="he-IL" sz="4400" cap="all" dirty="0" err="1" smtClean="0">
                <a:solidFill>
                  <a:schemeClr val="accent6"/>
                </a:solidFill>
                <a:latin typeface="BN Barak" pitchFamily="2" charset="-79"/>
                <a:ea typeface="Arial Unicode MS" pitchFamily="34" charset="-128"/>
                <a:cs typeface="BN Barak" pitchFamily="2" charset="-79"/>
              </a:rPr>
              <a:t>מועבי"ט</a:t>
            </a:r>
            <a:r>
              <a:rPr lang="he-IL" sz="4400" cap="all" dirty="0" smtClean="0">
                <a:solidFill>
                  <a:schemeClr val="accent6"/>
                </a:solidFill>
                <a:latin typeface="BN Barak" pitchFamily="2" charset="-79"/>
                <a:ea typeface="Arial Unicode MS" pitchFamily="34" charset="-128"/>
                <a:cs typeface="BN Barak" pitchFamily="2" charset="-79"/>
              </a:rPr>
              <a:t> 2016</a:t>
            </a:r>
            <a:endParaRPr lang="he-IL" sz="4400" cap="all" dirty="0">
              <a:solidFill>
                <a:schemeClr val="accent6"/>
              </a:solidFill>
              <a:latin typeface="BN Barak" pitchFamily="2" charset="-79"/>
              <a:ea typeface="Arial Unicode MS" pitchFamily="34" charset="-128"/>
              <a:cs typeface="BN Barak" pitchFamily="2" charset="-79"/>
            </a:endParaRPr>
          </a:p>
        </p:txBody>
      </p:sp>
      <p:sp>
        <p:nvSpPr>
          <p:cNvPr id="5" name="מלבן מעוגל 3">
            <a:hlinkClick r:id="" action="ppaction://noaction"/>
          </p:cNvPr>
          <p:cNvSpPr/>
          <p:nvPr/>
        </p:nvSpPr>
        <p:spPr>
          <a:xfrm>
            <a:off x="3636963" y="3070225"/>
            <a:ext cx="1943100" cy="172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e-IL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ארה"ב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e-IL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רוסיה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e-IL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בריטניה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e-IL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צרפת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e-IL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סין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74364" y="1200047"/>
            <a:ext cx="6369854" cy="5495880"/>
            <a:chOff x="1374364" y="1200047"/>
            <a:chExt cx="6369854" cy="5495880"/>
          </a:xfrm>
        </p:grpSpPr>
        <p:sp>
          <p:nvSpPr>
            <p:cNvPr id="4" name="Freeform 3"/>
            <p:cNvSpPr/>
            <p:nvPr/>
          </p:nvSpPr>
          <p:spPr>
            <a:xfrm>
              <a:off x="3918159" y="1200047"/>
              <a:ext cx="1257950" cy="655117"/>
            </a:xfrm>
            <a:custGeom>
              <a:avLst/>
              <a:gdLst>
                <a:gd name="connsiteX0" fmla="*/ 0 w 1257950"/>
                <a:gd name="connsiteY0" fmla="*/ 109188 h 655117"/>
                <a:gd name="connsiteX1" fmla="*/ 109188 w 1257950"/>
                <a:gd name="connsiteY1" fmla="*/ 0 h 655117"/>
                <a:gd name="connsiteX2" fmla="*/ 1148762 w 1257950"/>
                <a:gd name="connsiteY2" fmla="*/ 0 h 655117"/>
                <a:gd name="connsiteX3" fmla="*/ 1257950 w 1257950"/>
                <a:gd name="connsiteY3" fmla="*/ 109188 h 655117"/>
                <a:gd name="connsiteX4" fmla="*/ 1257950 w 1257950"/>
                <a:gd name="connsiteY4" fmla="*/ 545929 h 655117"/>
                <a:gd name="connsiteX5" fmla="*/ 1148762 w 1257950"/>
                <a:gd name="connsiteY5" fmla="*/ 655117 h 655117"/>
                <a:gd name="connsiteX6" fmla="*/ 109188 w 1257950"/>
                <a:gd name="connsiteY6" fmla="*/ 655117 h 655117"/>
                <a:gd name="connsiteX7" fmla="*/ 0 w 1257950"/>
                <a:gd name="connsiteY7" fmla="*/ 545929 h 655117"/>
                <a:gd name="connsiteX8" fmla="*/ 0 w 1257950"/>
                <a:gd name="connsiteY8" fmla="*/ 109188 h 6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950" h="655117">
                  <a:moveTo>
                    <a:pt x="0" y="109188"/>
                  </a:moveTo>
                  <a:cubicBezTo>
                    <a:pt x="0" y="48885"/>
                    <a:pt x="48885" y="0"/>
                    <a:pt x="109188" y="0"/>
                  </a:cubicBezTo>
                  <a:lnTo>
                    <a:pt x="1148762" y="0"/>
                  </a:lnTo>
                  <a:cubicBezTo>
                    <a:pt x="1209065" y="0"/>
                    <a:pt x="1257950" y="48885"/>
                    <a:pt x="1257950" y="109188"/>
                  </a:cubicBezTo>
                  <a:lnTo>
                    <a:pt x="1257950" y="545929"/>
                  </a:lnTo>
                  <a:cubicBezTo>
                    <a:pt x="1257950" y="606232"/>
                    <a:pt x="1209065" y="655117"/>
                    <a:pt x="1148762" y="655117"/>
                  </a:cubicBezTo>
                  <a:lnTo>
                    <a:pt x="109188" y="655117"/>
                  </a:lnTo>
                  <a:cubicBezTo>
                    <a:pt x="48885" y="655117"/>
                    <a:pt x="0" y="606232"/>
                    <a:pt x="0" y="545929"/>
                  </a:cubicBezTo>
                  <a:lnTo>
                    <a:pt x="0" y="109188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11990" tIns="111990" rIns="111990" bIns="11199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kern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אנגולה</a:t>
              </a:r>
            </a:p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(2016)</a:t>
              </a:r>
              <a:endParaRPr lang="he-IL" sz="2100" b="1" kern="1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447119" y="1589833"/>
              <a:ext cx="4813508" cy="48135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35786" y="22597"/>
                  </a:moveTo>
                  <a:arcTo wR="2406754" hR="2406754" stAng="16671458" swAng="963521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5630228" y="1799271"/>
              <a:ext cx="1257950" cy="655117"/>
            </a:xfrm>
            <a:custGeom>
              <a:avLst/>
              <a:gdLst>
                <a:gd name="connsiteX0" fmla="*/ 0 w 1257950"/>
                <a:gd name="connsiteY0" fmla="*/ 109188 h 655117"/>
                <a:gd name="connsiteX1" fmla="*/ 109188 w 1257950"/>
                <a:gd name="connsiteY1" fmla="*/ 0 h 655117"/>
                <a:gd name="connsiteX2" fmla="*/ 1148762 w 1257950"/>
                <a:gd name="connsiteY2" fmla="*/ 0 h 655117"/>
                <a:gd name="connsiteX3" fmla="*/ 1257950 w 1257950"/>
                <a:gd name="connsiteY3" fmla="*/ 109188 h 655117"/>
                <a:gd name="connsiteX4" fmla="*/ 1257950 w 1257950"/>
                <a:gd name="connsiteY4" fmla="*/ 545929 h 655117"/>
                <a:gd name="connsiteX5" fmla="*/ 1148762 w 1257950"/>
                <a:gd name="connsiteY5" fmla="*/ 655117 h 655117"/>
                <a:gd name="connsiteX6" fmla="*/ 109188 w 1257950"/>
                <a:gd name="connsiteY6" fmla="*/ 655117 h 655117"/>
                <a:gd name="connsiteX7" fmla="*/ 0 w 1257950"/>
                <a:gd name="connsiteY7" fmla="*/ 545929 h 655117"/>
                <a:gd name="connsiteX8" fmla="*/ 0 w 1257950"/>
                <a:gd name="connsiteY8" fmla="*/ 109188 h 6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950" h="655117">
                  <a:moveTo>
                    <a:pt x="0" y="109188"/>
                  </a:moveTo>
                  <a:cubicBezTo>
                    <a:pt x="0" y="48885"/>
                    <a:pt x="48885" y="0"/>
                    <a:pt x="109188" y="0"/>
                  </a:cubicBezTo>
                  <a:lnTo>
                    <a:pt x="1148762" y="0"/>
                  </a:lnTo>
                  <a:cubicBezTo>
                    <a:pt x="1209065" y="0"/>
                    <a:pt x="1257950" y="48885"/>
                    <a:pt x="1257950" y="109188"/>
                  </a:cubicBezTo>
                  <a:lnTo>
                    <a:pt x="1257950" y="545929"/>
                  </a:lnTo>
                  <a:cubicBezTo>
                    <a:pt x="1257950" y="606232"/>
                    <a:pt x="1209065" y="655117"/>
                    <a:pt x="1148762" y="655117"/>
                  </a:cubicBezTo>
                  <a:lnTo>
                    <a:pt x="109188" y="655117"/>
                  </a:lnTo>
                  <a:cubicBezTo>
                    <a:pt x="48885" y="655117"/>
                    <a:pt x="0" y="606232"/>
                    <a:pt x="0" y="545929"/>
                  </a:cubicBezTo>
                  <a:lnTo>
                    <a:pt x="0" y="109188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11990" tIns="111990" rIns="111990" bIns="11199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kern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מלזיה</a:t>
              </a:r>
            </a:p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(2016)</a:t>
              </a:r>
              <a:endParaRPr lang="he-IL" sz="2100" b="1" kern="1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552882" y="1859683"/>
              <a:ext cx="4813508" cy="48135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996344" y="599638"/>
                  </a:moveTo>
                  <a:arcTo wR="2406754" hR="2406754" stAng="18680148" swAng="1051752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486268" y="3028420"/>
              <a:ext cx="1257950" cy="655117"/>
            </a:xfrm>
            <a:custGeom>
              <a:avLst/>
              <a:gdLst>
                <a:gd name="connsiteX0" fmla="*/ 0 w 1257950"/>
                <a:gd name="connsiteY0" fmla="*/ 109188 h 655117"/>
                <a:gd name="connsiteX1" fmla="*/ 109188 w 1257950"/>
                <a:gd name="connsiteY1" fmla="*/ 0 h 655117"/>
                <a:gd name="connsiteX2" fmla="*/ 1148762 w 1257950"/>
                <a:gd name="connsiteY2" fmla="*/ 0 h 655117"/>
                <a:gd name="connsiteX3" fmla="*/ 1257950 w 1257950"/>
                <a:gd name="connsiteY3" fmla="*/ 109188 h 655117"/>
                <a:gd name="connsiteX4" fmla="*/ 1257950 w 1257950"/>
                <a:gd name="connsiteY4" fmla="*/ 545929 h 655117"/>
                <a:gd name="connsiteX5" fmla="*/ 1148762 w 1257950"/>
                <a:gd name="connsiteY5" fmla="*/ 655117 h 655117"/>
                <a:gd name="connsiteX6" fmla="*/ 109188 w 1257950"/>
                <a:gd name="connsiteY6" fmla="*/ 655117 h 655117"/>
                <a:gd name="connsiteX7" fmla="*/ 0 w 1257950"/>
                <a:gd name="connsiteY7" fmla="*/ 545929 h 655117"/>
                <a:gd name="connsiteX8" fmla="*/ 0 w 1257950"/>
                <a:gd name="connsiteY8" fmla="*/ 109188 h 6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950" h="655117">
                  <a:moveTo>
                    <a:pt x="0" y="109188"/>
                  </a:moveTo>
                  <a:cubicBezTo>
                    <a:pt x="0" y="48885"/>
                    <a:pt x="48885" y="0"/>
                    <a:pt x="109188" y="0"/>
                  </a:cubicBezTo>
                  <a:lnTo>
                    <a:pt x="1148762" y="0"/>
                  </a:lnTo>
                  <a:cubicBezTo>
                    <a:pt x="1209065" y="0"/>
                    <a:pt x="1257950" y="48885"/>
                    <a:pt x="1257950" y="109188"/>
                  </a:cubicBezTo>
                  <a:lnTo>
                    <a:pt x="1257950" y="545929"/>
                  </a:lnTo>
                  <a:cubicBezTo>
                    <a:pt x="1257950" y="606232"/>
                    <a:pt x="1209065" y="655117"/>
                    <a:pt x="1148762" y="655117"/>
                  </a:cubicBezTo>
                  <a:lnTo>
                    <a:pt x="109188" y="655117"/>
                  </a:lnTo>
                  <a:cubicBezTo>
                    <a:pt x="48885" y="655117"/>
                    <a:pt x="0" y="606232"/>
                    <a:pt x="0" y="545929"/>
                  </a:cubicBezTo>
                  <a:lnTo>
                    <a:pt x="0" y="109188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11990" tIns="111990" rIns="111990" bIns="11199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kern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ניו</a:t>
              </a:r>
              <a:r>
                <a:rPr lang="he-IL" sz="2100" b="1" kern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he-IL" sz="2100" b="1" kern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זילנד</a:t>
              </a:r>
            </a:p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(2016)</a:t>
              </a:r>
              <a:endParaRPr lang="he-IL" sz="2100" b="1" kern="1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51388" y="1372355"/>
              <a:ext cx="4813508" cy="48135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811852" y="2317493"/>
                  </a:moveTo>
                  <a:arcTo wR="2406754" hR="2406754" stAng="21472474" swAng="886746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410394" y="4312487"/>
              <a:ext cx="1257950" cy="655117"/>
            </a:xfrm>
            <a:custGeom>
              <a:avLst/>
              <a:gdLst>
                <a:gd name="connsiteX0" fmla="*/ 0 w 1257950"/>
                <a:gd name="connsiteY0" fmla="*/ 109188 h 655117"/>
                <a:gd name="connsiteX1" fmla="*/ 109188 w 1257950"/>
                <a:gd name="connsiteY1" fmla="*/ 0 h 655117"/>
                <a:gd name="connsiteX2" fmla="*/ 1148762 w 1257950"/>
                <a:gd name="connsiteY2" fmla="*/ 0 h 655117"/>
                <a:gd name="connsiteX3" fmla="*/ 1257950 w 1257950"/>
                <a:gd name="connsiteY3" fmla="*/ 109188 h 655117"/>
                <a:gd name="connsiteX4" fmla="*/ 1257950 w 1257950"/>
                <a:gd name="connsiteY4" fmla="*/ 545929 h 655117"/>
                <a:gd name="connsiteX5" fmla="*/ 1148762 w 1257950"/>
                <a:gd name="connsiteY5" fmla="*/ 655117 h 655117"/>
                <a:gd name="connsiteX6" fmla="*/ 109188 w 1257950"/>
                <a:gd name="connsiteY6" fmla="*/ 655117 h 655117"/>
                <a:gd name="connsiteX7" fmla="*/ 0 w 1257950"/>
                <a:gd name="connsiteY7" fmla="*/ 545929 h 655117"/>
                <a:gd name="connsiteX8" fmla="*/ 0 w 1257950"/>
                <a:gd name="connsiteY8" fmla="*/ 109188 h 6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950" h="655117">
                  <a:moveTo>
                    <a:pt x="0" y="109188"/>
                  </a:moveTo>
                  <a:cubicBezTo>
                    <a:pt x="0" y="48885"/>
                    <a:pt x="48885" y="0"/>
                    <a:pt x="109188" y="0"/>
                  </a:cubicBezTo>
                  <a:lnTo>
                    <a:pt x="1148762" y="0"/>
                  </a:lnTo>
                  <a:cubicBezTo>
                    <a:pt x="1209065" y="0"/>
                    <a:pt x="1257950" y="48885"/>
                    <a:pt x="1257950" y="109188"/>
                  </a:cubicBezTo>
                  <a:lnTo>
                    <a:pt x="1257950" y="545929"/>
                  </a:lnTo>
                  <a:cubicBezTo>
                    <a:pt x="1257950" y="606232"/>
                    <a:pt x="1209065" y="655117"/>
                    <a:pt x="1148762" y="655117"/>
                  </a:cubicBezTo>
                  <a:lnTo>
                    <a:pt x="109188" y="655117"/>
                  </a:lnTo>
                  <a:cubicBezTo>
                    <a:pt x="48885" y="655117"/>
                    <a:pt x="0" y="606232"/>
                    <a:pt x="0" y="545929"/>
                  </a:cubicBezTo>
                  <a:lnTo>
                    <a:pt x="0" y="109188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11990" tIns="111990" rIns="111990" bIns="11199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kern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ספרד</a:t>
              </a:r>
            </a:p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(2016)</a:t>
              </a:r>
              <a:endParaRPr lang="he-IL" sz="2100" b="1" kern="1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25553" y="1340558"/>
              <a:ext cx="4813508" cy="48135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478281" y="3632004"/>
                  </a:moveTo>
                  <a:arcTo wR="2406754" hR="2406754" stAng="1836188" swAng="807808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5630230" y="5425327"/>
              <a:ext cx="1257950" cy="655117"/>
            </a:xfrm>
            <a:custGeom>
              <a:avLst/>
              <a:gdLst>
                <a:gd name="connsiteX0" fmla="*/ 0 w 1257950"/>
                <a:gd name="connsiteY0" fmla="*/ 109188 h 655117"/>
                <a:gd name="connsiteX1" fmla="*/ 109188 w 1257950"/>
                <a:gd name="connsiteY1" fmla="*/ 0 h 655117"/>
                <a:gd name="connsiteX2" fmla="*/ 1148762 w 1257950"/>
                <a:gd name="connsiteY2" fmla="*/ 0 h 655117"/>
                <a:gd name="connsiteX3" fmla="*/ 1257950 w 1257950"/>
                <a:gd name="connsiteY3" fmla="*/ 109188 h 655117"/>
                <a:gd name="connsiteX4" fmla="*/ 1257950 w 1257950"/>
                <a:gd name="connsiteY4" fmla="*/ 545929 h 655117"/>
                <a:gd name="connsiteX5" fmla="*/ 1148762 w 1257950"/>
                <a:gd name="connsiteY5" fmla="*/ 655117 h 655117"/>
                <a:gd name="connsiteX6" fmla="*/ 109188 w 1257950"/>
                <a:gd name="connsiteY6" fmla="*/ 655117 h 655117"/>
                <a:gd name="connsiteX7" fmla="*/ 0 w 1257950"/>
                <a:gd name="connsiteY7" fmla="*/ 545929 h 655117"/>
                <a:gd name="connsiteX8" fmla="*/ 0 w 1257950"/>
                <a:gd name="connsiteY8" fmla="*/ 109188 h 6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950" h="655117">
                  <a:moveTo>
                    <a:pt x="0" y="109188"/>
                  </a:moveTo>
                  <a:cubicBezTo>
                    <a:pt x="0" y="48885"/>
                    <a:pt x="48885" y="0"/>
                    <a:pt x="109188" y="0"/>
                  </a:cubicBezTo>
                  <a:lnTo>
                    <a:pt x="1148762" y="0"/>
                  </a:lnTo>
                  <a:cubicBezTo>
                    <a:pt x="1209065" y="0"/>
                    <a:pt x="1257950" y="48885"/>
                    <a:pt x="1257950" y="109188"/>
                  </a:cubicBezTo>
                  <a:lnTo>
                    <a:pt x="1257950" y="545929"/>
                  </a:lnTo>
                  <a:cubicBezTo>
                    <a:pt x="1257950" y="606232"/>
                    <a:pt x="1209065" y="655117"/>
                    <a:pt x="1148762" y="655117"/>
                  </a:cubicBezTo>
                  <a:lnTo>
                    <a:pt x="109188" y="655117"/>
                  </a:lnTo>
                  <a:cubicBezTo>
                    <a:pt x="48885" y="655117"/>
                    <a:pt x="0" y="606232"/>
                    <a:pt x="0" y="545929"/>
                  </a:cubicBezTo>
                  <a:lnTo>
                    <a:pt x="0" y="109188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11990" tIns="111990" rIns="111990" bIns="11199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kern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ונצואלה</a:t>
              </a:r>
            </a:p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(2016)</a:t>
              </a:r>
              <a:endParaRPr lang="he-IL" sz="2100" b="1" kern="1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09626" y="1318905"/>
              <a:ext cx="4813508" cy="48135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97671" y="4762908"/>
                  </a:moveTo>
                  <a:arcTo wR="2406754" hR="2406754" stAng="4693831" swAng="937191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3890156" y="5877275"/>
              <a:ext cx="1257950" cy="655117"/>
            </a:xfrm>
            <a:custGeom>
              <a:avLst/>
              <a:gdLst>
                <a:gd name="connsiteX0" fmla="*/ 0 w 1257950"/>
                <a:gd name="connsiteY0" fmla="*/ 109188 h 655117"/>
                <a:gd name="connsiteX1" fmla="*/ 109188 w 1257950"/>
                <a:gd name="connsiteY1" fmla="*/ 0 h 655117"/>
                <a:gd name="connsiteX2" fmla="*/ 1148762 w 1257950"/>
                <a:gd name="connsiteY2" fmla="*/ 0 h 655117"/>
                <a:gd name="connsiteX3" fmla="*/ 1257950 w 1257950"/>
                <a:gd name="connsiteY3" fmla="*/ 109188 h 655117"/>
                <a:gd name="connsiteX4" fmla="*/ 1257950 w 1257950"/>
                <a:gd name="connsiteY4" fmla="*/ 545929 h 655117"/>
                <a:gd name="connsiteX5" fmla="*/ 1148762 w 1257950"/>
                <a:gd name="connsiteY5" fmla="*/ 655117 h 655117"/>
                <a:gd name="connsiteX6" fmla="*/ 109188 w 1257950"/>
                <a:gd name="connsiteY6" fmla="*/ 655117 h 655117"/>
                <a:gd name="connsiteX7" fmla="*/ 0 w 1257950"/>
                <a:gd name="connsiteY7" fmla="*/ 545929 h 655117"/>
                <a:gd name="connsiteX8" fmla="*/ 0 w 1257950"/>
                <a:gd name="connsiteY8" fmla="*/ 109188 h 6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950" h="655117">
                  <a:moveTo>
                    <a:pt x="0" y="109188"/>
                  </a:moveTo>
                  <a:cubicBezTo>
                    <a:pt x="0" y="48885"/>
                    <a:pt x="48885" y="0"/>
                    <a:pt x="109188" y="0"/>
                  </a:cubicBezTo>
                  <a:lnTo>
                    <a:pt x="1148762" y="0"/>
                  </a:lnTo>
                  <a:cubicBezTo>
                    <a:pt x="1209065" y="0"/>
                    <a:pt x="1257950" y="48885"/>
                    <a:pt x="1257950" y="109188"/>
                  </a:cubicBezTo>
                  <a:lnTo>
                    <a:pt x="1257950" y="545929"/>
                  </a:lnTo>
                  <a:cubicBezTo>
                    <a:pt x="1257950" y="606232"/>
                    <a:pt x="1209065" y="655117"/>
                    <a:pt x="1148762" y="655117"/>
                  </a:cubicBezTo>
                  <a:lnTo>
                    <a:pt x="109188" y="655117"/>
                  </a:lnTo>
                  <a:cubicBezTo>
                    <a:pt x="48885" y="655117"/>
                    <a:pt x="0" y="606232"/>
                    <a:pt x="0" y="545929"/>
                  </a:cubicBezTo>
                  <a:lnTo>
                    <a:pt x="0" y="109188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11990" tIns="111990" rIns="111990" bIns="11199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kern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סנגל</a:t>
              </a:r>
            </a:p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(2017)</a:t>
              </a:r>
              <a:endParaRPr lang="he-IL" sz="2100" b="1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374364" y="1297339"/>
              <a:ext cx="4813508" cy="48135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08416" y="4811359"/>
                  </a:moveTo>
                  <a:arcTo wR="2406754" hR="2406754" stAng="5254744" swAng="1037473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2123720" y="5373220"/>
              <a:ext cx="1257950" cy="655117"/>
            </a:xfrm>
            <a:custGeom>
              <a:avLst/>
              <a:gdLst>
                <a:gd name="connsiteX0" fmla="*/ 0 w 1257950"/>
                <a:gd name="connsiteY0" fmla="*/ 109188 h 655117"/>
                <a:gd name="connsiteX1" fmla="*/ 109188 w 1257950"/>
                <a:gd name="connsiteY1" fmla="*/ 0 h 655117"/>
                <a:gd name="connsiteX2" fmla="*/ 1148762 w 1257950"/>
                <a:gd name="connsiteY2" fmla="*/ 0 h 655117"/>
                <a:gd name="connsiteX3" fmla="*/ 1257950 w 1257950"/>
                <a:gd name="connsiteY3" fmla="*/ 109188 h 655117"/>
                <a:gd name="connsiteX4" fmla="*/ 1257950 w 1257950"/>
                <a:gd name="connsiteY4" fmla="*/ 545929 h 655117"/>
                <a:gd name="connsiteX5" fmla="*/ 1148762 w 1257950"/>
                <a:gd name="connsiteY5" fmla="*/ 655117 h 655117"/>
                <a:gd name="connsiteX6" fmla="*/ 109188 w 1257950"/>
                <a:gd name="connsiteY6" fmla="*/ 655117 h 655117"/>
                <a:gd name="connsiteX7" fmla="*/ 0 w 1257950"/>
                <a:gd name="connsiteY7" fmla="*/ 545929 h 655117"/>
                <a:gd name="connsiteX8" fmla="*/ 0 w 1257950"/>
                <a:gd name="connsiteY8" fmla="*/ 109188 h 6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950" h="655117">
                  <a:moveTo>
                    <a:pt x="0" y="109188"/>
                  </a:moveTo>
                  <a:cubicBezTo>
                    <a:pt x="0" y="48885"/>
                    <a:pt x="48885" y="0"/>
                    <a:pt x="109188" y="0"/>
                  </a:cubicBezTo>
                  <a:lnTo>
                    <a:pt x="1148762" y="0"/>
                  </a:lnTo>
                  <a:cubicBezTo>
                    <a:pt x="1209065" y="0"/>
                    <a:pt x="1257950" y="48885"/>
                    <a:pt x="1257950" y="109188"/>
                  </a:cubicBezTo>
                  <a:lnTo>
                    <a:pt x="1257950" y="545929"/>
                  </a:lnTo>
                  <a:cubicBezTo>
                    <a:pt x="1257950" y="606232"/>
                    <a:pt x="1209065" y="655117"/>
                    <a:pt x="1148762" y="655117"/>
                  </a:cubicBezTo>
                  <a:lnTo>
                    <a:pt x="109188" y="655117"/>
                  </a:lnTo>
                  <a:cubicBezTo>
                    <a:pt x="48885" y="655117"/>
                    <a:pt x="0" y="606232"/>
                    <a:pt x="0" y="545929"/>
                  </a:cubicBezTo>
                  <a:lnTo>
                    <a:pt x="0" y="109188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11990" tIns="111990" rIns="111990" bIns="11199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kern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מצרים</a:t>
              </a:r>
            </a:p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(2017)</a:t>
              </a:r>
              <a:endParaRPr lang="he-IL" sz="2100" b="1" kern="1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887675" y="1390537"/>
              <a:ext cx="4813508" cy="48135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83845" y="3978208"/>
                  </a:moveTo>
                  <a:arcTo wR="2406754" hR="2406754" stAng="8354204" swAng="830067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1407645" y="4226875"/>
              <a:ext cx="1257950" cy="655117"/>
            </a:xfrm>
            <a:custGeom>
              <a:avLst/>
              <a:gdLst>
                <a:gd name="connsiteX0" fmla="*/ 0 w 1257950"/>
                <a:gd name="connsiteY0" fmla="*/ 109188 h 655117"/>
                <a:gd name="connsiteX1" fmla="*/ 109188 w 1257950"/>
                <a:gd name="connsiteY1" fmla="*/ 0 h 655117"/>
                <a:gd name="connsiteX2" fmla="*/ 1148762 w 1257950"/>
                <a:gd name="connsiteY2" fmla="*/ 0 h 655117"/>
                <a:gd name="connsiteX3" fmla="*/ 1257950 w 1257950"/>
                <a:gd name="connsiteY3" fmla="*/ 109188 h 655117"/>
                <a:gd name="connsiteX4" fmla="*/ 1257950 w 1257950"/>
                <a:gd name="connsiteY4" fmla="*/ 545929 h 655117"/>
                <a:gd name="connsiteX5" fmla="*/ 1148762 w 1257950"/>
                <a:gd name="connsiteY5" fmla="*/ 655117 h 655117"/>
                <a:gd name="connsiteX6" fmla="*/ 109188 w 1257950"/>
                <a:gd name="connsiteY6" fmla="*/ 655117 h 655117"/>
                <a:gd name="connsiteX7" fmla="*/ 0 w 1257950"/>
                <a:gd name="connsiteY7" fmla="*/ 545929 h 655117"/>
                <a:gd name="connsiteX8" fmla="*/ 0 w 1257950"/>
                <a:gd name="connsiteY8" fmla="*/ 109188 h 6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950" h="655117">
                  <a:moveTo>
                    <a:pt x="0" y="109188"/>
                  </a:moveTo>
                  <a:cubicBezTo>
                    <a:pt x="0" y="48885"/>
                    <a:pt x="48885" y="0"/>
                    <a:pt x="109188" y="0"/>
                  </a:cubicBezTo>
                  <a:lnTo>
                    <a:pt x="1148762" y="0"/>
                  </a:lnTo>
                  <a:cubicBezTo>
                    <a:pt x="1209065" y="0"/>
                    <a:pt x="1257950" y="48885"/>
                    <a:pt x="1257950" y="109188"/>
                  </a:cubicBezTo>
                  <a:lnTo>
                    <a:pt x="1257950" y="545929"/>
                  </a:lnTo>
                  <a:cubicBezTo>
                    <a:pt x="1257950" y="606232"/>
                    <a:pt x="1209065" y="655117"/>
                    <a:pt x="1148762" y="655117"/>
                  </a:cubicBezTo>
                  <a:lnTo>
                    <a:pt x="109188" y="655117"/>
                  </a:lnTo>
                  <a:cubicBezTo>
                    <a:pt x="48885" y="655117"/>
                    <a:pt x="0" y="606232"/>
                    <a:pt x="0" y="545929"/>
                  </a:cubicBezTo>
                  <a:lnTo>
                    <a:pt x="0" y="109188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11990" tIns="111990" rIns="111990" bIns="11199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kern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אוקראינה </a:t>
              </a:r>
            </a:p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(2017)</a:t>
              </a:r>
              <a:endParaRPr lang="he-IL" sz="2100" b="1" kern="1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968795" y="1675855"/>
              <a:ext cx="4813508" cy="48135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90" y="2543537"/>
                  </a:moveTo>
                  <a:arcTo wR="2406754" hR="2406754" stAng="10604517" swAng="1053487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1493244" y="2825764"/>
              <a:ext cx="1257950" cy="655117"/>
            </a:xfrm>
            <a:custGeom>
              <a:avLst/>
              <a:gdLst>
                <a:gd name="connsiteX0" fmla="*/ 0 w 1257950"/>
                <a:gd name="connsiteY0" fmla="*/ 109188 h 655117"/>
                <a:gd name="connsiteX1" fmla="*/ 109188 w 1257950"/>
                <a:gd name="connsiteY1" fmla="*/ 0 h 655117"/>
                <a:gd name="connsiteX2" fmla="*/ 1148762 w 1257950"/>
                <a:gd name="connsiteY2" fmla="*/ 0 h 655117"/>
                <a:gd name="connsiteX3" fmla="*/ 1257950 w 1257950"/>
                <a:gd name="connsiteY3" fmla="*/ 109188 h 655117"/>
                <a:gd name="connsiteX4" fmla="*/ 1257950 w 1257950"/>
                <a:gd name="connsiteY4" fmla="*/ 545929 h 655117"/>
                <a:gd name="connsiteX5" fmla="*/ 1148762 w 1257950"/>
                <a:gd name="connsiteY5" fmla="*/ 655117 h 655117"/>
                <a:gd name="connsiteX6" fmla="*/ 109188 w 1257950"/>
                <a:gd name="connsiteY6" fmla="*/ 655117 h 655117"/>
                <a:gd name="connsiteX7" fmla="*/ 0 w 1257950"/>
                <a:gd name="connsiteY7" fmla="*/ 545929 h 655117"/>
                <a:gd name="connsiteX8" fmla="*/ 0 w 1257950"/>
                <a:gd name="connsiteY8" fmla="*/ 109188 h 6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950" h="655117">
                  <a:moveTo>
                    <a:pt x="0" y="109188"/>
                  </a:moveTo>
                  <a:cubicBezTo>
                    <a:pt x="0" y="48885"/>
                    <a:pt x="48885" y="0"/>
                    <a:pt x="109188" y="0"/>
                  </a:cubicBezTo>
                  <a:lnTo>
                    <a:pt x="1148762" y="0"/>
                  </a:lnTo>
                  <a:cubicBezTo>
                    <a:pt x="1209065" y="0"/>
                    <a:pt x="1257950" y="48885"/>
                    <a:pt x="1257950" y="109188"/>
                  </a:cubicBezTo>
                  <a:lnTo>
                    <a:pt x="1257950" y="545929"/>
                  </a:lnTo>
                  <a:cubicBezTo>
                    <a:pt x="1257950" y="606232"/>
                    <a:pt x="1209065" y="655117"/>
                    <a:pt x="1148762" y="655117"/>
                  </a:cubicBezTo>
                  <a:lnTo>
                    <a:pt x="109188" y="655117"/>
                  </a:lnTo>
                  <a:cubicBezTo>
                    <a:pt x="48885" y="655117"/>
                    <a:pt x="0" y="606232"/>
                    <a:pt x="0" y="545929"/>
                  </a:cubicBezTo>
                  <a:lnTo>
                    <a:pt x="0" y="109188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11990" tIns="111990" rIns="111990" bIns="11199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kern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אורוגואי</a:t>
              </a:r>
            </a:p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(2017)</a:t>
              </a:r>
              <a:endParaRPr lang="he-IL" sz="2100" b="1" kern="1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751831" y="1882419"/>
              <a:ext cx="4813508" cy="48135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99141" y="939279"/>
                  </a:moveTo>
                  <a:arcTo wR="2406754" hR="2406754" stAng="13054206" swAng="718798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2263689" y="1799259"/>
              <a:ext cx="1257950" cy="655117"/>
            </a:xfrm>
            <a:custGeom>
              <a:avLst/>
              <a:gdLst>
                <a:gd name="connsiteX0" fmla="*/ 0 w 1257950"/>
                <a:gd name="connsiteY0" fmla="*/ 109188 h 655117"/>
                <a:gd name="connsiteX1" fmla="*/ 109188 w 1257950"/>
                <a:gd name="connsiteY1" fmla="*/ 0 h 655117"/>
                <a:gd name="connsiteX2" fmla="*/ 1148762 w 1257950"/>
                <a:gd name="connsiteY2" fmla="*/ 0 h 655117"/>
                <a:gd name="connsiteX3" fmla="*/ 1257950 w 1257950"/>
                <a:gd name="connsiteY3" fmla="*/ 109188 h 655117"/>
                <a:gd name="connsiteX4" fmla="*/ 1257950 w 1257950"/>
                <a:gd name="connsiteY4" fmla="*/ 545929 h 655117"/>
                <a:gd name="connsiteX5" fmla="*/ 1148762 w 1257950"/>
                <a:gd name="connsiteY5" fmla="*/ 655117 h 655117"/>
                <a:gd name="connsiteX6" fmla="*/ 109188 w 1257950"/>
                <a:gd name="connsiteY6" fmla="*/ 655117 h 655117"/>
                <a:gd name="connsiteX7" fmla="*/ 0 w 1257950"/>
                <a:gd name="connsiteY7" fmla="*/ 545929 h 655117"/>
                <a:gd name="connsiteX8" fmla="*/ 0 w 1257950"/>
                <a:gd name="connsiteY8" fmla="*/ 109188 h 6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950" h="655117">
                  <a:moveTo>
                    <a:pt x="0" y="109188"/>
                  </a:moveTo>
                  <a:cubicBezTo>
                    <a:pt x="0" y="48885"/>
                    <a:pt x="48885" y="0"/>
                    <a:pt x="109188" y="0"/>
                  </a:cubicBezTo>
                  <a:lnTo>
                    <a:pt x="1148762" y="0"/>
                  </a:lnTo>
                  <a:cubicBezTo>
                    <a:pt x="1209065" y="0"/>
                    <a:pt x="1257950" y="48885"/>
                    <a:pt x="1257950" y="109188"/>
                  </a:cubicBezTo>
                  <a:lnTo>
                    <a:pt x="1257950" y="545929"/>
                  </a:lnTo>
                  <a:cubicBezTo>
                    <a:pt x="1257950" y="606232"/>
                    <a:pt x="1209065" y="655117"/>
                    <a:pt x="1148762" y="655117"/>
                  </a:cubicBezTo>
                  <a:lnTo>
                    <a:pt x="109188" y="655117"/>
                  </a:lnTo>
                  <a:cubicBezTo>
                    <a:pt x="48885" y="655117"/>
                    <a:pt x="0" y="606232"/>
                    <a:pt x="0" y="545929"/>
                  </a:cubicBezTo>
                  <a:lnTo>
                    <a:pt x="0" y="109188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11990" tIns="111990" rIns="111990" bIns="11199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kern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יפן</a:t>
              </a:r>
            </a:p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1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(2017)</a:t>
              </a:r>
              <a:endParaRPr lang="he-IL" sz="2100" b="1" kern="1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940517" y="1575158"/>
              <a:ext cx="4813508" cy="48135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98179" y="221521"/>
                  </a:moveTo>
                  <a:arcTo wR="2406754" hR="2406754" stAng="14713484" swAng="861521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xmlns="" val="33007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-315416"/>
            <a:ext cx="6216352" cy="99580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e-IL" cap="all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N Barak" pitchFamily="2" charset="-79"/>
                <a:ea typeface="Arial Unicode MS" pitchFamily="34" charset="-128"/>
                <a:cs typeface="BN Barak" pitchFamily="2" charset="-79"/>
              </a:rPr>
              <a:t>האו"ם סביבנו</a:t>
            </a:r>
            <a:endParaRPr lang="en-US" cap="all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N Barak" pitchFamily="2" charset="-79"/>
              <a:ea typeface="Arial Unicode MS" pitchFamily="34" charset="-128"/>
              <a:cs typeface="BN Barak" pitchFamily="2" charset="-79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1484114"/>
            <a:ext cx="4038600" cy="21891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11480" algn="ctr"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he-IL" sz="3300" b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נציגי המזכ"ל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he-IL" smtClean="0"/>
              <a:t> </a:t>
            </a:r>
            <a:r>
              <a:rPr lang="en-US" smtClean="0">
                <a:cs typeface="Arial" pitchFamily="34" charset="0"/>
              </a:rPr>
              <a:t> 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UNSCO </a:t>
            </a:r>
            <a:r>
              <a:rPr lang="he-IL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(ירושלים)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UNSCOL</a:t>
            </a:r>
            <a:r>
              <a:rPr lang="he-IL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(ביירות)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he-IL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הנציג ליישום 1559 (נ"י)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499992" y="1628800"/>
            <a:ext cx="4355976" cy="1706562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11480" algn="ctr"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he-IL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כוחות שלום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UNIFIL</a:t>
            </a:r>
            <a:endParaRPr lang="he-IL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48640" indent="-411480" algn="ctr"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UNDOF</a:t>
            </a:r>
            <a:endParaRPr lang="he-IL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48640" indent="-411480" algn="ctr"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UNTSO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66973" y="4003700"/>
            <a:ext cx="4038600" cy="218757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11480"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he-IL" sz="3300" b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תכניות פיתוח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UNDP</a:t>
            </a:r>
            <a:r>
              <a:rPr lang="he-IL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UNPP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UNICEF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UNEP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571306" y="4109773"/>
            <a:ext cx="4183062" cy="2160587"/>
          </a:xfrm>
          <a:prstGeom prst="rect">
            <a:avLst/>
          </a:prstGeom>
        </p:spPr>
        <p:txBody>
          <a:bodyPr vert="horz" lIns="91440" tIns="45720" rIns="91440" bIns="45720" rtlCol="1">
            <a:normAutofit fontScale="47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11480" algn="ctr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he-IL" sz="6900" b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תכניות סיוע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5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UNRWA</a:t>
            </a:r>
            <a:endParaRPr lang="he-IL" sz="51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48640" indent="-411480" algn="ctr"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5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OCHA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5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WFP</a:t>
            </a:r>
            <a:endParaRPr lang="he-IL" sz="51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48640" indent="-411480" algn="ctr"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5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UNHCR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7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418" y="1639623"/>
            <a:ext cx="7921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418" y="4109773"/>
            <a:ext cx="7921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3411" y="4076725"/>
            <a:ext cx="7921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1973" y="1628800"/>
            <a:ext cx="7921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86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387424"/>
            <a:ext cx="7787208" cy="115699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cap="all" dirty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N Barak" pitchFamily="2" charset="-79"/>
                <a:ea typeface="Arial Unicode MS" pitchFamily="34" charset="-128"/>
                <a:cs typeface="BN Barak" pitchFamily="2" charset="-79"/>
              </a:rPr>
              <a:t>פריסת כוחות השלום של האו"ם</a:t>
            </a:r>
            <a:endParaRPr lang="en-US" cap="all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N Barak" pitchFamily="2" charset="-79"/>
              <a:ea typeface="Arial Unicode MS" pitchFamily="34" charset="-128"/>
              <a:cs typeface="BN Barak" pitchFamily="2" charset="-79"/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323850" y="134143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395536" y="5590981"/>
            <a:ext cx="75437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תקציב כּוֹחוֹת השלוֹם של האו"ם: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כ- 8.47 מיליארד דוֹלר   </a:t>
            </a:r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he-I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יולי 2014-יוני </a:t>
            </a:r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2015)</a:t>
            </a:r>
          </a:p>
          <a:p>
            <a:r>
              <a:rPr lang="he-IL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תרומוֹת נוספות לכוחות השלום: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כ- 2.17 מיליארד דוֹלר   </a:t>
            </a:r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(מרץ 2015) 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084168" y="1340768"/>
            <a:ext cx="28083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נכון למרץ  2015 :</a:t>
            </a:r>
          </a:p>
          <a:p>
            <a:endParaRPr lang="he-IL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סה"כ </a:t>
            </a:r>
            <a:r>
              <a:rPr lang="he-IL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כ'א</a:t>
            </a:r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מ-120 מדינות ב- 16 בסיסי כוחות השלום של האו"ם:</a:t>
            </a:r>
          </a:p>
          <a:p>
            <a:endParaRPr lang="he-IL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he-IL" sz="1600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125,666</a:t>
            </a:r>
          </a:p>
          <a:p>
            <a:pPr algn="ctr"/>
            <a:endParaRPr lang="he-IL" sz="1600" b="1" dirty="0" smtClean="0">
              <a:solidFill>
                <a:schemeClr val="accent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e-IL" sz="1600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בעלות של מעל ל-10 מיליארד $</a:t>
            </a:r>
          </a:p>
          <a:p>
            <a:endParaRPr lang="he-IL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מתוֹכם :</a:t>
            </a:r>
          </a:p>
          <a:p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91,962 	אנשי צבא</a:t>
            </a:r>
          </a:p>
          <a:p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1,781 	משקיפים צבאיים</a:t>
            </a:r>
          </a:p>
          <a:p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13,122 	שוטרים</a:t>
            </a:r>
          </a:p>
          <a:p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5,277 	אזרחים בינ"ל</a:t>
            </a:r>
          </a:p>
          <a:p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11,678 	אזרחים מקומיים</a:t>
            </a:r>
          </a:p>
          <a:p>
            <a:r>
              <a:rPr lang="he-I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1,846 	אזרחים מתנדבים</a:t>
            </a:r>
          </a:p>
          <a:p>
            <a:endParaRPr lang="he-IL" sz="1400" b="1" dirty="0" smtClean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he-IL" b="1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62" y="1412776"/>
            <a:ext cx="6014466" cy="377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7249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 txBox="1">
            <a:spLocks/>
          </p:cNvSpPr>
          <p:nvPr/>
        </p:nvSpPr>
        <p:spPr>
          <a:xfrm>
            <a:off x="755576" y="-459432"/>
            <a:ext cx="7866583" cy="100811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/>
                <a:cs typeface="Levenim MT" pitchFamily="2" charset="-79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/>
                <a:cs typeface="Levenim MT" pitchFamily="2" charset="-79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/>
                <a:cs typeface="Levenim MT" pitchFamily="2" charset="-79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/>
                <a:cs typeface="Levenim MT" pitchFamily="2" charset="-79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/>
                <a:cs typeface="Levenim MT" pitchFamily="2" charset="-79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/>
                <a:cs typeface="Levenim MT" pitchFamily="2" charset="-79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/>
                <a:cs typeface="Levenim MT" pitchFamily="2" charset="-79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/>
                <a:cs typeface="Levenim MT" pitchFamily="2" charset="-79"/>
              </a:defRPr>
            </a:lvl9pPr>
          </a:lstStyle>
          <a:p>
            <a:pPr eaLnBrk="1" hangingPunct="1"/>
            <a:r>
              <a:rPr lang="he-IL" dirty="0" smtClean="0"/>
              <a:t/>
            </a:r>
            <a:br>
              <a:rPr lang="he-IL" dirty="0" smtClean="0"/>
            </a:br>
            <a:r>
              <a:rPr lang="he-IL" sz="5300" cap="all" dirty="0">
                <a:solidFill>
                  <a:schemeClr val="accent6"/>
                </a:solidFill>
                <a:latin typeface="BN Barak" pitchFamily="2" charset="-79"/>
                <a:ea typeface="Arial Unicode MS" pitchFamily="34" charset="-128"/>
                <a:cs typeface="BN Barak" pitchFamily="2" charset="-79"/>
              </a:rPr>
              <a:t>תרומת מדינות לתקציב האו"ם</a:t>
            </a:r>
            <a:endParaRPr lang="he-IL" sz="4800" cap="all" dirty="0">
              <a:solidFill>
                <a:schemeClr val="accent6"/>
              </a:solidFill>
              <a:latin typeface="BN Barak" pitchFamily="2" charset="-79"/>
              <a:ea typeface="Arial Unicode MS" pitchFamily="34" charset="-128"/>
              <a:cs typeface="BN Barak" pitchFamily="2" charset="-79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8235095"/>
              </p:ext>
            </p:extLst>
          </p:nvPr>
        </p:nvGraphicFramePr>
        <p:xfrm>
          <a:off x="323528" y="1196752"/>
          <a:ext cx="1512168" cy="5112573"/>
        </p:xfrm>
        <a:graphic>
          <a:graphicData uri="http://schemas.openxmlformats.org/drawingml/2006/table">
            <a:tbl>
              <a:tblPr firstRow="1" firstCol="1" bandRow="1"/>
              <a:tblGrid>
                <a:gridCol w="882097"/>
                <a:gridCol w="630071"/>
              </a:tblGrid>
              <a:tr h="63886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USA</a:t>
                      </a:r>
                      <a:endParaRPr lang="en-US" sz="28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22</a:t>
                      </a:r>
                      <a:endParaRPr lang="en-US" sz="28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3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Japan </a:t>
                      </a:r>
                      <a:endParaRPr lang="en-US" sz="1200" b="1" dirty="0">
                        <a:solidFill>
                          <a:schemeClr val="accent3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3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10.833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Germany 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7.141</a:t>
                      </a:r>
                      <a:endParaRPr lang="en-US" sz="24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France 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5.593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UK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5.179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B76F6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China </a:t>
                      </a:r>
                      <a:endParaRPr lang="en-US" sz="1200" b="1" dirty="0">
                        <a:solidFill>
                          <a:srgbClr val="B76F6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B76F6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5.148</a:t>
                      </a:r>
                      <a:endParaRPr lang="en-US" sz="2400" dirty="0">
                        <a:solidFill>
                          <a:srgbClr val="B76F6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Italy </a:t>
                      </a:r>
                      <a:endParaRPr lang="en-US" sz="12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4.448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A65B4C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Canada </a:t>
                      </a:r>
                      <a:endParaRPr lang="en-US" sz="1200" b="1" dirty="0">
                        <a:solidFill>
                          <a:srgbClr val="A65B4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A65B4C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2.984</a:t>
                      </a:r>
                      <a:endParaRPr lang="en-US" sz="2400" dirty="0">
                        <a:solidFill>
                          <a:srgbClr val="A65B4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Spain </a:t>
                      </a:r>
                      <a:endParaRPr lang="en-US" sz="12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2.973</a:t>
                      </a:r>
                      <a:endParaRPr lang="en-US" sz="24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EE06D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Brazil </a:t>
                      </a:r>
                      <a:endParaRPr lang="en-US" sz="1200" b="1" dirty="0">
                        <a:solidFill>
                          <a:srgbClr val="1EE06D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1EE06D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2.934</a:t>
                      </a:r>
                      <a:endParaRPr lang="en-US" sz="2400" dirty="0">
                        <a:solidFill>
                          <a:srgbClr val="1EE06D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91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Russian Federation </a:t>
                      </a:r>
                      <a:endParaRPr lang="en-US" sz="1200" b="1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5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2.438</a:t>
                      </a:r>
                      <a:endParaRPr lang="en-US" sz="2400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Australia </a:t>
                      </a:r>
                      <a:endParaRPr lang="en-US" sz="12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2.074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91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Republic of Korea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1.994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Mexico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1.842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Netherlands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1.654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Turkey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1.328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Switzerland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1.047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0082072"/>
              </p:ext>
            </p:extLst>
          </p:nvPr>
        </p:nvGraphicFramePr>
        <p:xfrm>
          <a:off x="1907704" y="1340768"/>
          <a:ext cx="1512168" cy="4997895"/>
        </p:xfrm>
        <a:graphic>
          <a:graphicData uri="http://schemas.openxmlformats.org/drawingml/2006/table">
            <a:tbl>
              <a:tblPr firstRow="1" firstCol="1" bandRow="1"/>
              <a:tblGrid>
                <a:gridCol w="756084"/>
                <a:gridCol w="756084"/>
              </a:tblGrid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Belgium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0.998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Sweden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0.96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Poland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0.921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Saudi Arabia 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0.864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Norway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0.851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Austria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0.798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Denmark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0.675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India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0.666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Greece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0.638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Venezuela</a:t>
                      </a:r>
                      <a:endParaRPr kumimoji="0" lang="en-US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0.627</a:t>
                      </a:r>
                      <a:endParaRPr kumimoji="0" lang="en-US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UAE</a:t>
                      </a:r>
                      <a:endParaRPr kumimoji="0" lang="en-US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0.595</a:t>
                      </a:r>
                      <a:endParaRPr kumimoji="0" lang="en-US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Finland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0.519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Portugal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0.474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Argentina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0.432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Ireland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0.418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Israel </a:t>
                      </a:r>
                      <a:endParaRPr lang="en-US" sz="14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0.396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Czech </a:t>
                      </a: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Republic 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0.386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Singapore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0.384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South Africa 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0.372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Iran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0.356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5134046"/>
              </p:ext>
            </p:extLst>
          </p:nvPr>
        </p:nvGraphicFramePr>
        <p:xfrm>
          <a:off x="3563888" y="1340768"/>
          <a:ext cx="1584176" cy="4968557"/>
        </p:xfrm>
        <a:graphic>
          <a:graphicData uri="http://schemas.openxmlformats.org/drawingml/2006/table">
            <a:tbl>
              <a:tblPr firstRow="1" firstCol="1" bandRow="1"/>
              <a:tblGrid>
                <a:gridCol w="792088"/>
                <a:gridCol w="792088"/>
              </a:tblGrid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Indonesia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0.346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Chile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0.334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Malaysia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0.281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Kuwait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0.273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Hungary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0.266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Colombia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0.259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New Zealand 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0.253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Thailand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0.239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Romania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0.226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Qatar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0.209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Slovakia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0.171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Philippines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0.154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Libya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0.142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Algeria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0.137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Egypt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0.134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Croatia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0.126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Kazakhstan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0.121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Peru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0.117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Oman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0.102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Slovenia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0.1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7246767"/>
              </p:ext>
            </p:extLst>
          </p:nvPr>
        </p:nvGraphicFramePr>
        <p:xfrm>
          <a:off x="5364088" y="1340768"/>
          <a:ext cx="1728192" cy="4985392"/>
        </p:xfrm>
        <a:graphic>
          <a:graphicData uri="http://schemas.openxmlformats.org/drawingml/2006/table">
            <a:tbl>
              <a:tblPr firstRow="1" firstCol="1" bandRow="1"/>
              <a:tblGrid>
                <a:gridCol w="864096"/>
                <a:gridCol w="864096"/>
              </a:tblGrid>
              <a:tr h="2231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Ukraine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0.099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Nigeria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0.09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Pakistan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0.085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Luxembourg 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0.081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Lithuania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0.073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Cuba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0.069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Iraq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0.068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Morocco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0.062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Belarus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0.056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Uruguay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0.052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Bulgaria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0.047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Cyprus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0.047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Latvia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0.047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Dominican Republi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0.045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Ecuador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0.044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Trinidad,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Tobago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0.044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Lebanon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0.042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Viet Nam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0.042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Azerbaijan 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0.04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Estonia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0.04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1230289"/>
              </p:ext>
            </p:extLst>
          </p:nvPr>
        </p:nvGraphicFramePr>
        <p:xfrm>
          <a:off x="7164288" y="3212976"/>
          <a:ext cx="1846446" cy="3119628"/>
        </p:xfrm>
        <a:graphic>
          <a:graphicData uri="http://schemas.openxmlformats.org/drawingml/2006/table">
            <a:tbl>
              <a:tblPr firstRow="1" firstCol="1" bandRow="1"/>
              <a:tblGrid>
                <a:gridCol w="923223"/>
                <a:gridCol w="923223"/>
              </a:tblGrid>
              <a:tr h="1809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Serbia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0.04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Bahrain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0.039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Costa Rica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0.038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Syrian Arab Republic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0.036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Tunisia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0.036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Guatemala 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0.027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Iceland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0.027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Brunei Darussalam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0.026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Panama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0.026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Sri Lanka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0.025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Jordan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0.022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Gabon 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0.02</a:t>
                      </a:r>
                      <a:endPara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Turkmenistan 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0.019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668344" y="926138"/>
            <a:ext cx="1296144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600" cap="all" dirty="0">
                <a:solidFill>
                  <a:schemeClr val="accent6"/>
                </a:solidFill>
                <a:latin typeface="BN Barak" pitchFamily="2" charset="-79"/>
                <a:ea typeface="Arial Unicode MS" pitchFamily="34" charset="-128"/>
                <a:cs typeface="BN Barak" pitchFamily="2" charset="-79"/>
              </a:rPr>
              <a:t>%</a:t>
            </a:r>
            <a:endParaRPr lang="he-IL" sz="16600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6237312"/>
            <a:ext cx="6480720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700" b="1" dirty="0" smtClean="0">
                <a:solidFill>
                  <a:srgbClr val="FF0000"/>
                </a:solidFill>
              </a:rPr>
              <a:t>ישראל מדורגת במקום ה-33 בסולם התשלומים</a:t>
            </a:r>
          </a:p>
          <a:p>
            <a:r>
              <a:rPr lang="he-IL" sz="1700" b="1" dirty="0" smtClean="0">
                <a:solidFill>
                  <a:srgbClr val="FF0000"/>
                </a:solidFill>
              </a:rPr>
              <a:t>ב- 2014 שילמה 43 מיליון $ מתוכם 28 מיליון $ לכוחות שמירת שלום</a:t>
            </a:r>
            <a:endParaRPr lang="he-IL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052736"/>
            <a:ext cx="8229600" cy="436910"/>
          </a:xfrm>
        </p:spPr>
        <p:txBody>
          <a:bodyPr>
            <a:normAutofit fontScale="90000"/>
          </a:bodyPr>
          <a:lstStyle/>
          <a:p>
            <a:pPr algn="ctr"/>
            <a:r>
              <a:rPr lang="he-IL" altLang="en-US" sz="4800" dirty="0" smtClean="0">
                <a:solidFill>
                  <a:schemeClr val="accent6"/>
                </a:solidFill>
              </a:rPr>
              <a:t>או"ם ממש לא שמום.....</a:t>
            </a:r>
            <a:endParaRPr lang="en-US" altLang="en-US" sz="4800" dirty="0" smtClean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46603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97542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388</Words>
  <Application>Microsoft Office PowerPoint</Application>
  <PresentationFormat>‫הצגה על המסך (4:3)</PresentationFormat>
  <Paragraphs>255</Paragraphs>
  <Slides>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Office Theme</vt:lpstr>
      <vt:lpstr>שקופית 1</vt:lpstr>
      <vt:lpstr>שקופית 2</vt:lpstr>
      <vt:lpstr>שקופית 3</vt:lpstr>
      <vt:lpstr>שקופית 4</vt:lpstr>
      <vt:lpstr>שקופית 5</vt:lpstr>
      <vt:lpstr>פריסת כוחות השלום של האו"ם</vt:lpstr>
      <vt:lpstr>שקופית 7</vt:lpstr>
      <vt:lpstr>או"ם ממש לא שמום.....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 Ofer</dc:creator>
  <cp:lastModifiedBy>haimwaxman</cp:lastModifiedBy>
  <cp:revision>148</cp:revision>
  <cp:lastPrinted>2015-07-06T06:50:56Z</cp:lastPrinted>
  <dcterms:created xsi:type="dcterms:W3CDTF">2014-09-22T10:52:09Z</dcterms:created>
  <dcterms:modified xsi:type="dcterms:W3CDTF">2016-12-25T05:27:03Z</dcterms:modified>
</cp:coreProperties>
</file>