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94" r:id="rId2"/>
    <p:sldId id="323" r:id="rId3"/>
    <p:sldId id="295" r:id="rId4"/>
    <p:sldId id="296" r:id="rId5"/>
    <p:sldId id="306" r:id="rId6"/>
    <p:sldId id="297" r:id="rId7"/>
    <p:sldId id="300" r:id="rId8"/>
    <p:sldId id="305" r:id="rId9"/>
    <p:sldId id="298" r:id="rId10"/>
    <p:sldId id="299" r:id="rId11"/>
    <p:sldId id="308" r:id="rId12"/>
    <p:sldId id="301" r:id="rId13"/>
    <p:sldId id="307" r:id="rId14"/>
    <p:sldId id="304" r:id="rId15"/>
    <p:sldId id="303" r:id="rId16"/>
    <p:sldId id="302" r:id="rId17"/>
    <p:sldId id="309" r:id="rId18"/>
    <p:sldId id="319" r:id="rId19"/>
    <p:sldId id="310" r:id="rId20"/>
    <p:sldId id="311" r:id="rId21"/>
    <p:sldId id="317" r:id="rId22"/>
    <p:sldId id="320" r:id="rId23"/>
    <p:sldId id="321" r:id="rId24"/>
    <p:sldId id="318" r:id="rId25"/>
    <p:sldId id="312" r:id="rId26"/>
    <p:sldId id="313" r:id="rId27"/>
    <p:sldId id="316" r:id="rId28"/>
    <p:sldId id="314" r:id="rId29"/>
    <p:sldId id="315" r:id="rId30"/>
  </p:sldIdLst>
  <p:sldSz cx="9144000" cy="6858000" type="screen4x3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138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9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0242213-0C2A-4CAF-AB87-E2227D5E72A2}" type="datetimeFigureOut">
              <a:rPr lang="he-IL" smtClean="0"/>
              <a:t>ט'/אב/תשע"ז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461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9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56CAAF6-82C8-4D0F-9A17-1F7DB0D5838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4723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49C47C1-F7E2-42EA-AE4F-FE509EA447AC}" type="datetimeFigureOut">
              <a:rPr lang="he-IL" smtClean="0"/>
              <a:t>ט'/אב/תשע"ז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9838"/>
            <a:ext cx="44640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66E7D9A-8576-4B81-8416-281750E115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22981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9pPr>
          </a:lstStyle>
          <a:p>
            <a:fld id="{595F8825-44E6-4859-B8AF-984D1DA22A40}" type="slidenum">
              <a:rPr lang="en-US" altLang="he-IL" sz="1200"/>
              <a:pPr/>
              <a:t>1</a:t>
            </a:fld>
            <a:endParaRPr lang="en-US" altLang="he-IL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he-IL" smtClean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4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9pPr>
          </a:lstStyle>
          <a:p>
            <a:r>
              <a:rPr lang="he-IL" altLang="he-IL" sz="1200"/>
              <a:t>פרופ' גבי בן דור קורס : תשתית הביטחון הלאומי</a:t>
            </a:r>
            <a:endParaRPr lang="en-US" altLang="he-IL" sz="1200"/>
          </a:p>
        </p:txBody>
      </p:sp>
    </p:spTree>
    <p:extLst>
      <p:ext uri="{BB962C8B-B14F-4D97-AF65-F5344CB8AC3E}">
        <p14:creationId xmlns:p14="http://schemas.microsoft.com/office/powerpoint/2010/main" val="147215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9pPr>
          </a:lstStyle>
          <a:p>
            <a:fld id="{595F8825-44E6-4859-B8AF-984D1DA22A40}" type="slidenum">
              <a:rPr lang="en-US" altLang="he-IL" sz="1200"/>
              <a:pPr/>
              <a:t>2</a:t>
            </a:fld>
            <a:endParaRPr lang="en-US" altLang="he-IL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he-IL" smtClean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4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9pPr>
          </a:lstStyle>
          <a:p>
            <a:r>
              <a:rPr lang="he-IL" altLang="he-IL" sz="1200"/>
              <a:t>פרופ' גבי בן דור קורס : תשתית הביטחון הלאומי</a:t>
            </a:r>
            <a:endParaRPr lang="en-US" altLang="he-IL" sz="1200"/>
          </a:p>
        </p:txBody>
      </p:sp>
    </p:spTree>
    <p:extLst>
      <p:ext uri="{BB962C8B-B14F-4D97-AF65-F5344CB8AC3E}">
        <p14:creationId xmlns:p14="http://schemas.microsoft.com/office/powerpoint/2010/main" val="3612524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9pPr>
          </a:lstStyle>
          <a:p>
            <a:fld id="{595F8825-44E6-4859-B8AF-984D1DA22A40}" type="slidenum">
              <a:rPr lang="en-US" altLang="he-IL" sz="1200"/>
              <a:pPr/>
              <a:t>9</a:t>
            </a:fld>
            <a:endParaRPr lang="en-US" altLang="he-IL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he-IL" smtClean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4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9pPr>
          </a:lstStyle>
          <a:p>
            <a:r>
              <a:rPr lang="he-IL" altLang="he-IL" sz="1200"/>
              <a:t>פרופ' גבי בן דור קורס : תשתית הביטחון הלאומי</a:t>
            </a:r>
            <a:endParaRPr lang="en-US" altLang="he-IL" sz="1200"/>
          </a:p>
        </p:txBody>
      </p:sp>
    </p:spTree>
    <p:extLst>
      <p:ext uri="{BB962C8B-B14F-4D97-AF65-F5344CB8AC3E}">
        <p14:creationId xmlns:p14="http://schemas.microsoft.com/office/powerpoint/2010/main" val="2400630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6E7D9A-8576-4B81-8416-281750E11574}" type="slidenum">
              <a:rPr lang="he-IL" smtClean="0"/>
              <a:t>26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81536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4BEC-5323-4A94-BE47-021F6770513C}" type="datetimeFigureOut">
              <a:rPr lang="he-IL" smtClean="0"/>
              <a:pPr/>
              <a:t>ט'/אב/תשע"ז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082C-2FCF-43F9-A5D6-72EE1B8EDFD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4BEC-5323-4A94-BE47-021F6770513C}" type="datetimeFigureOut">
              <a:rPr lang="he-IL" smtClean="0"/>
              <a:pPr/>
              <a:t>ט'/אב/תשע"ז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082C-2FCF-43F9-A5D6-72EE1B8EDFD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4BEC-5323-4A94-BE47-021F6770513C}" type="datetimeFigureOut">
              <a:rPr lang="he-IL" smtClean="0"/>
              <a:pPr/>
              <a:t>ט'/אב/תשע"ז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082C-2FCF-43F9-A5D6-72EE1B8EDFD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סימן חיסור 6"/>
          <p:cNvSpPr/>
          <p:nvPr userDrawn="1"/>
        </p:nvSpPr>
        <p:spPr>
          <a:xfrm>
            <a:off x="-91912" y="1149772"/>
            <a:ext cx="9318396" cy="180000"/>
          </a:xfrm>
          <a:prstGeom prst="mathMinu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35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644270" y="6379535"/>
            <a:ext cx="406697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b="0" dirty="0">
                <a:solidFill>
                  <a:schemeClr val="accent2"/>
                </a:solidFill>
              </a:rPr>
              <a:t> </a:t>
            </a:r>
            <a:fld id="{BACED41A-D597-4A48-BBC4-3CFA1BBB1333}" type="slidenum">
              <a:rPr lang="he-IL" sz="1200" b="0" i="0" smtClean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‹#›</a:t>
            </a:fld>
            <a:endParaRPr lang="he-IL" sz="1200" b="0" i="0" dirty="0">
              <a:solidFill>
                <a:schemeClr val="accent2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44891680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סימן חיסור 6"/>
          <p:cNvSpPr/>
          <p:nvPr userDrawn="1"/>
        </p:nvSpPr>
        <p:spPr>
          <a:xfrm>
            <a:off x="-91912" y="1149772"/>
            <a:ext cx="9318396" cy="180000"/>
          </a:xfrm>
          <a:prstGeom prst="mathMinu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35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644270" y="6379535"/>
            <a:ext cx="406697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b="0" dirty="0">
                <a:solidFill>
                  <a:schemeClr val="accent2"/>
                </a:solidFill>
              </a:rPr>
              <a:t> </a:t>
            </a:r>
            <a:fld id="{BACED41A-D597-4A48-BBC4-3CFA1BBB1333}" type="slidenum">
              <a:rPr lang="he-IL" sz="1200" b="0" i="0" smtClean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‹#›</a:t>
            </a:fld>
            <a:endParaRPr lang="he-IL" sz="1200" b="0" i="0" dirty="0">
              <a:solidFill>
                <a:schemeClr val="accent2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6064701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סימן חיסור 6"/>
          <p:cNvSpPr/>
          <p:nvPr userDrawn="1"/>
        </p:nvSpPr>
        <p:spPr>
          <a:xfrm>
            <a:off x="-91912" y="1149772"/>
            <a:ext cx="9318396" cy="180000"/>
          </a:xfrm>
          <a:prstGeom prst="mathMinu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35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644270" y="6379535"/>
            <a:ext cx="406697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b="0" dirty="0">
                <a:solidFill>
                  <a:schemeClr val="accent2"/>
                </a:solidFill>
              </a:rPr>
              <a:t> </a:t>
            </a:r>
            <a:fld id="{BACED41A-D597-4A48-BBC4-3CFA1BBB1333}" type="slidenum">
              <a:rPr lang="he-IL" sz="1200" b="0" i="0" smtClean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‹#›</a:t>
            </a:fld>
            <a:endParaRPr lang="he-IL" sz="1200" b="0" i="0" dirty="0">
              <a:solidFill>
                <a:schemeClr val="accent2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4404629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4BEC-5323-4A94-BE47-021F6770513C}" type="datetimeFigureOut">
              <a:rPr lang="he-IL" smtClean="0"/>
              <a:pPr/>
              <a:t>ט'/אב/תשע"ז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082C-2FCF-43F9-A5D6-72EE1B8EDFD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4BEC-5323-4A94-BE47-021F6770513C}" type="datetimeFigureOut">
              <a:rPr lang="he-IL" smtClean="0"/>
              <a:pPr/>
              <a:t>ט'/אב/תשע"ז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082C-2FCF-43F9-A5D6-72EE1B8EDFD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4BEC-5323-4A94-BE47-021F6770513C}" type="datetimeFigureOut">
              <a:rPr lang="he-IL" smtClean="0"/>
              <a:pPr/>
              <a:t>ט'/אב/תשע"ז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082C-2FCF-43F9-A5D6-72EE1B8EDFD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4BEC-5323-4A94-BE47-021F6770513C}" type="datetimeFigureOut">
              <a:rPr lang="he-IL" smtClean="0"/>
              <a:pPr/>
              <a:t>ט'/אב/תשע"ז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082C-2FCF-43F9-A5D6-72EE1B8EDFD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4BEC-5323-4A94-BE47-021F6770513C}" type="datetimeFigureOut">
              <a:rPr lang="he-IL" smtClean="0"/>
              <a:pPr/>
              <a:t>ט'/אב/תשע"ז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082C-2FCF-43F9-A5D6-72EE1B8EDFD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4BEC-5323-4A94-BE47-021F6770513C}" type="datetimeFigureOut">
              <a:rPr lang="he-IL" smtClean="0"/>
              <a:pPr/>
              <a:t>ט'/אב/תשע"ז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082C-2FCF-43F9-A5D6-72EE1B8EDFD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4BEC-5323-4A94-BE47-021F6770513C}" type="datetimeFigureOut">
              <a:rPr lang="he-IL" smtClean="0"/>
              <a:pPr/>
              <a:t>ט'/אב/תשע"ז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082C-2FCF-43F9-A5D6-72EE1B8EDFD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4BEC-5323-4A94-BE47-021F6770513C}" type="datetimeFigureOut">
              <a:rPr lang="he-IL" smtClean="0"/>
              <a:pPr/>
              <a:t>ט'/אב/תשע"ז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082C-2FCF-43F9-A5D6-72EE1B8EDFD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B4BEC-5323-4A94-BE47-021F6770513C}" type="datetimeFigureOut">
              <a:rPr lang="he-IL" smtClean="0"/>
              <a:pPr/>
              <a:t>ט'/אב/תשע"ז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A082C-2FCF-43F9-A5D6-72EE1B8EDFDD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373188" y="2060575"/>
            <a:ext cx="6397625" cy="2089150"/>
          </a:xfrm>
        </p:spPr>
        <p:txBody>
          <a:bodyPr anchor="t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e-IL" altLang="en-US" sz="6000" b="1" dirty="0" smtClean="0">
                <a:solidFill>
                  <a:srgbClr val="0070C0"/>
                </a:solidFill>
              </a:rPr>
              <a:t>קורסים במדע המדינה ומסלולי לימוד</a:t>
            </a:r>
            <a:br>
              <a:rPr lang="he-IL" altLang="en-US" sz="6000" b="1" dirty="0" smtClean="0">
                <a:solidFill>
                  <a:srgbClr val="0070C0"/>
                </a:solidFill>
              </a:rPr>
            </a:br>
            <a:r>
              <a:rPr lang="he-IL" altLang="en-US" sz="6000" b="1" dirty="0" smtClean="0">
                <a:solidFill>
                  <a:srgbClr val="0070C0"/>
                </a:solidFill>
              </a:rPr>
              <a:t>ד"ר ענת שטרן</a:t>
            </a:r>
            <a:endParaRPr lang="he-IL" sz="6000" b="1" dirty="0" smtClean="0">
              <a:solidFill>
                <a:srgbClr val="0070C0"/>
              </a:solidFill>
            </a:endParaRPr>
          </a:p>
        </p:txBody>
      </p:sp>
      <p:pic>
        <p:nvPicPr>
          <p:cNvPr id="13315" name="Picture 3" descr="C:\Documents and Settings\גדעון מור\Desktop\עמותת מבל\סמל עמותה ואוניבר חיפה\logo-hebrew-english-no_slogan[1]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61963"/>
            <a:ext cx="1620837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5" descr="מבל חדש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38" y="476250"/>
            <a:ext cx="1712912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9pPr>
          </a:lstStyle>
          <a:p>
            <a:pPr eaLnBrk="1" hangingPunct="1"/>
            <a:fld id="{EC3F906F-1011-402C-94E6-41E6FE27CADC}" type="slidenum">
              <a:rPr lang="en-US" altLang="he-IL" sz="1000">
                <a:solidFill>
                  <a:srgbClr val="A7A399"/>
                </a:solidFill>
              </a:rPr>
              <a:pPr eaLnBrk="1" hangingPunct="1"/>
              <a:t>1</a:t>
            </a:fld>
            <a:endParaRPr lang="en-US" altLang="he-IL" sz="1000">
              <a:solidFill>
                <a:srgbClr val="A7A399"/>
              </a:solidFill>
            </a:endParaRPr>
          </a:p>
        </p:txBody>
      </p:sp>
      <p:sp>
        <p:nvSpPr>
          <p:cNvPr id="13318" name="TextBox 7"/>
          <p:cNvSpPr txBox="1">
            <a:spLocks noChangeArrowheads="1"/>
          </p:cNvSpPr>
          <p:nvPr/>
        </p:nvSpPr>
        <p:spPr bwMode="auto">
          <a:xfrm>
            <a:off x="2771775" y="6289675"/>
            <a:ext cx="3600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9pPr>
          </a:lstStyle>
          <a:p>
            <a:pPr algn="ctr" eaLnBrk="1" hangingPunct="1"/>
            <a:r>
              <a:rPr lang="he-IL" altLang="he-IL" sz="1400" b="1"/>
              <a:t>פרופ' גבי בן דור</a:t>
            </a:r>
          </a:p>
          <a:p>
            <a:pPr algn="ctr" eaLnBrk="1" hangingPunct="1"/>
            <a:r>
              <a:rPr lang="he-IL" altLang="he-IL" sz="1400" b="1"/>
              <a:t>קורס מבוא: תשתית הביטחון הלאומי</a:t>
            </a:r>
          </a:p>
        </p:txBody>
      </p:sp>
    </p:spTree>
    <p:extLst>
      <p:ext uri="{BB962C8B-B14F-4D97-AF65-F5344CB8AC3E}">
        <p14:creationId xmlns:p14="http://schemas.microsoft.com/office/powerpoint/2010/main" val="91051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solidFill>
                  <a:schemeClr val="accent1"/>
                </a:solidFill>
              </a:rPr>
              <a:t>מטרת הקורס</a:t>
            </a:r>
            <a:endParaRPr lang="he-IL" dirty="0">
              <a:solidFill>
                <a:schemeClr val="accent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ניתוח והערכה של הגישות המודרניות במדעי החברה בכלל ומדע המדינה בפרט בדגש על מקומן בהתפתחות הביטחון הלאומי בראייה רב-תחומית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הקורס מתקיים בעונת התשתית</a:t>
            </a:r>
          </a:p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10 משכים במסגרת ימי אוניברסיטה 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6171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ציוני המשוב</a:t>
            </a:r>
            <a:endParaRPr lang="he-IL" dirty="0"/>
          </a:p>
        </p:txBody>
      </p:sp>
      <p:graphicFrame>
        <p:nvGraphicFramePr>
          <p:cNvPr id="5" name="מציין מיקום תוכן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1153807"/>
              </p:ext>
            </p:extLst>
          </p:nvPr>
        </p:nvGraphicFramePr>
        <p:xfrm>
          <a:off x="457200" y="1600200"/>
          <a:ext cx="8229600" cy="18650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מחזור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הקורס השיג מטרותיו?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איכות</a:t>
                      </a:r>
                      <a:r>
                        <a:rPr lang="he-IL" baseline="0" dirty="0" smtClean="0"/>
                        <a:t> הוראה הרצאות מליאה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איכות העיבודים </a:t>
                      </a:r>
                      <a:r>
                        <a:rPr lang="he-IL" dirty="0" err="1" smtClean="0"/>
                        <a:t>הצוותיים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אתגר מחשבתית?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רלבנטיות לתפקידים עתידיים?</a:t>
                      </a:r>
                      <a:endParaRPr lang="he-IL" dirty="0"/>
                    </a:p>
                  </a:txBody>
                  <a:tcPr/>
                </a:tc>
              </a:tr>
              <a:tr h="55436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מ"ג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2.26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2.48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ללא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ללא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2.72</a:t>
                      </a:r>
                      <a:endParaRPr lang="he-IL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מ"ד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>
                          <a:solidFill>
                            <a:srgbClr val="FF0000"/>
                          </a:solidFill>
                        </a:rPr>
                        <a:t>4.09</a:t>
                      </a:r>
                      <a:endParaRPr lang="he-IL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3.38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b="1" dirty="0" smtClean="0">
                          <a:solidFill>
                            <a:srgbClr val="FF0000"/>
                          </a:solidFill>
                        </a:rPr>
                        <a:t>5.44</a:t>
                      </a:r>
                      <a:endParaRPr lang="he-IL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4.09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3.38</a:t>
                      </a:r>
                      <a:endParaRPr lang="he-IL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568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solidFill>
                  <a:schemeClr val="accent1"/>
                </a:solidFill>
              </a:rPr>
              <a:t>גישות ואסכולות שיידונו בקורס</a:t>
            </a:r>
            <a:endParaRPr lang="he-IL" dirty="0">
              <a:solidFill>
                <a:schemeClr val="accent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smtClean="0"/>
              <a:t>ביטחון לאומי וכלים במדע המדינה</a:t>
            </a:r>
          </a:p>
          <a:p>
            <a:r>
              <a:rPr lang="he-IL" dirty="0" smtClean="0"/>
              <a:t>ביטחון לאומי ומעמדו כדיסציפלינה</a:t>
            </a:r>
          </a:p>
          <a:p>
            <a:r>
              <a:rPr lang="he-IL" dirty="0" smtClean="0"/>
              <a:t>ביטחון לאומי והגישה הלגאלית פורמאלית</a:t>
            </a:r>
          </a:p>
          <a:p>
            <a:r>
              <a:rPr lang="he-IL" dirty="0" smtClean="0"/>
              <a:t>הגישה הפסיכולוגית</a:t>
            </a:r>
          </a:p>
          <a:p>
            <a:r>
              <a:rPr lang="he-IL" dirty="0" smtClean="0"/>
              <a:t>הגישה התרבותית</a:t>
            </a:r>
          </a:p>
          <a:p>
            <a:r>
              <a:rPr lang="he-IL" dirty="0" smtClean="0"/>
              <a:t>הגישה הרציונאלית</a:t>
            </a:r>
          </a:p>
          <a:p>
            <a:r>
              <a:rPr lang="he-IL" dirty="0" smtClean="0"/>
              <a:t>הגישה המוסדית מבנית</a:t>
            </a:r>
          </a:p>
          <a:p>
            <a:r>
              <a:rPr lang="he-IL" dirty="0" smtClean="0"/>
              <a:t>מושגי יסוד ביחב"ל (גישה ריאליסטית וליברלית)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1585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>
                <a:solidFill>
                  <a:schemeClr val="accent1"/>
                </a:solidFill>
              </a:rPr>
              <a:t>גישות ואסכולות המדע המדינה – משוב מ"ד</a:t>
            </a:r>
            <a:endParaRPr lang="he-IL" dirty="0">
              <a:solidFill>
                <a:schemeClr val="accent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he-IL" dirty="0" smtClean="0"/>
              <a:t>משוב מ"ג - </a:t>
            </a:r>
            <a:r>
              <a:rPr lang="he-IL" dirty="0"/>
              <a:t>במחזור מ"ג הובעה </a:t>
            </a:r>
            <a:r>
              <a:rPr lang="he-IL" b="1" dirty="0"/>
              <a:t>אי שביעות רצון גבוהה </a:t>
            </a:r>
            <a:r>
              <a:rPr lang="he-IL" dirty="0"/>
              <a:t>מהקורס, עד כדי אי הבנת מטרתו ומשמעותו (ציון משוב: השיג מטרתו 2.26 איכות ההוראה 2.48)</a:t>
            </a:r>
            <a:endParaRPr lang="en-US" dirty="0"/>
          </a:p>
          <a:p>
            <a:pPr lvl="0"/>
            <a:r>
              <a:rPr lang="he-IL" dirty="0" smtClean="0"/>
              <a:t>ציון משוב מ"ד להרצאות במליאה  </a:t>
            </a:r>
            <a:r>
              <a:rPr lang="he-IL" dirty="0"/>
              <a:t>3.38 "העברת התכנים במליאה משעממת ולא יוצרת ענין, לעדכן מצגות".</a:t>
            </a:r>
            <a:endParaRPr lang="en-US" dirty="0"/>
          </a:p>
          <a:p>
            <a:r>
              <a:rPr lang="he-IL" dirty="0"/>
              <a:t>שיפור משמעותי לעומת שנה שעברה: 4.09 לעומת 2.26, איכות ההוראה של המרצה מקבלת ביקורת- 3.38  לעומת 2.48. איכות התרגולים </a:t>
            </a:r>
            <a:r>
              <a:rPr lang="he-IL" dirty="0" err="1"/>
              <a:t>הצוותיים</a:t>
            </a:r>
            <a:r>
              <a:rPr lang="he-IL" dirty="0"/>
              <a:t> זוכים לציונים גבוהים מאוד 5.44. </a:t>
            </a:r>
          </a:p>
        </p:txBody>
      </p:sp>
    </p:spTree>
    <p:extLst>
      <p:ext uri="{BB962C8B-B14F-4D97-AF65-F5344CB8AC3E}">
        <p14:creationId xmlns:p14="http://schemas.microsoft.com/office/powerpoint/2010/main" val="1256086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solidFill>
                  <a:schemeClr val="accent1"/>
                </a:solidFill>
              </a:rPr>
              <a:t>גישות ואסכולות שיטה</a:t>
            </a:r>
            <a:endParaRPr lang="he-IL" dirty="0">
              <a:solidFill>
                <a:schemeClr val="accent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על מנת להעמיק את רמת הבקיאות בחומר יעביר כל חניך </a:t>
            </a:r>
            <a:r>
              <a:rPr lang="he-IL" dirty="0" err="1" smtClean="0"/>
              <a:t>רפראט</a:t>
            </a:r>
            <a:r>
              <a:rPr lang="he-IL" dirty="0" smtClean="0"/>
              <a:t> על אחת מן הגישות (בדרך כלל בזוג אך יתכן גם כיחיד). ויוביל דיון צוותי בנושא</a:t>
            </a:r>
          </a:p>
          <a:p>
            <a:r>
              <a:rPr lang="he-IL" dirty="0" err="1" smtClean="0"/>
              <a:t>הרפראט</a:t>
            </a:r>
            <a:r>
              <a:rPr lang="he-IL" dirty="0" smtClean="0"/>
              <a:t> </a:t>
            </a:r>
            <a:r>
              <a:rPr lang="he-IL" dirty="0" err="1" smtClean="0"/>
              <a:t>ינתן</a:t>
            </a:r>
            <a:r>
              <a:rPr lang="he-IL" dirty="0" smtClean="0"/>
              <a:t> בשבוע שלאחר הרצאתו של פרופ' בן דור</a:t>
            </a:r>
          </a:p>
          <a:p>
            <a:r>
              <a:rPr lang="he-IL" dirty="0" smtClean="0"/>
              <a:t>פרופ' בן דור יתדרך את החניכים מיד לאחר תום ההרצאה</a:t>
            </a:r>
          </a:p>
          <a:p>
            <a:r>
              <a:rPr lang="he-IL" dirty="0" smtClean="0"/>
              <a:t>חניכה והכוונה של החניכים נעשית בפועל על ידי מדריכי הצוותים בהתאם לתדריך של פרופ' בן דור</a:t>
            </a:r>
          </a:p>
          <a:p>
            <a:r>
              <a:rPr lang="he-IL" dirty="0" smtClean="0"/>
              <a:t>ציון עבור </a:t>
            </a:r>
            <a:r>
              <a:rPr lang="he-IL" dirty="0" err="1" smtClean="0"/>
              <a:t>הרפראטים</a:t>
            </a:r>
            <a:r>
              <a:rPr lang="he-IL" dirty="0" smtClean="0"/>
              <a:t> בסך 30% ניתן ע"י מדריכי הצוותים.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0506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solidFill>
                  <a:schemeClr val="accent1"/>
                </a:solidFill>
              </a:rPr>
              <a:t>גישות ואסכולות - דוגמא</a:t>
            </a:r>
            <a:endParaRPr lang="he-IL" dirty="0">
              <a:solidFill>
                <a:schemeClr val="accent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שבוע 1</a:t>
            </a:r>
          </a:p>
          <a:p>
            <a:pPr>
              <a:buFontTx/>
              <a:buChar char="-"/>
            </a:pPr>
            <a:r>
              <a:rPr lang="he-IL" dirty="0" smtClean="0"/>
              <a:t>שיעור של פרופ' בן דור על הגישה הפסיכולוגית</a:t>
            </a:r>
          </a:p>
          <a:p>
            <a:pPr>
              <a:buFontTx/>
              <a:buChar char="-"/>
            </a:pPr>
            <a:r>
              <a:rPr lang="he-IL" dirty="0" smtClean="0"/>
              <a:t>תדריך לחניכים בנושא הגישה הפסיכולוגית יינתן בסוף השיעור</a:t>
            </a:r>
          </a:p>
          <a:p>
            <a:r>
              <a:rPr lang="he-IL" dirty="0" smtClean="0"/>
              <a:t> שבוע 2</a:t>
            </a:r>
          </a:p>
          <a:p>
            <a:pPr>
              <a:buFontTx/>
              <a:buChar char="-"/>
            </a:pPr>
            <a:r>
              <a:rPr lang="he-IL" dirty="0" smtClean="0"/>
              <a:t>0830-1000 - </a:t>
            </a:r>
            <a:r>
              <a:rPr lang="he-IL" dirty="0" err="1" smtClean="0"/>
              <a:t>רפראט</a:t>
            </a:r>
            <a:r>
              <a:rPr lang="he-IL" dirty="0" smtClean="0"/>
              <a:t> בנושא הגישה הפסיכולוגית</a:t>
            </a:r>
          </a:p>
          <a:p>
            <a:pPr>
              <a:buFontTx/>
              <a:buChar char="-"/>
            </a:pPr>
            <a:r>
              <a:rPr lang="he-IL" dirty="0" smtClean="0"/>
              <a:t>1030-1145 הרצאת פרופ' בן דור על הגישה התרבותית </a:t>
            </a:r>
          </a:p>
          <a:p>
            <a:pPr>
              <a:buFontTx/>
              <a:buChar char="-"/>
            </a:pPr>
            <a:r>
              <a:rPr lang="he-IL" dirty="0" smtClean="0"/>
              <a:t>1145-12:00 תדריך לחניכים </a:t>
            </a:r>
            <a:r>
              <a:rPr lang="he-IL" dirty="0" err="1" smtClean="0"/>
              <a:t>לרפראט</a:t>
            </a:r>
            <a:r>
              <a:rPr lang="he-IL" dirty="0" smtClean="0"/>
              <a:t> על הגישה התרבותית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0514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solidFill>
                  <a:schemeClr val="accent1"/>
                </a:solidFill>
              </a:rPr>
              <a:t>נושאים פתוחים</a:t>
            </a:r>
            <a:endParaRPr lang="he-IL" dirty="0">
              <a:solidFill>
                <a:schemeClr val="accent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רשימת קריאה (עדין בעבודה במגמת הידוק)</a:t>
            </a:r>
          </a:p>
          <a:p>
            <a:r>
              <a:rPr lang="he-IL" dirty="0" smtClean="0"/>
              <a:t>מטלת סיום (רק מצגת או גם עבודה)</a:t>
            </a:r>
          </a:p>
          <a:p>
            <a:r>
              <a:rPr lang="he-IL" dirty="0" smtClean="0"/>
              <a:t>חיזוק מס' אנשי הסגל העוברים בין הקבוצות</a:t>
            </a:r>
          </a:p>
          <a:p>
            <a:r>
              <a:rPr lang="he-IL" dirty="0" smtClean="0"/>
              <a:t>מנעד ציונים סופיים והחזרת עבודות עם הערות</a:t>
            </a:r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9954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he-IL" sz="4400" b="1" dirty="0" smtClean="0"/>
          </a:p>
          <a:p>
            <a:pPr marL="0" indent="0" algn="ctr">
              <a:buNone/>
            </a:pPr>
            <a:r>
              <a:rPr lang="he-IL" sz="4400" b="1" dirty="0" smtClean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מסלולי הלימוד </a:t>
            </a:r>
            <a:r>
              <a:rPr lang="he-IL" sz="4400" b="1" dirty="0" err="1" smtClean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r>
              <a:rPr lang="he-IL" sz="4400" b="1" dirty="0" smtClean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מחזור מ"ה</a:t>
            </a:r>
            <a:endParaRPr lang="he-IL" sz="4400" b="1" dirty="0">
              <a:solidFill>
                <a:schemeClr val="accent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4" name="Picture 5" descr="מבל חדש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38" y="476250"/>
            <a:ext cx="1712912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411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3568" y="908720"/>
            <a:ext cx="8003232" cy="93610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Times are Changing</a:t>
            </a:r>
            <a:r>
              <a:rPr lang="he-IL" dirty="0" smtClean="0">
                <a:solidFill>
                  <a:schemeClr val="accent1"/>
                </a:solidFill>
              </a:rPr>
              <a:t/>
            </a:r>
            <a:br>
              <a:rPr lang="he-IL" dirty="0" smtClean="0">
                <a:solidFill>
                  <a:schemeClr val="accent1"/>
                </a:solidFill>
              </a:rPr>
            </a:br>
            <a:r>
              <a:rPr lang="he-IL" dirty="0" smtClean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במחזור </a:t>
            </a:r>
            <a:r>
              <a:rPr lang="he-IL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מ"ה יופעלו שלושה מסלולי לימוד </a:t>
            </a:r>
            <a:r>
              <a:rPr lang="he-IL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r>
              <a:rPr lang="he-IL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dirty="0">
              <a:solidFill>
                <a:schemeClr val="accent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יותר חניכים עם תואר שני "מקביל </a:t>
            </a:r>
            <a:r>
              <a:rPr 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"</a:t>
            </a:r>
          </a:p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שני במהלך פו"ם</a:t>
            </a:r>
          </a:p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רצון אישי להעמיק היקף הלימודים</a:t>
            </a:r>
          </a:p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צורך בפיתוח והעמקת ידע בביטחון לאומי</a:t>
            </a:r>
          </a:p>
          <a:p>
            <a:r>
              <a:rPr 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מנמ"ש</a:t>
            </a:r>
            <a:endParaRPr 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dirty="0" smtClean="0"/>
              <a:t>סה"כ 5-6 חניכים במסלול שונה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3945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chemeClr val="accent1"/>
                </a:solidFill>
              </a:rPr>
              <a:t>מסלולי הלימוד </a:t>
            </a:r>
            <a:r>
              <a:rPr lang="he-IL" b="1" dirty="0" err="1" smtClean="0">
                <a:solidFill>
                  <a:schemeClr val="accent1"/>
                </a:solidFill>
              </a:rPr>
              <a:t>במב"ל</a:t>
            </a:r>
            <a:endParaRPr lang="he-IL" b="1" dirty="0">
              <a:solidFill>
                <a:schemeClr val="accent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dirty="0" smtClean="0"/>
              <a:t>1. תואר שני בביטחון לאומי – מסלול מרכזי (90% מהחניכים).</a:t>
            </a:r>
          </a:p>
          <a:p>
            <a:pPr marL="0" indent="0">
              <a:buNone/>
            </a:pPr>
            <a:r>
              <a:rPr lang="he-IL" dirty="0" smtClean="0"/>
              <a:t>2. לימודים מתקדמים לתואר שני עם תזה או דוקטורט (כרגע 2 חניכים – זיני, </a:t>
            </a:r>
            <a:r>
              <a:rPr lang="he-IL" dirty="0" err="1" smtClean="0"/>
              <a:t>שנרב</a:t>
            </a:r>
            <a:r>
              <a:rPr lang="he-IL" dirty="0" smtClean="0"/>
              <a:t>)</a:t>
            </a:r>
          </a:p>
          <a:p>
            <a:pPr marL="0" indent="0">
              <a:buNone/>
            </a:pPr>
            <a:r>
              <a:rPr lang="he-IL" dirty="0" smtClean="0"/>
              <a:t>3. לימודי תעודה – לבעלי תואר שני מקבילת </a:t>
            </a:r>
            <a:r>
              <a:rPr lang="he-IL" dirty="0" err="1" smtClean="0"/>
              <a:t>מב"ל</a:t>
            </a:r>
            <a:r>
              <a:rPr lang="he-IL" dirty="0" smtClean="0"/>
              <a:t> או </a:t>
            </a:r>
            <a:r>
              <a:rPr lang="he-IL" dirty="0" err="1" smtClean="0"/>
              <a:t>במנמ"ש</a:t>
            </a:r>
            <a:r>
              <a:rPr lang="he-IL" dirty="0" smtClean="0"/>
              <a:t>.</a:t>
            </a:r>
          </a:p>
          <a:p>
            <a:pPr marL="0" indent="0">
              <a:buNone/>
            </a:pPr>
            <a:r>
              <a:rPr lang="he-IL" dirty="0" smtClean="0"/>
              <a:t>4. בוגרי מוסדות מקבילים בחול המשלימים תואר שני בחיפה (2 חניכים - </a:t>
            </a:r>
            <a:r>
              <a:rPr lang="he-IL" dirty="0" err="1" smtClean="0"/>
              <a:t>הידאי</a:t>
            </a:r>
            <a:r>
              <a:rPr lang="he-IL" dirty="0" smtClean="0"/>
              <a:t> זילברמן וניר </a:t>
            </a:r>
            <a:r>
              <a:rPr lang="he-IL" dirty="0" err="1" smtClean="0"/>
              <a:t>נינון</a:t>
            </a:r>
            <a:r>
              <a:rPr lang="he-IL" dirty="0" smtClean="0"/>
              <a:t>)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9101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373188" y="2060575"/>
            <a:ext cx="6397625" cy="2089150"/>
          </a:xfrm>
        </p:spPr>
        <p:txBody>
          <a:bodyPr anchor="t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e-IL" altLang="en-US" sz="6000" b="1" dirty="0" smtClean="0">
                <a:solidFill>
                  <a:srgbClr val="0070C0"/>
                </a:solidFill>
                <a:cs typeface="+mj-cs"/>
              </a:rPr>
              <a:t>מושגי יסוד בביטחון לאומי </a:t>
            </a:r>
            <a:r>
              <a:rPr lang="he-IL" altLang="en-US" sz="6000" b="1" dirty="0" smtClean="0">
                <a:solidFill>
                  <a:srgbClr val="0070C0"/>
                </a:solidFill>
                <a:cs typeface="+mj-cs"/>
              </a:rPr>
              <a:t>בישראל</a:t>
            </a:r>
            <a:br>
              <a:rPr lang="he-IL" altLang="en-US" sz="6000" b="1" dirty="0" smtClean="0">
                <a:solidFill>
                  <a:srgbClr val="0070C0"/>
                </a:solidFill>
                <a:cs typeface="+mj-cs"/>
              </a:rPr>
            </a:br>
            <a:r>
              <a:rPr lang="he-IL" altLang="en-US" sz="5300" b="1" dirty="0" smtClean="0">
                <a:solidFill>
                  <a:srgbClr val="0070C0"/>
                </a:solidFill>
                <a:cs typeface="+mj-cs"/>
              </a:rPr>
              <a:t> (לשעבר תשתית </a:t>
            </a:r>
            <a:r>
              <a:rPr lang="he-IL" altLang="en-US" sz="5300" b="1" dirty="0" err="1" smtClean="0">
                <a:solidFill>
                  <a:srgbClr val="0070C0"/>
                </a:solidFill>
                <a:cs typeface="+mj-cs"/>
              </a:rPr>
              <a:t>הבטל"ם</a:t>
            </a:r>
            <a:r>
              <a:rPr lang="he-IL" altLang="en-US" sz="5300" b="1" dirty="0" smtClean="0">
                <a:solidFill>
                  <a:srgbClr val="0070C0"/>
                </a:solidFill>
                <a:cs typeface="+mj-cs"/>
              </a:rPr>
              <a:t>)</a:t>
            </a:r>
            <a:endParaRPr lang="he-IL" sz="5300" b="1" dirty="0" smtClean="0">
              <a:solidFill>
                <a:srgbClr val="0070C0"/>
              </a:solidFill>
              <a:cs typeface="+mj-cs"/>
            </a:endParaRPr>
          </a:p>
        </p:txBody>
      </p:sp>
      <p:pic>
        <p:nvPicPr>
          <p:cNvPr id="13315" name="Picture 3" descr="C:\Documents and Settings\גדעון מור\Desktop\עמותת מבל\סמל עמותה ואוניבר חיפה\logo-hebrew-english-no_slogan[1]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61963"/>
            <a:ext cx="1620837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5" descr="מבל חדש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38" y="476250"/>
            <a:ext cx="1712912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9pPr>
          </a:lstStyle>
          <a:p>
            <a:pPr eaLnBrk="1" hangingPunct="1"/>
            <a:fld id="{EC3F906F-1011-402C-94E6-41E6FE27CADC}" type="slidenum">
              <a:rPr lang="en-US" altLang="he-IL" sz="1000">
                <a:solidFill>
                  <a:srgbClr val="A7A399"/>
                </a:solidFill>
              </a:rPr>
              <a:pPr eaLnBrk="1" hangingPunct="1"/>
              <a:t>2</a:t>
            </a:fld>
            <a:endParaRPr lang="en-US" altLang="he-IL" sz="1000">
              <a:solidFill>
                <a:srgbClr val="A7A399"/>
              </a:solidFill>
            </a:endParaRPr>
          </a:p>
        </p:txBody>
      </p:sp>
      <p:sp>
        <p:nvSpPr>
          <p:cNvPr id="13318" name="TextBox 7"/>
          <p:cNvSpPr txBox="1">
            <a:spLocks noChangeArrowheads="1"/>
          </p:cNvSpPr>
          <p:nvPr/>
        </p:nvSpPr>
        <p:spPr bwMode="auto">
          <a:xfrm>
            <a:off x="2771775" y="6289675"/>
            <a:ext cx="3600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9pPr>
          </a:lstStyle>
          <a:p>
            <a:pPr algn="ctr" eaLnBrk="1" hangingPunct="1"/>
            <a:r>
              <a:rPr lang="he-IL" altLang="he-IL" sz="1400" b="1"/>
              <a:t>פרופ' גבי בן דור</a:t>
            </a:r>
          </a:p>
          <a:p>
            <a:pPr algn="ctr" eaLnBrk="1" hangingPunct="1"/>
            <a:r>
              <a:rPr lang="he-IL" altLang="he-IL" sz="1400" b="1"/>
              <a:t>קורס מבוא: תשתית הביטחון הלאומי</a:t>
            </a:r>
          </a:p>
        </p:txBody>
      </p:sp>
    </p:spTree>
    <p:extLst>
      <p:ext uri="{BB962C8B-B14F-4D97-AF65-F5344CB8AC3E}">
        <p14:creationId xmlns:p14="http://schemas.microsoft.com/office/powerpoint/2010/main" val="412340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chemeClr val="accent1"/>
                </a:solidFill>
              </a:rPr>
              <a:t>הגיונות</a:t>
            </a:r>
            <a:endParaRPr lang="he-IL" b="1" dirty="0">
              <a:solidFill>
                <a:schemeClr val="accent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במסלול החלופי עובדים יותר קשה (מדיניות אלוף)</a:t>
            </a:r>
          </a:p>
          <a:p>
            <a:r>
              <a:rPr lang="he-IL" dirty="0" smtClean="0"/>
              <a:t>שמירה על לכידות הקורס העיקרי (מדיניות שחרורים ברורה)</a:t>
            </a:r>
          </a:p>
          <a:p>
            <a:r>
              <a:rPr lang="he-IL" dirty="0"/>
              <a:t>חנוך לנער על פי דרכו – תפירת חליפה אישית</a:t>
            </a:r>
          </a:p>
          <a:p>
            <a:r>
              <a:rPr lang="he-IL" dirty="0" smtClean="0"/>
              <a:t>על המכללה לחולל ידע בביטחון לאומי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31724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chemeClr val="accent1"/>
                </a:solidFill>
              </a:rPr>
              <a:t>חניכים במסלולים - שיטה</a:t>
            </a:r>
            <a:endParaRPr lang="he-IL" b="1" dirty="0">
              <a:solidFill>
                <a:schemeClr val="accent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51520" y="1417638"/>
            <a:ext cx="8435280" cy="5035698"/>
          </a:xfrm>
        </p:spPr>
        <p:txBody>
          <a:bodyPr>
            <a:normAutofit fontScale="85000" lnSpcReduction="10000"/>
          </a:bodyPr>
          <a:lstStyle/>
          <a:p>
            <a:r>
              <a:rPr lang="he-IL" dirty="0" smtClean="0"/>
              <a:t>מיפוי והגדרה של פטור מקורסים לכל אחד מהחניכים (לקח ערן אורטל).</a:t>
            </a:r>
          </a:p>
          <a:p>
            <a:r>
              <a:rPr lang="he-IL" dirty="0" smtClean="0"/>
              <a:t>שחרור החניך להשלמות קורסים בחיפה (סדנת מחקר)</a:t>
            </a:r>
          </a:p>
          <a:p>
            <a:r>
              <a:rPr lang="he-IL" dirty="0" smtClean="0"/>
              <a:t>מיפוי והגדרה של המטלות הנדרשות – כתיבה מעצבת חשיבה </a:t>
            </a:r>
          </a:p>
          <a:p>
            <a:r>
              <a:rPr lang="he-IL" dirty="0" smtClean="0"/>
              <a:t>ליווי </a:t>
            </a:r>
            <a:r>
              <a:rPr lang="he-IL" dirty="0" err="1" smtClean="0"/>
              <a:t>תוכנית</a:t>
            </a:r>
            <a:r>
              <a:rPr lang="he-IL" dirty="0" smtClean="0"/>
              <a:t> עבודה מול אקדמיה – מרכז המחקר</a:t>
            </a:r>
          </a:p>
          <a:p>
            <a:r>
              <a:rPr lang="he-IL" dirty="0"/>
              <a:t>הגדרת חובות אקדמיות נדרשות בתיאום מול האוניברסיטה </a:t>
            </a:r>
            <a:endParaRPr lang="he-IL" dirty="0" smtClean="0"/>
          </a:p>
          <a:p>
            <a:r>
              <a:rPr lang="he-IL" dirty="0" smtClean="0"/>
              <a:t>הגדרה של מטלות נוספות – (כתיבת מאמר, תפקיד נוסף בסימולציה/חו"ל)</a:t>
            </a:r>
          </a:p>
          <a:p>
            <a:r>
              <a:rPr lang="he-IL" dirty="0" smtClean="0"/>
              <a:t>עבודה שנתית?</a:t>
            </a:r>
          </a:p>
          <a:p>
            <a:r>
              <a:rPr lang="he-IL" dirty="0" smtClean="0"/>
              <a:t>הצעת מחקר – האם מסלול עוקף </a:t>
            </a:r>
            <a:r>
              <a:rPr lang="he-IL" dirty="0" err="1" smtClean="0"/>
              <a:t>מב"ל</a:t>
            </a:r>
            <a:r>
              <a:rPr lang="he-IL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056171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b="1" dirty="0" smtClean="0">
                <a:solidFill>
                  <a:schemeClr val="accent1"/>
                </a:solidFill>
              </a:rPr>
              <a:t>הצעה לתוכנית לימודים חניך משלים תזה</a:t>
            </a:r>
            <a:endParaRPr lang="he-IL" b="1" dirty="0">
              <a:solidFill>
                <a:schemeClr val="accent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dirty="0" smtClean="0"/>
              <a:t>ככלל, נוכח בכל תכני הקורס</a:t>
            </a:r>
          </a:p>
          <a:p>
            <a:r>
              <a:rPr lang="he-IL" dirty="0" smtClean="0"/>
              <a:t>חייב השתתפות בכל הקורסים בהם יש עיבוד צוותי</a:t>
            </a:r>
          </a:p>
          <a:p>
            <a:r>
              <a:rPr lang="he-IL" dirty="0" smtClean="0"/>
              <a:t>פטור מימי ב' באוניברסיטה</a:t>
            </a:r>
          </a:p>
          <a:p>
            <a:r>
              <a:rPr lang="he-IL" dirty="0" smtClean="0"/>
              <a:t>פטור אפשרי מכלכלה, משפט ציבורי, מדיניות חוץ, סמינר שנתי (לחילופין השתתפות ללא מטלה)</a:t>
            </a:r>
          </a:p>
          <a:p>
            <a:r>
              <a:rPr lang="he-IL" dirty="0" smtClean="0"/>
              <a:t>פטור משיעורים באופן המאפשר לו להשתתף בסדנאות מחקר </a:t>
            </a:r>
            <a:r>
              <a:rPr lang="he-IL" dirty="0" err="1" smtClean="0"/>
              <a:t>א+ב</a:t>
            </a:r>
            <a:r>
              <a:rPr lang="he-IL" dirty="0" smtClean="0"/>
              <a:t> לאורך השנה (ימי ד' 0830-1200 בחיפה)</a:t>
            </a:r>
          </a:p>
          <a:p>
            <a:r>
              <a:rPr lang="he-IL" dirty="0" smtClean="0"/>
              <a:t>עליו להשלים הצעת מחקר </a:t>
            </a:r>
          </a:p>
          <a:p>
            <a:r>
              <a:rPr lang="he-IL" dirty="0" smtClean="0"/>
              <a:t>העבודה השנתית שלו תהווה נדבך מהתזה (מתכונת יותר אקדמית)</a:t>
            </a:r>
          </a:p>
          <a:p>
            <a:r>
              <a:rPr lang="he-IL" dirty="0" smtClean="0"/>
              <a:t>מטלה נוספת?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023715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chemeClr val="accent1"/>
                </a:solidFill>
              </a:rPr>
              <a:t>הצעה לתוכנית לימודים לימודי תעודה</a:t>
            </a:r>
            <a:endParaRPr lang="he-IL" b="1" dirty="0">
              <a:solidFill>
                <a:schemeClr val="accent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/>
              <a:t>ככלל, נוכח בכל תכני הקורס</a:t>
            </a:r>
          </a:p>
          <a:p>
            <a:r>
              <a:rPr lang="he-IL" dirty="0"/>
              <a:t>חייב השתתפות בכל הקורסים בהם יש עיבוד צוותי</a:t>
            </a:r>
          </a:p>
          <a:p>
            <a:r>
              <a:rPr lang="he-IL" dirty="0"/>
              <a:t>פטור מימי ב' באוניברסיטה</a:t>
            </a:r>
          </a:p>
          <a:p>
            <a:r>
              <a:rPr lang="he-IL" dirty="0"/>
              <a:t>פטור אפשרי מכלכלה, משפט ציבורי, מדיניות חוץ, סמינר שנתי (לחילופין השתתפות ללא מטלה)</a:t>
            </a:r>
          </a:p>
          <a:p>
            <a:r>
              <a:rPr lang="he-IL" dirty="0" smtClean="0"/>
              <a:t>עליו לכתוב עבודה שנתית</a:t>
            </a:r>
          </a:p>
          <a:p>
            <a:r>
              <a:rPr lang="he-IL" dirty="0" smtClean="0"/>
              <a:t>מטלה נוספת?</a:t>
            </a:r>
            <a:endParaRPr lang="he-IL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247008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err="1" smtClean="0">
                <a:solidFill>
                  <a:schemeClr val="accent1"/>
                </a:solidFill>
              </a:rPr>
              <a:t>משלימי</a:t>
            </a:r>
            <a:r>
              <a:rPr lang="he-IL" b="1" dirty="0" smtClean="0">
                <a:solidFill>
                  <a:schemeClr val="accent1"/>
                </a:solidFill>
              </a:rPr>
              <a:t> תואר - שיטה</a:t>
            </a:r>
            <a:endParaRPr lang="he-IL" b="1" dirty="0">
              <a:solidFill>
                <a:schemeClr val="accent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שילוב בקבוצה בעיבודי גישות ואסכולות (לחייב נוכחות במשך כל הסמסטר?)</a:t>
            </a:r>
          </a:p>
          <a:p>
            <a:r>
              <a:rPr lang="he-IL" dirty="0" smtClean="0"/>
              <a:t>הגדרת מטלה מסכמת שונה בקורס גיאוגרפיה של </a:t>
            </a:r>
            <a:r>
              <a:rPr lang="he-IL" dirty="0" err="1" smtClean="0"/>
              <a:t>הבטל"ם</a:t>
            </a:r>
            <a:r>
              <a:rPr lang="he-IL" dirty="0" smtClean="0"/>
              <a:t> מול פרופ' בן ארצי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092747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שקפים של רען מלופ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603794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49" y="4307111"/>
            <a:ext cx="1625696" cy="1621011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658146" y="0"/>
            <a:ext cx="7886700" cy="764704"/>
          </a:xfrm>
        </p:spPr>
        <p:txBody>
          <a:bodyPr/>
          <a:lstStyle/>
          <a:p>
            <a:pPr algn="ctr"/>
            <a:r>
              <a:rPr lang="he-IL" sz="27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מחזור מ"ה- מגוון מסלולי הלימוד</a:t>
            </a:r>
          </a:p>
        </p:txBody>
      </p:sp>
      <p:sp>
        <p:nvSpPr>
          <p:cNvPr id="4" name="מציין מיקום תוכן 2"/>
          <p:cNvSpPr txBox="1">
            <a:spLocks/>
          </p:cNvSpPr>
          <p:nvPr/>
        </p:nvSpPr>
        <p:spPr>
          <a:xfrm>
            <a:off x="-324544" y="1124744"/>
            <a:ext cx="9324528" cy="4509120"/>
          </a:xfrm>
          <a:prstGeom prst="rect">
            <a:avLst/>
          </a:prstGeom>
        </p:spPr>
        <p:txBody>
          <a:bodyPr vert="horz" lIns="68580" tIns="34290" rIns="68580" bIns="3429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Clr>
                <a:schemeClr val="accent1"/>
              </a:buClr>
              <a:buNone/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הצורך-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עליה בהיקף חניכים עם תואר שני, קיום רצף הכשרה, פער במחקר וידע בתחום הביטחון, מצוינות אישית והעמקה, </a:t>
            </a:r>
            <a:r>
              <a:rPr lang="he-IL" sz="24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מנמ"ש</a:t>
            </a:r>
            <a:endParaRPr lang="he-IL" sz="24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lnSpc>
                <a:spcPct val="150000"/>
              </a:lnSpc>
              <a:buClr>
                <a:schemeClr val="accent1"/>
              </a:buClr>
              <a:buNone/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המלצה- קיום 3 מסלולי לימוד במחזור מ"ה: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מסלול מרכזי לתואר שני לא-מחקרי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(התמחות בביטחון לאומי)- 90% מחניכי מב"ל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מסלול לתואר שני מחקרי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(עם תזה)- עד 6 משתתפים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מסלול לימודי תעודה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- 1-3 משתתפים (חריגים בלבד</a:t>
            </a:r>
            <a:r>
              <a:rPr lang="he-IL" sz="2400" dirty="0" smtClean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!)</a:t>
            </a:r>
            <a:endParaRPr lang="he-IL" sz="24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128247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179512" y="-495151"/>
            <a:ext cx="8964488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400" b="1" dirty="0" smtClean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400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400" b="1" dirty="0" smtClean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b="1" dirty="0" smtClean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עקרונות </a:t>
            </a: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המימוש: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החלטה בעניין מסלול אקדמי לחניך- לקראת סיום עונת התשתית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(חריגה מהמסלול מרכזי דורשת אישור מפקד </a:t>
            </a:r>
            <a:r>
              <a:rPr lang="he-IL" sz="24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המב"ל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וראש אקדמי)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סדנת מחקר א' ו- ב' (חובה לתואר מחקרי)-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תבוצע </a:t>
            </a:r>
            <a:r>
              <a:rPr lang="he-IL" sz="2400" u="sng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במקביל</a:t>
            </a:r>
            <a:r>
              <a:rPr lang="en-US" sz="2400" u="sng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2400" u="sng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תחליף</a:t>
            </a:r>
            <a:r>
              <a:rPr lang="he-IL" sz="240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לתכולות </a:t>
            </a:r>
            <a:r>
              <a:rPr lang="he-IL" sz="24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אחרות להפחתת העומס</a:t>
            </a:r>
          </a:p>
          <a:p>
            <a:pPr marL="402431" lvl="1" indent="-197644">
              <a:lnSpc>
                <a:spcPct val="100000"/>
              </a:lnSpc>
              <a:buClr>
                <a:schemeClr val="accent1"/>
              </a:buClr>
            </a:pP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פחות מ- 4 משתתפים ידרוש מענה פרטני לחניך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הובלת מסלול מחקרי-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מדריכה אקדמית בתאום הראש האקדמי של התוכנית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מדיניות עידוד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מגוון מסלולי הלימוד </a:t>
            </a:r>
            <a:r>
              <a:rPr lang="he-IL" sz="24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במ"ה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 </a:t>
            </a:r>
            <a:r>
              <a:rPr lang="he-IL" sz="2400" b="1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לל"ש</a:t>
            </a: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(בעתיד בו לכולם תואר שני נכוון למסלול תעודה: '</a:t>
            </a:r>
            <a:r>
              <a:rPr lang="he-IL" sz="24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ללא מגבלות')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תעודת בוגר </a:t>
            </a:r>
            <a:r>
              <a:rPr lang="he-IL" sz="2400" b="1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(ללא תואר)- נדרש </a:t>
            </a:r>
            <a:r>
              <a:rPr lang="he-IL" sz="2400" u="sng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לחדד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את הדרישות מבוגר </a:t>
            </a:r>
            <a:r>
              <a:rPr lang="he-IL" sz="24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ולציינם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בידיעון (כיום ערבוב עם דרישות התואר השני)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12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098016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658146" y="1"/>
            <a:ext cx="7886700" cy="764703"/>
          </a:xfrm>
        </p:spPr>
        <p:txBody>
          <a:bodyPr/>
          <a:lstStyle/>
          <a:p>
            <a:pPr algn="ctr"/>
            <a:r>
              <a:rPr lang="he-IL" sz="27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מחזור מ"ה- מגוון מסלולי הלימוד</a:t>
            </a:r>
          </a:p>
        </p:txBody>
      </p:sp>
      <p:sp>
        <p:nvSpPr>
          <p:cNvPr id="4" name="מציין מיקום תוכן 2"/>
          <p:cNvSpPr txBox="1">
            <a:spLocks/>
          </p:cNvSpPr>
          <p:nvPr/>
        </p:nvSpPr>
        <p:spPr>
          <a:xfrm>
            <a:off x="439654" y="790607"/>
            <a:ext cx="8171342" cy="505682"/>
          </a:xfrm>
          <a:prstGeom prst="rect">
            <a:avLst/>
          </a:prstGeom>
        </p:spPr>
        <p:txBody>
          <a:bodyPr vert="horz" lIns="68580" tIns="34290" rIns="68580" bIns="3429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Clr>
                <a:schemeClr val="accent1"/>
              </a:buClr>
              <a:buNone/>
            </a:pPr>
            <a:r>
              <a:rPr lang="he-IL" sz="12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בחינת האפשרות ל- 3 מסלולי לימוד:</a:t>
            </a:r>
            <a:r>
              <a:rPr lang="he-IL" sz="12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2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(א) </a:t>
            </a:r>
            <a:r>
              <a:rPr lang="he-IL" sz="12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תואר שני רגיל (התמחות בביטחון לאומי)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;</a:t>
            </a:r>
            <a:r>
              <a:rPr lang="he-IL" sz="12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2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(ב)</a:t>
            </a:r>
            <a:r>
              <a:rPr lang="he-IL" sz="12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תואר שני מחקרי (עם תזה)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;</a:t>
            </a:r>
            <a:r>
              <a:rPr lang="he-IL" sz="12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2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(ג) </a:t>
            </a:r>
            <a:r>
              <a:rPr lang="he-IL" sz="12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לימודי תעודה</a:t>
            </a:r>
            <a:endParaRPr lang="he-IL" sz="1200" dirty="0">
              <a:solidFill>
                <a:schemeClr val="bg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449504"/>
              </p:ext>
            </p:extLst>
          </p:nvPr>
        </p:nvGraphicFramePr>
        <p:xfrm>
          <a:off x="179513" y="1457646"/>
          <a:ext cx="8784976" cy="540035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56034">
                  <a:extLst>
                    <a:ext uri="{9D8B030D-6E8A-4147-A177-3AD203B41FA5}">
                      <a16:colId xmlns="" xmlns:a16="http://schemas.microsoft.com/office/drawing/2014/main" val="2393984601"/>
                    </a:ext>
                  </a:extLst>
                </a:gridCol>
                <a:gridCol w="2576314">
                  <a:extLst>
                    <a:ext uri="{9D8B030D-6E8A-4147-A177-3AD203B41FA5}">
                      <a16:colId xmlns="" xmlns:a16="http://schemas.microsoft.com/office/drawing/2014/main" val="4115620763"/>
                    </a:ext>
                  </a:extLst>
                </a:gridCol>
                <a:gridCol w="2576314">
                  <a:extLst>
                    <a:ext uri="{9D8B030D-6E8A-4147-A177-3AD203B41FA5}">
                      <a16:colId xmlns="" xmlns:a16="http://schemas.microsoft.com/office/drawing/2014/main" val="808132443"/>
                    </a:ext>
                  </a:extLst>
                </a:gridCol>
                <a:gridCol w="2576314">
                  <a:extLst>
                    <a:ext uri="{9D8B030D-6E8A-4147-A177-3AD203B41FA5}">
                      <a16:colId xmlns="" xmlns:a16="http://schemas.microsoft.com/office/drawing/2014/main" val="2641916249"/>
                    </a:ext>
                  </a:extLst>
                </a:gridCol>
              </a:tblGrid>
              <a:tr h="941052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i="0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הבוגר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i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תואר שני- מסלול </a:t>
                      </a:r>
                      <a:r>
                        <a:rPr lang="he-IL" sz="1400" b="1" i="0" u="sng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מרכזי</a:t>
                      </a:r>
                      <a:r>
                        <a:rPr lang="he-IL" sz="1400" b="1" i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לא-מחקרי </a:t>
                      </a:r>
                      <a:r>
                        <a:rPr lang="en-US" sz="1400" b="1" i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400" b="1" i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400" b="0" i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(מגמת ביטחון לאומי)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i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תואר שני- מסלול מחקרי </a:t>
                      </a:r>
                      <a:r>
                        <a:rPr lang="en-US" sz="1400" b="1" i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400" b="1" i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400" b="0" i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(עם תזה)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i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מסלול לימודי תעודה </a:t>
                      </a:r>
                      <a:r>
                        <a:rPr lang="en-US" sz="1400" b="1" i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400" b="1" i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400" b="0" i="0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(בוגר מב"ל)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="" xmlns:a16="http://schemas.microsoft.com/office/drawing/2014/main" val="3710406874"/>
                  </a:ext>
                </a:extLst>
              </a:tr>
              <a:tr h="819627">
                <a:tc>
                  <a:txBody>
                    <a:bodyPr/>
                    <a:lstStyle/>
                    <a:p>
                      <a:pPr marL="0" indent="0" algn="ctr" defTabSz="914400" rtl="1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קהל </a:t>
                      </a: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היעד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176213" indent="-176213" algn="r" defTabSz="914400" rtl="1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בעלי תואר ראשון בלבד </a:t>
                      </a:r>
                    </a:p>
                    <a:p>
                      <a:pPr marL="176213" indent="-176213" algn="r" defTabSz="914400" rtl="1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בעלי תואר שני שאינו במדע המדינה</a:t>
                      </a:r>
                    </a:p>
                    <a:p>
                      <a:pPr marL="176213" indent="-176213" algn="r" defTabSz="914400" rtl="1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he-IL" sz="12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90%+</a:t>
                      </a: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מחניכי המחזור</a:t>
                      </a:r>
                    </a:p>
                  </a:txBody>
                  <a:tcPr marL="27000" marR="54000" marT="34290" marB="34290"/>
                </a:tc>
                <a:tc>
                  <a:txBody>
                    <a:bodyPr/>
                    <a:lstStyle/>
                    <a:p>
                      <a:pPr marL="176213" indent="-176213" algn="r" defTabSz="914400" rtl="1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בעלי תואר שני במדע המדינה</a:t>
                      </a: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ממשל</a:t>
                      </a:r>
                    </a:p>
                    <a:p>
                      <a:pPr marL="176213" indent="-176213" algn="r" defTabSz="914400" rtl="1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בעלי יכולות</a:t>
                      </a: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שאיפות מחקריות (דוק')</a:t>
                      </a:r>
                    </a:p>
                    <a:p>
                      <a:pPr marL="176213" indent="-176213" algn="r" defTabSz="914400" rtl="1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he-IL" sz="12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עד 6 </a:t>
                      </a: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חניכים במחזור</a:t>
                      </a:r>
                    </a:p>
                  </a:txBody>
                  <a:tcPr marL="27000" marR="54000" marT="34290" marB="34290"/>
                </a:tc>
                <a:tc>
                  <a:txBody>
                    <a:bodyPr/>
                    <a:lstStyle/>
                    <a:p>
                      <a:pPr marL="176213" indent="-176213" algn="r" defTabSz="914400" rtl="1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לחניכים </a:t>
                      </a:r>
                      <a:r>
                        <a:rPr lang="he-IL" sz="1200" b="0" i="0" u="sng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עם תואר שני </a:t>
                      </a: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רלוונטי!</a:t>
                      </a:r>
                    </a:p>
                    <a:p>
                      <a:pPr marL="176213" indent="-176213" algn="r" defTabSz="914400" rtl="1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עמוסים במיוחד (</a:t>
                      </a:r>
                      <a:r>
                        <a:rPr lang="he-IL" sz="1200" b="0" i="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תו"כ</a:t>
                      </a: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תפקיד)</a:t>
                      </a:r>
                    </a:p>
                    <a:p>
                      <a:pPr marL="176213" indent="-176213" algn="r" defTabSz="914400" rtl="1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he-IL" sz="12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בודדים</a:t>
                      </a: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כחריגים</a:t>
                      </a:r>
                    </a:p>
                  </a:txBody>
                  <a:tcPr marL="27000" marR="54000" marT="34290" marB="34290"/>
                </a:tc>
                <a:extLst>
                  <a:ext uri="{0D108BD9-81ED-4DB2-BD59-A6C34878D82A}">
                    <a16:rowId xmlns="" xmlns:a16="http://schemas.microsoft.com/office/drawing/2014/main" val="3694368200"/>
                  </a:ext>
                </a:extLst>
              </a:tr>
              <a:tr h="81962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השפעות </a:t>
                      </a: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רחבות</a:t>
                      </a: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סיכונים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176213" marR="0" lvl="0" indent="-176213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ריבוי מסלולים- פגיעה בלכידות הכיתה</a:t>
                      </a:r>
                    </a:p>
                  </a:txBody>
                  <a:tcPr marL="27000" marR="54000" marT="34290" marB="34290"/>
                </a:tc>
                <a:tc>
                  <a:txBody>
                    <a:bodyPr/>
                    <a:lstStyle/>
                    <a:p>
                      <a:pPr marL="176213" indent="-176213" algn="r" defTabSz="914400" rtl="1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he-IL" sz="12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מיקוד יתר בתזה </a:t>
                      </a: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על חשבון תוכן אחר</a:t>
                      </a:r>
                    </a:p>
                    <a:p>
                      <a:pPr marL="176213" indent="-176213" algn="r" defTabSz="914400" rtl="1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נשירה </a:t>
                      </a:r>
                      <a:r>
                        <a:rPr lang="he-IL" sz="1200" b="0" i="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תו"כ</a:t>
                      </a: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השנה לתואר שני רגיל</a:t>
                      </a:r>
                    </a:p>
                    <a:p>
                      <a:pPr marL="176213" indent="-176213" algn="r" defTabSz="914400" rtl="1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נדרשות פחות נ"ז (36&lt;) למסלול תזה</a:t>
                      </a:r>
                    </a:p>
                  </a:txBody>
                  <a:tcPr marL="27000" marR="54000" marT="34290" marB="34290"/>
                </a:tc>
                <a:tc>
                  <a:txBody>
                    <a:bodyPr/>
                    <a:lstStyle/>
                    <a:p>
                      <a:pPr marL="176213" indent="-176213" algn="r" defTabSz="914400" rtl="1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חוסר מחויבות כלפי התוכן האקדמי ו'זליגה' לתחומים אחרים</a:t>
                      </a:r>
                    </a:p>
                  </a:txBody>
                  <a:tcPr marL="27000" marR="54000" marT="34290" marB="34290"/>
                </a:tc>
                <a:extLst>
                  <a:ext uri="{0D108BD9-81ED-4DB2-BD59-A6C34878D82A}">
                    <a16:rowId xmlns="" xmlns:a16="http://schemas.microsoft.com/office/drawing/2014/main" val="3827932943"/>
                  </a:ext>
                </a:extLst>
              </a:tr>
              <a:tr h="576774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האתגר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176213" indent="-176213" algn="r" defTabSz="914400" rtl="1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קיום תואר שני </a:t>
                      </a:r>
                      <a:r>
                        <a:rPr lang="he-IL" sz="12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בהתמחות אחרת </a:t>
                      </a: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דוג' </a:t>
                      </a:r>
                      <a:r>
                        <a:rPr lang="he-IL" sz="1200" b="0" i="0" u="sng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מנהל ציבורי </a:t>
                      </a: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{דורש מיפוי הצורך}</a:t>
                      </a:r>
                    </a:p>
                  </a:txBody>
                  <a:tcPr marL="27000" marR="54000" marT="34290" marB="34290"/>
                </a:tc>
                <a:tc>
                  <a:txBody>
                    <a:bodyPr/>
                    <a:lstStyle/>
                    <a:p>
                      <a:pPr marL="176213" indent="-176213" algn="r" defTabSz="914400" rtl="1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הצעת המחקר מהווה עבודה השנתית</a:t>
                      </a:r>
                    </a:p>
                    <a:p>
                      <a:pPr marL="176213" indent="-176213" algn="r" defTabSz="914400" rtl="1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סיום התזה בזמן</a:t>
                      </a: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בשנה העוקבת</a:t>
                      </a:r>
                    </a:p>
                  </a:txBody>
                  <a:tcPr marL="27000" marR="54000" marT="34290" marB="34290"/>
                </a:tc>
                <a:tc>
                  <a:txBody>
                    <a:bodyPr/>
                    <a:lstStyle/>
                    <a:p>
                      <a:pPr marL="176213" indent="-176213" algn="r" defTabSz="914400" rtl="1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ליווי חניכים עם </a:t>
                      </a:r>
                      <a:r>
                        <a:rPr lang="he-IL" sz="1200" b="0" i="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מנמ"ש</a:t>
                      </a: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וללא תואר שני בלימודים </a:t>
                      </a:r>
                      <a:r>
                        <a:rPr lang="he-IL" sz="1200" b="0" i="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במב"ל</a:t>
                      </a: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(נלחמים על כל חניך)</a:t>
                      </a:r>
                    </a:p>
                  </a:txBody>
                  <a:tcPr marL="27000" marR="54000" marT="34290" marB="34290"/>
                </a:tc>
                <a:extLst>
                  <a:ext uri="{0D108BD9-81ED-4DB2-BD59-A6C34878D82A}">
                    <a16:rowId xmlns="" xmlns:a16="http://schemas.microsoft.com/office/drawing/2014/main" val="3647460606"/>
                  </a:ext>
                </a:extLst>
              </a:tr>
              <a:tr h="576774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תוכן נוסף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176213" indent="-176213" algn="r" defTabSz="914400" rtl="1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התמחות אחרת- נדרש מבחר </a:t>
                      </a:r>
                      <a:r>
                        <a:rPr lang="he-IL" sz="12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קורסי בחירה </a:t>
                      </a: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(כ- 4 קורסים)</a:t>
                      </a:r>
                    </a:p>
                  </a:txBody>
                  <a:tcPr marL="27000" marR="54000" marT="34290" marB="34290"/>
                </a:tc>
                <a:tc>
                  <a:txBody>
                    <a:bodyPr/>
                    <a:lstStyle/>
                    <a:p>
                      <a:pPr marL="176213" indent="-176213" algn="r" defTabSz="914400" rtl="1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he-IL" sz="12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סדנת מחקר א' ו- ב' </a:t>
                      </a: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(א'- במוסד אקדמי, ב'- ניתן במרוכז </a:t>
                      </a:r>
                      <a:r>
                        <a:rPr lang="he-IL" sz="1200" b="0" i="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במב"ל</a:t>
                      </a: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</a:p>
                  </a:txBody>
                  <a:tcPr marL="27000" marR="54000" marT="34290" marB="34290"/>
                </a:tc>
                <a:tc>
                  <a:txBody>
                    <a:bodyPr/>
                    <a:lstStyle/>
                    <a:p>
                      <a:pPr marL="176213" indent="-176213" algn="r" defTabSz="914400" rtl="1" eaLnBrk="1" latinLnBrk="0" hangingPunct="1">
                        <a:buFont typeface="Arial" panose="020B0604020202020204" pitchFamily="34" charset="0"/>
                        <a:buChar char="•"/>
                      </a:pPr>
                      <a:endParaRPr lang="he-IL" sz="12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27000" marR="54000" marT="34290" marB="34290"/>
                </a:tc>
                <a:extLst>
                  <a:ext uri="{0D108BD9-81ED-4DB2-BD59-A6C34878D82A}">
                    <a16:rowId xmlns="" xmlns:a16="http://schemas.microsoft.com/office/drawing/2014/main" val="1583394426"/>
                  </a:ext>
                </a:extLst>
              </a:tr>
              <a:tr h="130533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השפעות </a:t>
                      </a: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על מבנה</a:t>
                      </a: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הלימוד 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176213" marR="0" lvl="0" indent="-176213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תאומים רבים (בעתיד- תוספת עלות)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he-IL" sz="12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27000" marR="54000" marT="34290" marB="34290"/>
                </a:tc>
                <a:tc>
                  <a:txBody>
                    <a:bodyPr/>
                    <a:lstStyle/>
                    <a:p>
                      <a:pPr marL="176213" indent="-176213" algn="r" defTabSz="914400" rtl="1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he-IL" sz="12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במקביל</a:t>
                      </a: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לתוכן בחירה של תואר שני רגיל</a:t>
                      </a:r>
                    </a:p>
                    <a:p>
                      <a:pPr marL="176213" indent="-176213" algn="r" defTabSz="914400" rtl="1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he-IL" sz="12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אחרי</a:t>
                      </a: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שעות מב"ל הסטנדרטיות (</a:t>
                      </a: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on top</a:t>
                      </a: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</a:p>
                    <a:p>
                      <a:pPr marL="176213" indent="-176213" algn="r" defTabSz="914400" rtl="1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he-IL" sz="1200" b="1" i="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קורס תשתית </a:t>
                      </a:r>
                      <a:r>
                        <a:rPr lang="he-IL" sz="1200" b="0" i="0" u="sng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לכלל</a:t>
                      </a:r>
                      <a:r>
                        <a:rPr lang="he-IL" sz="1200" b="0" i="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חניכי מב"ל</a:t>
                      </a:r>
                    </a:p>
                  </a:txBody>
                  <a:tcPr marL="27000" marR="54000" marT="34290" marB="34290"/>
                </a:tc>
                <a:tc>
                  <a:txBody>
                    <a:bodyPr/>
                    <a:lstStyle/>
                    <a:p>
                      <a:pPr marL="176213" indent="-176213" algn="r" defTabSz="914400" rtl="1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הקלת התעודה- הורדת יום הלימוד במוסד האקדמי (יום אוניברסיטה)</a:t>
                      </a:r>
                    </a:p>
                  </a:txBody>
                  <a:tcPr marL="27000" marR="54000" marT="34290" marB="34290"/>
                </a:tc>
                <a:extLst>
                  <a:ext uri="{0D108BD9-81ED-4DB2-BD59-A6C34878D82A}">
                    <a16:rowId xmlns="" xmlns:a16="http://schemas.microsoft.com/office/drawing/2014/main" val="3479818512"/>
                  </a:ext>
                </a:extLst>
              </a:tr>
              <a:tr h="361168">
                <a:tc>
                  <a:txBody>
                    <a:bodyPr/>
                    <a:lstStyle/>
                    <a:p>
                      <a:pPr algn="ctr"/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סיכום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176213" indent="-176213" algn="r" defTabSz="914400" rtl="1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בחינת </a:t>
                      </a:r>
                      <a:r>
                        <a:rPr lang="he-IL" sz="1200" b="1" i="0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התמחות נוספת </a:t>
                      </a: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(דומה למגמה)</a:t>
                      </a:r>
                    </a:p>
                  </a:txBody>
                  <a:tcPr marL="27000" marR="54000" marT="34290" marB="34290"/>
                </a:tc>
                <a:tc>
                  <a:txBody>
                    <a:bodyPr/>
                    <a:lstStyle/>
                    <a:p>
                      <a:pPr marL="176213" indent="-176213" algn="r" defTabSz="914400" rtl="1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he-IL" sz="1200" b="0" i="0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מימוש </a:t>
                      </a:r>
                      <a:r>
                        <a:rPr lang="he-IL" sz="1200" b="1" i="0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מסלול מחקרי </a:t>
                      </a:r>
                      <a:r>
                        <a:rPr lang="he-IL" sz="1200" b="0" i="0" kern="1200" dirty="0" err="1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במ"ה</a:t>
                      </a:r>
                      <a:endParaRPr lang="he-IL" sz="1200" b="0" i="0" kern="1200" dirty="0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27000" marR="54000" marT="34290" marB="34290"/>
                </a:tc>
                <a:tc>
                  <a:txBody>
                    <a:bodyPr/>
                    <a:lstStyle/>
                    <a:p>
                      <a:pPr marL="176213" indent="-176213" algn="r" defTabSz="914400" rtl="1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he-IL" sz="1200" b="1" i="0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מוצא אחרון לעת הזו</a:t>
                      </a:r>
                    </a:p>
                  </a:txBody>
                  <a:tcPr marL="27000" marR="54000" marT="34290" marB="34290"/>
                </a:tc>
                <a:extLst>
                  <a:ext uri="{0D108BD9-81ED-4DB2-BD59-A6C34878D82A}">
                    <a16:rowId xmlns="" xmlns:a16="http://schemas.microsoft.com/office/drawing/2014/main" val="1830761974"/>
                  </a:ext>
                </a:extLst>
              </a:tr>
            </a:tbl>
          </a:graphicData>
        </a:graphic>
      </p:graphicFrame>
      <p:sp>
        <p:nvSpPr>
          <p:cNvPr id="6" name="מציין מיקום תוכן 2"/>
          <p:cNvSpPr txBox="1">
            <a:spLocks/>
          </p:cNvSpPr>
          <p:nvPr/>
        </p:nvSpPr>
        <p:spPr>
          <a:xfrm>
            <a:off x="439654" y="5665224"/>
            <a:ext cx="8171342" cy="318082"/>
          </a:xfrm>
          <a:prstGeom prst="rect">
            <a:avLst/>
          </a:prstGeom>
        </p:spPr>
        <p:txBody>
          <a:bodyPr vert="horz" lIns="68580" tIns="34290" rIns="68580" bIns="3429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Clr>
                <a:schemeClr val="accent1"/>
              </a:buClr>
              <a:buNone/>
            </a:pPr>
            <a:r>
              <a:rPr lang="he-IL" sz="12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* </a:t>
            </a:r>
            <a:endParaRPr lang="he-IL" sz="1200" u="sng" dirty="0">
              <a:solidFill>
                <a:schemeClr val="bg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707056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658146" y="996996"/>
            <a:ext cx="7886700" cy="994172"/>
          </a:xfrm>
        </p:spPr>
        <p:txBody>
          <a:bodyPr/>
          <a:lstStyle/>
          <a:p>
            <a:pPr algn="ctr"/>
            <a:r>
              <a:rPr lang="he-IL" sz="27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מגוון מסלולי לימוד- אילוסטרציה</a:t>
            </a:r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/>
          </p:nvPr>
        </p:nvGraphicFramePr>
        <p:xfrm>
          <a:off x="7581808" y="2393804"/>
          <a:ext cx="1215000" cy="1767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15000">
                  <a:extLst>
                    <a:ext uri="{9D8B030D-6E8A-4147-A177-3AD203B41FA5}">
                      <a16:colId xmlns="" xmlns:a16="http://schemas.microsoft.com/office/drawing/2014/main" val="372491275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מסלול רגיל</a:t>
                      </a:r>
                    </a:p>
                    <a:p>
                      <a:pPr algn="ctr" rtl="1"/>
                      <a:r>
                        <a:rPr lang="he-IL" sz="12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בחיפה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2110049768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גישות ואסכולות </a:t>
                      </a:r>
                      <a:r>
                        <a:rPr lang="en-US" sz="12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2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2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במדע המדינה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2119828437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תרגול (עיבוד קב') </a:t>
                      </a:r>
                      <a:r>
                        <a:rPr lang="en-US" sz="12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2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2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גישות ואסכולות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1871170265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גיאוגרפיית הבטל"ם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819330263"/>
                  </a:ext>
                </a:extLst>
              </a:tr>
            </a:tbl>
          </a:graphicData>
        </a:graphic>
      </p:graphicFrame>
      <p:graphicFrame>
        <p:nvGraphicFramePr>
          <p:cNvPr id="6" name="טבלה 5"/>
          <p:cNvGraphicFramePr>
            <a:graphicFrameLocks noGrp="1"/>
          </p:cNvGraphicFramePr>
          <p:nvPr>
            <p:extLst/>
          </p:nvPr>
        </p:nvGraphicFramePr>
        <p:xfrm>
          <a:off x="6244768" y="2393804"/>
          <a:ext cx="1215000" cy="22021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15000">
                  <a:extLst>
                    <a:ext uri="{9D8B030D-6E8A-4147-A177-3AD203B41FA5}">
                      <a16:colId xmlns="" xmlns:a16="http://schemas.microsoft.com/office/drawing/2014/main" val="372491275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מסלול מחקרי</a:t>
                      </a:r>
                    </a:p>
                    <a:p>
                      <a:pPr algn="ctr" rtl="1"/>
                      <a:r>
                        <a:rPr lang="he-IL" sz="12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בחיפה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2110049768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גישות ואסכולות </a:t>
                      </a:r>
                      <a:r>
                        <a:rPr lang="en-US" sz="12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2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2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במדע המדינה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2119828437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תרגול (עיבוד קב') </a:t>
                      </a:r>
                      <a:r>
                        <a:rPr lang="en-US" sz="12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2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2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גישות ואסכולות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1871170265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גיאוגרפיית</a:t>
                      </a:r>
                      <a:r>
                        <a:rPr lang="en-US" sz="12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2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2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הבטל"ם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819330263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שיטות מחקר </a:t>
                      </a:r>
                      <a:r>
                        <a:rPr lang="en-US" sz="12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2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2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4125899967"/>
                  </a:ext>
                </a:extLst>
              </a:tr>
            </a:tbl>
          </a:graphicData>
        </a:graphic>
      </p:graphicFrame>
      <p:graphicFrame>
        <p:nvGraphicFramePr>
          <p:cNvPr id="7" name="טבלה 6"/>
          <p:cNvGraphicFramePr>
            <a:graphicFrameLocks noGrp="1"/>
          </p:cNvGraphicFramePr>
          <p:nvPr>
            <p:extLst/>
          </p:nvPr>
        </p:nvGraphicFramePr>
        <p:xfrm>
          <a:off x="4915697" y="2393804"/>
          <a:ext cx="1215000" cy="1767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15000">
                  <a:extLst>
                    <a:ext uri="{9D8B030D-6E8A-4147-A177-3AD203B41FA5}">
                      <a16:colId xmlns="" xmlns:a16="http://schemas.microsoft.com/office/drawing/2014/main" val="372491275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מסלול מחקרי</a:t>
                      </a:r>
                    </a:p>
                    <a:p>
                      <a:pPr algn="ctr" rtl="1"/>
                      <a:r>
                        <a:rPr lang="he-IL" sz="12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בחיפה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2110049768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גישות ואסכולות </a:t>
                      </a:r>
                      <a:r>
                        <a:rPr lang="en-US" sz="12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2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2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במדע המדינה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2119828437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תרגול (עיבוד קב') </a:t>
                      </a:r>
                      <a:r>
                        <a:rPr lang="en-US" sz="12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2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2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גישות ואסכולות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1871170265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שיטות מחקר </a:t>
                      </a:r>
                      <a:r>
                        <a:rPr lang="en-US" sz="12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2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2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819330263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302034" y="4621171"/>
            <a:ext cx="110047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200" dirty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מסלול מחקרי:</a:t>
            </a:r>
            <a:r>
              <a:rPr lang="en-US" sz="1200" dirty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en-US" sz="1200" dirty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1200" dirty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משך נוסף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72963" y="4156783"/>
            <a:ext cx="110047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200" dirty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מסלול מחקרי: פטור מקורס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36778" y="3312540"/>
            <a:ext cx="295054" cy="369332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endParaRPr lang="he-IL" sz="24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742903" y="2058183"/>
            <a:ext cx="1053905" cy="5539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500" b="1" dirty="0">
                <a:latin typeface="David" panose="020E0502060401010101" pitchFamily="34" charset="-79"/>
                <a:cs typeface="David" panose="020E0502060401010101" pitchFamily="34" charset="-79"/>
              </a:rPr>
              <a:t>עונת הליבה:</a:t>
            </a:r>
          </a:p>
        </p:txBody>
      </p:sp>
      <p:graphicFrame>
        <p:nvGraphicFramePr>
          <p:cNvPr id="19" name="טבלה 18"/>
          <p:cNvGraphicFramePr>
            <a:graphicFrameLocks noGrp="1"/>
          </p:cNvGraphicFramePr>
          <p:nvPr>
            <p:extLst/>
          </p:nvPr>
        </p:nvGraphicFramePr>
        <p:xfrm>
          <a:off x="3043649" y="2393804"/>
          <a:ext cx="1215000" cy="13335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15000">
                  <a:extLst>
                    <a:ext uri="{9D8B030D-6E8A-4147-A177-3AD203B41FA5}">
                      <a16:colId xmlns="" xmlns:a16="http://schemas.microsoft.com/office/drawing/2014/main" val="372491275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מסלול רגיל</a:t>
                      </a:r>
                    </a:p>
                    <a:p>
                      <a:pPr algn="ctr" rtl="1"/>
                      <a:r>
                        <a:rPr lang="he-IL" sz="12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במב"ל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2110049768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סמינר בחירה </a:t>
                      </a:r>
                      <a:r>
                        <a:rPr lang="en-US" sz="120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sz="120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2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פגרת עבודות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2119828437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קורס אקדמי </a:t>
                      </a:r>
                      <a:r>
                        <a:rPr lang="en-US" sz="12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2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2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פרוס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1871170265"/>
                  </a:ext>
                </a:extLst>
              </a:tr>
            </a:tbl>
          </a:graphicData>
        </a:graphic>
      </p:graphicFrame>
      <p:graphicFrame>
        <p:nvGraphicFramePr>
          <p:cNvPr id="20" name="טבלה 19"/>
          <p:cNvGraphicFramePr>
            <a:graphicFrameLocks noGrp="1"/>
          </p:cNvGraphicFramePr>
          <p:nvPr>
            <p:extLst/>
          </p:nvPr>
        </p:nvGraphicFramePr>
        <p:xfrm>
          <a:off x="1706609" y="2393804"/>
          <a:ext cx="1215000" cy="176985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15000">
                  <a:extLst>
                    <a:ext uri="{9D8B030D-6E8A-4147-A177-3AD203B41FA5}">
                      <a16:colId xmlns="" xmlns:a16="http://schemas.microsoft.com/office/drawing/2014/main" val="372491275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מסלול מחקרי</a:t>
                      </a:r>
                    </a:p>
                    <a:p>
                      <a:pPr algn="ctr" rtl="1"/>
                      <a:r>
                        <a:rPr lang="he-IL" sz="12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במב"ל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2110049768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שיטות מחקר ב' </a:t>
                      </a:r>
                      <a:r>
                        <a:rPr lang="he-IL" sz="12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מואץ </a:t>
                      </a:r>
                      <a:r>
                        <a:rPr lang="he-IL" sz="1200" b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(3 ימים)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2119828437"/>
                  </a:ext>
                </a:extLst>
              </a:tr>
              <a:tr h="43534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שיטות מחקר ב' </a:t>
                      </a:r>
                      <a:r>
                        <a:rPr lang="he-IL" sz="12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פרוס </a:t>
                      </a:r>
                      <a:r>
                        <a:rPr lang="he-IL" sz="1200" b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(משך חלופי)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3174479407"/>
                  </a:ext>
                </a:extLst>
              </a:tr>
              <a:tr h="43534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שיטות מחקר ב'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פרוס </a:t>
                      </a:r>
                      <a:r>
                        <a:rPr lang="he-IL" sz="1200" b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(משך נוסף)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2760531183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11008" y="2831358"/>
            <a:ext cx="134461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200" dirty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חלופי: סמינר בחירה</a:t>
            </a:r>
            <a:r>
              <a:rPr lang="en-US" sz="1200" dirty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200" dirty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פגרת עבודות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759458" y="2058183"/>
            <a:ext cx="1499191" cy="3231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500" b="1" dirty="0">
                <a:latin typeface="David" panose="020E0502060401010101" pitchFamily="34" charset="-79"/>
                <a:cs typeface="David" panose="020E0502060401010101" pitchFamily="34" charset="-79"/>
              </a:rPr>
              <a:t>עונה מתקדמת: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33078" y="3376235"/>
            <a:ext cx="110047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200" dirty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פטור מקורס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33078" y="3777568"/>
            <a:ext cx="110047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200" dirty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משך נוסף</a:t>
            </a:r>
          </a:p>
        </p:txBody>
      </p:sp>
      <p:sp>
        <p:nvSpPr>
          <p:cNvPr id="28" name="מציין מיקום תוכן 2"/>
          <p:cNvSpPr txBox="1">
            <a:spLocks/>
          </p:cNvSpPr>
          <p:nvPr/>
        </p:nvSpPr>
        <p:spPr>
          <a:xfrm>
            <a:off x="177254" y="4840462"/>
            <a:ext cx="4913213" cy="959501"/>
          </a:xfrm>
          <a:prstGeom prst="rect">
            <a:avLst/>
          </a:prstGeom>
        </p:spPr>
        <p:txBody>
          <a:bodyPr vert="horz" lIns="68580" tIns="34290" rIns="68580" bIns="3429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35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מסלול לתעודה- </a:t>
            </a:r>
            <a:r>
              <a:rPr lang="he-IL" sz="135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אינו פטור מנוכחות בקורסים אלא מביצוע מטלות הקורס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35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עיתוי</a:t>
            </a:r>
            <a:r>
              <a:rPr lang="he-IL" sz="135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קורסי המחקר (מיקום בעונות) ביחס לצורך שלהם בכתיבת התזה?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35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יכולת קיום </a:t>
            </a:r>
            <a:r>
              <a:rPr lang="he-IL" sz="135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מגמות</a:t>
            </a:r>
            <a:r>
              <a:rPr lang="en-US" sz="135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35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התמחויות </a:t>
            </a:r>
            <a:r>
              <a:rPr lang="he-IL" sz="135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במקביל למגוון מסלולי לימוד?</a:t>
            </a:r>
            <a:endParaRPr lang="he-IL" sz="1350" dirty="0">
              <a:solidFill>
                <a:schemeClr val="bg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416685" y="2069724"/>
            <a:ext cx="1053905" cy="3000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350" dirty="0">
                <a:latin typeface="David" panose="020E0502060401010101" pitchFamily="34" charset="-79"/>
                <a:cs typeface="David" panose="020E0502060401010101" pitchFamily="34" charset="-79"/>
              </a:rPr>
              <a:t>אפשרות א':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090467" y="2069724"/>
            <a:ext cx="1053905" cy="3000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350" dirty="0">
                <a:latin typeface="David" panose="020E0502060401010101" pitchFamily="34" charset="-79"/>
                <a:cs typeface="David" panose="020E0502060401010101" pitchFamily="34" charset="-79"/>
              </a:rPr>
              <a:t>אפשרות ב':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15437" y="2069724"/>
            <a:ext cx="1053905" cy="3000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350" dirty="0">
                <a:latin typeface="David" panose="020E0502060401010101" pitchFamily="34" charset="-79"/>
                <a:cs typeface="David" panose="020E0502060401010101" pitchFamily="34" charset="-79"/>
              </a:rPr>
              <a:t>אפשרות א':</a:t>
            </a:r>
          </a:p>
        </p:txBody>
      </p:sp>
    </p:spTree>
    <p:extLst>
      <p:ext uri="{BB962C8B-B14F-4D97-AF65-F5344CB8AC3E}">
        <p14:creationId xmlns:p14="http://schemas.microsoft.com/office/powerpoint/2010/main" val="914146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solidFill>
                  <a:schemeClr val="accent1"/>
                </a:solidFill>
              </a:rPr>
              <a:t>מטרת הקורס</a:t>
            </a:r>
            <a:endParaRPr lang="he-IL" dirty="0">
              <a:solidFill>
                <a:schemeClr val="accent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הטמעת מושגים מרכזיים בביטחון לאומי ודיון בהם כמצע ידע בסיסי לשנת הלימודים</a:t>
            </a:r>
          </a:p>
          <a:p>
            <a:r>
              <a:rPr lang="he-IL" dirty="0" smtClean="0"/>
              <a:t>דיון מעמיק בתיאוריה ובפרקטיקה של </a:t>
            </a:r>
            <a:r>
              <a:rPr lang="he-IL" dirty="0" err="1" smtClean="0"/>
              <a:t>הבטל"ם</a:t>
            </a:r>
            <a:r>
              <a:rPr lang="he-IL" dirty="0" smtClean="0"/>
              <a:t> בכלל ובהקשר הישראלי בפרט</a:t>
            </a:r>
          </a:p>
        </p:txBody>
      </p:sp>
    </p:spTree>
    <p:extLst>
      <p:ext uri="{BB962C8B-B14F-4D97-AF65-F5344CB8AC3E}">
        <p14:creationId xmlns:p14="http://schemas.microsoft.com/office/powerpoint/2010/main" val="184019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solidFill>
                  <a:schemeClr val="accent1"/>
                </a:solidFill>
              </a:rPr>
              <a:t>מושגי יסוד בביטחון לאומי - שיטה</a:t>
            </a:r>
            <a:endParaRPr lang="he-IL" dirty="0">
              <a:solidFill>
                <a:schemeClr val="accent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הקורס מתקיים בעונת תשתית ומהווה פרק פתיחה לשנת הלימודים. </a:t>
            </a:r>
            <a:endParaRPr lang="he-IL" dirty="0" smtClean="0"/>
          </a:p>
          <a:p>
            <a:r>
              <a:rPr lang="he-IL" dirty="0" smtClean="0"/>
              <a:t>סה"כ 16 משכים </a:t>
            </a:r>
          </a:p>
          <a:p>
            <a:r>
              <a:rPr lang="he-IL" dirty="0" smtClean="0"/>
              <a:t>בקורס חמישה נושאים עיקריים, כל נושא מורכב מהרכיבים הבאים:</a:t>
            </a:r>
          </a:p>
          <a:p>
            <a:pPr marL="514350" indent="-514350">
              <a:buAutoNum type="arabicPeriod"/>
            </a:pPr>
            <a:r>
              <a:rPr lang="he-IL" dirty="0" smtClean="0"/>
              <a:t>הרצאת תשתית ידע ותיאוריה של פרופ' בן דור</a:t>
            </a:r>
          </a:p>
          <a:p>
            <a:pPr marL="514350" indent="-514350">
              <a:buAutoNum type="arabicPeriod"/>
            </a:pPr>
            <a:r>
              <a:rPr lang="he-IL" dirty="0" smtClean="0"/>
              <a:t>הרצאת מרצה חוץ </a:t>
            </a:r>
            <a:r>
              <a:rPr lang="he-IL" dirty="0" err="1" smtClean="0"/>
              <a:t>פרקטיקן</a:t>
            </a:r>
            <a:endParaRPr lang="he-IL" dirty="0" smtClean="0"/>
          </a:p>
          <a:p>
            <a:pPr marL="514350" indent="-514350">
              <a:buAutoNum type="arabicPeriod"/>
            </a:pPr>
            <a:r>
              <a:rPr lang="he-IL" dirty="0" smtClean="0"/>
              <a:t>עיבוד צוותי </a:t>
            </a:r>
          </a:p>
          <a:p>
            <a:endParaRPr lang="he-IL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05380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משוב מ"ד מושגי יסוד בביטחון לאומי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3926842"/>
              </p:ext>
            </p:extLst>
          </p:nvPr>
        </p:nvGraphicFramePr>
        <p:xfrm>
          <a:off x="457200" y="1600200"/>
          <a:ext cx="8229600" cy="16560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מחזור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הקורס</a:t>
                      </a:r>
                      <a:r>
                        <a:rPr lang="he-IL" baseline="0" dirty="0" smtClean="0"/>
                        <a:t> השיג מטרותיו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איכות ההוראה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הקורס אתגר מחשבתית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רלבנטיות לתפקיד עתידי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התאמת מתודולוגיה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מ"ג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4.4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מ"ד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4.67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4.06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4.45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>
                          <a:solidFill>
                            <a:srgbClr val="FF0000"/>
                          </a:solidFill>
                        </a:rPr>
                        <a:t>4.94</a:t>
                      </a:r>
                      <a:endParaRPr lang="he-IL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4.91</a:t>
                      </a:r>
                      <a:endParaRPr lang="he-IL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007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solidFill>
                  <a:schemeClr val="accent1"/>
                </a:solidFill>
              </a:rPr>
              <a:t>נושאים עיקריים בהם ידון הקורס</a:t>
            </a:r>
            <a:endParaRPr lang="he-IL" dirty="0">
              <a:solidFill>
                <a:schemeClr val="accent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מבוא לביטחון לאומי וביטחון </a:t>
            </a:r>
            <a:r>
              <a:rPr lang="en-US" dirty="0" smtClean="0"/>
              <a:t>securitization</a:t>
            </a:r>
          </a:p>
          <a:p>
            <a:r>
              <a:rPr lang="he-IL" dirty="0" smtClean="0"/>
              <a:t>דמוקרטיה וביטחון לאומי</a:t>
            </a:r>
          </a:p>
          <a:p>
            <a:r>
              <a:rPr lang="he-IL" dirty="0" smtClean="0"/>
              <a:t>מה מניע מדינות – ערכים ואינטרסים</a:t>
            </a:r>
          </a:p>
          <a:p>
            <a:r>
              <a:rPr lang="he-IL" dirty="0" smtClean="0"/>
              <a:t>עוצמה</a:t>
            </a:r>
          </a:p>
          <a:p>
            <a:r>
              <a:rPr lang="he-IL" dirty="0" smtClean="0"/>
              <a:t>מרכיבים פוליטיים ומדיניים של הביטחון הלאומי</a:t>
            </a:r>
          </a:p>
          <a:p>
            <a:r>
              <a:rPr lang="he-IL" dirty="0" smtClean="0"/>
              <a:t>סיכום הקורס</a:t>
            </a:r>
          </a:p>
          <a:p>
            <a:endParaRPr lang="he-IL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8208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>
                <a:solidFill>
                  <a:schemeClr val="accent1"/>
                </a:solidFill>
              </a:rPr>
              <a:t>נושא לדוגמא –מרכיבים פוליטיים ומדיניים של הביטחון הלאומי</a:t>
            </a:r>
            <a:endParaRPr lang="he-IL" dirty="0">
              <a:solidFill>
                <a:schemeClr val="accent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628800"/>
            <a:ext cx="8964488" cy="5229200"/>
          </a:xfrm>
        </p:spPr>
        <p:txBody>
          <a:bodyPr>
            <a:normAutofit fontScale="92500"/>
          </a:bodyPr>
          <a:lstStyle/>
          <a:p>
            <a:pPr lvl="0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הרצאה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של פרופ' גבי בן-דור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הרצאה של בוגי יעלון או עמוס הראל מהארץ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עיבוד צוותי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קריאת חובה:</a:t>
            </a:r>
          </a:p>
          <a:p>
            <a:pPr lvl="0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גרהאם אליסון,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"דגמים מושגיים ומשבר הטילים בקובה", בתוך גלבוע איתן (עורך),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יחסים בינלאומיים:  מקראה,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עם עובד (תל אביב), 1978, עמ' 99-131.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אליהו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וינוגרד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ואח', "כמה הערות כלליות על תרבות של שיח ושל קבלת החלטות",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הוועדה לבדיקת אירועי המערכה בלבנון 2006, דין וחשבון סופי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, כרך ב', (2008), עמ' 539-537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0531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solidFill>
                  <a:schemeClr val="accent1"/>
                </a:solidFill>
              </a:rPr>
              <a:t>נושאים פתוחים</a:t>
            </a:r>
            <a:endParaRPr lang="he-IL" dirty="0">
              <a:solidFill>
                <a:schemeClr val="accent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שם הקורס</a:t>
            </a:r>
          </a:p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פריסת המשכים (מתכתב עם מפגשי רשת)</a:t>
            </a:r>
          </a:p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החלטה על המרצים האורחים (עוזי ארד? עומר בר-לב או מירב מיכאלי? עמוס הראל או בוגי יעלון)</a:t>
            </a:r>
          </a:p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מועד והיקף מטלת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סיום (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תשובה לדוגמא)</a:t>
            </a:r>
          </a:p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החזרת עבודות בצירוף ציון והערות מילוליות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577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373188" y="2060575"/>
            <a:ext cx="6397625" cy="2089150"/>
          </a:xfrm>
        </p:spPr>
        <p:txBody>
          <a:bodyPr anchor="t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e-IL" altLang="en-US" sz="6000" dirty="0" smtClean="0">
                <a:solidFill>
                  <a:srgbClr val="0070C0"/>
                </a:solidFill>
                <a:cs typeface="+mj-cs"/>
              </a:rPr>
              <a:t>גישות ואסכולות במדע המדינה</a:t>
            </a:r>
            <a:endParaRPr lang="he-IL" sz="6000" dirty="0" smtClean="0">
              <a:solidFill>
                <a:srgbClr val="0070C0"/>
              </a:solidFill>
              <a:cs typeface="+mj-cs"/>
            </a:endParaRPr>
          </a:p>
        </p:txBody>
      </p:sp>
      <p:pic>
        <p:nvPicPr>
          <p:cNvPr id="13315" name="Picture 3" descr="C:\Documents and Settings\גדעון מור\Desktop\עמותת מבל\סמל עמותה ואוניבר חיפה\logo-hebrew-english-no_slogan[1]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61963"/>
            <a:ext cx="1620837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5" descr="מבל חדש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38" y="476250"/>
            <a:ext cx="1712912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9pPr>
          </a:lstStyle>
          <a:p>
            <a:pPr eaLnBrk="1" hangingPunct="1"/>
            <a:fld id="{EC3F906F-1011-402C-94E6-41E6FE27CADC}" type="slidenum">
              <a:rPr lang="en-US" altLang="he-IL" sz="1000">
                <a:solidFill>
                  <a:srgbClr val="A7A399"/>
                </a:solidFill>
              </a:rPr>
              <a:pPr eaLnBrk="1" hangingPunct="1"/>
              <a:t>9</a:t>
            </a:fld>
            <a:endParaRPr lang="en-US" altLang="he-IL" sz="1000">
              <a:solidFill>
                <a:srgbClr val="A7A399"/>
              </a:solidFill>
            </a:endParaRPr>
          </a:p>
        </p:txBody>
      </p:sp>
      <p:sp>
        <p:nvSpPr>
          <p:cNvPr id="13318" name="TextBox 7"/>
          <p:cNvSpPr txBox="1">
            <a:spLocks noChangeArrowheads="1"/>
          </p:cNvSpPr>
          <p:nvPr/>
        </p:nvSpPr>
        <p:spPr bwMode="auto">
          <a:xfrm>
            <a:off x="2771775" y="6289675"/>
            <a:ext cx="3600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 (Hebrew)" panose="02020603050405020304" pitchFamily="18" charset="0"/>
                <a:cs typeface="Times New Roman (Hebrew)" panose="02020603050405020304" pitchFamily="18" charset="0"/>
              </a:defRPr>
            </a:lvl9pPr>
          </a:lstStyle>
          <a:p>
            <a:pPr algn="ctr" eaLnBrk="1" hangingPunct="1"/>
            <a:r>
              <a:rPr lang="he-IL" altLang="he-IL" sz="1400" b="1"/>
              <a:t>פרופ' גבי בן דור</a:t>
            </a:r>
          </a:p>
          <a:p>
            <a:pPr algn="ctr" eaLnBrk="1" hangingPunct="1"/>
            <a:r>
              <a:rPr lang="he-IL" altLang="he-IL" sz="1400" b="1"/>
              <a:t>קורס מבוא: תשתית הביטחון הלאומי</a:t>
            </a:r>
          </a:p>
        </p:txBody>
      </p:sp>
    </p:spTree>
    <p:extLst>
      <p:ext uri="{BB962C8B-B14F-4D97-AF65-F5344CB8AC3E}">
        <p14:creationId xmlns:p14="http://schemas.microsoft.com/office/powerpoint/2010/main" val="128245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2537</TotalTime>
  <Words>1667</Words>
  <Application>Microsoft Office PowerPoint</Application>
  <PresentationFormat>‫הצגה על המסך (4:3)</PresentationFormat>
  <Paragraphs>265</Paragraphs>
  <Slides>29</Slides>
  <Notes>4</Notes>
  <HiddenSlides>2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29</vt:i4>
      </vt:variant>
    </vt:vector>
  </HeadingPairs>
  <TitlesOfParts>
    <vt:vector size="36" baseType="lpstr">
      <vt:lpstr>Arial</vt:lpstr>
      <vt:lpstr>Calibri</vt:lpstr>
      <vt:lpstr>David</vt:lpstr>
      <vt:lpstr>Tahoma</vt:lpstr>
      <vt:lpstr>Times New Roman</vt:lpstr>
      <vt:lpstr>Times New Roman (Hebrew)</vt:lpstr>
      <vt:lpstr>ערכת נושא Office</vt:lpstr>
      <vt:lpstr>קורסים במדע המדינה ומסלולי לימוד ד"ר ענת שטרן</vt:lpstr>
      <vt:lpstr>מושגי יסוד בביטחון לאומי בישראל  (לשעבר תשתית הבטל"ם)</vt:lpstr>
      <vt:lpstr>מטרת הקורס</vt:lpstr>
      <vt:lpstr>מושגי יסוד בביטחון לאומי - שיטה</vt:lpstr>
      <vt:lpstr>משוב מ"ד מושגי יסוד בביטחון לאומי</vt:lpstr>
      <vt:lpstr>נושאים עיקריים בהם ידון הקורס</vt:lpstr>
      <vt:lpstr>נושא לדוגמא –מרכיבים פוליטיים ומדיניים של הביטחון הלאומי</vt:lpstr>
      <vt:lpstr>נושאים פתוחים</vt:lpstr>
      <vt:lpstr>גישות ואסכולות במדע המדינה</vt:lpstr>
      <vt:lpstr>מטרת הקורס</vt:lpstr>
      <vt:lpstr>ציוני המשוב</vt:lpstr>
      <vt:lpstr>גישות ואסכולות שיידונו בקורס</vt:lpstr>
      <vt:lpstr>גישות ואסכולות המדע המדינה – משוב מ"ד</vt:lpstr>
      <vt:lpstr>גישות ואסכולות שיטה</vt:lpstr>
      <vt:lpstr>גישות ואסכולות - דוגמא</vt:lpstr>
      <vt:lpstr>נושאים פתוחים</vt:lpstr>
      <vt:lpstr>מצגת של PowerPoint</vt:lpstr>
      <vt:lpstr>Times are Changing במחזור מ"ה יופעלו שלושה מסלולי לימוד במב"ל </vt:lpstr>
      <vt:lpstr>מסלולי הלימוד במב"ל</vt:lpstr>
      <vt:lpstr>הגיונות</vt:lpstr>
      <vt:lpstr>חניכים במסלולים - שיטה</vt:lpstr>
      <vt:lpstr>הצעה לתוכנית לימודים חניך משלים תזה</vt:lpstr>
      <vt:lpstr>הצעה לתוכנית לימודים לימודי תעודה</vt:lpstr>
      <vt:lpstr>משלימי תואר - שיטה</vt:lpstr>
      <vt:lpstr>שקפים של רען מלופ</vt:lpstr>
      <vt:lpstr>מחזור מ"ה- מגוון מסלולי הלימוד</vt:lpstr>
      <vt:lpstr>מצגת של PowerPoint</vt:lpstr>
      <vt:lpstr>מחזור מ"ה- מגוון מסלולי הלימוד</vt:lpstr>
      <vt:lpstr>מגוון מסלולי לימוד- אילוסטרציה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תפיסת המחקר במב"ל</dc:title>
  <dc:creator>haimwaxman</dc:creator>
  <cp:lastModifiedBy>u26698</cp:lastModifiedBy>
  <cp:revision>51</cp:revision>
  <cp:lastPrinted>2017-08-01T11:13:59Z</cp:lastPrinted>
  <dcterms:created xsi:type="dcterms:W3CDTF">2017-07-22T07:16:02Z</dcterms:created>
  <dcterms:modified xsi:type="dcterms:W3CDTF">2017-08-01T11:14:12Z</dcterms:modified>
</cp:coreProperties>
</file>