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90"/>
  </p:notesMasterIdLst>
  <p:handoutMasterIdLst>
    <p:handoutMasterId r:id="rId91"/>
  </p:handoutMasterIdLst>
  <p:sldIdLst>
    <p:sldId id="256" r:id="rId2"/>
    <p:sldId id="347" r:id="rId3"/>
    <p:sldId id="257" r:id="rId4"/>
    <p:sldId id="259" r:id="rId5"/>
    <p:sldId id="258" r:id="rId6"/>
    <p:sldId id="318" r:id="rId7"/>
    <p:sldId id="348" r:id="rId8"/>
    <p:sldId id="349" r:id="rId9"/>
    <p:sldId id="350" r:id="rId10"/>
    <p:sldId id="352" r:id="rId11"/>
    <p:sldId id="339" r:id="rId12"/>
    <p:sldId id="351" r:id="rId13"/>
    <p:sldId id="299" r:id="rId14"/>
    <p:sldId id="295" r:id="rId15"/>
    <p:sldId id="296" r:id="rId16"/>
    <p:sldId id="312" r:id="rId17"/>
    <p:sldId id="310" r:id="rId18"/>
    <p:sldId id="311" r:id="rId19"/>
    <p:sldId id="300" r:id="rId20"/>
    <p:sldId id="331" r:id="rId21"/>
    <p:sldId id="267" r:id="rId22"/>
    <p:sldId id="359" r:id="rId23"/>
    <p:sldId id="266" r:id="rId24"/>
    <p:sldId id="319" r:id="rId25"/>
    <p:sldId id="268" r:id="rId26"/>
    <p:sldId id="356" r:id="rId27"/>
    <p:sldId id="357" r:id="rId28"/>
    <p:sldId id="358" r:id="rId29"/>
    <p:sldId id="269" r:id="rId30"/>
    <p:sldId id="270" r:id="rId31"/>
    <p:sldId id="353" r:id="rId32"/>
    <p:sldId id="345" r:id="rId33"/>
    <p:sldId id="346" r:id="rId34"/>
    <p:sldId id="332" r:id="rId35"/>
    <p:sldId id="274" r:id="rId36"/>
    <p:sldId id="360" r:id="rId37"/>
    <p:sldId id="273" r:id="rId38"/>
    <p:sldId id="320" r:id="rId39"/>
    <p:sldId id="325" r:id="rId40"/>
    <p:sldId id="278" r:id="rId41"/>
    <p:sldId id="277" r:id="rId42"/>
    <p:sldId id="306" r:id="rId43"/>
    <p:sldId id="324" r:id="rId44"/>
    <p:sldId id="316" r:id="rId45"/>
    <p:sldId id="275" r:id="rId46"/>
    <p:sldId id="276" r:id="rId47"/>
    <p:sldId id="362" r:id="rId48"/>
    <p:sldId id="367" r:id="rId49"/>
    <p:sldId id="317" r:id="rId50"/>
    <p:sldId id="307" r:id="rId51"/>
    <p:sldId id="363" r:id="rId52"/>
    <p:sldId id="323" r:id="rId53"/>
    <p:sldId id="313" r:id="rId54"/>
    <p:sldId id="314" r:id="rId55"/>
    <p:sldId id="315" r:id="rId56"/>
    <p:sldId id="354" r:id="rId57"/>
    <p:sldId id="355" r:id="rId58"/>
    <p:sldId id="321" r:id="rId59"/>
    <p:sldId id="335" r:id="rId60"/>
    <p:sldId id="326" r:id="rId61"/>
    <p:sldId id="279" r:id="rId62"/>
    <p:sldId id="366" r:id="rId63"/>
    <p:sldId id="322" r:id="rId64"/>
    <p:sldId id="365" r:id="rId65"/>
    <p:sldId id="337" r:id="rId66"/>
    <p:sldId id="292" r:id="rId67"/>
    <p:sldId id="293" r:id="rId68"/>
    <p:sldId id="294" r:id="rId69"/>
    <p:sldId id="333" r:id="rId70"/>
    <p:sldId id="305" r:id="rId71"/>
    <p:sldId id="308" r:id="rId72"/>
    <p:sldId id="281" r:id="rId73"/>
    <p:sldId id="361" r:id="rId74"/>
    <p:sldId id="280" r:id="rId75"/>
    <p:sldId id="327" r:id="rId76"/>
    <p:sldId id="283" r:id="rId77"/>
    <p:sldId id="328" r:id="rId78"/>
    <p:sldId id="329" r:id="rId79"/>
    <p:sldId id="330" r:id="rId80"/>
    <p:sldId id="338" r:id="rId81"/>
    <p:sldId id="282" r:id="rId82"/>
    <p:sldId id="303" r:id="rId83"/>
    <p:sldId id="285" r:id="rId84"/>
    <p:sldId id="288" r:id="rId85"/>
    <p:sldId id="334" r:id="rId86"/>
    <p:sldId id="343" r:id="rId87"/>
    <p:sldId id="286" r:id="rId88"/>
    <p:sldId id="287" r:id="rId89"/>
  </p:sldIdLst>
  <p:sldSz cx="13004800" cy="9753600"/>
  <p:notesSz cx="6858000" cy="9144000"/>
  <p:embeddedFontLst>
    <p:embeddedFont>
      <p:font typeface="David" panose="020E0502060401010101" pitchFamily="34" charset="-79"/>
      <p:regular r:id="rId92"/>
      <p:bold r:id="rId93"/>
    </p:embeddedFont>
    <p:embeddedFont>
      <p:font typeface="Segoe UI Semilight" panose="020B0402040204020203" pitchFamily="34" charset="0"/>
      <p:regular r:id="rId94"/>
    </p:embeddedFont>
    <p:embeddedFont>
      <p:font typeface="Corbel" panose="020B0503020204020204" pitchFamily="34" charset="0"/>
      <p:regular r:id="rId95"/>
      <p:bold r:id="rId96"/>
      <p:italic r:id="rId97"/>
      <p:boldItalic r:id="rId98"/>
    </p:embeddedFont>
    <p:embeddedFont>
      <p:font typeface="Helvetica Neue" panose="020B0604020202020204" charset="0"/>
      <p:regular r:id="rId99"/>
      <p:bold r:id="rId100"/>
      <p:italic r:id="rId101"/>
      <p:boldItalic r:id="rId102"/>
    </p:embeddedFont>
    <p:embeddedFont>
      <p:font typeface="Guttman Yad-Brush" panose="02010401010101010101" pitchFamily="2" charset="-79"/>
      <p:regular r:id="rId103"/>
    </p:embeddedFont>
    <p:embeddedFont>
      <p:font typeface="Calibri" panose="020F0502020204030204" pitchFamily="34" charset="0"/>
      <p:regular r:id="rId104"/>
      <p:bold r:id="rId105"/>
      <p:italic r:id="rId106"/>
      <p:boldItalic r:id="rId10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7" autoAdjust="0"/>
    <p:restoredTop sz="70031" autoAdjust="0"/>
  </p:normalViewPr>
  <p:slideViewPr>
    <p:cSldViewPr>
      <p:cViewPr varScale="1">
        <p:scale>
          <a:sx n="53" d="100"/>
          <a:sy n="53" d="100"/>
        </p:scale>
        <p:origin x="720" y="16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59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font" Target="fonts/font16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1.fntdata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font" Target="fonts/font4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2.fntdata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handoutMaster" Target="handoutMasters/handoutMaster1.xml"/><Relationship Id="rId9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3.fntdata"/><Relationship Id="rId99" Type="http://schemas.openxmlformats.org/officeDocument/2006/relationships/font" Target="fonts/font8.fntdata"/><Relationship Id="rId10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6.fntdata"/><Relationship Id="rId104" Type="http://schemas.openxmlformats.org/officeDocument/2006/relationships/font" Target="fonts/font1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9.fntdata"/><Relationship Id="rId105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2.fntdata"/><Relationship Id="rId98" Type="http://schemas.openxmlformats.org/officeDocument/2006/relationships/font" Target="fonts/font7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46BE47-0A1D-4D08-9FFF-AF945403F9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CD2D2F1D-8BCD-44BE-B025-FE817DE7592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1"/>
          <a:r>
            <a:rPr lang="en-US" b="0" i="0" dirty="0" smtClean="0"/>
            <a:t>ה</a:t>
          </a:r>
          <a:r>
            <a:rPr lang="he-IL" b="0" i="0" dirty="0" smtClean="0"/>
            <a:t>י</a:t>
          </a:r>
          <a:r>
            <a:rPr lang="en-US" b="0" i="0" dirty="0" err="1" smtClean="0"/>
            <a:t>גיון</a:t>
          </a:r>
          <a:r>
            <a:rPr lang="en-US" b="0" i="0" dirty="0" smtClean="0"/>
            <a:t> </a:t>
          </a:r>
          <a:r>
            <a:rPr lang="en-US" b="0" i="0" dirty="0" err="1" smtClean="0"/>
            <a:t>מכונן</a:t>
          </a:r>
          <a:r>
            <a:rPr lang="en-US" b="0" i="0" dirty="0" smtClean="0"/>
            <a:t> </a:t>
          </a:r>
          <a:r>
            <a:rPr lang="he-IL" b="0" i="0" dirty="0" smtClean="0"/>
            <a:t> - </a:t>
          </a:r>
          <a:r>
            <a:rPr lang="he-IL" b="0" i="0" dirty="0" err="1" smtClean="0"/>
            <a:t>אסט</a:t>
          </a:r>
          <a:r>
            <a:rPr lang="en-US" b="0" i="0" dirty="0" err="1" smtClean="0"/>
            <a:t>רטגיה</a:t>
          </a:r>
          <a:endParaRPr lang="he-IL" dirty="0"/>
        </a:p>
      </dgm:t>
    </dgm:pt>
    <dgm:pt modelId="{4371A2CF-8E44-438C-BE92-839ACA112703}" type="parTrans" cxnId="{E2DF49C9-E1BF-4B7F-A7C7-4F564B4ABB89}">
      <dgm:prSet/>
      <dgm:spPr/>
      <dgm:t>
        <a:bodyPr/>
        <a:lstStyle/>
        <a:p>
          <a:pPr rtl="1"/>
          <a:endParaRPr lang="he-IL"/>
        </a:p>
      </dgm:t>
    </dgm:pt>
    <dgm:pt modelId="{71F778C2-4C0A-4CC0-AE9E-11C08BDF33E9}" type="sibTrans" cxnId="{E2DF49C9-E1BF-4B7F-A7C7-4F564B4ABB89}">
      <dgm:prSet/>
      <dgm:spPr/>
      <dgm:t>
        <a:bodyPr/>
        <a:lstStyle/>
        <a:p>
          <a:pPr rtl="1"/>
          <a:endParaRPr lang="he-IL"/>
        </a:p>
      </dgm:t>
    </dgm:pt>
    <dgm:pt modelId="{B8B75BF0-1509-423B-8CFE-131030F3CDF9}" type="pres">
      <dgm:prSet presAssocID="{DB46BE47-0A1D-4D08-9FFF-AF945403F9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5403740-3362-4D9C-84A1-80DB74DF0756}" type="pres">
      <dgm:prSet presAssocID="{CD2D2F1D-8BCD-44BE-B025-FE817DE75922}" presName="parentText" presStyleLbl="node1" presStyleIdx="0" presStyleCnt="1" custLinFactNeighborX="-2610" custLinFactNeighborY="-5772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65F1E5BE-9FB1-48A3-86C7-ABDF7F9ADEBA}" type="presOf" srcId="{DB46BE47-0A1D-4D08-9FFF-AF945403F903}" destId="{B8B75BF0-1509-423B-8CFE-131030F3CDF9}" srcOrd="0" destOrd="0" presId="urn:microsoft.com/office/officeart/2005/8/layout/vList2"/>
    <dgm:cxn modelId="{E2DF49C9-E1BF-4B7F-A7C7-4F564B4ABB89}" srcId="{DB46BE47-0A1D-4D08-9FFF-AF945403F903}" destId="{CD2D2F1D-8BCD-44BE-B025-FE817DE75922}" srcOrd="0" destOrd="0" parTransId="{4371A2CF-8E44-438C-BE92-839ACA112703}" sibTransId="{71F778C2-4C0A-4CC0-AE9E-11C08BDF33E9}"/>
    <dgm:cxn modelId="{1A583F62-C79D-44A6-A633-F24DDCA75FCC}" type="presOf" srcId="{CD2D2F1D-8BCD-44BE-B025-FE817DE75922}" destId="{45403740-3362-4D9C-84A1-80DB74DF0756}" srcOrd="0" destOrd="0" presId="urn:microsoft.com/office/officeart/2005/8/layout/vList2"/>
    <dgm:cxn modelId="{48B5ED42-DFBA-4684-9E8E-58A11A8FC8B9}" type="presParOf" srcId="{B8B75BF0-1509-423B-8CFE-131030F3CDF9}" destId="{45403740-3362-4D9C-84A1-80DB74DF07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46BE47-0A1D-4D08-9FFF-AF945403F9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CD2D2F1D-8BCD-44BE-B025-FE817DE75922}">
      <dgm:prSet/>
      <dgm:spPr/>
      <dgm:t>
        <a:bodyPr/>
        <a:lstStyle/>
        <a:p>
          <a:pPr algn="ctr" rtl="1"/>
          <a:r>
            <a:rPr lang="en-US" b="0" i="0" dirty="0" smtClean="0"/>
            <a:t>ה</a:t>
          </a:r>
          <a:r>
            <a:rPr lang="he-IL" b="0" i="0" dirty="0" smtClean="0"/>
            <a:t>י</a:t>
          </a:r>
          <a:r>
            <a:rPr lang="en-US" b="0" i="0" dirty="0" err="1" smtClean="0"/>
            <a:t>גיון</a:t>
          </a:r>
          <a:r>
            <a:rPr lang="en-US" b="0" i="0" dirty="0" smtClean="0"/>
            <a:t> </a:t>
          </a:r>
          <a:r>
            <a:rPr lang="en-US" b="0" i="0" dirty="0" err="1" smtClean="0"/>
            <a:t>מכונן</a:t>
          </a:r>
          <a:r>
            <a:rPr lang="en-US" b="0" i="0" dirty="0" smtClean="0"/>
            <a:t> </a:t>
          </a:r>
          <a:r>
            <a:rPr lang="he-IL" b="0" i="0" dirty="0" smtClean="0"/>
            <a:t> - </a:t>
          </a:r>
          <a:r>
            <a:rPr lang="he-IL" b="0" i="0" dirty="0" err="1" smtClean="0"/>
            <a:t>אסט</a:t>
          </a:r>
          <a:r>
            <a:rPr lang="en-US" b="0" i="0" dirty="0" err="1" smtClean="0"/>
            <a:t>רטגיה</a:t>
          </a:r>
          <a:endParaRPr lang="he-IL" dirty="0"/>
        </a:p>
      </dgm:t>
    </dgm:pt>
    <dgm:pt modelId="{4371A2CF-8E44-438C-BE92-839ACA112703}" type="parTrans" cxnId="{E2DF49C9-E1BF-4B7F-A7C7-4F564B4ABB89}">
      <dgm:prSet/>
      <dgm:spPr/>
      <dgm:t>
        <a:bodyPr/>
        <a:lstStyle/>
        <a:p>
          <a:pPr rtl="1"/>
          <a:endParaRPr lang="he-IL"/>
        </a:p>
      </dgm:t>
    </dgm:pt>
    <dgm:pt modelId="{71F778C2-4C0A-4CC0-AE9E-11C08BDF33E9}" type="sibTrans" cxnId="{E2DF49C9-E1BF-4B7F-A7C7-4F564B4ABB89}">
      <dgm:prSet/>
      <dgm:spPr/>
      <dgm:t>
        <a:bodyPr/>
        <a:lstStyle/>
        <a:p>
          <a:pPr rtl="1"/>
          <a:endParaRPr lang="he-IL"/>
        </a:p>
      </dgm:t>
    </dgm:pt>
    <dgm:pt modelId="{B8B75BF0-1509-423B-8CFE-131030F3CDF9}" type="pres">
      <dgm:prSet presAssocID="{DB46BE47-0A1D-4D08-9FFF-AF945403F9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5403740-3362-4D9C-84A1-80DB74DF0756}" type="pres">
      <dgm:prSet presAssocID="{CD2D2F1D-8BCD-44BE-B025-FE817DE75922}" presName="parentText" presStyleLbl="node1" presStyleIdx="0" presStyleCnt="1" custLinFactNeighborX="-4296" custLinFactNeighborY="-2927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2DF49C9-E1BF-4B7F-A7C7-4F564B4ABB89}" srcId="{DB46BE47-0A1D-4D08-9FFF-AF945403F903}" destId="{CD2D2F1D-8BCD-44BE-B025-FE817DE75922}" srcOrd="0" destOrd="0" parTransId="{4371A2CF-8E44-438C-BE92-839ACA112703}" sibTransId="{71F778C2-4C0A-4CC0-AE9E-11C08BDF33E9}"/>
    <dgm:cxn modelId="{B50AE298-E6D2-41BB-A183-61C09EDF3E91}" type="presOf" srcId="{CD2D2F1D-8BCD-44BE-B025-FE817DE75922}" destId="{45403740-3362-4D9C-84A1-80DB74DF0756}" srcOrd="0" destOrd="0" presId="urn:microsoft.com/office/officeart/2005/8/layout/vList2"/>
    <dgm:cxn modelId="{36DE80AB-E6D2-4370-950C-3E0E7DC8A189}" type="presOf" srcId="{DB46BE47-0A1D-4D08-9FFF-AF945403F903}" destId="{B8B75BF0-1509-423B-8CFE-131030F3CDF9}" srcOrd="0" destOrd="0" presId="urn:microsoft.com/office/officeart/2005/8/layout/vList2"/>
    <dgm:cxn modelId="{6A69D500-EE39-41DE-8A79-74338B8C2C21}" type="presParOf" srcId="{B8B75BF0-1509-423B-8CFE-131030F3CDF9}" destId="{45403740-3362-4D9C-84A1-80DB74DF07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CFB4D8-77C3-4715-AA99-AD9BF1C00E2C}" type="doc">
      <dgm:prSet loTypeId="urn:microsoft.com/office/officeart/2005/8/layout/funnel1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310ECFE0-6140-4190-B35F-F8602721883E}">
      <dgm:prSet phldrT="[טקסט]"/>
      <dgm:spPr/>
      <dgm:t>
        <a:bodyPr/>
        <a:lstStyle/>
        <a:p>
          <a:pPr rtl="1"/>
          <a:r>
            <a:rPr lang="he-IL" dirty="0" err="1" smtClean="0"/>
            <a:t>פו"ש</a:t>
          </a:r>
          <a:endParaRPr lang="he-IL" dirty="0"/>
        </a:p>
      </dgm:t>
    </dgm:pt>
    <dgm:pt modelId="{D51CCFA2-E494-4717-AC13-922CBE02B9A9}" type="parTrans" cxnId="{71FCC97B-98F5-4874-950C-73CED3F6DC1B}">
      <dgm:prSet/>
      <dgm:spPr/>
      <dgm:t>
        <a:bodyPr/>
        <a:lstStyle/>
        <a:p>
          <a:pPr rtl="1"/>
          <a:endParaRPr lang="he-IL"/>
        </a:p>
      </dgm:t>
    </dgm:pt>
    <dgm:pt modelId="{C1CC4168-37DA-4FB6-A178-B286F5EB8251}" type="sibTrans" cxnId="{71FCC97B-98F5-4874-950C-73CED3F6DC1B}">
      <dgm:prSet/>
      <dgm:spPr/>
      <dgm:t>
        <a:bodyPr/>
        <a:lstStyle/>
        <a:p>
          <a:pPr rtl="1"/>
          <a:endParaRPr lang="he-IL"/>
        </a:p>
      </dgm:t>
    </dgm:pt>
    <dgm:pt modelId="{BE088A42-B1E8-4F27-AFF4-5599B6032383}">
      <dgm:prSet phldrT="[טקסט]"/>
      <dgm:spPr/>
      <dgm:t>
        <a:bodyPr/>
        <a:lstStyle/>
        <a:p>
          <a:pPr rtl="1"/>
          <a:r>
            <a:rPr lang="he-IL" dirty="0" smtClean="0"/>
            <a:t>שחקן א</a:t>
          </a:r>
          <a:endParaRPr lang="he-IL" dirty="0"/>
        </a:p>
      </dgm:t>
    </dgm:pt>
    <dgm:pt modelId="{E618F34C-0A93-4F2C-ACAA-B5DA27E19AE0}" type="parTrans" cxnId="{26ECE4EB-F54D-4539-A0E0-294431B9BE97}">
      <dgm:prSet/>
      <dgm:spPr/>
      <dgm:t>
        <a:bodyPr/>
        <a:lstStyle/>
        <a:p>
          <a:pPr rtl="1"/>
          <a:endParaRPr lang="he-IL"/>
        </a:p>
      </dgm:t>
    </dgm:pt>
    <dgm:pt modelId="{5E26F94D-0A57-4733-BA81-ACEBF81B1CD8}" type="sibTrans" cxnId="{26ECE4EB-F54D-4539-A0E0-294431B9BE97}">
      <dgm:prSet/>
      <dgm:spPr/>
      <dgm:t>
        <a:bodyPr/>
        <a:lstStyle/>
        <a:p>
          <a:pPr rtl="1"/>
          <a:endParaRPr lang="he-IL"/>
        </a:p>
      </dgm:t>
    </dgm:pt>
    <dgm:pt modelId="{B72854D5-2057-450B-A4BE-6E7680C60C98}">
      <dgm:prSet phldrT="[טקסט]"/>
      <dgm:spPr/>
      <dgm:t>
        <a:bodyPr/>
        <a:lstStyle/>
        <a:p>
          <a:pPr rtl="1"/>
          <a:r>
            <a:rPr lang="he-IL" dirty="0" smtClean="0"/>
            <a:t>שחקן ב'</a:t>
          </a:r>
          <a:endParaRPr lang="he-IL" dirty="0"/>
        </a:p>
      </dgm:t>
    </dgm:pt>
    <dgm:pt modelId="{9DBB4FDE-A949-4236-8D4C-E58503FBFE78}" type="parTrans" cxnId="{DF13E389-2BBD-412B-B724-66BDB5B2BED3}">
      <dgm:prSet/>
      <dgm:spPr/>
      <dgm:t>
        <a:bodyPr/>
        <a:lstStyle/>
        <a:p>
          <a:pPr rtl="1"/>
          <a:endParaRPr lang="he-IL"/>
        </a:p>
      </dgm:t>
    </dgm:pt>
    <dgm:pt modelId="{15C9A63E-F0EB-49BA-8C6D-3C84729C99B0}" type="sibTrans" cxnId="{DF13E389-2BBD-412B-B724-66BDB5B2BED3}">
      <dgm:prSet/>
      <dgm:spPr/>
      <dgm:t>
        <a:bodyPr/>
        <a:lstStyle/>
        <a:p>
          <a:pPr rtl="1"/>
          <a:endParaRPr lang="he-IL"/>
        </a:p>
      </dgm:t>
    </dgm:pt>
    <dgm:pt modelId="{ED7547BB-5E24-4740-8C86-3BB84C1B6527}">
      <dgm:prSet phldrT="[טקסט]"/>
      <dgm:spPr/>
      <dgm:t>
        <a:bodyPr/>
        <a:lstStyle/>
        <a:p>
          <a:pPr rtl="1"/>
          <a:r>
            <a:rPr lang="he-IL" dirty="0" smtClean="0"/>
            <a:t>האסטרטגיה</a:t>
          </a:r>
          <a:endParaRPr lang="he-IL" dirty="0"/>
        </a:p>
      </dgm:t>
    </dgm:pt>
    <dgm:pt modelId="{E8CC3D36-9964-41F0-A875-1F4D433ABB4D}" type="sibTrans" cxnId="{E8ABC09F-48E8-42F4-8C61-87356D15B8B9}">
      <dgm:prSet/>
      <dgm:spPr/>
      <dgm:t>
        <a:bodyPr/>
        <a:lstStyle/>
        <a:p>
          <a:pPr rtl="1"/>
          <a:endParaRPr lang="he-IL"/>
        </a:p>
      </dgm:t>
    </dgm:pt>
    <dgm:pt modelId="{A59F44C6-3302-47D2-A897-1C91C431816A}" type="parTrans" cxnId="{E8ABC09F-48E8-42F4-8C61-87356D15B8B9}">
      <dgm:prSet/>
      <dgm:spPr/>
      <dgm:t>
        <a:bodyPr/>
        <a:lstStyle/>
        <a:p>
          <a:pPr rtl="1"/>
          <a:endParaRPr lang="he-IL"/>
        </a:p>
      </dgm:t>
    </dgm:pt>
    <dgm:pt modelId="{F4518B32-5C12-46BF-85CA-D46C94022CBA}" type="pres">
      <dgm:prSet presAssocID="{EECFB4D8-77C3-4715-AA99-AD9BF1C00E2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1BC44482-7DA0-441E-BDF5-4A9EBDD5BA64}" type="pres">
      <dgm:prSet presAssocID="{EECFB4D8-77C3-4715-AA99-AD9BF1C00E2C}" presName="ellipse" presStyleLbl="trBgShp" presStyleIdx="0" presStyleCnt="1"/>
      <dgm:spPr/>
    </dgm:pt>
    <dgm:pt modelId="{D132193F-7D75-42BE-8BE9-3F354C6176F2}" type="pres">
      <dgm:prSet presAssocID="{EECFB4D8-77C3-4715-AA99-AD9BF1C00E2C}" presName="arrow1" presStyleLbl="fgShp" presStyleIdx="0" presStyleCnt="1"/>
      <dgm:spPr/>
    </dgm:pt>
    <dgm:pt modelId="{B4A9829D-70AF-4193-9A41-DBEB76A3ACED}" type="pres">
      <dgm:prSet presAssocID="{EECFB4D8-77C3-4715-AA99-AD9BF1C00E2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FDDDD79-0A3E-4129-A7EA-4FFD672277B8}" type="pres">
      <dgm:prSet presAssocID="{BE088A42-B1E8-4F27-AFF4-5599B603238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F54937D-6382-4F77-9E54-EACA58D59C67}" type="pres">
      <dgm:prSet presAssocID="{B72854D5-2057-450B-A4BE-6E7680C60C98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B3742E-6AEF-4CFC-B056-DD430CC97DC8}" type="pres">
      <dgm:prSet presAssocID="{ED7547BB-5E24-4740-8C86-3BB84C1B652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4DC3EF3-F560-4A77-BC04-2E9356D4F94B}" type="pres">
      <dgm:prSet presAssocID="{EECFB4D8-77C3-4715-AA99-AD9BF1C00E2C}" presName="funnel" presStyleLbl="trAlignAcc1" presStyleIdx="0" presStyleCnt="1"/>
      <dgm:spPr/>
      <dgm:t>
        <a:bodyPr/>
        <a:lstStyle/>
        <a:p>
          <a:pPr rtl="1"/>
          <a:endParaRPr lang="he-IL"/>
        </a:p>
      </dgm:t>
    </dgm:pt>
  </dgm:ptLst>
  <dgm:cxnLst>
    <dgm:cxn modelId="{E4D2A781-A4FD-41BC-A44F-28D8A502AE5E}" type="presOf" srcId="{BE088A42-B1E8-4F27-AFF4-5599B6032383}" destId="{7F54937D-6382-4F77-9E54-EACA58D59C67}" srcOrd="0" destOrd="0" presId="urn:microsoft.com/office/officeart/2005/8/layout/funnel1"/>
    <dgm:cxn modelId="{02415116-1740-438A-BA4A-D7B6654AB86E}" type="presOf" srcId="{EECFB4D8-77C3-4715-AA99-AD9BF1C00E2C}" destId="{F4518B32-5C12-46BF-85CA-D46C94022CBA}" srcOrd="0" destOrd="0" presId="urn:microsoft.com/office/officeart/2005/8/layout/funnel1"/>
    <dgm:cxn modelId="{E8ABC09F-48E8-42F4-8C61-87356D15B8B9}" srcId="{EECFB4D8-77C3-4715-AA99-AD9BF1C00E2C}" destId="{ED7547BB-5E24-4740-8C86-3BB84C1B6527}" srcOrd="3" destOrd="0" parTransId="{A59F44C6-3302-47D2-A897-1C91C431816A}" sibTransId="{E8CC3D36-9964-41F0-A875-1F4D433ABB4D}"/>
    <dgm:cxn modelId="{F76BCE39-4D1D-41A0-AD02-0889336EBF93}" type="presOf" srcId="{310ECFE0-6140-4190-B35F-F8602721883E}" destId="{39B3742E-6AEF-4CFC-B056-DD430CC97DC8}" srcOrd="0" destOrd="0" presId="urn:microsoft.com/office/officeart/2005/8/layout/funnel1"/>
    <dgm:cxn modelId="{26ECE4EB-F54D-4539-A0E0-294431B9BE97}" srcId="{EECFB4D8-77C3-4715-AA99-AD9BF1C00E2C}" destId="{BE088A42-B1E8-4F27-AFF4-5599B6032383}" srcOrd="1" destOrd="0" parTransId="{E618F34C-0A93-4F2C-ACAA-B5DA27E19AE0}" sibTransId="{5E26F94D-0A57-4733-BA81-ACEBF81B1CD8}"/>
    <dgm:cxn modelId="{CA8A3F6B-2C71-4934-B2A9-B09B74C87FF8}" type="presOf" srcId="{ED7547BB-5E24-4740-8C86-3BB84C1B6527}" destId="{B4A9829D-70AF-4193-9A41-DBEB76A3ACED}" srcOrd="0" destOrd="0" presId="urn:microsoft.com/office/officeart/2005/8/layout/funnel1"/>
    <dgm:cxn modelId="{DDB77033-2BA0-4C2A-937B-3A09A1D9F6CE}" type="presOf" srcId="{B72854D5-2057-450B-A4BE-6E7680C60C98}" destId="{9FDDDD79-0A3E-4129-A7EA-4FFD672277B8}" srcOrd="0" destOrd="0" presId="urn:microsoft.com/office/officeart/2005/8/layout/funnel1"/>
    <dgm:cxn modelId="{DF13E389-2BBD-412B-B724-66BDB5B2BED3}" srcId="{EECFB4D8-77C3-4715-AA99-AD9BF1C00E2C}" destId="{B72854D5-2057-450B-A4BE-6E7680C60C98}" srcOrd="2" destOrd="0" parTransId="{9DBB4FDE-A949-4236-8D4C-E58503FBFE78}" sibTransId="{15C9A63E-F0EB-49BA-8C6D-3C84729C99B0}"/>
    <dgm:cxn modelId="{71FCC97B-98F5-4874-950C-73CED3F6DC1B}" srcId="{EECFB4D8-77C3-4715-AA99-AD9BF1C00E2C}" destId="{310ECFE0-6140-4190-B35F-F8602721883E}" srcOrd="0" destOrd="0" parTransId="{D51CCFA2-E494-4717-AC13-922CBE02B9A9}" sibTransId="{C1CC4168-37DA-4FB6-A178-B286F5EB8251}"/>
    <dgm:cxn modelId="{B995D13D-6DC8-4353-85C2-3B06596920E2}" type="presParOf" srcId="{F4518B32-5C12-46BF-85CA-D46C94022CBA}" destId="{1BC44482-7DA0-441E-BDF5-4A9EBDD5BA64}" srcOrd="0" destOrd="0" presId="urn:microsoft.com/office/officeart/2005/8/layout/funnel1"/>
    <dgm:cxn modelId="{0CE585CB-1E5D-43FC-A223-7C901C0FDA93}" type="presParOf" srcId="{F4518B32-5C12-46BF-85CA-D46C94022CBA}" destId="{D132193F-7D75-42BE-8BE9-3F354C6176F2}" srcOrd="1" destOrd="0" presId="urn:microsoft.com/office/officeart/2005/8/layout/funnel1"/>
    <dgm:cxn modelId="{D1A028DC-0BAA-4B62-AEFF-518193DAD739}" type="presParOf" srcId="{F4518B32-5C12-46BF-85CA-D46C94022CBA}" destId="{B4A9829D-70AF-4193-9A41-DBEB76A3ACED}" srcOrd="2" destOrd="0" presId="urn:microsoft.com/office/officeart/2005/8/layout/funnel1"/>
    <dgm:cxn modelId="{7E7AB245-5AC0-45AA-AC02-747DBFEC1D4C}" type="presParOf" srcId="{F4518B32-5C12-46BF-85CA-D46C94022CBA}" destId="{9FDDDD79-0A3E-4129-A7EA-4FFD672277B8}" srcOrd="3" destOrd="0" presId="urn:microsoft.com/office/officeart/2005/8/layout/funnel1"/>
    <dgm:cxn modelId="{3E9E8E24-17AF-4AF9-A8EB-C979F83207C4}" type="presParOf" srcId="{F4518B32-5C12-46BF-85CA-D46C94022CBA}" destId="{7F54937D-6382-4F77-9E54-EACA58D59C67}" srcOrd="4" destOrd="0" presId="urn:microsoft.com/office/officeart/2005/8/layout/funnel1"/>
    <dgm:cxn modelId="{13E81D15-66FC-4499-B90D-9E5C4BE4FD85}" type="presParOf" srcId="{F4518B32-5C12-46BF-85CA-D46C94022CBA}" destId="{39B3742E-6AEF-4CFC-B056-DD430CC97DC8}" srcOrd="5" destOrd="0" presId="urn:microsoft.com/office/officeart/2005/8/layout/funnel1"/>
    <dgm:cxn modelId="{C97E219F-C354-446E-B1BD-2A864005906E}" type="presParOf" srcId="{F4518B32-5C12-46BF-85CA-D46C94022CBA}" destId="{24DC3EF3-F560-4A77-BC04-2E9356D4F94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CFB4D8-77C3-4715-AA99-AD9BF1C00E2C}" type="doc">
      <dgm:prSet loTypeId="urn:microsoft.com/office/officeart/2005/8/layout/funnel1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310ECFE0-6140-4190-B35F-F8602721883E}">
      <dgm:prSet phldrT="[טקסט]"/>
      <dgm:spPr/>
      <dgm:t>
        <a:bodyPr/>
        <a:lstStyle/>
        <a:p>
          <a:pPr rtl="1"/>
          <a:r>
            <a:rPr lang="he-IL" dirty="0" err="1" smtClean="0"/>
            <a:t>פו"ש</a:t>
          </a:r>
          <a:endParaRPr lang="he-IL" dirty="0"/>
        </a:p>
      </dgm:t>
    </dgm:pt>
    <dgm:pt modelId="{D51CCFA2-E494-4717-AC13-922CBE02B9A9}" type="parTrans" cxnId="{71FCC97B-98F5-4874-950C-73CED3F6DC1B}">
      <dgm:prSet/>
      <dgm:spPr/>
      <dgm:t>
        <a:bodyPr/>
        <a:lstStyle/>
        <a:p>
          <a:pPr rtl="1"/>
          <a:endParaRPr lang="he-IL"/>
        </a:p>
      </dgm:t>
    </dgm:pt>
    <dgm:pt modelId="{C1CC4168-37DA-4FB6-A178-B286F5EB8251}" type="sibTrans" cxnId="{71FCC97B-98F5-4874-950C-73CED3F6DC1B}">
      <dgm:prSet/>
      <dgm:spPr/>
      <dgm:t>
        <a:bodyPr/>
        <a:lstStyle/>
        <a:p>
          <a:pPr rtl="1"/>
          <a:endParaRPr lang="he-IL"/>
        </a:p>
      </dgm:t>
    </dgm:pt>
    <dgm:pt modelId="{BE088A42-B1E8-4F27-AFF4-5599B6032383}">
      <dgm:prSet phldrT="[טקסט]"/>
      <dgm:spPr/>
      <dgm:t>
        <a:bodyPr/>
        <a:lstStyle/>
        <a:p>
          <a:pPr rtl="1"/>
          <a:r>
            <a:rPr lang="he-IL" dirty="0" smtClean="0"/>
            <a:t>שחקן א</a:t>
          </a:r>
          <a:endParaRPr lang="he-IL" dirty="0"/>
        </a:p>
      </dgm:t>
    </dgm:pt>
    <dgm:pt modelId="{E618F34C-0A93-4F2C-ACAA-B5DA27E19AE0}" type="parTrans" cxnId="{26ECE4EB-F54D-4539-A0E0-294431B9BE97}">
      <dgm:prSet/>
      <dgm:spPr/>
      <dgm:t>
        <a:bodyPr/>
        <a:lstStyle/>
        <a:p>
          <a:pPr rtl="1"/>
          <a:endParaRPr lang="he-IL"/>
        </a:p>
      </dgm:t>
    </dgm:pt>
    <dgm:pt modelId="{5E26F94D-0A57-4733-BA81-ACEBF81B1CD8}" type="sibTrans" cxnId="{26ECE4EB-F54D-4539-A0E0-294431B9BE97}">
      <dgm:prSet/>
      <dgm:spPr/>
      <dgm:t>
        <a:bodyPr/>
        <a:lstStyle/>
        <a:p>
          <a:pPr rtl="1"/>
          <a:endParaRPr lang="he-IL"/>
        </a:p>
      </dgm:t>
    </dgm:pt>
    <dgm:pt modelId="{B72854D5-2057-450B-A4BE-6E7680C60C98}">
      <dgm:prSet phldrT="[טקסט]"/>
      <dgm:spPr/>
      <dgm:t>
        <a:bodyPr/>
        <a:lstStyle/>
        <a:p>
          <a:pPr rtl="1"/>
          <a:r>
            <a:rPr lang="he-IL" dirty="0" smtClean="0"/>
            <a:t>שחקן ב'</a:t>
          </a:r>
          <a:endParaRPr lang="he-IL" dirty="0"/>
        </a:p>
      </dgm:t>
    </dgm:pt>
    <dgm:pt modelId="{9DBB4FDE-A949-4236-8D4C-E58503FBFE78}" type="parTrans" cxnId="{DF13E389-2BBD-412B-B724-66BDB5B2BED3}">
      <dgm:prSet/>
      <dgm:spPr/>
      <dgm:t>
        <a:bodyPr/>
        <a:lstStyle/>
        <a:p>
          <a:pPr rtl="1"/>
          <a:endParaRPr lang="he-IL"/>
        </a:p>
      </dgm:t>
    </dgm:pt>
    <dgm:pt modelId="{15C9A63E-F0EB-49BA-8C6D-3C84729C99B0}" type="sibTrans" cxnId="{DF13E389-2BBD-412B-B724-66BDB5B2BED3}">
      <dgm:prSet/>
      <dgm:spPr/>
      <dgm:t>
        <a:bodyPr/>
        <a:lstStyle/>
        <a:p>
          <a:pPr rtl="1"/>
          <a:endParaRPr lang="he-IL"/>
        </a:p>
      </dgm:t>
    </dgm:pt>
    <dgm:pt modelId="{ED7547BB-5E24-4740-8C86-3BB84C1B6527}">
      <dgm:prSet phldrT="[טקסט]"/>
      <dgm:spPr/>
      <dgm:t>
        <a:bodyPr/>
        <a:lstStyle/>
        <a:p>
          <a:pPr rtl="1"/>
          <a:r>
            <a:rPr lang="he-IL" dirty="0" smtClean="0"/>
            <a:t>האסטרטגיה</a:t>
          </a:r>
          <a:endParaRPr lang="he-IL" dirty="0"/>
        </a:p>
      </dgm:t>
    </dgm:pt>
    <dgm:pt modelId="{E8CC3D36-9964-41F0-A875-1F4D433ABB4D}" type="sibTrans" cxnId="{E8ABC09F-48E8-42F4-8C61-87356D15B8B9}">
      <dgm:prSet/>
      <dgm:spPr/>
      <dgm:t>
        <a:bodyPr/>
        <a:lstStyle/>
        <a:p>
          <a:pPr rtl="1"/>
          <a:endParaRPr lang="he-IL"/>
        </a:p>
      </dgm:t>
    </dgm:pt>
    <dgm:pt modelId="{A59F44C6-3302-47D2-A897-1C91C431816A}" type="parTrans" cxnId="{E8ABC09F-48E8-42F4-8C61-87356D15B8B9}">
      <dgm:prSet/>
      <dgm:spPr/>
      <dgm:t>
        <a:bodyPr/>
        <a:lstStyle/>
        <a:p>
          <a:pPr rtl="1"/>
          <a:endParaRPr lang="he-IL"/>
        </a:p>
      </dgm:t>
    </dgm:pt>
    <dgm:pt modelId="{F4518B32-5C12-46BF-85CA-D46C94022CBA}" type="pres">
      <dgm:prSet presAssocID="{EECFB4D8-77C3-4715-AA99-AD9BF1C00E2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1BC44482-7DA0-441E-BDF5-4A9EBDD5BA64}" type="pres">
      <dgm:prSet presAssocID="{EECFB4D8-77C3-4715-AA99-AD9BF1C00E2C}" presName="ellipse" presStyleLbl="trBgShp" presStyleIdx="0" presStyleCnt="1"/>
      <dgm:spPr/>
    </dgm:pt>
    <dgm:pt modelId="{D132193F-7D75-42BE-8BE9-3F354C6176F2}" type="pres">
      <dgm:prSet presAssocID="{EECFB4D8-77C3-4715-AA99-AD9BF1C00E2C}" presName="arrow1" presStyleLbl="fgShp" presStyleIdx="0" presStyleCnt="1"/>
      <dgm:spPr/>
    </dgm:pt>
    <dgm:pt modelId="{B4A9829D-70AF-4193-9A41-DBEB76A3ACED}" type="pres">
      <dgm:prSet presAssocID="{EECFB4D8-77C3-4715-AA99-AD9BF1C00E2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FDDDD79-0A3E-4129-A7EA-4FFD672277B8}" type="pres">
      <dgm:prSet presAssocID="{BE088A42-B1E8-4F27-AFF4-5599B603238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F54937D-6382-4F77-9E54-EACA58D59C67}" type="pres">
      <dgm:prSet presAssocID="{B72854D5-2057-450B-A4BE-6E7680C60C98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B3742E-6AEF-4CFC-B056-DD430CC97DC8}" type="pres">
      <dgm:prSet presAssocID="{ED7547BB-5E24-4740-8C86-3BB84C1B652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4DC3EF3-F560-4A77-BC04-2E9356D4F94B}" type="pres">
      <dgm:prSet presAssocID="{EECFB4D8-77C3-4715-AA99-AD9BF1C00E2C}" presName="funnel" presStyleLbl="trAlignAcc1" presStyleIdx="0" presStyleCnt="1"/>
      <dgm:spPr/>
      <dgm:t>
        <a:bodyPr/>
        <a:lstStyle/>
        <a:p>
          <a:pPr rtl="1"/>
          <a:endParaRPr lang="he-IL"/>
        </a:p>
      </dgm:t>
    </dgm:pt>
  </dgm:ptLst>
  <dgm:cxnLst>
    <dgm:cxn modelId="{FC7D4C67-3101-44DB-8617-70015A552DD7}" type="presOf" srcId="{B72854D5-2057-450B-A4BE-6E7680C60C98}" destId="{9FDDDD79-0A3E-4129-A7EA-4FFD672277B8}" srcOrd="0" destOrd="0" presId="urn:microsoft.com/office/officeart/2005/8/layout/funnel1"/>
    <dgm:cxn modelId="{26ECE4EB-F54D-4539-A0E0-294431B9BE97}" srcId="{EECFB4D8-77C3-4715-AA99-AD9BF1C00E2C}" destId="{BE088A42-B1E8-4F27-AFF4-5599B6032383}" srcOrd="1" destOrd="0" parTransId="{E618F34C-0A93-4F2C-ACAA-B5DA27E19AE0}" sibTransId="{5E26F94D-0A57-4733-BA81-ACEBF81B1CD8}"/>
    <dgm:cxn modelId="{5B8595A7-0C24-451B-BAF4-A66148CE1CB0}" type="presOf" srcId="{ED7547BB-5E24-4740-8C86-3BB84C1B6527}" destId="{B4A9829D-70AF-4193-9A41-DBEB76A3ACED}" srcOrd="0" destOrd="0" presId="urn:microsoft.com/office/officeart/2005/8/layout/funnel1"/>
    <dgm:cxn modelId="{AA6E7D39-9D5E-4A83-A030-0B1D8CEF50DE}" type="presOf" srcId="{EECFB4D8-77C3-4715-AA99-AD9BF1C00E2C}" destId="{F4518B32-5C12-46BF-85CA-D46C94022CBA}" srcOrd="0" destOrd="0" presId="urn:microsoft.com/office/officeart/2005/8/layout/funnel1"/>
    <dgm:cxn modelId="{7655E528-B154-49AA-AFF5-7775B029780E}" type="presOf" srcId="{BE088A42-B1E8-4F27-AFF4-5599B6032383}" destId="{7F54937D-6382-4F77-9E54-EACA58D59C67}" srcOrd="0" destOrd="0" presId="urn:microsoft.com/office/officeart/2005/8/layout/funnel1"/>
    <dgm:cxn modelId="{71FCC97B-98F5-4874-950C-73CED3F6DC1B}" srcId="{EECFB4D8-77C3-4715-AA99-AD9BF1C00E2C}" destId="{310ECFE0-6140-4190-B35F-F8602721883E}" srcOrd="0" destOrd="0" parTransId="{D51CCFA2-E494-4717-AC13-922CBE02B9A9}" sibTransId="{C1CC4168-37DA-4FB6-A178-B286F5EB8251}"/>
    <dgm:cxn modelId="{DF13E389-2BBD-412B-B724-66BDB5B2BED3}" srcId="{EECFB4D8-77C3-4715-AA99-AD9BF1C00E2C}" destId="{B72854D5-2057-450B-A4BE-6E7680C60C98}" srcOrd="2" destOrd="0" parTransId="{9DBB4FDE-A949-4236-8D4C-E58503FBFE78}" sibTransId="{15C9A63E-F0EB-49BA-8C6D-3C84729C99B0}"/>
    <dgm:cxn modelId="{E8ABC09F-48E8-42F4-8C61-87356D15B8B9}" srcId="{EECFB4D8-77C3-4715-AA99-AD9BF1C00E2C}" destId="{ED7547BB-5E24-4740-8C86-3BB84C1B6527}" srcOrd="3" destOrd="0" parTransId="{A59F44C6-3302-47D2-A897-1C91C431816A}" sibTransId="{E8CC3D36-9964-41F0-A875-1F4D433ABB4D}"/>
    <dgm:cxn modelId="{B2A4E813-940B-4AA7-A120-8CEA51FAA548}" type="presOf" srcId="{310ECFE0-6140-4190-B35F-F8602721883E}" destId="{39B3742E-6AEF-4CFC-B056-DD430CC97DC8}" srcOrd="0" destOrd="0" presId="urn:microsoft.com/office/officeart/2005/8/layout/funnel1"/>
    <dgm:cxn modelId="{9EFAE3AA-5F96-45EC-A15C-6C58C58D2BC2}" type="presParOf" srcId="{F4518B32-5C12-46BF-85CA-D46C94022CBA}" destId="{1BC44482-7DA0-441E-BDF5-4A9EBDD5BA64}" srcOrd="0" destOrd="0" presId="urn:microsoft.com/office/officeart/2005/8/layout/funnel1"/>
    <dgm:cxn modelId="{EB0D03E6-FFBD-4D2C-8A82-27154486DDA8}" type="presParOf" srcId="{F4518B32-5C12-46BF-85CA-D46C94022CBA}" destId="{D132193F-7D75-42BE-8BE9-3F354C6176F2}" srcOrd="1" destOrd="0" presId="urn:microsoft.com/office/officeart/2005/8/layout/funnel1"/>
    <dgm:cxn modelId="{FF08CDCF-798A-4F69-88BD-D6F6D6249082}" type="presParOf" srcId="{F4518B32-5C12-46BF-85CA-D46C94022CBA}" destId="{B4A9829D-70AF-4193-9A41-DBEB76A3ACED}" srcOrd="2" destOrd="0" presId="urn:microsoft.com/office/officeart/2005/8/layout/funnel1"/>
    <dgm:cxn modelId="{5CE8FC48-9EBA-4000-966E-7DD5C3E8A2FE}" type="presParOf" srcId="{F4518B32-5C12-46BF-85CA-D46C94022CBA}" destId="{9FDDDD79-0A3E-4129-A7EA-4FFD672277B8}" srcOrd="3" destOrd="0" presId="urn:microsoft.com/office/officeart/2005/8/layout/funnel1"/>
    <dgm:cxn modelId="{8196D017-F419-4BD8-A951-3A5E4AB0045D}" type="presParOf" srcId="{F4518B32-5C12-46BF-85CA-D46C94022CBA}" destId="{7F54937D-6382-4F77-9E54-EACA58D59C67}" srcOrd="4" destOrd="0" presId="urn:microsoft.com/office/officeart/2005/8/layout/funnel1"/>
    <dgm:cxn modelId="{6B74761F-2EFD-4330-916F-FE7F9411CC5B}" type="presParOf" srcId="{F4518B32-5C12-46BF-85CA-D46C94022CBA}" destId="{39B3742E-6AEF-4CFC-B056-DD430CC97DC8}" srcOrd="5" destOrd="0" presId="urn:microsoft.com/office/officeart/2005/8/layout/funnel1"/>
    <dgm:cxn modelId="{F305D0BC-BF62-46E6-BF95-128D2021B281}" type="presParOf" srcId="{F4518B32-5C12-46BF-85CA-D46C94022CBA}" destId="{24DC3EF3-F560-4A77-BC04-2E9356D4F94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03740-3362-4D9C-84A1-80DB74DF0756}">
      <dsp:nvSpPr>
        <dsp:cNvPr id="0" name=""/>
        <dsp:cNvSpPr/>
      </dsp:nvSpPr>
      <dsp:spPr>
        <a:xfrm>
          <a:off x="0" y="0"/>
          <a:ext cx="5094980" cy="6552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dirty="0" smtClean="0"/>
            <a:t>ה</a:t>
          </a:r>
          <a:r>
            <a:rPr lang="he-IL" sz="2800" b="0" i="0" kern="1200" dirty="0" smtClean="0"/>
            <a:t>י</a:t>
          </a:r>
          <a:r>
            <a:rPr lang="en-US" sz="2800" b="0" i="0" kern="1200" dirty="0" err="1" smtClean="0"/>
            <a:t>גיון</a:t>
          </a:r>
          <a:r>
            <a:rPr lang="en-US" sz="2800" b="0" i="0" kern="1200" dirty="0" smtClean="0"/>
            <a:t> </a:t>
          </a:r>
          <a:r>
            <a:rPr lang="en-US" sz="2800" b="0" i="0" kern="1200" dirty="0" err="1" smtClean="0"/>
            <a:t>מכונן</a:t>
          </a:r>
          <a:r>
            <a:rPr lang="en-US" sz="2800" b="0" i="0" kern="1200" dirty="0" smtClean="0"/>
            <a:t> </a:t>
          </a:r>
          <a:r>
            <a:rPr lang="he-IL" sz="2800" b="0" i="0" kern="1200" dirty="0" smtClean="0"/>
            <a:t> - </a:t>
          </a:r>
          <a:r>
            <a:rPr lang="he-IL" sz="2800" b="0" i="0" kern="1200" dirty="0" err="1" smtClean="0"/>
            <a:t>אסט</a:t>
          </a:r>
          <a:r>
            <a:rPr lang="en-US" sz="2800" b="0" i="0" kern="1200" dirty="0" err="1" smtClean="0"/>
            <a:t>רטגיה</a:t>
          </a:r>
          <a:endParaRPr lang="he-IL" sz="2800" kern="1200" dirty="0"/>
        </a:p>
      </dsp:txBody>
      <dsp:txXfrm>
        <a:off x="31984" y="31984"/>
        <a:ext cx="5031012" cy="591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03740-3362-4D9C-84A1-80DB74DF0756}">
      <dsp:nvSpPr>
        <dsp:cNvPr id="0" name=""/>
        <dsp:cNvSpPr/>
      </dsp:nvSpPr>
      <dsp:spPr>
        <a:xfrm>
          <a:off x="0" y="0"/>
          <a:ext cx="509498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dirty="0" smtClean="0"/>
            <a:t>ה</a:t>
          </a:r>
          <a:r>
            <a:rPr lang="he-IL" sz="2800" b="0" i="0" kern="1200" dirty="0" smtClean="0"/>
            <a:t>י</a:t>
          </a:r>
          <a:r>
            <a:rPr lang="en-US" sz="2800" b="0" i="0" kern="1200" dirty="0" err="1" smtClean="0"/>
            <a:t>גיון</a:t>
          </a:r>
          <a:r>
            <a:rPr lang="en-US" sz="2800" b="0" i="0" kern="1200" dirty="0" smtClean="0"/>
            <a:t> </a:t>
          </a:r>
          <a:r>
            <a:rPr lang="en-US" sz="2800" b="0" i="0" kern="1200" dirty="0" err="1" smtClean="0"/>
            <a:t>מכונן</a:t>
          </a:r>
          <a:r>
            <a:rPr lang="en-US" sz="2800" b="0" i="0" kern="1200" dirty="0" smtClean="0"/>
            <a:t> </a:t>
          </a:r>
          <a:r>
            <a:rPr lang="he-IL" sz="2800" b="0" i="0" kern="1200" dirty="0" smtClean="0"/>
            <a:t> - </a:t>
          </a:r>
          <a:r>
            <a:rPr lang="he-IL" sz="2800" b="0" i="0" kern="1200" dirty="0" err="1" smtClean="0"/>
            <a:t>אסט</a:t>
          </a:r>
          <a:r>
            <a:rPr lang="en-US" sz="2800" b="0" i="0" kern="1200" dirty="0" err="1" smtClean="0"/>
            <a:t>רטגיה</a:t>
          </a:r>
          <a:endParaRPr lang="he-IL" sz="2800" kern="1200" dirty="0"/>
        </a:p>
      </dsp:txBody>
      <dsp:txXfrm>
        <a:off x="31984" y="31984"/>
        <a:ext cx="5031012" cy="591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AF618DF-232D-4D7F-B078-FBA11FE0E396}" type="datetimeFigureOut">
              <a:rPr lang="he-IL" smtClean="0"/>
              <a:pPr/>
              <a:t>י"ט/חשון/תשע"ז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DFDC8A4-3922-4F19-A884-B684F22AB6A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8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228600" algn="r" rtl="1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457200" algn="r" rtl="1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685800" algn="r" rtl="1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914400" algn="r" rtl="1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1143000" algn="r" rtl="1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1371600" algn="r" rtl="1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1600200" algn="r" rtl="1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1828800" algn="r" rtl="1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14497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192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21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0107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06561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6639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6592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2463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9326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7180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e-IL" dirty="0" smtClean="0"/>
              <a:t>מושגים אלו יופיעו בכל דיון אסטרטגי- ללא קשר לפילוסופיה של האסטרטג.</a:t>
            </a:r>
          </a:p>
          <a:p>
            <a:pPr lvl="0">
              <a:spcBef>
                <a:spcPts val="0"/>
              </a:spcBef>
              <a:buNone/>
            </a:pPr>
            <a:endParaRPr lang="he-IL" dirty="0" smtClean="0"/>
          </a:p>
          <a:p>
            <a:pPr lvl="0">
              <a:spcBef>
                <a:spcPts val="0"/>
              </a:spcBef>
              <a:buNone/>
            </a:pPr>
            <a:r>
              <a:rPr lang="he-IL" dirty="0" smtClean="0"/>
              <a:t>אך בכול פעם משקלם</a:t>
            </a:r>
            <a:r>
              <a:rPr lang="he-IL" baseline="0" dirty="0" smtClean="0"/>
              <a:t> יהיה שונה.</a:t>
            </a:r>
          </a:p>
          <a:p>
            <a:pPr lvl="0">
              <a:spcBef>
                <a:spcPts val="0"/>
              </a:spcBef>
              <a:buNone/>
            </a:pPr>
            <a:endParaRPr lang="he-IL" baseline="0" dirty="0" smtClean="0"/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למשל נושא הכלים: מה קודם למה כלי לתפיסה או להפך?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נושא האיום: עובדות או הערכות? הבנת האיום הנוכחי או המתהווה? 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זמן: הווה או עתיד, או גם וגם. כמה רחוק לעתיד אפשר </a:t>
            </a:r>
            <a:r>
              <a:rPr lang="he-IL" baseline="0" dirty="0" err="1" smtClean="0"/>
              <a:t>להתבנון</a:t>
            </a:r>
            <a:r>
              <a:rPr lang="he-IL" baseline="0" dirty="0" smtClean="0"/>
              <a:t>?</a:t>
            </a:r>
          </a:p>
          <a:p>
            <a:pPr lvl="0">
              <a:spcBef>
                <a:spcPts val="0"/>
              </a:spcBef>
              <a:buNone/>
            </a:pPr>
            <a:endParaRPr lang="he-IL" baseline="0" dirty="0" smtClean="0"/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מה ההבדל בין הרמה הטקטית לרמה האסטרטגית בפרשנות המושגים האלו?</a:t>
            </a:r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3545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1845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3002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5673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1919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5668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1237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99192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94313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61334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52094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2537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7246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55406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21891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89157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08946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66892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61868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59362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582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8928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48805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9883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14658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04643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48925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38413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570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6682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e-IL" dirty="0" smtClean="0"/>
              <a:t>סביבת</a:t>
            </a:r>
            <a:r>
              <a:rPr lang="he-IL" baseline="0" dirty="0" smtClean="0"/>
              <a:t> תפקוד - : בכירות, מרכז עצבים, קבלת החלטות משמעותיות וגורליות.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דוגמאות – 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1. המטה הכללי של צה"ל מוגדר כמפקדה אסטרטגית היחידה בצה"ל, לפיכך כל פעולתה היא פעולת האסטרטגיה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2. דירקטוריון החברה עסקית מוגדר גם כגוף המעצב את האסטרטגיה של הפירמה. לפי </a:t>
            </a:r>
            <a:r>
              <a:rPr lang="he-IL" baseline="0" dirty="0" err="1" smtClean="0"/>
              <a:t>ויקיפדיה</a:t>
            </a:r>
            <a:r>
              <a:rPr lang="he-IL" baseline="0" dirty="0" smtClean="0"/>
              <a:t> "הגוף הקובע את יעדי הארגון והאסטרטגיה להגשמתם.</a:t>
            </a:r>
          </a:p>
          <a:p>
            <a:pPr lvl="0">
              <a:spcBef>
                <a:spcPts val="0"/>
              </a:spcBef>
              <a:buNone/>
            </a:pPr>
            <a:endParaRPr lang="he-IL" baseline="0" dirty="0" smtClean="0"/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דרך מחשבה: תחבולנות, </a:t>
            </a:r>
            <a:r>
              <a:rPr lang="he-IL" baseline="0" dirty="0" err="1" smtClean="0"/>
              <a:t>טכסיסנות</a:t>
            </a:r>
            <a:r>
              <a:rPr lang="he-IL" baseline="0" dirty="0" smtClean="0"/>
              <a:t>, חשיבה רב שלבית </a:t>
            </a:r>
            <a:r>
              <a:rPr lang="he-IL" baseline="0" dirty="0" err="1" smtClean="0"/>
              <a:t>– שחמט</a:t>
            </a:r>
            <a:r>
              <a:rPr lang="he-IL" baseline="0" dirty="0" smtClean="0"/>
              <a:t>, הבנת העניין בשלמות, חשיבה רחבה רב תחומית ולא מקומית </a:t>
            </a:r>
            <a:r>
              <a:rPr lang="he-IL" baseline="0" dirty="0" err="1" smtClean="0"/>
              <a:t>– ח</a:t>
            </a:r>
            <a:r>
              <a:rPr lang="he-IL" baseline="0" dirty="0" smtClean="0"/>
              <a:t>שיבת מומחה.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דוגמאות: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1. התשובה לשאלה מהי אסטרטגיה שלך? 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2. הפרשנות המילולית של המילה תחבולה באנגלית "</a:t>
            </a:r>
            <a:r>
              <a:rPr lang="en-US" baseline="0" dirty="0" smtClean="0"/>
              <a:t>stratagem</a:t>
            </a:r>
            <a:r>
              <a:rPr lang="he-IL" baseline="0" dirty="0" smtClean="0"/>
              <a:t>"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 smtClean="0"/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תהליך תכנון: התאמת אמצעים למטרות, יעילות ומועילות, תכנון ארוך טווח, 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דוגמאות – 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1. "התכנון האסטרטגי והמערכתי בספרי התו"ל שלנו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2. מחלקת תכנון אסטרטגי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3. </a:t>
            </a:r>
            <a:r>
              <a:rPr lang="he-IL" baseline="0" dirty="0" err="1" smtClean="0"/>
              <a:t>ההתיחסות</a:t>
            </a:r>
            <a:r>
              <a:rPr lang="he-IL" baseline="0" dirty="0" smtClean="0"/>
              <a:t> לאסטרטגיה כאל תהליך שבסיומו יש לנו תוכנית</a:t>
            </a:r>
          </a:p>
          <a:p>
            <a:pPr lvl="0">
              <a:spcBef>
                <a:spcPts val="0"/>
              </a:spcBef>
              <a:buNone/>
            </a:pPr>
            <a:endParaRPr lang="he-IL" baseline="0" dirty="0" smtClean="0"/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כדרך פעולה: מה צריך לעשות עכשיו שלא יהיה פעולה טקטית מקומית? מדוע חובה ליצור קונספציה מסדרת של הפעילות שלנו? איך נמנעים מהתנהלות שבסופו של דבר תהיה הרסנית לנו?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דוגמאות:</a:t>
            </a:r>
          </a:p>
          <a:p>
            <a:pPr marL="457200" lvl="0" indent="-457200">
              <a:spcBef>
                <a:spcPts val="0"/>
              </a:spcBef>
              <a:buAutoNum type="arabicPeriod"/>
            </a:pPr>
            <a:r>
              <a:rPr lang="he-IL" baseline="0" dirty="0" smtClean="0"/>
              <a:t>שיפור מערכת ההגנה נגד מטוסים של הגרמנים הביאה להעברת התקיפות של בנות הברית ללילה, שהביא חורבן על ערי גרמניה והיה אחד הגורמים להרס התעשייה הגרמנית.</a:t>
            </a:r>
          </a:p>
          <a:p>
            <a:pPr marL="457200" lvl="0" indent="-457200">
              <a:spcBef>
                <a:spcPts val="0"/>
              </a:spcBef>
              <a:buAutoNum type="arabicPeriod"/>
            </a:pPr>
            <a:r>
              <a:rPr lang="he-IL" baseline="0" dirty="0" smtClean="0"/>
              <a:t>החלטה על סגרים וכתרים על כפרים מהם יצאו מחבלים מביאה להרחבת היקף מעגל האבטלה ועלולה לייצר פוטנציאל סכינאות נוסף.</a:t>
            </a:r>
          </a:p>
          <a:p>
            <a:pPr marL="457200" lvl="0" indent="-457200">
              <a:spcBef>
                <a:spcPts val="0"/>
              </a:spcBef>
              <a:buAutoNum type="arabicPeriod"/>
            </a:pPr>
            <a:r>
              <a:rPr lang="he-IL" baseline="0" dirty="0" smtClean="0"/>
              <a:t>הקלות עם חמאס בעזה משפרות את המצב הכלכלי והאזרחי, מחזקת את שלטון חמאס ועלולה להחליש את הרש"פ.</a:t>
            </a:r>
          </a:p>
          <a:p>
            <a:pPr marL="457200" lvl="0" indent="-457200">
              <a:spcBef>
                <a:spcPts val="0"/>
              </a:spcBef>
              <a:buAutoNum type="arabicPeriod"/>
            </a:pPr>
            <a:r>
              <a:rPr lang="he-IL" baseline="0" dirty="0" smtClean="0"/>
              <a:t>החלטה על פרויקט בנין כוח </a:t>
            </a:r>
            <a:r>
              <a:rPr lang="he-IL" baseline="0" dirty="0" err="1" smtClean="0"/>
              <a:t>– מ</a:t>
            </a:r>
            <a:r>
              <a:rPr lang="he-IL" baseline="0" dirty="0" smtClean="0"/>
              <a:t>דהים ככול שיהיה,שאינו מחובר לתפיסה רחבה יותר וגישה כוללנית תביא לבעיות נוספות</a:t>
            </a:r>
          </a:p>
          <a:p>
            <a:pPr marL="457200" lvl="0" indent="-457200">
              <a:spcBef>
                <a:spcPts val="0"/>
              </a:spcBef>
              <a:buAutoNum type="arabicPeriod"/>
            </a:pPr>
            <a:endParaRPr lang="he-IL" baseline="0" dirty="0" smtClean="0"/>
          </a:p>
          <a:p>
            <a:pPr marL="457200" lvl="0" indent="-457200">
              <a:spcBef>
                <a:spcPts val="0"/>
              </a:spcBef>
              <a:buNone/>
            </a:pPr>
            <a:r>
              <a:rPr lang="he-IL" baseline="0" dirty="0" smtClean="0"/>
              <a:t>מדע </a:t>
            </a:r>
            <a:r>
              <a:rPr lang="he-IL" baseline="0" dirty="0" err="1" smtClean="0"/>
              <a:t>– כללים</a:t>
            </a:r>
            <a:r>
              <a:rPr lang="he-IL" baseline="0" dirty="0" smtClean="0"/>
              <a:t>, הכללה, קשר בין סיבה לתוצאה, כושר לימוד והעברה.</a:t>
            </a:r>
          </a:p>
          <a:p>
            <a:pPr marL="457200" lvl="0" indent="-457200">
              <a:spcBef>
                <a:spcPts val="0"/>
              </a:spcBef>
              <a:buNone/>
            </a:pPr>
            <a:r>
              <a:rPr lang="he-IL" baseline="0" dirty="0" smtClean="0"/>
              <a:t>אומנות </a:t>
            </a:r>
            <a:r>
              <a:rPr lang="he-IL" baseline="0" dirty="0" err="1" smtClean="0"/>
              <a:t>– נ</a:t>
            </a:r>
            <a:r>
              <a:rPr lang="he-IL" baseline="0" dirty="0" smtClean="0"/>
              <a:t>עדר כללים, תלוי אופי ויכולות אישיות, רב גוני וייחודי להיקשר בו התבצעה.</a:t>
            </a:r>
          </a:p>
          <a:p>
            <a:pPr marL="457200" lvl="0" indent="-457200">
              <a:spcBef>
                <a:spcPts val="0"/>
              </a:spcBef>
              <a:buNone/>
            </a:pPr>
            <a:endParaRPr lang="he-IL" baseline="0" dirty="0" smtClean="0"/>
          </a:p>
          <a:p>
            <a:pPr marL="457200" lvl="0" indent="-457200">
              <a:spcBef>
                <a:spcPts val="0"/>
              </a:spcBef>
              <a:buNone/>
            </a:pPr>
            <a:r>
              <a:rPr lang="he-IL" baseline="0" dirty="0" smtClean="0"/>
              <a:t>האחרות כהנחת היסוד למקצוע- </a:t>
            </a:r>
            <a:r>
              <a:rPr lang="he-IL" baseline="0" dirty="0" err="1" smtClean="0"/>
              <a:t>אינראציה</a:t>
            </a:r>
            <a:r>
              <a:rPr lang="he-IL" baseline="0" dirty="0" smtClean="0"/>
              <a:t> אסטרטגית היא מ]פגש בין שונויות. שוני בין דרכי חשיבה, שוני בין תיאוריה לפרקטיקה, שוני בין תפיסות למציאות </a:t>
            </a:r>
            <a:r>
              <a:rPr lang="he-IL" baseline="0" dirty="0" err="1" smtClean="0"/>
              <a:t>וכו'.</a:t>
            </a:r>
            <a:endParaRPr lang="he-IL" baseline="0" dirty="0" smtClean="0"/>
          </a:p>
          <a:p>
            <a:pPr marL="457200" lvl="0" indent="-457200">
              <a:spcBef>
                <a:spcPts val="0"/>
              </a:spcBef>
              <a:buNone/>
            </a:pPr>
            <a:r>
              <a:rPr lang="he-IL" baseline="0" dirty="0" smtClean="0"/>
              <a:t>מפקדים מסוגים שונים</a:t>
            </a:r>
          </a:p>
          <a:p>
            <a:pPr marL="457200" lvl="0" indent="-457200">
              <a:spcBef>
                <a:spcPts val="0"/>
              </a:spcBef>
              <a:buNone/>
            </a:pPr>
            <a:r>
              <a:rPr lang="he-IL" baseline="0" dirty="0" smtClean="0"/>
              <a:t>האויב/ יריב הוא אחר</a:t>
            </a:r>
          </a:p>
          <a:p>
            <a:pPr marL="457200" lvl="0" indent="-457200">
              <a:spcBef>
                <a:spcPts val="0"/>
              </a:spcBef>
              <a:buNone/>
            </a:pPr>
            <a:r>
              <a:rPr lang="he-IL" baseline="0" dirty="0" smtClean="0"/>
              <a:t>תרבות אחרת</a:t>
            </a:r>
          </a:p>
          <a:p>
            <a:pPr marL="457200" lvl="0" indent="-457200">
              <a:spcBef>
                <a:spcPts val="0"/>
              </a:spcBef>
              <a:buNone/>
            </a:pPr>
            <a:endParaRPr lang="he-IL" baseline="0" dirty="0" smtClean="0"/>
          </a:p>
          <a:p>
            <a:pPr marL="457200" lvl="0" indent="-457200">
              <a:spcBef>
                <a:spcPts val="0"/>
              </a:spcBef>
              <a:buAutoNum type="arabicPeriod"/>
            </a:pPr>
            <a:endParaRPr lang="he-IL" baseline="0" dirty="0" smtClean="0"/>
          </a:p>
          <a:p>
            <a:pPr lvl="0">
              <a:spcBef>
                <a:spcPts val="0"/>
              </a:spcBef>
              <a:buNone/>
            </a:pPr>
            <a:endParaRPr lang="he-IL" baseline="0" dirty="0" smtClean="0"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5379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e-IL" dirty="0" smtClean="0"/>
              <a:t>סביבת</a:t>
            </a:r>
            <a:r>
              <a:rPr lang="he-IL" baseline="0" dirty="0" smtClean="0"/>
              <a:t> תפקוד - : בכירות, מרכז עצבים, קבלת החלטות משמעותיות וגורליות.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דוגמאות – 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1. המטה הכללי של צה"ל מוגדר כמפקדה אסטרטגית היחידה בצה"ל, לפיכך כל פעולתה היא פעולת האסטרטגיה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2. דירקטוריון החברה עסקית מוגדר גם כגוף המעצב את האסטרטגיה של הפירמה. לפי </a:t>
            </a:r>
            <a:r>
              <a:rPr lang="he-IL" baseline="0" dirty="0" err="1" smtClean="0"/>
              <a:t>ויקיפדיה</a:t>
            </a:r>
            <a:r>
              <a:rPr lang="he-IL" baseline="0" dirty="0" smtClean="0"/>
              <a:t> "הגוף הקובע את יעדי הארגון והאסטרטגיה להגשמתם.</a:t>
            </a:r>
          </a:p>
          <a:p>
            <a:pPr lvl="0">
              <a:spcBef>
                <a:spcPts val="0"/>
              </a:spcBef>
              <a:buNone/>
            </a:pPr>
            <a:endParaRPr lang="he-IL" baseline="0" dirty="0" smtClean="0"/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דרך מחשבה: תחבולנות, </a:t>
            </a:r>
            <a:r>
              <a:rPr lang="he-IL" baseline="0" dirty="0" err="1" smtClean="0"/>
              <a:t>טכסיסנות</a:t>
            </a:r>
            <a:r>
              <a:rPr lang="he-IL" baseline="0" dirty="0" smtClean="0"/>
              <a:t>, חשיבה רב שלבית </a:t>
            </a:r>
            <a:r>
              <a:rPr lang="he-IL" baseline="0" dirty="0" err="1" smtClean="0"/>
              <a:t>– שחמט</a:t>
            </a:r>
            <a:r>
              <a:rPr lang="he-IL" baseline="0" dirty="0" smtClean="0"/>
              <a:t>, הבנת העניין בשלמות, חשיבה רחבה רב תחומית ולא מקומית </a:t>
            </a:r>
            <a:r>
              <a:rPr lang="he-IL" baseline="0" dirty="0" err="1" smtClean="0"/>
              <a:t>– ח</a:t>
            </a:r>
            <a:r>
              <a:rPr lang="he-IL" baseline="0" dirty="0" smtClean="0"/>
              <a:t>שיבת מומחה.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דוגמאות: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1. התשובה לשאלה מהי אסטרטגיה שלך? 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2. הפרשנות המילולית של המילה תחבולה באנגלית "</a:t>
            </a:r>
            <a:r>
              <a:rPr lang="en-US" baseline="0" dirty="0" smtClean="0"/>
              <a:t>stratagem</a:t>
            </a:r>
            <a:r>
              <a:rPr lang="he-IL" baseline="0" dirty="0" smtClean="0"/>
              <a:t>"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 smtClean="0"/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תהליך תכנון: התאמת אמצעים למטרות, יעילות ומועילות, תכנון ארוך טווח, 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דוגמאות – 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1. "התכנון האסטרטגי והמערכתי בספרי התו"ל שלנו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2. מחלקת תכנון אסטרטגי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3. </a:t>
            </a:r>
            <a:r>
              <a:rPr lang="he-IL" baseline="0" dirty="0" err="1" smtClean="0"/>
              <a:t>ההתיחסות</a:t>
            </a:r>
            <a:r>
              <a:rPr lang="he-IL" baseline="0" dirty="0" smtClean="0"/>
              <a:t> לאסטרטגיה כאל תהליך שבסיומו יש לנו תוכנית</a:t>
            </a:r>
          </a:p>
          <a:p>
            <a:pPr lvl="0">
              <a:spcBef>
                <a:spcPts val="0"/>
              </a:spcBef>
              <a:buNone/>
            </a:pPr>
            <a:endParaRPr lang="he-IL" baseline="0" dirty="0" smtClean="0"/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כדרך פעולה: מה צריך לעשות עכשיו שלא יהיה פעולה טקטית מקומית? מדוע חובה ליצור קונספציה מסדרת של הפעילות שלנו? איך נמנעים מהתנהלות שבסופו של דבר תהיה הרסנית לנו?</a:t>
            </a:r>
          </a:p>
          <a:p>
            <a:pPr lvl="0">
              <a:spcBef>
                <a:spcPts val="0"/>
              </a:spcBef>
              <a:buNone/>
            </a:pPr>
            <a:r>
              <a:rPr lang="he-IL" baseline="0" dirty="0" smtClean="0"/>
              <a:t>דוגמאות:</a:t>
            </a:r>
          </a:p>
          <a:p>
            <a:pPr marL="457200" lvl="0" indent="-457200">
              <a:spcBef>
                <a:spcPts val="0"/>
              </a:spcBef>
              <a:buAutoNum type="arabicPeriod"/>
            </a:pPr>
            <a:r>
              <a:rPr lang="he-IL" baseline="0" dirty="0" smtClean="0"/>
              <a:t>שיפור מערכת ההגנה נגד מטוסים של הגרמנים הביאה להעברת התקיפות של בנות הברית ללילה, שהביא חורבן על ערי גרמניה והיה אחד הגורמים להרס התעשייה הגרמנית.</a:t>
            </a:r>
          </a:p>
          <a:p>
            <a:pPr marL="457200" lvl="0" indent="-457200">
              <a:spcBef>
                <a:spcPts val="0"/>
              </a:spcBef>
              <a:buAutoNum type="arabicPeriod"/>
            </a:pPr>
            <a:r>
              <a:rPr lang="he-IL" baseline="0" dirty="0" smtClean="0"/>
              <a:t>החלטה על סגרים וכתרים על כפרים מהם יצאו מחבלים מביאה להרחבת היקף מעגל האבטלה ועלולה לייצר פוטנציאל סכינאות נוסף.</a:t>
            </a:r>
          </a:p>
          <a:p>
            <a:pPr marL="457200" lvl="0" indent="-457200">
              <a:spcBef>
                <a:spcPts val="0"/>
              </a:spcBef>
              <a:buAutoNum type="arabicPeriod"/>
            </a:pPr>
            <a:r>
              <a:rPr lang="he-IL" baseline="0" dirty="0" smtClean="0"/>
              <a:t>הקלות עם חמאס בעזה משפרות את המצב הכלכלי והאזרחי, מחזקת את שלטון חמאס ועלולה להחליש את הרש"פ.</a:t>
            </a:r>
          </a:p>
          <a:p>
            <a:pPr marL="457200" lvl="0" indent="-457200">
              <a:spcBef>
                <a:spcPts val="0"/>
              </a:spcBef>
              <a:buAutoNum type="arabicPeriod"/>
            </a:pPr>
            <a:r>
              <a:rPr lang="he-IL" baseline="0" dirty="0" smtClean="0"/>
              <a:t>החלטה על פרויקט בנין כוח </a:t>
            </a:r>
            <a:r>
              <a:rPr lang="he-IL" baseline="0" dirty="0" err="1" smtClean="0"/>
              <a:t>– מ</a:t>
            </a:r>
            <a:r>
              <a:rPr lang="he-IL" baseline="0" dirty="0" smtClean="0"/>
              <a:t>דהים ככול שיהיה,שאינו מחובר לתפיסה רחבה יותר וגישה כוללנית תביא לבעיות נוספות</a:t>
            </a:r>
          </a:p>
          <a:p>
            <a:pPr marL="457200" lvl="0" indent="-457200">
              <a:spcBef>
                <a:spcPts val="0"/>
              </a:spcBef>
              <a:buAutoNum type="arabicPeriod"/>
            </a:pPr>
            <a:endParaRPr lang="he-IL" baseline="0" dirty="0" smtClean="0"/>
          </a:p>
          <a:p>
            <a:pPr marL="457200" lvl="0" indent="-457200">
              <a:spcBef>
                <a:spcPts val="0"/>
              </a:spcBef>
              <a:buNone/>
            </a:pPr>
            <a:r>
              <a:rPr lang="he-IL" baseline="0" dirty="0" smtClean="0"/>
              <a:t>מדע </a:t>
            </a:r>
            <a:r>
              <a:rPr lang="he-IL" baseline="0" dirty="0" err="1" smtClean="0"/>
              <a:t>– כללים</a:t>
            </a:r>
            <a:r>
              <a:rPr lang="he-IL" baseline="0" dirty="0" smtClean="0"/>
              <a:t>, הכללה, קשר בין סיבה לתוצאה, כושר לימוד והעברה.</a:t>
            </a:r>
          </a:p>
          <a:p>
            <a:pPr marL="457200" lvl="0" indent="-457200">
              <a:spcBef>
                <a:spcPts val="0"/>
              </a:spcBef>
              <a:buNone/>
            </a:pPr>
            <a:r>
              <a:rPr lang="he-IL" baseline="0" dirty="0" smtClean="0"/>
              <a:t>אומנות </a:t>
            </a:r>
            <a:r>
              <a:rPr lang="he-IL" baseline="0" dirty="0" err="1" smtClean="0"/>
              <a:t>– נ</a:t>
            </a:r>
            <a:r>
              <a:rPr lang="he-IL" baseline="0" dirty="0" smtClean="0"/>
              <a:t>עדר כללים, תלוי אופי ויכולות אישיות, רב גוני וייחודי להיקשר בו התבצעה.</a:t>
            </a:r>
          </a:p>
          <a:p>
            <a:pPr marL="457200" lvl="0" indent="-457200">
              <a:spcBef>
                <a:spcPts val="0"/>
              </a:spcBef>
              <a:buNone/>
            </a:pPr>
            <a:endParaRPr lang="he-IL" baseline="0" dirty="0" smtClean="0"/>
          </a:p>
          <a:p>
            <a:pPr marL="457200" lvl="0" indent="-457200">
              <a:spcBef>
                <a:spcPts val="0"/>
              </a:spcBef>
              <a:buNone/>
            </a:pPr>
            <a:r>
              <a:rPr lang="he-IL" baseline="0" dirty="0" smtClean="0"/>
              <a:t>האחרות כהנחת היסוד למקצוע- </a:t>
            </a:r>
            <a:r>
              <a:rPr lang="he-IL" baseline="0" dirty="0" err="1" smtClean="0"/>
              <a:t>אינראציה</a:t>
            </a:r>
            <a:r>
              <a:rPr lang="he-IL" baseline="0" dirty="0" smtClean="0"/>
              <a:t> אסטרטגית היא מ]פגש בין שונויות. שוני בין דרכי חשיבה, שוני בין תיאוריה לפרקטיקה, שוני בין תפיסות למציאות </a:t>
            </a:r>
            <a:r>
              <a:rPr lang="he-IL" baseline="0" dirty="0" err="1" smtClean="0"/>
              <a:t>וכו'.</a:t>
            </a:r>
            <a:endParaRPr lang="he-IL" baseline="0" dirty="0" smtClean="0"/>
          </a:p>
          <a:p>
            <a:pPr marL="457200" lvl="0" indent="-457200">
              <a:spcBef>
                <a:spcPts val="0"/>
              </a:spcBef>
              <a:buNone/>
            </a:pPr>
            <a:r>
              <a:rPr lang="he-IL" baseline="0" dirty="0" smtClean="0"/>
              <a:t>מפקדים מסוגים שונים</a:t>
            </a:r>
          </a:p>
          <a:p>
            <a:pPr marL="457200" lvl="0" indent="-457200">
              <a:spcBef>
                <a:spcPts val="0"/>
              </a:spcBef>
              <a:buNone/>
            </a:pPr>
            <a:r>
              <a:rPr lang="he-IL" baseline="0" dirty="0" smtClean="0"/>
              <a:t>האויב/ יריב הוא אחר</a:t>
            </a:r>
          </a:p>
          <a:p>
            <a:pPr marL="457200" lvl="0" indent="-457200">
              <a:spcBef>
                <a:spcPts val="0"/>
              </a:spcBef>
              <a:buNone/>
            </a:pPr>
            <a:r>
              <a:rPr lang="he-IL" baseline="0" dirty="0" smtClean="0"/>
              <a:t>תרבות אחרת</a:t>
            </a:r>
          </a:p>
          <a:p>
            <a:pPr marL="457200" lvl="0" indent="-457200">
              <a:spcBef>
                <a:spcPts val="0"/>
              </a:spcBef>
              <a:buNone/>
            </a:pPr>
            <a:endParaRPr lang="he-IL" baseline="0" dirty="0" smtClean="0"/>
          </a:p>
          <a:p>
            <a:pPr marL="457200" lvl="0" indent="-457200">
              <a:spcBef>
                <a:spcPts val="0"/>
              </a:spcBef>
              <a:buAutoNum type="arabicPeriod"/>
            </a:pPr>
            <a:endParaRPr lang="he-IL" baseline="0" dirty="0" smtClean="0"/>
          </a:p>
          <a:p>
            <a:pPr lvl="0">
              <a:spcBef>
                <a:spcPts val="0"/>
              </a:spcBef>
              <a:buNone/>
            </a:pPr>
            <a:endParaRPr lang="he-IL" baseline="0" dirty="0" smtClean="0"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729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2149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835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כותרת וכותרת-משנה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תמונות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pic" idx="2"/>
          </p:nvPr>
        </p:nvSpPr>
        <p:spPr>
          <a:xfrm>
            <a:off x="6718300" y="5092700"/>
            <a:ext cx="5333999" cy="377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4500" marR="0" lvl="0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pic" idx="3"/>
          </p:nvPr>
        </p:nvSpPr>
        <p:spPr>
          <a:xfrm>
            <a:off x="6724517" y="889000"/>
            <a:ext cx="5334001" cy="377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4500" marR="0" lvl="0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pic" idx="4"/>
          </p:nvPr>
        </p:nvSpPr>
        <p:spPr>
          <a:xfrm>
            <a:off x="952500" y="889000"/>
            <a:ext cx="5333999" cy="797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4500" marR="0" lvl="0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ציטוט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270000" y="6362700"/>
            <a:ext cx="10464800" cy="46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1270000" y="4267200"/>
            <a:ext cx="104648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תמונה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0" y="0"/>
            <a:ext cx="13004799" cy="975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4500" marR="0" lvl="0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9103360" y="9040142"/>
            <a:ext cx="3255535" cy="520192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432B1613-9028-4262-B95A-77F876FCE811}" type="datetimeFigureOut">
              <a:rPr lang="he-IL" smtClean="0"/>
              <a:pPr/>
              <a:t>י"ט/חשון/תשע"ז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22522" y="9040142"/>
            <a:ext cx="4985173" cy="520192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E1990-86CF-400C-A7C8-FD7F83BBD78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650240" y="1733973"/>
            <a:ext cx="11704320" cy="702259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כותרת וכדורים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44500" marR="0" lvl="0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תמונה - לרוחב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pic" idx="2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4500" marR="0" lvl="0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כותרת - ראש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ריק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כותרת - מרכז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תמונה - אנכי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pic" idx="2"/>
          </p:nvPr>
        </p:nvSpPr>
        <p:spPr>
          <a:xfrm>
            <a:off x="6718300" y="635000"/>
            <a:ext cx="53339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4500" marR="0" lvl="0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3999" cy="398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6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952500" y="4762500"/>
            <a:ext cx="5333999" cy="410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כותרת, כדורים ותמונה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pic" idx="2"/>
          </p:nvPr>
        </p:nvSpPr>
        <p:spPr>
          <a:xfrm>
            <a:off x="6718300" y="2603500"/>
            <a:ext cx="5333999" cy="628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4500" marR="0" lvl="0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5333999" cy="628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2095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2095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028700" marR="0" lvl="2" indent="-2095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-2095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marR="0" lvl="4" indent="-2095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כדורים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799" cy="721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44500" marR="0" lvl="0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44500" marR="0" lvl="0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6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5.png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 idx="4294967295"/>
          </p:nvPr>
        </p:nvSpPr>
        <p:spPr>
          <a:xfrm>
            <a:off x="1270000" y="16383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8000" b="1" i="0" u="none" strike="noStrike" cap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אסטרטגיה</a:t>
            </a:r>
            <a:endParaRPr lang="en-US" sz="8000" b="1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  <a:sym typeface="Helvetica Neue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4294967295"/>
          </p:nvPr>
        </p:nvSpPr>
        <p:spPr>
          <a:xfrm>
            <a:off x="1270000" y="50292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200" b="1" i="0" u="none" strike="noStrike" cap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מכללה</a:t>
            </a:r>
            <a:r>
              <a:rPr lang="en-US" sz="3200" b="1" i="0" u="none" strike="noStrike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לבטחון</a:t>
            </a:r>
            <a:r>
              <a:rPr lang="en-US" sz="3200" b="1" i="0" u="none" strike="noStrike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לאומי</a:t>
            </a:r>
            <a:endParaRPr lang="en-US" sz="3200" b="1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952500" y="-307776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rtl="1">
              <a:buSzPct val="25000"/>
            </a:pP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המשגה והגדרות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0" y="988368"/>
            <a:ext cx="12839105" cy="7097836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600"/>
              <a:buNone/>
            </a:pPr>
            <a:endParaRPr lang="he-IL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0" indent="0" algn="r" rtl="1">
              <a:lnSpc>
                <a:spcPct val="150000"/>
              </a:lnSpc>
              <a:spcBef>
                <a:spcPts val="2900"/>
              </a:spcBef>
              <a:buSzPct val="75600"/>
              <a:buNone/>
            </a:pPr>
            <a:r>
              <a:rPr lang="he-I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4.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מילון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מונחי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תו”ל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/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צה”ל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44500" lvl="1" indent="0" algn="r" rtl="1">
              <a:lnSpc>
                <a:spcPct val="150000"/>
              </a:lnSpc>
              <a:spcBef>
                <a:spcPts val="2900"/>
              </a:spcBef>
              <a:buSzPct val="75600"/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א. ה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אומנות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והמדע</a:t>
            </a:r>
            <a:r>
              <a:rPr lang="en-US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של</a:t>
            </a:r>
            <a:r>
              <a:rPr lang="en-US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פיתוח</a:t>
            </a:r>
            <a:r>
              <a:rPr lang="en-US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כוחות</a:t>
            </a:r>
            <a:r>
              <a:rPr lang="en-US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צבא</a:t>
            </a:r>
            <a:r>
              <a:rPr lang="en-US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ושל</a:t>
            </a:r>
            <a:r>
              <a:rPr lang="en-US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שימוש</a:t>
            </a:r>
            <a:r>
              <a:rPr lang="en-US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בהם</a:t>
            </a:r>
            <a:r>
              <a:rPr lang="en-US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ובאמצעים</a:t>
            </a:r>
            <a:r>
              <a:rPr lang="en-US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מדיניים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כלכליים</a:t>
            </a:r>
            <a:r>
              <a:rPr lang="en-US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ופסיכולוגים</a:t>
            </a:r>
            <a:r>
              <a:rPr lang="en-US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בעת</a:t>
            </a:r>
            <a:r>
              <a:rPr lang="en-US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שלום</a:t>
            </a:r>
            <a:r>
              <a:rPr lang="en-US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ומלחמה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כדי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לתת</a:t>
            </a:r>
            <a:r>
              <a:rPr lang="en-US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תימוכין</a:t>
            </a:r>
            <a:r>
              <a:rPr lang="en-US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מרבים</a:t>
            </a:r>
            <a:r>
              <a:rPr lang="en-US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למדיניות</a:t>
            </a:r>
            <a:endParaRPr lang="en-US" b="0" i="0" u="none" strike="noStrike" cap="non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  <a:sym typeface="Helvetica Neue"/>
            </a:endParaRPr>
          </a:p>
          <a:p>
            <a:pPr marL="444500" lvl="1" indent="0" algn="r" rtl="1">
              <a:lnSpc>
                <a:spcPct val="150000"/>
              </a:lnSpc>
              <a:spcBef>
                <a:spcPts val="2900"/>
              </a:spcBef>
              <a:buSzPct val="75600"/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ב.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רמת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מלחמה</a:t>
            </a:r>
            <a:r>
              <a:rPr lang="en-US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שבה</a:t>
            </a:r>
            <a:r>
              <a:rPr lang="en-US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מעוצבת</a:t>
            </a:r>
            <a:r>
              <a:rPr lang="en-US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האסטרטגיה</a:t>
            </a:r>
            <a:r>
              <a:rPr lang="en-US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הצבאית</a:t>
            </a:r>
            <a:endParaRPr lang="he-IL" b="0" i="0" u="none" strike="noStrike" cap="non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  <a:sym typeface="Helvetica Neue"/>
            </a:endParaRPr>
          </a:p>
          <a:p>
            <a:pPr marL="171450" indent="0" algn="r" rtl="1">
              <a:lnSpc>
                <a:spcPct val="150000"/>
              </a:lnSpc>
              <a:spcAft>
                <a:spcPts val="1000"/>
              </a:spcAft>
              <a:buNone/>
            </a:pPr>
            <a:r>
              <a:rPr lang="he-IL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5</a:t>
            </a:r>
            <a:r>
              <a:rPr lang="he-I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 קורס </a:t>
            </a:r>
            <a:r>
              <a:rPr lang="he-I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תא"לים</a:t>
            </a:r>
            <a:r>
              <a:rPr lang="he-I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: </a:t>
            </a: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"סביבה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רעיונית רב ממדית ודינאמית המשתנה כל העת ודורשת ניווט מחשבתי מתמיד מצד האסטרטג, במאמץ לברר את המתחים בין תפישת המציאות הנוכחית שלו לבין המציאות המשתנה</a:t>
            </a: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".</a:t>
            </a:r>
            <a:endParaRPr lang="en-US" b="0" i="0" u="none" strike="noStrike" cap="none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793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952500" y="-379784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נלמד</a:t>
            </a:r>
            <a:r>
              <a:rPr lang="en-US" sz="80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lang="en-US" sz="8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12924" t="-202" r="12899"/>
          <a:stretch/>
        </p:blipFill>
        <p:spPr>
          <a:xfrm>
            <a:off x="80022" y="2140496"/>
            <a:ext cx="4067085" cy="30895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4"/>
          <a:srcRect l="12367" t="-202" r="12367" b="-202"/>
          <a:stretch/>
        </p:blipFill>
        <p:spPr>
          <a:xfrm>
            <a:off x="4381866" y="2140496"/>
            <a:ext cx="4117228" cy="3087921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5"/>
          <a:srcRect l="12367" t="-202" r="12367" b="-202"/>
          <a:stretch/>
        </p:blipFill>
        <p:spPr>
          <a:xfrm>
            <a:off x="8733853" y="2140496"/>
            <a:ext cx="4117229" cy="3087921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6"/>
          <a:srcRect l="12367" t="782" r="12367" b="-202"/>
          <a:stretch/>
        </p:blipFill>
        <p:spPr>
          <a:xfrm>
            <a:off x="2110920" y="5956920"/>
            <a:ext cx="4072374" cy="3024336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7"/>
          <a:srcRect l="12367" t="-202" r="12367" b="-202"/>
          <a:stretch/>
        </p:blipFill>
        <p:spPr>
          <a:xfrm>
            <a:off x="7366496" y="5956920"/>
            <a:ext cx="4032448" cy="3024335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91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612884" y="-399266"/>
            <a:ext cx="11099801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rtl="1">
              <a:buSzPct val="25000"/>
            </a:pPr>
            <a:r>
              <a:rPr lang="he-IL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המשגה - המשך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237704" y="1132384"/>
            <a:ext cx="12313368" cy="8100994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indent="-444500" algn="r" rtl="1">
              <a:lnSpc>
                <a:spcPct val="150000"/>
              </a:lnSpc>
              <a:spcBef>
                <a:spcPts val="0"/>
              </a:spcBef>
            </a:pPr>
            <a:r>
              <a:rPr lang="he-IL" sz="3200" b="1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הסביבה האסטרטגיה </a:t>
            </a:r>
            <a:r>
              <a:rPr lang="he-IL" sz="32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היא סביבת פעולה בכירה בה נהגים ומומצאים רעיונות מופשטים והגיונות מארגנים ומעובדים לכדי כושר מימוש וביצוע מעשיים. לדוגמא:</a:t>
            </a:r>
          </a:p>
          <a:p>
            <a:pPr lvl="1" indent="-444500" algn="r" rtl="1">
              <a:lnSpc>
                <a:spcPct val="150000"/>
              </a:lnSpc>
              <a:spcBef>
                <a:spcPts val="0"/>
              </a:spcBef>
            </a:pPr>
            <a:r>
              <a:rPr lang="en-US" sz="3200" b="1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אסטרטגיה</a:t>
            </a:r>
            <a:r>
              <a:rPr lang="en-US" sz="3200" b="1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1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צבאי</a:t>
            </a:r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 </a:t>
            </a:r>
            <a:r>
              <a:rPr lang="he-IL" sz="32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היא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רמת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מלחמה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he-IL" sz="32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עוסקת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באופן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מימושן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של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מטרות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מדיניות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באמצעות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כלים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צבאיים</a:t>
            </a:r>
            <a:endParaRPr lang="en-US" sz="3200" b="0" i="0" u="none" strike="noStrike" cap="non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  <a:sym typeface="Helvetica Neue"/>
            </a:endParaRPr>
          </a:p>
          <a:p>
            <a:pPr lvl="1" indent="-444500" algn="r" rtl="1">
              <a:lnSpc>
                <a:spcPct val="150000"/>
              </a:lnSpc>
              <a:spcBef>
                <a:spcPts val="0"/>
              </a:spcBef>
            </a:pPr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אסטרטגיה עסקית 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היא רמת תפקוד העוסקת באופן מימוש יעדי הפירמה והמשך קיומה באמצעות כלים כלכליים</a:t>
            </a:r>
            <a:endParaRPr lang="en-US" sz="3200" b="0" i="0" u="none" strike="noStrike" cap="none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  <a:sym typeface="Helvetica Neue"/>
            </a:endParaRPr>
          </a:p>
          <a:p>
            <a:pPr marL="444500" marR="0" lvl="0" indent="-444500" algn="r" rtl="1">
              <a:lnSpc>
                <a:spcPct val="15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en-US" sz="3200" b="1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חשיבה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אסטרטגית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היא חש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יבה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0" i="0" u="sng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דיאלקטית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)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למידה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מתוך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חיכוך</a:t>
            </a:r>
            <a:r>
              <a:rPr lang="en-US" sz="3200" dirty="0"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הנוגעת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ליישום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תחבולות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מניפולציות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,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שכנוע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,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מימוש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עוצמה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על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0" i="0" u="sng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הצד</a:t>
            </a:r>
            <a:r>
              <a:rPr lang="en-US" sz="3200" b="0" i="0" u="sng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0" i="0" u="sng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השני</a:t>
            </a:r>
            <a:r>
              <a:rPr lang="en-US" sz="3200" b="0" i="0" u="sng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באופן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שיביא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לכך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0" i="0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שנשיג</a:t>
            </a:r>
            <a:r>
              <a:rPr lang="en-US" sz="3200" b="0" i="0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0" i="0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את</a:t>
            </a:r>
            <a:r>
              <a:rPr lang="en-US" sz="3200" b="0" i="0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0" i="0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האינטרסים</a:t>
            </a:r>
            <a:r>
              <a:rPr lang="en-US" sz="3200" b="0" i="0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0" i="0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החיוניים</a:t>
            </a:r>
            <a:r>
              <a:rPr lang="en-US" sz="3200" b="0" i="0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0" i="0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לנ</a:t>
            </a:r>
            <a:r>
              <a:rPr lang="he-IL" sz="3200" b="0" i="0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ו </a:t>
            </a:r>
            <a:r>
              <a:rPr lang="he-IL" sz="32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ונשבש את ש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לו, על </a:t>
            </a:r>
            <a:r>
              <a:rPr lang="he-IL" sz="3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מנ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ת </a:t>
            </a:r>
            <a:r>
              <a:rPr lang="he-IL" sz="32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לאכוף רצוננו</a:t>
            </a:r>
            <a:r>
              <a:rPr lang="en-US" sz="3200" b="0" i="0" u="sng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0" i="0" u="sng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בהשקעה</a:t>
            </a:r>
            <a:r>
              <a:rPr lang="en-US" sz="3200" b="0" i="0" u="sng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0" i="0" u="sng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מינימאלית</a:t>
            </a:r>
            <a:r>
              <a:rPr lang="en-US" sz="3200" b="0" i="0" u="sng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, </a:t>
            </a:r>
            <a:r>
              <a:rPr lang="en-US" sz="3200" b="0" i="0" u="sng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וביעילות</a:t>
            </a:r>
            <a:r>
              <a:rPr lang="en-US" sz="3200" b="0" i="0" u="sng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200" b="0" i="0" u="sng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מקסימאלית</a:t>
            </a:r>
            <a:endParaRPr lang="en-US" sz="3200" b="0" i="0" u="sng" strike="noStrike" cap="none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170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>
              <a:buSzPct val="25000"/>
            </a:pP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הכל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זורם</a:t>
            </a:r>
          </a:p>
        </p:txBody>
      </p:sp>
      <p:pic>
        <p:nvPicPr>
          <p:cNvPr id="4" name="Shape 71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9653" b="9653"/>
          <a:stretch/>
        </p:blipFill>
        <p:spPr>
          <a:xfrm>
            <a:off x="6142360" y="2233594"/>
            <a:ext cx="4924066" cy="23551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13768" y="5164832"/>
            <a:ext cx="11737304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err="1" smtClean="0">
                <a:latin typeface="David" pitchFamily="34" charset="-79"/>
                <a:cs typeface="David" pitchFamily="34" charset="-79"/>
              </a:rPr>
              <a:t>הרקליטוס</a:t>
            </a:r>
            <a:r>
              <a:rPr lang="he-IL" sz="3600" b="1" dirty="0" smtClean="0">
                <a:latin typeface="David" pitchFamily="34" charset="-79"/>
                <a:cs typeface="David" pitchFamily="34" charset="-79"/>
              </a:rPr>
              <a:t>:</a:t>
            </a:r>
          </a:p>
          <a:p>
            <a:pPr algn="ctr"/>
            <a:r>
              <a:rPr lang="he-IL" sz="3600" b="1" dirty="0" smtClean="0">
                <a:latin typeface="David" pitchFamily="34" charset="-79"/>
                <a:cs typeface="David" pitchFamily="34" charset="-79"/>
              </a:rPr>
              <a:t> "אינך יכול להיכנס לאותו נהר פעמיים"</a:t>
            </a:r>
          </a:p>
          <a:p>
            <a:pPr algn="ctr"/>
            <a:endParaRPr lang="he-IL" sz="3600" b="1" dirty="0">
              <a:latin typeface="David" pitchFamily="34" charset="-79"/>
              <a:cs typeface="David" pitchFamily="34" charset="-79"/>
            </a:endParaRPr>
          </a:p>
          <a:p>
            <a:pPr algn="ctr"/>
            <a:r>
              <a:rPr lang="he-IL" sz="3600" b="1" dirty="0" smtClean="0">
                <a:latin typeface="David" pitchFamily="34" charset="-79"/>
                <a:cs typeface="David" pitchFamily="34" charset="-79"/>
              </a:rPr>
              <a:t>"השינוי הוא הקבוע היחיד בעולמינו! שינון המובן מאליו אנו מלמד בהכרח להבין"</a:t>
            </a:r>
          </a:p>
          <a:p>
            <a:pPr algn="ctr"/>
            <a:endParaRPr lang="he-IL" sz="3600" b="1" dirty="0" smtClean="0">
              <a:latin typeface="David" pitchFamily="34" charset="-79"/>
              <a:cs typeface="David" pitchFamily="34" charset="-79"/>
            </a:endParaRPr>
          </a:p>
          <a:p>
            <a:pPr algn="ctr"/>
            <a:r>
              <a:rPr lang="he-IL" sz="3600" b="1" dirty="0" smtClean="0">
                <a:latin typeface="David" pitchFamily="34" charset="-79"/>
                <a:cs typeface="David" pitchFamily="34" charset="-79"/>
              </a:rPr>
              <a:t>"ידע אינו הבנה"</a:t>
            </a:r>
            <a:endParaRPr lang="he-IL" sz="36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1800" y="9112990"/>
            <a:ext cx="114492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dirty="0" smtClean="0">
                <a:latin typeface="Corbel" panose="020B0503020204020204" pitchFamily="34" charset="0"/>
              </a:rPr>
              <a:t>דוגמאות- הכניסה לתת קרקע, משטחי גב אל גב </a:t>
            </a:r>
            <a:r>
              <a:rPr lang="he-IL" sz="2000" b="1" dirty="0" err="1" smtClean="0">
                <a:latin typeface="Corbel" panose="020B0503020204020204" pitchFamily="34" charset="0"/>
              </a:rPr>
              <a:t>באיו"ש</a:t>
            </a:r>
            <a:r>
              <a:rPr lang="he-IL" sz="2000" b="1" dirty="0" smtClean="0">
                <a:latin typeface="Corbel" panose="020B0503020204020204" pitchFamily="34" charset="0"/>
              </a:rPr>
              <a:t>, סייבר</a:t>
            </a:r>
            <a:endParaRPr lang="he-IL" sz="2000" b="1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אידיאליזם</a:t>
            </a:r>
            <a:br>
              <a:rPr lang="he-I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תיזה</a:t>
            </a:r>
            <a:r>
              <a:rPr lang="he-I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- </a:t>
            </a:r>
            <a:r>
              <a:rPr lang="he-IL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אנטיתיזה</a:t>
            </a:r>
            <a:r>
              <a:rPr lang="he-I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- סינתזה</a:t>
            </a:r>
            <a:endParaRPr lang="he-IL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5" name="מחבר חץ ישר 4"/>
          <p:cNvCxnSpPr/>
          <p:nvPr/>
        </p:nvCxnSpPr>
        <p:spPr>
          <a:xfrm flipV="1">
            <a:off x="2573310" y="3376602"/>
            <a:ext cx="5572164" cy="2286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>
            <a:off x="5145078" y="5305428"/>
            <a:ext cx="4714908" cy="36433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0354567">
            <a:off x="4922482" y="3878213"/>
            <a:ext cx="91082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b="1" dirty="0" err="1" smtClean="0">
                <a:latin typeface="David" pitchFamily="34" charset="-79"/>
                <a:cs typeface="David" pitchFamily="34" charset="-79"/>
              </a:rPr>
              <a:t>תיזה</a:t>
            </a: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 </a:t>
            </a:r>
            <a:endParaRPr lang="he-IL" sz="28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336816">
            <a:off x="7251615" y="6839511"/>
            <a:ext cx="157286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b="1" dirty="0" err="1" smtClean="0">
                <a:latin typeface="David" pitchFamily="34" charset="-79"/>
                <a:cs typeface="David" pitchFamily="34" charset="-79"/>
              </a:rPr>
              <a:t>אנטיתיזה</a:t>
            </a: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 </a:t>
            </a:r>
            <a:endParaRPr lang="he-IL" sz="28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5" name="צורה חופשית 14"/>
          <p:cNvSpPr/>
          <p:nvPr/>
        </p:nvSpPr>
        <p:spPr>
          <a:xfrm>
            <a:off x="2508738" y="4321908"/>
            <a:ext cx="9823939" cy="1848338"/>
          </a:xfrm>
          <a:custGeom>
            <a:avLst/>
            <a:gdLst>
              <a:gd name="connsiteX0" fmla="*/ 0 w 9823939"/>
              <a:gd name="connsiteY0" fmla="*/ 1445846 h 1848338"/>
              <a:gd name="connsiteX1" fmla="*/ 1477108 w 9823939"/>
              <a:gd name="connsiteY1" fmla="*/ 1258277 h 1848338"/>
              <a:gd name="connsiteX2" fmla="*/ 2907324 w 9823939"/>
              <a:gd name="connsiteY2" fmla="*/ 765907 h 1848338"/>
              <a:gd name="connsiteX3" fmla="*/ 4220308 w 9823939"/>
              <a:gd name="connsiteY3" fmla="*/ 1727200 h 1848338"/>
              <a:gd name="connsiteX4" fmla="*/ 5861539 w 9823939"/>
              <a:gd name="connsiteY4" fmla="*/ 39077 h 1848338"/>
              <a:gd name="connsiteX5" fmla="*/ 8323385 w 9823939"/>
              <a:gd name="connsiteY5" fmla="*/ 1492738 h 1848338"/>
              <a:gd name="connsiteX6" fmla="*/ 9823939 w 9823939"/>
              <a:gd name="connsiteY6" fmla="*/ 1703754 h 184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3939" h="1848338">
                <a:moveTo>
                  <a:pt x="0" y="1445846"/>
                </a:moveTo>
                <a:cubicBezTo>
                  <a:pt x="496277" y="1408723"/>
                  <a:pt x="992554" y="1371600"/>
                  <a:pt x="1477108" y="1258277"/>
                </a:cubicBezTo>
                <a:cubicBezTo>
                  <a:pt x="1961662" y="1144954"/>
                  <a:pt x="2450124" y="687753"/>
                  <a:pt x="2907324" y="765907"/>
                </a:cubicBezTo>
                <a:cubicBezTo>
                  <a:pt x="3364524" y="844061"/>
                  <a:pt x="3727939" y="1848338"/>
                  <a:pt x="4220308" y="1727200"/>
                </a:cubicBezTo>
                <a:cubicBezTo>
                  <a:pt x="4712677" y="1606062"/>
                  <a:pt x="5177693" y="78154"/>
                  <a:pt x="5861539" y="39077"/>
                </a:cubicBezTo>
                <a:cubicBezTo>
                  <a:pt x="6545385" y="0"/>
                  <a:pt x="7662985" y="1215292"/>
                  <a:pt x="8323385" y="1492738"/>
                </a:cubicBezTo>
                <a:cubicBezTo>
                  <a:pt x="8983785" y="1770184"/>
                  <a:pt x="9403862" y="1736969"/>
                  <a:pt x="9823939" y="1703754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TextBox 17"/>
          <p:cNvSpPr txBox="1"/>
          <p:nvPr/>
        </p:nvSpPr>
        <p:spPr>
          <a:xfrm rot="1567927">
            <a:off x="9588280" y="4579225"/>
            <a:ext cx="2438488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2800" b="1" dirty="0" err="1" smtClean="0">
                <a:latin typeface="David" pitchFamily="34" charset="-79"/>
                <a:cs typeface="David" pitchFamily="34" charset="-79"/>
              </a:rPr>
              <a:t>סינתיזה</a:t>
            </a:r>
            <a:endParaRPr lang="he-IL" sz="2800" b="1" dirty="0" smtClean="0">
              <a:latin typeface="David" pitchFamily="34" charset="-79"/>
              <a:cs typeface="David" pitchFamily="34" charset="-79"/>
            </a:endParaRPr>
          </a:p>
          <a:p>
            <a:pPr algn="ctr"/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המרחב המשותף </a:t>
            </a:r>
            <a:endParaRPr lang="he-IL" sz="2800" b="1" dirty="0"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23" name="מחבר חץ ישר 22"/>
          <p:cNvCxnSpPr/>
          <p:nvPr/>
        </p:nvCxnSpPr>
        <p:spPr>
          <a:xfrm>
            <a:off x="2430434" y="7520006"/>
            <a:ext cx="37862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58996" y="6948502"/>
            <a:ext cx="43473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/>
              <a:t>T</a:t>
            </a:r>
            <a:endParaRPr lang="he-IL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644616" y="8553271"/>
            <a:ext cx="97251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>
                <a:latin typeface="David" pitchFamily="34" charset="-79"/>
                <a:cs typeface="David" pitchFamily="34" charset="-79"/>
              </a:rPr>
              <a:t>הגל: "אנו חושבים באמצעות מילים"</a:t>
            </a:r>
            <a:endParaRPr lang="he-IL" sz="36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042" y="4300956"/>
            <a:ext cx="1967271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יכולת השינוי של העולם מצוי בכוח התודעה, החשיבה וההמשגה </a:t>
            </a: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1800" y="9112990"/>
            <a:ext cx="114492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dirty="0" smtClean="0">
                <a:latin typeface="Corbel" panose="020B0503020204020204" pitchFamily="34" charset="0"/>
              </a:rPr>
              <a:t>דוגמאות- כיפת ברזל, "דוגמן 5", "אורנים גדול" אירוע קבר יוסף</a:t>
            </a:r>
            <a:endParaRPr lang="he-IL" sz="2000" b="1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90697" y="-59068"/>
            <a:ext cx="11099799" cy="2158999"/>
          </a:xfrm>
        </p:spPr>
        <p:txBody>
          <a:bodyPr/>
          <a:lstStyle/>
          <a:p>
            <a:r>
              <a:rPr lang="he-IL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מטריאליזם</a:t>
            </a:r>
            <a:br>
              <a:rPr lang="he-IL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הוויה מעצבת תודעה</a:t>
            </a:r>
            <a:endParaRPr lang="he-IL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597744" y="1996480"/>
            <a:ext cx="3312368" cy="1944216"/>
            <a:chOff x="2644748" y="2447908"/>
            <a:chExt cx="7358114" cy="5715040"/>
          </a:xfrm>
        </p:grpSpPr>
        <p:sp>
          <p:nvSpPr>
            <p:cNvPr id="5" name="חצי מסגרת 4"/>
            <p:cNvSpPr/>
            <p:nvPr/>
          </p:nvSpPr>
          <p:spPr>
            <a:xfrm>
              <a:off x="3644880" y="3805230"/>
              <a:ext cx="4500594" cy="3429024"/>
            </a:xfrm>
            <a:prstGeom prst="halfFrame">
              <a:avLst>
                <a:gd name="adj1" fmla="val 5983"/>
                <a:gd name="adj2" fmla="val 66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6" name="חצי מסגרת 5"/>
            <p:cNvSpPr/>
            <p:nvPr/>
          </p:nvSpPr>
          <p:spPr>
            <a:xfrm rot="10800000">
              <a:off x="4002070" y="3519478"/>
              <a:ext cx="4500594" cy="3429024"/>
            </a:xfrm>
            <a:prstGeom prst="halfFrame">
              <a:avLst>
                <a:gd name="adj1" fmla="val 5983"/>
                <a:gd name="adj2" fmla="val 66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7" name="חצי מסגרת 6"/>
            <p:cNvSpPr/>
            <p:nvPr/>
          </p:nvSpPr>
          <p:spPr>
            <a:xfrm>
              <a:off x="5573706" y="5019676"/>
              <a:ext cx="1000132" cy="785818"/>
            </a:xfrm>
            <a:prstGeom prst="halfFrame">
              <a:avLst>
                <a:gd name="adj1" fmla="val 5983"/>
                <a:gd name="adj2" fmla="val 66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8" name="חצי מסגרת 7"/>
            <p:cNvSpPr/>
            <p:nvPr/>
          </p:nvSpPr>
          <p:spPr>
            <a:xfrm rot="10800000">
              <a:off x="5716582" y="4805362"/>
              <a:ext cx="1000132" cy="785818"/>
            </a:xfrm>
            <a:prstGeom prst="halfFrame">
              <a:avLst>
                <a:gd name="adj1" fmla="val 5983"/>
                <a:gd name="adj2" fmla="val 66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9" name="חצי מסגרת 8"/>
            <p:cNvSpPr/>
            <p:nvPr/>
          </p:nvSpPr>
          <p:spPr>
            <a:xfrm>
              <a:off x="4716450" y="4591048"/>
              <a:ext cx="2571768" cy="1928826"/>
            </a:xfrm>
            <a:prstGeom prst="halfFrame">
              <a:avLst>
                <a:gd name="adj1" fmla="val 5983"/>
                <a:gd name="adj2" fmla="val 66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10" name="חצי מסגרת 9"/>
            <p:cNvSpPr/>
            <p:nvPr/>
          </p:nvSpPr>
          <p:spPr>
            <a:xfrm rot="10800000">
              <a:off x="5216516" y="4233858"/>
              <a:ext cx="2571768" cy="1928826"/>
            </a:xfrm>
            <a:prstGeom prst="halfFrame">
              <a:avLst>
                <a:gd name="adj1" fmla="val 5983"/>
                <a:gd name="adj2" fmla="val 66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11" name="חצי מסגרת 10"/>
            <p:cNvSpPr/>
            <p:nvPr/>
          </p:nvSpPr>
          <p:spPr>
            <a:xfrm rot="16200000">
              <a:off x="2537591" y="3769511"/>
              <a:ext cx="4500594" cy="3429024"/>
            </a:xfrm>
            <a:prstGeom prst="halfFrame">
              <a:avLst>
                <a:gd name="adj1" fmla="val 5983"/>
                <a:gd name="adj2" fmla="val 66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12" name="חצי מסגרת 11"/>
            <p:cNvSpPr/>
            <p:nvPr/>
          </p:nvSpPr>
          <p:spPr>
            <a:xfrm rot="5400000">
              <a:off x="5109359" y="3483759"/>
              <a:ext cx="4500594" cy="3429024"/>
            </a:xfrm>
            <a:prstGeom prst="halfFrame">
              <a:avLst>
                <a:gd name="adj1" fmla="val 5983"/>
                <a:gd name="adj2" fmla="val 66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14" name="חצי מסגרת 13"/>
            <p:cNvSpPr/>
            <p:nvPr/>
          </p:nvSpPr>
          <p:spPr>
            <a:xfrm rot="10800000">
              <a:off x="5502268" y="4733924"/>
              <a:ext cx="4500594" cy="3429024"/>
            </a:xfrm>
            <a:prstGeom prst="halfFrame">
              <a:avLst>
                <a:gd name="adj1" fmla="val 5983"/>
                <a:gd name="adj2" fmla="val 66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15" name="חצי מסגרת 14"/>
            <p:cNvSpPr/>
            <p:nvPr/>
          </p:nvSpPr>
          <p:spPr>
            <a:xfrm>
              <a:off x="2644748" y="2447908"/>
              <a:ext cx="4500594" cy="3429024"/>
            </a:xfrm>
            <a:prstGeom prst="halfFrame">
              <a:avLst>
                <a:gd name="adj1" fmla="val 5983"/>
                <a:gd name="adj2" fmla="val 66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16" name="פרצוף מחייך 15"/>
            <p:cNvSpPr/>
            <p:nvPr/>
          </p:nvSpPr>
          <p:spPr>
            <a:xfrm>
              <a:off x="6931028" y="5376866"/>
              <a:ext cx="642942" cy="642942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97744" y="4157621"/>
            <a:ext cx="12025336" cy="57481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>
                <a:latin typeface="David" pitchFamily="34" charset="-79"/>
                <a:cs typeface="David" pitchFamily="34" charset="-79"/>
              </a:rPr>
              <a:t>מרקס: </a:t>
            </a:r>
          </a:p>
          <a:p>
            <a:pPr algn="ctr"/>
            <a:r>
              <a:rPr lang="he-IL" sz="3600" b="1" dirty="0" smtClean="0">
                <a:latin typeface="David" pitchFamily="34" charset="-79"/>
                <a:cs typeface="David" pitchFamily="34" charset="-79"/>
              </a:rPr>
              <a:t>"לא תודעת בני האדם היא הקובעת את </a:t>
            </a:r>
            <a:r>
              <a:rPr lang="he-IL" sz="3600" b="1" dirty="0" err="1" smtClean="0">
                <a:latin typeface="David" pitchFamily="34" charset="-79"/>
                <a:cs typeface="David" pitchFamily="34" charset="-79"/>
              </a:rPr>
              <a:t>הוויתם</a:t>
            </a:r>
            <a:r>
              <a:rPr lang="he-IL" sz="3600" b="1" dirty="0" smtClean="0">
                <a:latin typeface="David" pitchFamily="34" charset="-79"/>
                <a:cs typeface="David" pitchFamily="34" charset="-79"/>
              </a:rPr>
              <a:t>, אלא להיפך, </a:t>
            </a:r>
            <a:r>
              <a:rPr lang="he-IL" sz="3600" b="1" dirty="0" err="1" smtClean="0">
                <a:latin typeface="David" pitchFamily="34" charset="-79"/>
                <a:cs typeface="David" pitchFamily="34" charset="-79"/>
              </a:rPr>
              <a:t>הוויתם</a:t>
            </a:r>
            <a:r>
              <a:rPr lang="he-IL" sz="3600" b="1" dirty="0" smtClean="0">
                <a:latin typeface="David" pitchFamily="34" charset="-79"/>
                <a:cs typeface="David" pitchFamily="34" charset="-79"/>
              </a:rPr>
              <a:t> החברתית היא הקובעת את תודעתם"</a:t>
            </a:r>
            <a:endParaRPr lang="en-US" sz="3600" b="1" dirty="0" smtClean="0">
              <a:latin typeface="David" pitchFamily="34" charset="-79"/>
              <a:cs typeface="David" pitchFamily="34" charset="-79"/>
            </a:endParaRPr>
          </a:p>
          <a:p>
            <a:pPr algn="ctr"/>
            <a:endParaRPr lang="he-IL" sz="3600" b="1" dirty="0" smtClean="0">
              <a:latin typeface="David" pitchFamily="34" charset="-79"/>
              <a:cs typeface="David" pitchFamily="34" charset="-79"/>
            </a:endParaRPr>
          </a:p>
          <a:p>
            <a:pPr algn="ctr"/>
            <a:r>
              <a:rPr lang="he-IL" sz="3600" b="1" dirty="0" smtClean="0">
                <a:latin typeface="David" pitchFamily="34" charset="-79"/>
                <a:cs typeface="David" pitchFamily="34" charset="-79"/>
              </a:rPr>
              <a:t>מטריאליזם דיאלקטי:</a:t>
            </a:r>
            <a:endParaRPr lang="he-IL" sz="3600" b="1" dirty="0">
              <a:latin typeface="David" pitchFamily="34" charset="-79"/>
              <a:cs typeface="David" pitchFamily="34" charset="-79"/>
            </a:endParaRPr>
          </a:p>
          <a:p>
            <a:pPr algn="ctr"/>
            <a:r>
              <a:rPr lang="he-IL" sz="3600" b="1" dirty="0" smtClean="0">
                <a:latin typeface="David" pitchFamily="34" charset="-79"/>
                <a:cs typeface="David" pitchFamily="34" charset="-79"/>
              </a:rPr>
              <a:t>האדם מצוי במציאות נתונה, הכרה במציאות והבנתה מביא להגדרת המציאות מחדש- המשגת פערי קיומו של האדם, הוא הבסיס לקונפליקט,  וזה גורם לאדם לעשות מעשה ולשנות המציאות - וחוזר חלילה</a:t>
            </a:r>
            <a:endParaRPr lang="en-US" sz="3600" b="1" dirty="0" smtClean="0">
              <a:latin typeface="David" pitchFamily="34" charset="-79"/>
              <a:cs typeface="David" pitchFamily="34" charset="-79"/>
            </a:endParaRPr>
          </a:p>
          <a:p>
            <a:pPr algn="ctr"/>
            <a:endParaRPr lang="he-IL" sz="36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9" name="חצי מסגרת 18"/>
          <p:cNvSpPr/>
          <p:nvPr/>
        </p:nvSpPr>
        <p:spPr>
          <a:xfrm>
            <a:off x="8536801" y="2458231"/>
            <a:ext cx="2026011" cy="1166530"/>
          </a:xfrm>
          <a:prstGeom prst="halfFrame">
            <a:avLst>
              <a:gd name="adj1" fmla="val 5983"/>
              <a:gd name="adj2" fmla="val 6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0" name="חצי מסגרת 19"/>
          <p:cNvSpPr/>
          <p:nvPr/>
        </p:nvSpPr>
        <p:spPr>
          <a:xfrm rot="10800000">
            <a:off x="8697595" y="2361021"/>
            <a:ext cx="2026011" cy="1166530"/>
          </a:xfrm>
          <a:prstGeom prst="halfFrame">
            <a:avLst>
              <a:gd name="adj1" fmla="val 5983"/>
              <a:gd name="adj2" fmla="val 6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1" name="חצי מסגרת 20"/>
          <p:cNvSpPr/>
          <p:nvPr/>
        </p:nvSpPr>
        <p:spPr>
          <a:xfrm>
            <a:off x="9405091" y="2871377"/>
            <a:ext cx="450225" cy="267330"/>
          </a:xfrm>
          <a:prstGeom prst="halfFrame">
            <a:avLst>
              <a:gd name="adj1" fmla="val 5983"/>
              <a:gd name="adj2" fmla="val 6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2" name="חצי מסגרת 21"/>
          <p:cNvSpPr/>
          <p:nvPr/>
        </p:nvSpPr>
        <p:spPr>
          <a:xfrm rot="10800000">
            <a:off x="9469409" y="2798469"/>
            <a:ext cx="450225" cy="267330"/>
          </a:xfrm>
          <a:prstGeom prst="halfFrame">
            <a:avLst>
              <a:gd name="adj1" fmla="val 5983"/>
              <a:gd name="adj2" fmla="val 6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3" name="חצי מסגרת 22"/>
          <p:cNvSpPr/>
          <p:nvPr/>
        </p:nvSpPr>
        <p:spPr>
          <a:xfrm>
            <a:off x="9019184" y="2725561"/>
            <a:ext cx="1157721" cy="656173"/>
          </a:xfrm>
          <a:prstGeom prst="halfFrame">
            <a:avLst>
              <a:gd name="adj1" fmla="val 5983"/>
              <a:gd name="adj2" fmla="val 6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4" name="חצי מסגרת 23"/>
          <p:cNvSpPr/>
          <p:nvPr/>
        </p:nvSpPr>
        <p:spPr>
          <a:xfrm rot="10800000">
            <a:off x="9244297" y="2604048"/>
            <a:ext cx="1157721" cy="656173"/>
          </a:xfrm>
          <a:prstGeom prst="halfFrame">
            <a:avLst>
              <a:gd name="adj1" fmla="val 5983"/>
              <a:gd name="adj2" fmla="val 6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5" name="חצי מסגרת 24"/>
          <p:cNvSpPr/>
          <p:nvPr/>
        </p:nvSpPr>
        <p:spPr>
          <a:xfrm rot="16200000">
            <a:off x="8285808" y="2257531"/>
            <a:ext cx="1531070" cy="1543628"/>
          </a:xfrm>
          <a:prstGeom prst="halfFrame">
            <a:avLst>
              <a:gd name="adj1" fmla="val 5983"/>
              <a:gd name="adj2" fmla="val 6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6" name="חצי מסגרת 25"/>
          <p:cNvSpPr/>
          <p:nvPr/>
        </p:nvSpPr>
        <p:spPr>
          <a:xfrm rot="5400000">
            <a:off x="9443529" y="2160320"/>
            <a:ext cx="1531070" cy="1543628"/>
          </a:xfrm>
          <a:prstGeom prst="halfFrame">
            <a:avLst>
              <a:gd name="adj1" fmla="val 5983"/>
              <a:gd name="adj2" fmla="val 6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7" name="חצי מסגרת 26"/>
          <p:cNvSpPr/>
          <p:nvPr/>
        </p:nvSpPr>
        <p:spPr>
          <a:xfrm rot="10800000">
            <a:off x="9372933" y="2774166"/>
            <a:ext cx="2026011" cy="1166530"/>
          </a:xfrm>
          <a:prstGeom prst="halfFrame">
            <a:avLst>
              <a:gd name="adj1" fmla="val 5983"/>
              <a:gd name="adj2" fmla="val 6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8" name="חצי מסגרת 27"/>
          <p:cNvSpPr/>
          <p:nvPr/>
        </p:nvSpPr>
        <p:spPr>
          <a:xfrm>
            <a:off x="8086576" y="1996480"/>
            <a:ext cx="2026011" cy="1166530"/>
          </a:xfrm>
          <a:prstGeom prst="halfFrame">
            <a:avLst>
              <a:gd name="adj1" fmla="val 5983"/>
              <a:gd name="adj2" fmla="val 6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9" name="פרצוף מחייך 28"/>
          <p:cNvSpPr/>
          <p:nvPr/>
        </p:nvSpPr>
        <p:spPr>
          <a:xfrm>
            <a:off x="11045195" y="2369155"/>
            <a:ext cx="289430" cy="218724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TextBox 29"/>
          <p:cNvSpPr txBox="1"/>
          <p:nvPr/>
        </p:nvSpPr>
        <p:spPr>
          <a:xfrm>
            <a:off x="1101800" y="9112990"/>
            <a:ext cx="114492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dirty="0" smtClean="0">
                <a:latin typeface="Corbel" panose="020B0503020204020204" pitchFamily="34" charset="0"/>
              </a:rPr>
              <a:t>דוגמאות- רמת הגולן במציאות מלחמת אזרחים סורית, מרמרה, </a:t>
            </a:r>
            <a:r>
              <a:rPr lang="he-IL" sz="2000" b="1" dirty="0" err="1" smtClean="0">
                <a:latin typeface="Corbel" panose="020B0503020204020204" pitchFamily="34" charset="0"/>
              </a:rPr>
              <a:t>גורודיש</a:t>
            </a:r>
            <a:r>
              <a:rPr lang="he-IL" sz="2000" b="1" dirty="0" smtClean="0">
                <a:latin typeface="Corbel" panose="020B0503020204020204" pitchFamily="34" charset="0"/>
              </a:rPr>
              <a:t> יולי- אוקטובר 73.</a:t>
            </a:r>
            <a:endParaRPr lang="he-IL" sz="2000" b="1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52500" y="-25464"/>
            <a:ext cx="11099799" cy="2158999"/>
          </a:xfrm>
        </p:spPr>
        <p:txBody>
          <a:bodyPr/>
          <a:lstStyle/>
          <a:p>
            <a:r>
              <a:rPr lang="he-I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הווית המציאות של  האסטרטג </a:t>
            </a:r>
            <a:r>
              <a:rPr lang="he-IL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טולסטוי</a:t>
            </a:r>
            <a:r>
              <a:rPr lang="he-I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-מלחמה ושלום</a:t>
            </a:r>
            <a:endParaRPr lang="he-I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52500" y="1924472"/>
            <a:ext cx="11382548" cy="6965527"/>
          </a:xfrm>
        </p:spPr>
        <p:txBody>
          <a:bodyPr/>
          <a:lstStyle/>
          <a:p>
            <a:pPr marL="171450" indent="0" algn="r" rtl="1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"לעולם אין המצביא שרוי באותם תנאי התחלה של איזה מאורע, אשר מהם אנו מתבוננים תמיד במאורעות. </a:t>
            </a:r>
            <a:r>
              <a:rPr lang="he-I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המצביא שרוי תמיד בתוך מערכת מאורעות נעה,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ובאופן שלעולם ובשום רגע איננו יכול לשקול בדעתו את כל ערכו של המאורע המתרחש.</a:t>
            </a:r>
          </a:p>
          <a:p>
            <a:pPr marL="171450" indent="0" algn="r" rtl="1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המאורע לובש צורה בלי משים, רגע אחרי רגע, עד קבלו את משמעותו, </a:t>
            </a:r>
            <a:r>
              <a:rPr lang="he-I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ובכול רגע של לבישת צורה עקבית ורצופה של המאורע שרוי המצביא במרכזו של משחק מורכב ביותר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, במרכזם של תככים, דאגות, תלות, שלטון,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תוכניות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, עצות, איומים ומעשי מרמה</a:t>
            </a:r>
          </a:p>
          <a:p>
            <a:pPr marL="171450" indent="0" algn="r" rtl="1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שרוי תמיד בתוך </a:t>
            </a:r>
            <a:r>
              <a:rPr lang="he-I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הכרח לענות על מספר רב עד אין-די של שאלות, הנשאלות ממנו, והן סותרות לעיתים זו את זו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."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944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52500" y="-91752"/>
            <a:ext cx="11099799" cy="2158999"/>
          </a:xfrm>
        </p:spPr>
        <p:txBody>
          <a:bodyPr/>
          <a:lstStyle/>
          <a:p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אנו למדים מהרעיונות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88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52500" y="-379784"/>
            <a:ext cx="11099799" cy="2158999"/>
          </a:xfrm>
        </p:spPr>
        <p:txBody>
          <a:bodyPr/>
          <a:lstStyle/>
          <a:p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אנו למדים מהרעיונות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46787" y="1655689"/>
            <a:ext cx="11711224" cy="7397575"/>
          </a:xfrm>
        </p:spPr>
        <p:txBody>
          <a:bodyPr/>
          <a:lstStyle/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המצביא לעולם נמצא בתוך מציאות משתנה – לעולם נתון בתוך מצב משתנה- (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טולסטוי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פער קבוע בין המצב לבין הבנת המצב (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הרקליטוס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 lvl="1"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לא רצוי לשכפל פתרונות (הגל)</a:t>
            </a:r>
          </a:p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מה קודם למה? תפיסה לפעולה או פעולה לתפיסה? (מרקס)</a:t>
            </a:r>
          </a:p>
          <a:p>
            <a:pPr lvl="1"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מה קדם לתפיסת אסופה: טכנולוגיה או רעיון?</a:t>
            </a:r>
          </a:p>
          <a:p>
            <a:pPr lvl="1"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כיצד נוצרה תפיסת חופת אש</a:t>
            </a:r>
          </a:p>
          <a:p>
            <a:pPr lvl="1"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כיצד נוצרה תפיסת "כיסוח הדשא" בפקמ"ז- פשיטות בעזה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833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453728" y="2644552"/>
            <a:ext cx="11788812" cy="492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 smtClean="0">
                <a:latin typeface="David" pitchFamily="34" charset="-79"/>
                <a:cs typeface="David" pitchFamily="34" charset="-79"/>
              </a:rPr>
              <a:t>המדע והאומנות של עיצוב מציאות רצויה על ידי התאמת מתמשכת ויצירתית של כלים למטרות, על בסיס מאמץ רצוף להבנת המציאות ופעולה למימוש השינוי הנדרש לשם אכיפת רצוננו על יריב/אויב</a:t>
            </a:r>
            <a:endParaRPr lang="he-IL" sz="48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4748" y="1162024"/>
            <a:ext cx="6774887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latin typeface="David" pitchFamily="34" charset="-79"/>
                <a:cs typeface="David" pitchFamily="34" charset="-79"/>
              </a:rPr>
              <a:t>אסטרטגיה – הגדרה לצורך הדיון </a:t>
            </a:r>
            <a:endParaRPr lang="he-IL" sz="40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453728" y="8045152"/>
            <a:ext cx="1178881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המנוע לאסטרטגיה: פרשנות ביקורתית של מציאות מתהווה</a:t>
            </a:r>
            <a:endParaRPr lang="he-IL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/>
          <p:cNvSpPr/>
          <p:nvPr/>
        </p:nvSpPr>
        <p:spPr>
          <a:xfrm>
            <a:off x="2890521" y="3594284"/>
            <a:ext cx="7843520" cy="261676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9234" tIns="54617" rIns="109234" bIns="54617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2890521" y="6369094"/>
            <a:ext cx="7843520" cy="253264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9234" tIns="54617" rIns="109234" bIns="54617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052" name="כותרת משנה 2"/>
          <p:cNvSpPr>
            <a:spLocks noGrp="1"/>
          </p:cNvSpPr>
          <p:nvPr>
            <p:ph type="subTitle" idx="1"/>
          </p:nvPr>
        </p:nvSpPr>
        <p:spPr>
          <a:xfrm>
            <a:off x="3263054" y="6624159"/>
            <a:ext cx="7168436" cy="1954411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he-IL" dirty="0" smtClean="0"/>
              <a:t>מחשבה צבאית אסטרטגית בעת החדשה:</a:t>
            </a:r>
          </a:p>
          <a:p>
            <a:pPr eaLnBrk="1" hangingPunct="1"/>
            <a:r>
              <a:rPr lang="he-IL" sz="2400" dirty="0" smtClean="0"/>
              <a:t>מוסד המלחמה, המחשבה האסטרטגית: קונבנציונאלי, גרעיני, היברידי</a:t>
            </a:r>
          </a:p>
          <a:p>
            <a:pPr eaLnBrk="1" hangingPunct="1"/>
            <a:r>
              <a:rPr lang="he-IL" sz="2400" dirty="0" smtClean="0"/>
              <a:t>התפתחות התכנון האסטרטגי</a:t>
            </a:r>
          </a:p>
        </p:txBody>
      </p:sp>
      <p:sp>
        <p:nvSpPr>
          <p:cNvPr id="2054" name="כותרת משנה 2"/>
          <p:cNvSpPr txBox="1">
            <a:spLocks/>
          </p:cNvSpPr>
          <p:nvPr/>
        </p:nvSpPr>
        <p:spPr bwMode="auto">
          <a:xfrm>
            <a:off x="3292020" y="4038733"/>
            <a:ext cx="7139469" cy="169479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91425" rIns="91425" bIns="91425" anchor="t" anchorCtr="0"/>
          <a:lstStyle/>
          <a:p>
            <a:pPr algn="ctr">
              <a:buClr>
                <a:srgbClr val="000000"/>
              </a:buClr>
              <a:buSzPct val="75000"/>
            </a:pPr>
            <a:r>
              <a:rPr lang="he-IL" sz="2800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גישות ואסכולות בחשיבה אסטרטגית:</a:t>
            </a:r>
          </a:p>
          <a:p>
            <a:pPr algn="ctr">
              <a:buClr>
                <a:srgbClr val="000000"/>
              </a:buClr>
              <a:buSzPct val="75000"/>
            </a:pPr>
            <a:r>
              <a:rPr lang="he-IL" sz="2800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חשיבה אסטרטגית, חשיבה מערכתית, מערכת למידה, תהליכי עיצוב</a:t>
            </a:r>
          </a:p>
        </p:txBody>
      </p:sp>
      <p:sp>
        <p:nvSpPr>
          <p:cNvPr id="14" name="מלבן מעוגל 13"/>
          <p:cNvSpPr/>
          <p:nvPr/>
        </p:nvSpPr>
        <p:spPr>
          <a:xfrm>
            <a:off x="10987135" y="7399070"/>
            <a:ext cx="1657774" cy="59605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1" anchor="ctr"/>
          <a:lstStyle/>
          <a:p>
            <a:pPr algn="ctr">
              <a:defRPr/>
            </a:pPr>
            <a:r>
              <a:rPr lang="he-IL" sz="1800" b="1" dirty="0"/>
              <a:t>יסודות</a:t>
            </a:r>
          </a:p>
        </p:txBody>
      </p:sp>
      <p:sp>
        <p:nvSpPr>
          <p:cNvPr id="15" name="מלבן מעוגל 14"/>
          <p:cNvSpPr/>
          <p:nvPr/>
        </p:nvSpPr>
        <p:spPr>
          <a:xfrm>
            <a:off x="10966896" y="4471434"/>
            <a:ext cx="1657774" cy="126209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1" anchor="ctr"/>
          <a:lstStyle/>
          <a:p>
            <a:pPr algn="ctr">
              <a:defRPr/>
            </a:pPr>
            <a:r>
              <a:rPr lang="he-IL" sz="1800" b="1" dirty="0"/>
              <a:t>הפעלת חשיבה ביקורתית</a:t>
            </a:r>
          </a:p>
        </p:txBody>
      </p:sp>
      <p:sp>
        <p:nvSpPr>
          <p:cNvPr id="16" name="מלבן מעוגל 15"/>
          <p:cNvSpPr/>
          <p:nvPr/>
        </p:nvSpPr>
        <p:spPr>
          <a:xfrm>
            <a:off x="9487173" y="1675286"/>
            <a:ext cx="1656080" cy="12620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1" anchor="ctr"/>
          <a:lstStyle/>
          <a:p>
            <a:pPr algn="ctr">
              <a:defRPr/>
            </a:pPr>
            <a:r>
              <a:rPr lang="he-IL" sz="1800" b="1" dirty="0"/>
              <a:t>סינתזה בין ידע לתהליך</a:t>
            </a:r>
          </a:p>
        </p:txBody>
      </p:sp>
      <p:sp>
        <p:nvSpPr>
          <p:cNvPr id="10" name="7 צלעות 9"/>
          <p:cNvSpPr/>
          <p:nvPr/>
        </p:nvSpPr>
        <p:spPr>
          <a:xfrm>
            <a:off x="10196868" y="6572456"/>
            <a:ext cx="347134" cy="600569"/>
          </a:xfrm>
          <a:prstGeom prst="hep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1" anchor="ctr"/>
          <a:lstStyle/>
          <a:p>
            <a:pPr algn="ctr">
              <a:defRPr/>
            </a:pPr>
            <a:r>
              <a:rPr lang="he-IL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7 צלעות 19"/>
          <p:cNvSpPr/>
          <p:nvPr/>
        </p:nvSpPr>
        <p:spPr>
          <a:xfrm>
            <a:off x="10084357" y="3851900"/>
            <a:ext cx="347133" cy="602826"/>
          </a:xfrm>
          <a:prstGeom prst="hep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1" anchor="ctr"/>
          <a:lstStyle/>
          <a:p>
            <a:pPr algn="ctr">
              <a:defRPr/>
            </a:pPr>
            <a:r>
              <a:rPr lang="he-IL" dirty="0" smtClean="0">
                <a:solidFill>
                  <a:schemeClr val="tx1"/>
                </a:solidFill>
              </a:rPr>
              <a:t>2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3" name="משולש שווה שוקיים 22"/>
          <p:cNvSpPr/>
          <p:nvPr/>
        </p:nvSpPr>
        <p:spPr>
          <a:xfrm>
            <a:off x="2890521" y="1706996"/>
            <a:ext cx="7843520" cy="1812782"/>
          </a:xfrm>
          <a:prstGeom prst="triangle">
            <a:avLst>
              <a:gd name="adj" fmla="val 48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תפיסת העיצוב – תפיסה פרקטית ליישום חשיבה אסטרטגית - מערכתית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7 צלעות 18"/>
          <p:cNvSpPr/>
          <p:nvPr/>
        </p:nvSpPr>
        <p:spPr>
          <a:xfrm>
            <a:off x="8268001" y="2771490"/>
            <a:ext cx="347133" cy="600569"/>
          </a:xfrm>
          <a:prstGeom prst="hep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34" tIns="54617" rIns="109234" bIns="54617" rtlCol="1" anchor="ctr"/>
          <a:lstStyle/>
          <a:p>
            <a:pPr algn="ctr">
              <a:defRPr/>
            </a:pPr>
            <a:r>
              <a:rPr lang="he-IL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" name="מלבן 2"/>
          <p:cNvSpPr/>
          <p:nvPr/>
        </p:nvSpPr>
        <p:spPr>
          <a:xfrm>
            <a:off x="306403" y="4222378"/>
            <a:ext cx="1856579" cy="1396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התנסות 1:</a:t>
            </a:r>
          </a:p>
          <a:p>
            <a:pPr algn="ctr"/>
            <a:r>
              <a:rPr lang="he-IL" sz="2800" dirty="0" smtClean="0"/>
              <a:t>מפורק</a:t>
            </a:r>
            <a:endParaRPr lang="he-IL" sz="2800" dirty="0"/>
          </a:p>
        </p:txBody>
      </p:sp>
      <p:sp>
        <p:nvSpPr>
          <p:cNvPr id="25" name="מלבן 24"/>
          <p:cNvSpPr/>
          <p:nvPr/>
        </p:nvSpPr>
        <p:spPr>
          <a:xfrm>
            <a:off x="1748856" y="1722126"/>
            <a:ext cx="1856579" cy="1396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התנסות 2:</a:t>
            </a:r>
          </a:p>
          <a:p>
            <a:pPr algn="ctr"/>
            <a:r>
              <a:rPr lang="he-IL" sz="2800" dirty="0" smtClean="0"/>
              <a:t>יישום - סימולציה</a:t>
            </a:r>
            <a:endParaRPr lang="he-IL" sz="2800" dirty="0"/>
          </a:p>
        </p:txBody>
      </p:sp>
      <p:sp>
        <p:nvSpPr>
          <p:cNvPr id="27" name="מלבן 26"/>
          <p:cNvSpPr/>
          <p:nvPr/>
        </p:nvSpPr>
        <p:spPr>
          <a:xfrm>
            <a:off x="5075840" y="792558"/>
            <a:ext cx="2940928" cy="821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התנסות 3:</a:t>
            </a:r>
          </a:p>
          <a:p>
            <a:pPr algn="ctr"/>
            <a:r>
              <a:rPr lang="he-IL" sz="2800" dirty="0" smtClean="0"/>
              <a:t>ארגון עצמי לחקירה</a:t>
            </a:r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9712" y="5624026"/>
            <a:ext cx="116570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14-15 דצמבר</a:t>
            </a:r>
            <a:endParaRPr lang="he-IL" dirty="0"/>
          </a:p>
        </p:txBody>
      </p:sp>
      <p:sp>
        <p:nvSpPr>
          <p:cNvPr id="28" name="TextBox 27"/>
          <p:cNvSpPr txBox="1"/>
          <p:nvPr/>
        </p:nvSpPr>
        <p:spPr>
          <a:xfrm>
            <a:off x="1749872" y="3103746"/>
            <a:ext cx="973343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14-16 מרץ</a:t>
            </a:r>
            <a:endParaRPr lang="he-IL" dirty="0"/>
          </a:p>
        </p:txBody>
      </p:sp>
      <p:sp>
        <p:nvSpPr>
          <p:cNvPr id="29" name="TextBox 28"/>
          <p:cNvSpPr txBox="1"/>
          <p:nvPr/>
        </p:nvSpPr>
        <p:spPr>
          <a:xfrm>
            <a:off x="5134248" y="1571833"/>
            <a:ext cx="745717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3-4 מאי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39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1173808" y="628328"/>
            <a:ext cx="11099799" cy="2158999"/>
          </a:xfrm>
        </p:spPr>
        <p:txBody>
          <a:bodyPr/>
          <a:lstStyle/>
          <a:p>
            <a:pPr rtl="1">
              <a:buSzPct val="25000"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סיכום</a:t>
            </a:r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453728" y="1996480"/>
            <a:ext cx="11582845" cy="6286499"/>
          </a:xfrm>
        </p:spPr>
        <p:txBody>
          <a:bodyPr/>
          <a:lstStyle/>
          <a:p>
            <a:pPr algn="r" rtl="1"/>
            <a:r>
              <a:rPr lang="he-IL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הבסיס הפילוסופי להבנת המורכבות של הסביבה האסטרטגית</a:t>
            </a:r>
          </a:p>
          <a:p>
            <a:pPr algn="r" rtl="1"/>
            <a:r>
              <a:rPr lang="he-IL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הגדרות אסטרטגיה ומשמעותן</a:t>
            </a:r>
            <a:endParaRPr lang="he-IL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8993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rtl="1">
              <a:buSzPct val="25000"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קריאה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מקדימה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לשיעור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הבא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444500" marR="0" lvl="0" indent="-444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לוטווק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20 - 51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930072" y="-587649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נלמד</a:t>
            </a:r>
            <a:r>
              <a:rPr lang="en-US" sz="80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lang="en-US" sz="8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12924" t="-202" r="12899"/>
          <a:stretch/>
        </p:blipFill>
        <p:spPr>
          <a:xfrm>
            <a:off x="8806656" y="872746"/>
            <a:ext cx="4067085" cy="3089599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4"/>
          <a:srcRect l="12367" t="-202" r="12367" b="-202"/>
          <a:stretch/>
        </p:blipFill>
        <p:spPr>
          <a:xfrm>
            <a:off x="4443785" y="1564432"/>
            <a:ext cx="4117228" cy="30879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5"/>
          <a:srcRect l="12367" t="-202" r="12367" b="-202"/>
          <a:stretch/>
        </p:blipFill>
        <p:spPr>
          <a:xfrm>
            <a:off x="105714" y="3962345"/>
            <a:ext cx="4117229" cy="3087921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6"/>
          <a:srcRect l="12367" t="782" r="12367" b="-202"/>
          <a:stretch/>
        </p:blipFill>
        <p:spPr>
          <a:xfrm>
            <a:off x="4443785" y="5956920"/>
            <a:ext cx="4072374" cy="3024336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7"/>
          <a:srcRect l="12367" t="-202" r="12367" b="-202"/>
          <a:stretch/>
        </p:blipFill>
        <p:spPr>
          <a:xfrm>
            <a:off x="8841293" y="6532984"/>
            <a:ext cx="4032448" cy="3024335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חץ למטה 6"/>
          <p:cNvSpPr/>
          <p:nvPr/>
        </p:nvSpPr>
        <p:spPr>
          <a:xfrm rot="3536993">
            <a:off x="3596570" y="2673227"/>
            <a:ext cx="484632" cy="1165482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חץ למטה 8"/>
          <p:cNvSpPr/>
          <p:nvPr/>
        </p:nvSpPr>
        <p:spPr>
          <a:xfrm rot="4280546">
            <a:off x="7909902" y="565684"/>
            <a:ext cx="484632" cy="1165482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חץ למטה 9"/>
          <p:cNvSpPr/>
          <p:nvPr/>
        </p:nvSpPr>
        <p:spPr>
          <a:xfrm rot="17469173">
            <a:off x="3512276" y="6903801"/>
            <a:ext cx="484632" cy="1165482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חץ למטה 10"/>
          <p:cNvSpPr/>
          <p:nvPr/>
        </p:nvSpPr>
        <p:spPr>
          <a:xfrm rot="17469173">
            <a:off x="7911183" y="8734583"/>
            <a:ext cx="484632" cy="1165482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653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9653" b="9653"/>
          <a:stretch/>
        </p:blipFill>
        <p:spPr>
          <a:xfrm>
            <a:off x="1606550" y="635000"/>
            <a:ext cx="9779000" cy="59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270000" y="7480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מאפייני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הסביבה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וגישות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מחקר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1297596" y="870411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2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שיעור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</a:t>
            </a:r>
            <a:endParaRPr lang="en-US" sz="32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הישגים נדרשים</a:t>
            </a:r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מאפיינים של אסטרטגיה</a:t>
            </a:r>
          </a:p>
          <a:p>
            <a:pPr algn="r" rtl="1"/>
            <a:r>
              <a:rPr lang="he-IL" dirty="0" smtClean="0"/>
              <a:t>שתי גישות בסיסיות להבנת מקצוע האסטרטגיה</a:t>
            </a:r>
          </a:p>
          <a:p>
            <a:pPr algn="r" rtl="1"/>
            <a:r>
              <a:rPr lang="he-IL" dirty="0" smtClean="0"/>
              <a:t>כלים לחשיבה ביקורתית על מרכיבי האסטרטגיה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605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952500" y="124272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6719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מאפיינים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אסטרטגיה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אדוארד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לוטווק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952500" y="3126805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444500" marR="0" lvl="0" indent="-444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ההגיון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הפרדוקסלי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"דרך ארוכה קצרה"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נקודת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שיא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הניצחון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e-IL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"</a:t>
            </a:r>
            <a:r>
              <a:rPr lang="he-IL" dirty="0" smtClean="0"/>
              <a:t>אסטרטגיה מצלחת סופה שתביא </a:t>
            </a:r>
            <a:r>
              <a:rPr lang="he-IL" dirty="0" err="1" smtClean="0"/>
              <a:t>לכשלונה</a:t>
            </a:r>
            <a:r>
              <a:rPr lang="he-IL" dirty="0" smtClean="0"/>
              <a:t>"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he-IL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מימדים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של אינטראקציה אסטרטגית:</a:t>
            </a:r>
          </a:p>
          <a:p>
            <a:pPr marL="0" marR="0" lvl="0" indent="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None/>
            </a:pPr>
            <a:r>
              <a:rPr lang="he-IL" dirty="0" smtClean="0"/>
              <a:t>"לאסטרטגיה, אם כן, יש שני ממדים שונים: </a:t>
            </a:r>
            <a:r>
              <a:rPr lang="he-IL" dirty="0" err="1" smtClean="0"/>
              <a:t>המימד</a:t>
            </a:r>
            <a:r>
              <a:rPr lang="he-IL" dirty="0" smtClean="0"/>
              <a:t> האנכי של הרמות השונות, אשר משפיעות זו על זו – והרמה האופקית שבה מתפתחים אירועי כל רמה, על פי הלוגיקה הדינמית של פעולה ותגובה."</a:t>
            </a:r>
          </a:p>
          <a:p>
            <a:pPr marL="0" marR="0" lvl="0" indent="0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None/>
            </a:pPr>
            <a:r>
              <a:rPr lang="he-IL" dirty="0" smtClean="0"/>
              <a:t>(אסטרטגיה של מלחמה ושלום, אדוארד  </a:t>
            </a:r>
            <a:r>
              <a:rPr lang="he-IL" dirty="0" err="1" smtClean="0"/>
              <a:t>לוטוואק</a:t>
            </a:r>
            <a:r>
              <a:rPr lang="he-IL" dirty="0" smtClean="0"/>
              <a:t>)</a:t>
            </a:r>
            <a:endParaRPr lang="he-IL" sz="3600" b="0" i="0" u="none" strike="noStrike" cap="none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None/>
            </a:pP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453728" y="2644552"/>
            <a:ext cx="11788812" cy="492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 smtClean="0">
                <a:latin typeface="David" pitchFamily="34" charset="-79"/>
                <a:cs typeface="David" pitchFamily="34" charset="-79"/>
              </a:rPr>
              <a:t>המדע והאומנות של </a:t>
            </a:r>
            <a:r>
              <a:rPr lang="he-IL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עיצוב מציאות רצויה על ידי התאמת מתמשכת ויצירתית של כלים למטרות</a:t>
            </a:r>
            <a:r>
              <a:rPr lang="he-IL" sz="4800" dirty="0" smtClean="0">
                <a:latin typeface="David" pitchFamily="34" charset="-79"/>
                <a:cs typeface="David" pitchFamily="34" charset="-79"/>
              </a:rPr>
              <a:t>, על בסיס מאמץ רצוף </a:t>
            </a:r>
            <a:r>
              <a:rPr lang="he-IL" sz="4800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להבנת המציאות ופעולה למימוש השינוי הנדרש</a:t>
            </a:r>
            <a:r>
              <a:rPr lang="he-IL" sz="4800" dirty="0" smtClean="0">
                <a:latin typeface="David" pitchFamily="34" charset="-79"/>
                <a:cs typeface="David" pitchFamily="34" charset="-79"/>
              </a:rPr>
              <a:t> לשם אכיפת רצוננו על יריב/אויב</a:t>
            </a:r>
            <a:endParaRPr lang="he-IL" sz="48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4748" y="1162024"/>
            <a:ext cx="6774887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latin typeface="David" pitchFamily="34" charset="-79"/>
                <a:cs typeface="David" pitchFamily="34" charset="-79"/>
              </a:rPr>
              <a:t>אסטרטגיה –  תכנון או פעולה </a:t>
            </a:r>
            <a:endParaRPr lang="he-IL" sz="40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453728" y="8045152"/>
            <a:ext cx="1178881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המנוע לאסטרטגיה: פרשנות ביקורתית של מציאות מתהווה</a:t>
            </a:r>
            <a:endParaRPr lang="he-IL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876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93688" y="556320"/>
            <a:ext cx="125510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latin typeface="David-Reg"/>
              </a:rPr>
              <a:t>"</a:t>
            </a:r>
            <a:r>
              <a:rPr lang="he-IL" sz="2800" b="1" dirty="0" smtClean="0">
                <a:latin typeface="David-Bold"/>
              </a:rPr>
              <a:t>תהליכים </a:t>
            </a:r>
            <a:r>
              <a:rPr lang="he-IL" sz="2800" b="1" dirty="0">
                <a:latin typeface="David-Bold"/>
              </a:rPr>
              <a:t>מסודרים של קבלת החלטות אמורים לתת למקבלי ההחלטות – וגם למי</a:t>
            </a:r>
          </a:p>
          <a:p>
            <a:pPr algn="r" rtl="1"/>
            <a:r>
              <a:rPr lang="he-IL" sz="2800" b="1" dirty="0">
                <a:latin typeface="David-Bold"/>
              </a:rPr>
              <a:t>שמעריך את התנהלותם – אמצעים להבניה ולבקרה של שיקול דעת, שיסייעו לצמצם</a:t>
            </a:r>
          </a:p>
          <a:p>
            <a:pPr algn="r" rtl="1"/>
            <a:r>
              <a:rPr lang="he-IL" sz="2800" b="1" dirty="0">
                <a:latin typeface="David-Bold"/>
              </a:rPr>
              <a:t>את הסכנות מהסתמכות בלתי מבוקרת על רגש, אינטואיציה חסרת בסיס איתן, תגובה</a:t>
            </a:r>
          </a:p>
          <a:p>
            <a:pPr algn="r" rtl="1"/>
            <a:r>
              <a:rPr lang="he-IL" sz="2800" b="1" dirty="0">
                <a:latin typeface="David-Bold"/>
              </a:rPr>
              <a:t>אימפולסיבית, או שיקולים אישיים ופוליטיים, העלולים לקלקל את </a:t>
            </a:r>
            <a:r>
              <a:rPr lang="he-IL" sz="2800" b="1" dirty="0" smtClean="0">
                <a:latin typeface="David-Bold"/>
              </a:rPr>
              <a:t>השורה"</a:t>
            </a:r>
          </a:p>
          <a:p>
            <a:pPr algn="r" rtl="1"/>
            <a:endParaRPr lang="he-IL" sz="2800" b="1" dirty="0" smtClean="0">
              <a:latin typeface="David-Bold"/>
            </a:endParaRPr>
          </a:p>
          <a:p>
            <a:pPr rtl="1"/>
            <a:r>
              <a:rPr lang="he-IL" sz="2800" b="1" dirty="0" smtClean="0">
                <a:latin typeface="David-Bold"/>
              </a:rPr>
              <a:t>דו"ח </a:t>
            </a:r>
            <a:r>
              <a:rPr lang="he-IL" sz="2800" b="1" dirty="0" err="1" smtClean="0">
                <a:latin typeface="David-Bold"/>
              </a:rPr>
              <a:t>וינוגרד</a:t>
            </a:r>
            <a:r>
              <a:rPr lang="he-IL" sz="2800" b="1" dirty="0" smtClean="0">
                <a:latin typeface="David-Bold"/>
              </a:rPr>
              <a:t> עמ' 54</a:t>
            </a:r>
            <a:endParaRPr lang="he-IL" sz="3200" dirty="0"/>
          </a:p>
        </p:txBody>
      </p:sp>
      <p:sp>
        <p:nvSpPr>
          <p:cNvPr id="4" name="מלבן 3"/>
          <p:cNvSpPr/>
          <p:nvPr/>
        </p:nvSpPr>
        <p:spPr>
          <a:xfrm>
            <a:off x="284548" y="3605397"/>
            <a:ext cx="12169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b="1" dirty="0" smtClean="0">
                <a:latin typeface="David-Bold"/>
              </a:rPr>
              <a:t>"אין </a:t>
            </a:r>
            <a:r>
              <a:rPr lang="he-IL" sz="2800" b="1" dirty="0">
                <a:latin typeface="David-Bold"/>
              </a:rPr>
              <a:t>זה נכון </a:t>
            </a:r>
            <a:r>
              <a:rPr lang="he-IL" sz="2800" b="1" dirty="0" smtClean="0">
                <a:latin typeface="David-Bold"/>
              </a:rPr>
              <a:t>להגיב על </a:t>
            </a:r>
            <a:r>
              <a:rPr lang="he-IL" sz="2800" b="1" dirty="0">
                <a:latin typeface="David-Bold"/>
              </a:rPr>
              <a:t>משבר על ידי אלתור בלבד, שכן אלתור ללא בסיסי חשיבה ותכנון מוקדמים, </a:t>
            </a:r>
            <a:r>
              <a:rPr lang="he-IL" sz="2800" b="1" dirty="0" smtClean="0">
                <a:latin typeface="David-Bold"/>
              </a:rPr>
              <a:t>עלול למנוע </a:t>
            </a:r>
            <a:r>
              <a:rPr lang="he-IL" sz="2800" b="1" dirty="0">
                <a:latin typeface="David-Bold"/>
              </a:rPr>
              <a:t>הסתמכות מושכלת על בסיסי הידע והתובנות, שלאורם נכון לנהל את המשבר</a:t>
            </a:r>
            <a:r>
              <a:rPr lang="he-IL" sz="2800" b="1" dirty="0" smtClean="0">
                <a:latin typeface="David-Bold"/>
              </a:rPr>
              <a:t>."</a:t>
            </a:r>
          </a:p>
          <a:p>
            <a:pPr algn="r" rtl="1"/>
            <a:endParaRPr lang="he-IL" sz="2800" b="1" dirty="0">
              <a:latin typeface="David-Bold"/>
            </a:endParaRPr>
          </a:p>
          <a:p>
            <a:pPr rtl="1"/>
            <a:r>
              <a:rPr lang="he-IL" sz="2800" b="1" dirty="0" smtClean="0">
                <a:latin typeface="David-Bold"/>
              </a:rPr>
              <a:t>דו"ח </a:t>
            </a:r>
            <a:r>
              <a:rPr lang="he-IL" sz="2800" b="1" dirty="0" err="1" smtClean="0">
                <a:latin typeface="David-Bold"/>
              </a:rPr>
              <a:t>וינוגרד</a:t>
            </a:r>
            <a:r>
              <a:rPr lang="he-IL" sz="2800" b="1" dirty="0" smtClean="0">
                <a:latin typeface="David-Bold"/>
              </a:rPr>
              <a:t> עמ' 55</a:t>
            </a:r>
            <a:endParaRPr lang="he-IL" sz="3200" dirty="0"/>
          </a:p>
        </p:txBody>
      </p:sp>
      <p:sp>
        <p:nvSpPr>
          <p:cNvPr id="5" name="מלבן 4"/>
          <p:cNvSpPr/>
          <p:nvPr/>
        </p:nvSpPr>
        <p:spPr>
          <a:xfrm>
            <a:off x="-3484" y="6214170"/>
            <a:ext cx="124573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800" b="1" dirty="0" smtClean="0">
                <a:latin typeface="David-Bold"/>
              </a:rPr>
              <a:t>"התקיימו </a:t>
            </a:r>
            <a:r>
              <a:rPr lang="he-IL" sz="2800" b="1" dirty="0">
                <a:latin typeface="David-Bold"/>
              </a:rPr>
              <a:t>במטכ"ל דיונים רבים, בפורומים שונים. לא היה חסר בדיון ובחשיבה</a:t>
            </a:r>
          </a:p>
          <a:p>
            <a:pPr algn="r"/>
            <a:r>
              <a:rPr lang="he-IL" sz="2800" b="1" dirty="0">
                <a:latin typeface="David-Bold"/>
              </a:rPr>
              <a:t>בצוות. יחד עם זה, בדיונים היומיים עסקו בעיקר בשאלות טקטיות - ברמה שאולי הייתה</a:t>
            </a:r>
          </a:p>
          <a:p>
            <a:pPr algn="r"/>
            <a:r>
              <a:rPr lang="he-IL" sz="2800" b="1" dirty="0">
                <a:latin typeface="David-Bold"/>
              </a:rPr>
              <a:t>מתאימה יותר לרמה הפיקודית. דיונים אסטרטגיים של ממש כמעט ולא התקיימו.</a:t>
            </a:r>
          </a:p>
          <a:p>
            <a:pPr algn="r"/>
            <a:r>
              <a:rPr lang="he-IL" sz="2800" b="1" dirty="0">
                <a:latin typeface="David-Bold"/>
              </a:rPr>
              <a:t>המשתתפים בדיונים השמיעו דעות שונות, אולם דעות אלה היו "מקומיות", ולא תמיד</a:t>
            </a:r>
          </a:p>
          <a:p>
            <a:pPr algn="r"/>
            <a:r>
              <a:rPr lang="he-IL" sz="2800" b="1" dirty="0">
                <a:latin typeface="David-Bold"/>
              </a:rPr>
              <a:t>הייתה הכרעה בהירה ביניהן ובין הנחות היסוד שעמדו ביסודן. בנוסף, בחלק גדול מן</a:t>
            </a:r>
          </a:p>
          <a:p>
            <a:pPr algn="r"/>
            <a:r>
              <a:rPr lang="he-IL" sz="2800" b="1" dirty="0">
                <a:latin typeface="David-Bold"/>
              </a:rPr>
              <a:t>הדיונים שהניבו מסקנות מבצעיות היה הדיון מקומי </a:t>
            </a:r>
            <a:r>
              <a:rPr lang="he-IL" sz="2800" b="1" dirty="0" smtClean="0">
                <a:latin typeface="David-Bold"/>
              </a:rPr>
              <a:t>וטקטי</a:t>
            </a:r>
            <a:r>
              <a:rPr lang="he-IL" sz="2800" b="1" dirty="0">
                <a:latin typeface="David-Bold"/>
              </a:rPr>
              <a:t>"</a:t>
            </a:r>
            <a:endParaRPr lang="en-US" sz="2800" b="1" dirty="0" smtClean="0">
              <a:latin typeface="David-Bold"/>
            </a:endParaRPr>
          </a:p>
          <a:p>
            <a:r>
              <a:rPr lang="he-IL" sz="2800" b="1" dirty="0">
                <a:latin typeface="David-Bold"/>
              </a:rPr>
              <a:t>דו"ח </a:t>
            </a:r>
            <a:r>
              <a:rPr lang="he-IL" sz="2800" b="1" dirty="0" err="1">
                <a:latin typeface="David-Bold"/>
              </a:rPr>
              <a:t>וינוגרד</a:t>
            </a:r>
            <a:r>
              <a:rPr lang="he-IL" sz="2800" b="1" dirty="0">
                <a:latin typeface="David-Bold"/>
              </a:rPr>
              <a:t> עמ' </a:t>
            </a:r>
            <a:r>
              <a:rPr lang="he-IL" sz="2800" b="1" dirty="0" smtClean="0">
                <a:latin typeface="David-Bold"/>
              </a:rPr>
              <a:t>304</a:t>
            </a:r>
            <a:endParaRPr lang="he-IL" sz="3200" dirty="0"/>
          </a:p>
          <a:p>
            <a:pPr algn="r"/>
            <a:endParaRPr lang="he-IL" sz="2800" b="1" dirty="0">
              <a:latin typeface="David-Bold"/>
            </a:endParaRPr>
          </a:p>
        </p:txBody>
      </p:sp>
    </p:spTree>
    <p:extLst>
      <p:ext uri="{BB962C8B-B14F-4D97-AF65-F5344CB8AC3E}">
        <p14:creationId xmlns:p14="http://schemas.microsoft.com/office/powerpoint/2010/main" val="3179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4" y="2294606"/>
            <a:ext cx="8293436" cy="6336703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388096" y="2068488"/>
            <a:ext cx="4608512" cy="82791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 </a:t>
            </a:r>
            <a:r>
              <a:rPr lang="he-IL" sz="2800" dirty="0" smtClean="0"/>
              <a:t>אסטרטגיה ללא פעולה היא אינה אסטרטגיה.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2800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 smtClean="0"/>
              <a:t>הפעולה היא תוצר של הבנת תמונת המציאות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2800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 smtClean="0"/>
              <a:t>תמונת המציאות אינה אובייקטיבית – היא פרשנות של המציאות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2800" dirty="0" smtClean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 smtClean="0"/>
              <a:t>הבנת המציאות היא זמנית </a:t>
            </a:r>
            <a:r>
              <a:rPr lang="he-IL" sz="2800" dirty="0" err="1" smtClean="0"/>
              <a:t>תלויית</a:t>
            </a:r>
            <a:r>
              <a:rPr lang="he-IL" sz="2800" dirty="0" smtClean="0"/>
              <a:t> הקשר ועל פי תבניות הצופה.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2800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 smtClean="0"/>
              <a:t>הבנת מציאות שגויה מובילה להתנהגות שונה.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2800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2800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2800" dirty="0"/>
          </a:p>
        </p:txBody>
      </p:sp>
      <p:sp>
        <p:nvSpPr>
          <p:cNvPr id="4" name="Shape 157"/>
          <p:cNvSpPr txBox="1">
            <a:spLocks/>
          </p:cNvSpPr>
          <p:nvPr/>
        </p:nvSpPr>
        <p:spPr>
          <a:xfrm>
            <a:off x="280676" y="-133151"/>
            <a:ext cx="11848916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rtl="1">
              <a:buClr>
                <a:srgbClr val="000000"/>
              </a:buClr>
              <a:buSzPct val="25000"/>
              <a:buFont typeface="Helvetica Neue"/>
              <a:buNone/>
            </a:pPr>
            <a:r>
              <a:rPr lang="he-I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גשטלט (צורה)- חושבים בתבניות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840538" y="9168825"/>
            <a:ext cx="10729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נשאלת השאלה: האם </a:t>
            </a:r>
            <a:r>
              <a:rPr lang="he-IL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דיון אסטרטגי או תהליך סדור יכולים לסייע?</a:t>
            </a:r>
          </a:p>
        </p:txBody>
      </p:sp>
    </p:spTree>
    <p:extLst>
      <p:ext uri="{BB962C8B-B14F-4D97-AF65-F5344CB8AC3E}">
        <p14:creationId xmlns:p14="http://schemas.microsoft.com/office/powerpoint/2010/main" val="215599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029792" y="-38733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שתי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גישות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לחשיבה אסטרטגית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788284" y="2733660"/>
            <a:ext cx="4500594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44500" lvl="0" indent="-444500" algn="ctr" rtl="1">
              <a:buClr>
                <a:srgbClr val="000000"/>
              </a:buClr>
              <a:buSzPct val="75000"/>
            </a:pP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התכנון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הוא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הכול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  <a:endParaRPr lang="he-IL" sz="36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lvl="0" indent="-444500" algn="ctr" rtl="1">
              <a:buClr>
                <a:srgbClr val="000000"/>
              </a:buClr>
              <a:buSzPct val="75000"/>
            </a:pPr>
            <a:endParaRPr lang="en-US" sz="36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lvl="0" indent="-444500" algn="ctr" rtl="1">
              <a:buClr>
                <a:srgbClr val="000000"/>
              </a:buClr>
              <a:buSzPct val="75000"/>
            </a:pPr>
            <a:r>
              <a:rPr lang="he-IL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מרכזיות החזון</a:t>
            </a:r>
          </a:p>
          <a:p>
            <a:pPr marL="444500" lvl="0" indent="-444500" algn="ctr" rtl="1">
              <a:buClr>
                <a:srgbClr val="000000"/>
              </a:buClr>
              <a:buSzPct val="75000"/>
            </a:pPr>
            <a:endParaRPr lang="en-US" sz="36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lvl="0" indent="-444500" algn="ctr" rtl="1">
              <a:buClr>
                <a:srgbClr val="000000"/>
              </a:buClr>
              <a:buSzPct val="75000"/>
            </a:pPr>
            <a:r>
              <a:rPr lang="he-IL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הסיפור הוא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תהליכי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תכנון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וקבלת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החלטות</a:t>
            </a:r>
            <a:endParaRPr lang="he-IL" sz="36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lvl="0" indent="-444500" algn="ctr" rtl="1">
              <a:buClr>
                <a:srgbClr val="000000"/>
              </a:buClr>
              <a:buSzPct val="75000"/>
            </a:pPr>
            <a:endParaRPr lang="he-IL" sz="36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lvl="0" indent="-444500" algn="ctr" rtl="1">
              <a:buClr>
                <a:srgbClr val="000000"/>
              </a:buClr>
              <a:buSzPct val="75000"/>
            </a:pP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העתיד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הוא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החשוב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בעיות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הן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האתגר</a:t>
            </a:r>
            <a:endParaRPr lang="en-US" sz="36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430170" y="2733660"/>
            <a:ext cx="4500594" cy="5078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הביצוע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הוא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הכול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</a:p>
          <a:p>
            <a:pPr algn="ctr"/>
            <a:endParaRPr lang="he-IL" sz="36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/>
            <a:r>
              <a:rPr lang="he-IL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מרכזיות </a:t>
            </a:r>
            <a:r>
              <a:rPr lang="he-IL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האינטרטסים</a:t>
            </a:r>
            <a:r>
              <a:rPr lang="he-IL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ctr"/>
            <a:endParaRPr lang="en-US" sz="36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/>
            <a:r>
              <a:rPr lang="he-IL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הסיפור הוא הבנת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המציאות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בהקשר</a:t>
            </a:r>
            <a:endParaRPr lang="en-US" sz="36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/>
            <a:endParaRPr lang="en-US" sz="36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/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ההווה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הוא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e-IL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החשוב - 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הבעיות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הן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פוטניציאל</a:t>
            </a:r>
            <a:endParaRPr lang="he-IL" dirty="0"/>
          </a:p>
        </p:txBody>
      </p:sp>
      <p:sp>
        <p:nvSpPr>
          <p:cNvPr id="6" name="ענן 5"/>
          <p:cNvSpPr/>
          <p:nvPr/>
        </p:nvSpPr>
        <p:spPr>
          <a:xfrm>
            <a:off x="5109943" y="4756100"/>
            <a:ext cx="2499162" cy="50046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 smtClean="0"/>
              <a:t>מהי דרך הזהב?</a:t>
            </a:r>
            <a:endParaRPr lang="he-IL" sz="4000" b="1" dirty="0"/>
          </a:p>
        </p:txBody>
      </p:sp>
      <p:cxnSp>
        <p:nvCxnSpPr>
          <p:cNvPr id="19" name="מחבר חץ ישר 18"/>
          <p:cNvCxnSpPr/>
          <p:nvPr/>
        </p:nvCxnSpPr>
        <p:spPr>
          <a:xfrm>
            <a:off x="6788150" y="1162025"/>
            <a:ext cx="242889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/>
          <p:nvPr/>
        </p:nvCxnSpPr>
        <p:spPr>
          <a:xfrm rot="10800000" flipV="1">
            <a:off x="3835939" y="1075485"/>
            <a:ext cx="2214578" cy="6017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002597" y="2085111"/>
            <a:ext cx="408739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"הגישה האידיאליסטית"</a:t>
            </a:r>
            <a:endParaRPr lang="he-IL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581" y="2037631"/>
            <a:ext cx="42237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"הגישה </a:t>
            </a:r>
            <a:r>
              <a:rPr lang="he-IL" sz="32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הריאליסיטית</a:t>
            </a:r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endParaRPr lang="he-IL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930072" y="-587649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נלמד</a:t>
            </a:r>
            <a:r>
              <a:rPr lang="en-US" sz="80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lang="en-US" sz="8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12924" t="-202" r="12899"/>
          <a:stretch/>
        </p:blipFill>
        <p:spPr>
          <a:xfrm>
            <a:off x="8806656" y="872746"/>
            <a:ext cx="4067085" cy="3089599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4"/>
          <a:srcRect l="12367" t="-202" r="12367" b="-202"/>
          <a:stretch/>
        </p:blipFill>
        <p:spPr>
          <a:xfrm>
            <a:off x="4443785" y="1564432"/>
            <a:ext cx="4117228" cy="3087921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5"/>
          <a:srcRect l="12367" t="-202" r="12367" b="-202"/>
          <a:stretch/>
        </p:blipFill>
        <p:spPr>
          <a:xfrm>
            <a:off x="105714" y="3962345"/>
            <a:ext cx="4117229" cy="3087921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6"/>
          <a:srcRect l="12367" t="782" r="12367" b="-202"/>
          <a:stretch/>
        </p:blipFill>
        <p:spPr>
          <a:xfrm>
            <a:off x="4443785" y="5956920"/>
            <a:ext cx="4072374" cy="3024336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7"/>
          <a:srcRect l="12367" t="-202" r="12367" b="-202"/>
          <a:stretch/>
        </p:blipFill>
        <p:spPr>
          <a:xfrm>
            <a:off x="8841293" y="6532984"/>
            <a:ext cx="4032448" cy="3024335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חץ למטה 6"/>
          <p:cNvSpPr/>
          <p:nvPr/>
        </p:nvSpPr>
        <p:spPr>
          <a:xfrm rot="3536993">
            <a:off x="3596570" y="2673227"/>
            <a:ext cx="484632" cy="1165482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חץ למטה 8"/>
          <p:cNvSpPr/>
          <p:nvPr/>
        </p:nvSpPr>
        <p:spPr>
          <a:xfrm rot="4280546">
            <a:off x="7909902" y="565684"/>
            <a:ext cx="484632" cy="1165482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חץ למטה 9"/>
          <p:cNvSpPr/>
          <p:nvPr/>
        </p:nvSpPr>
        <p:spPr>
          <a:xfrm rot="17469173">
            <a:off x="3512276" y="6903801"/>
            <a:ext cx="484632" cy="1165482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חץ למטה 10"/>
          <p:cNvSpPr/>
          <p:nvPr/>
        </p:nvSpPr>
        <p:spPr>
          <a:xfrm rot="17469173">
            <a:off x="7911183" y="8734583"/>
            <a:ext cx="484632" cy="1165482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אליפסה 16"/>
          <p:cNvSpPr/>
          <p:nvPr/>
        </p:nvSpPr>
        <p:spPr>
          <a:xfrm>
            <a:off x="4048573" y="2355120"/>
            <a:ext cx="4824536" cy="244967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הווה</a:t>
            </a:r>
          </a:p>
        </p:txBody>
      </p:sp>
      <p:sp>
        <p:nvSpPr>
          <p:cNvPr id="163" name="Shape 163"/>
          <p:cNvSpPr/>
          <p:nvPr/>
        </p:nvSpPr>
        <p:spPr>
          <a:xfrm rot="8113256">
            <a:off x="3566924" y="6062376"/>
            <a:ext cx="5366896" cy="53256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  <a:close/>
              </a:path>
            </a:pathLst>
          </a:cu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 scaled="0"/>
          </a:gra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525737" y="-562855"/>
            <a:ext cx="11780334" cy="2921046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he-IL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"תנועה בזמן"–מודעות והבנת המציאות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5204242" y="6095853"/>
            <a:ext cx="1431312" cy="57150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המטרה</a:t>
            </a:r>
          </a:p>
        </p:txBody>
      </p:sp>
      <p:sp>
        <p:nvSpPr>
          <p:cNvPr id="166" name="Shape 166"/>
          <p:cNvSpPr/>
          <p:nvPr/>
        </p:nvSpPr>
        <p:spPr>
          <a:xfrm>
            <a:off x="6185407" y="7147187"/>
            <a:ext cx="633983" cy="520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אינ</a:t>
            </a:r>
          </a:p>
        </p:txBody>
      </p:sp>
      <p:sp>
        <p:nvSpPr>
          <p:cNvPr id="167" name="Shape 167"/>
          <p:cNvSpPr/>
          <p:nvPr/>
        </p:nvSpPr>
        <p:spPr>
          <a:xfrm>
            <a:off x="2794848" y="4873255"/>
            <a:ext cx="728662" cy="647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8477302" y="5352105"/>
            <a:ext cx="1020888" cy="647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1" i="1" u="none" strike="noStrike" cap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ea typeface="Helvetica Neue"/>
                <a:cs typeface="David" panose="020E0502060401010101" pitchFamily="34" charset="-79"/>
                <a:sym typeface="Helvetica Neue"/>
              </a:rPr>
              <a:t>איום</a:t>
            </a:r>
            <a:endParaRPr lang="en-US" sz="3600" b="1" i="1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ea typeface="Helvetica Neue"/>
              <a:cs typeface="David" panose="020E0502060401010101" pitchFamily="34" charset="-79"/>
              <a:sym typeface="Helvetica Neue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5946964" y="8995407"/>
            <a:ext cx="1410444" cy="647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ea typeface="Helvetica Neue"/>
                <a:cs typeface="David" panose="020E0502060401010101" pitchFamily="34" charset="-79"/>
                <a:sym typeface="Helvetica Neue"/>
              </a:rPr>
              <a:t>כלים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ea typeface="Helvetica Neue"/>
              <a:cs typeface="David" panose="020E0502060401010101" pitchFamily="34" charset="-79"/>
              <a:sym typeface="Helvetica Neue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4816754" y="5912596"/>
            <a:ext cx="3007286" cy="2648263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90500" dist="12700" dir="5400000" rotWithShape="0">
              <a:srgbClr val="000000">
                <a:alpha val="74901"/>
              </a:srgbClr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5459728" y="6810614"/>
            <a:ext cx="1871475" cy="656414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ea typeface="Helvetica Neue"/>
                <a:cs typeface="David" panose="020E0502060401010101" pitchFamily="34" charset="-79"/>
                <a:sym typeface="Helvetica Neue"/>
              </a:rPr>
              <a:t>מטרה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ea typeface="Helvetica Neue"/>
              <a:cs typeface="David" panose="020E0502060401010101" pitchFamily="34" charset="-79"/>
              <a:sym typeface="Helvetica Neue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2253928" y="5295220"/>
            <a:ext cx="2039988" cy="647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algn="ctr" rtl="1">
              <a:buClr>
                <a:srgbClr val="000000"/>
              </a:buClr>
              <a:buSzPct val="25000"/>
              <a:buFont typeface="Helvetica Neue"/>
            </a:pP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ea typeface="Helvetica Neue"/>
                <a:cs typeface="David" panose="020E0502060401010101" pitchFamily="34" charset="-79"/>
                <a:sym typeface="Helvetica Neue"/>
              </a:rPr>
              <a:t>אינטרסים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ea typeface="Helvetica Neue"/>
              <a:cs typeface="David" panose="020E0502060401010101" pitchFamily="34" charset="-79"/>
              <a:sym typeface="Helvetica Neue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8871128" y="3187132"/>
            <a:ext cx="2228039" cy="964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מערכת המורשת </a:t>
            </a:r>
            <a:endParaRPr lang="he-IL" sz="2800" dirty="0"/>
          </a:p>
        </p:txBody>
      </p:sp>
      <p:sp>
        <p:nvSpPr>
          <p:cNvPr id="13" name="מלבן 12"/>
          <p:cNvSpPr/>
          <p:nvPr/>
        </p:nvSpPr>
        <p:spPr>
          <a:xfrm>
            <a:off x="1924991" y="3119251"/>
            <a:ext cx="2078925" cy="964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מערכת הפוטנציאל</a:t>
            </a:r>
            <a:endParaRPr lang="he-IL" sz="2800" dirty="0"/>
          </a:p>
        </p:txBody>
      </p:sp>
      <p:sp>
        <p:nvSpPr>
          <p:cNvPr id="14" name="מלבן 13"/>
          <p:cNvSpPr/>
          <p:nvPr/>
        </p:nvSpPr>
        <p:spPr>
          <a:xfrm>
            <a:off x="5459728" y="3187132"/>
            <a:ext cx="1927680" cy="964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מערכת מתהווה</a:t>
            </a:r>
            <a:endParaRPr lang="he-IL" sz="2800" dirty="0"/>
          </a:p>
        </p:txBody>
      </p:sp>
      <p:sp>
        <p:nvSpPr>
          <p:cNvPr id="3" name="אליפסה 2"/>
          <p:cNvSpPr/>
          <p:nvPr/>
        </p:nvSpPr>
        <p:spPr>
          <a:xfrm>
            <a:off x="11099167" y="2800947"/>
            <a:ext cx="1826803" cy="148986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עבר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אליפסה 18"/>
          <p:cNvSpPr/>
          <p:nvPr/>
        </p:nvSpPr>
        <p:spPr>
          <a:xfrm>
            <a:off x="66759" y="2800948"/>
            <a:ext cx="1755756" cy="148986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עתיד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6589" y="2458606"/>
            <a:ext cx="1239442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8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הווה</a:t>
            </a:r>
            <a:endParaRPr lang="he-IL" sz="48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סוגר מסולסל ימני 5"/>
          <p:cNvSpPr/>
          <p:nvPr/>
        </p:nvSpPr>
        <p:spPr>
          <a:xfrm rot="16200000">
            <a:off x="9725053" y="972330"/>
            <a:ext cx="714173" cy="32096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Shape 168"/>
          <p:cNvSpPr/>
          <p:nvPr/>
        </p:nvSpPr>
        <p:spPr>
          <a:xfrm>
            <a:off x="8602001" y="1777387"/>
            <a:ext cx="2699331" cy="647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he-IL" sz="3600" b="1" dirty="0" smtClean="0">
                <a:latin typeface="David" panose="020E0502060401010101" pitchFamily="34" charset="-79"/>
                <a:ea typeface="Helvetica Neue"/>
                <a:cs typeface="David" panose="020E0502060401010101" pitchFamily="34" charset="-79"/>
                <a:sym typeface="Helvetica Neue"/>
              </a:rPr>
              <a:t>"</a:t>
            </a:r>
            <a:r>
              <a:rPr lang="he-IL" sz="3600" b="1" dirty="0" err="1" smtClean="0">
                <a:latin typeface="David" panose="020E0502060401010101" pitchFamily="34" charset="-79"/>
                <a:ea typeface="Helvetica Neue"/>
                <a:cs typeface="David" panose="020E0502060401010101" pitchFamily="34" charset="-79"/>
                <a:sym typeface="Helvetica Neue"/>
              </a:rPr>
              <a:t>גניאולוגייה</a:t>
            </a:r>
            <a:r>
              <a:rPr lang="he-IL" sz="3600" b="1" dirty="0" smtClean="0">
                <a:latin typeface="David" panose="020E0502060401010101" pitchFamily="34" charset="-79"/>
                <a:ea typeface="Helvetica Neue"/>
                <a:cs typeface="David" panose="020E0502060401010101" pitchFamily="34" charset="-79"/>
                <a:sym typeface="Helvetica Neue"/>
              </a:rPr>
              <a:t>"</a:t>
            </a:r>
            <a:endParaRPr lang="en-US" sz="3600" b="1" u="none" strike="noStrike" cap="none" dirty="0">
              <a:solidFill>
                <a:srgbClr val="000000"/>
              </a:solidFill>
              <a:latin typeface="David" panose="020E0502060401010101" pitchFamily="34" charset="-79"/>
              <a:ea typeface="Helvetica Neue"/>
              <a:cs typeface="David" panose="020E0502060401010101" pitchFamily="34" charset="-79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מתחים </a:t>
            </a: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באימצוע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אורכי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הסבר ענן 3"/>
          <p:cNvSpPr/>
          <p:nvPr/>
        </p:nvSpPr>
        <p:spPr>
          <a:xfrm>
            <a:off x="4342160" y="3148608"/>
            <a:ext cx="4623230" cy="12613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ההיגיון האסטרטגי</a:t>
            </a:r>
            <a:endParaRPr lang="he-IL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4341793" y="6359037"/>
            <a:ext cx="1191681" cy="1452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שולש שווה שוקיים 5"/>
          <p:cNvSpPr/>
          <p:nvPr/>
        </p:nvSpPr>
        <p:spPr>
          <a:xfrm>
            <a:off x="6168109" y="6102793"/>
            <a:ext cx="1489601" cy="17082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חץ ימינה 6"/>
          <p:cNvSpPr/>
          <p:nvPr/>
        </p:nvSpPr>
        <p:spPr>
          <a:xfrm>
            <a:off x="8302234" y="6359037"/>
            <a:ext cx="1191680" cy="1452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Shape 7"/>
          <p:cNvSpPr/>
          <p:nvPr/>
        </p:nvSpPr>
        <p:spPr>
          <a:xfrm>
            <a:off x="4335049" y="4235562"/>
            <a:ext cx="4837471" cy="2135362"/>
          </a:xfrm>
          <a:prstGeom prst="funnel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1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4995812" y="5139427"/>
            <a:ext cx="41708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האומנות האופרטיבית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6569" y="6838788"/>
            <a:ext cx="41708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הצורה הטקטית</a:t>
            </a:r>
            <a:endParaRPr lang="he-IL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38930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9792" y="-26608"/>
            <a:ext cx="11099799" cy="2158999"/>
          </a:xfrm>
        </p:spPr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מתחים </a:t>
            </a:r>
            <a:r>
              <a:rPr lang="he-I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באימצוע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רוחבי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81720" y="2068488"/>
            <a:ext cx="11953328" cy="72728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המשגת מורכבות אסטרטגית על ידי הצבת ניגודים משלימים</a:t>
            </a:r>
          </a:p>
          <a:p>
            <a:pPr marL="457200" indent="-4572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הגיונות / מסקנות /תוצאים אפשריים /שיטות וכלים.</a:t>
            </a:r>
          </a:p>
          <a:p>
            <a:pPr marL="457200" indent="-4572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סיכונים והזדמנויות כנגזרת מהבנה של המערכת</a:t>
            </a:r>
          </a:p>
          <a:p>
            <a:pPr marL="457200" indent="-4572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הניגוד כעקרון המאפשר הבנה טובה יותר של מציאות- הבנה דרך הנגדה.</a:t>
            </a:r>
          </a:p>
          <a:p>
            <a:pPr marL="457200" indent="-4572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36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אימצוע</a:t>
            </a: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מתחים מאפשר את המעבר מאסטרטגיה למערכה (על כך בשיעור הבא)</a:t>
            </a:r>
          </a:p>
          <a:p>
            <a:pPr marL="457200" indent="-4572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247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דוגמא </a:t>
            </a:r>
            <a:r>
              <a:rPr lang="he-I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לאימצוע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רוחבי-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חמאס</a:t>
            </a:r>
          </a:p>
        </p:txBody>
      </p:sp>
      <p:sp>
        <p:nvSpPr>
          <p:cNvPr id="3" name="מלבן 2"/>
          <p:cNvSpPr/>
          <p:nvPr/>
        </p:nvSpPr>
        <p:spPr>
          <a:xfrm>
            <a:off x="7929301" y="2299989"/>
            <a:ext cx="436974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הפתעה</a:t>
            </a:r>
            <a:endParaRPr lang="he-IL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50794" y="2301527"/>
            <a:ext cx="436898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לגיטימציה</a:t>
            </a:r>
            <a:endParaRPr lang="he-IL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7929301" y="5853968"/>
            <a:ext cx="4369742" cy="1430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השמדת פיקוד החמאס</a:t>
            </a:r>
            <a:endParaRPr lang="he-IL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750795" y="5853968"/>
            <a:ext cx="4368978" cy="1430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וואקום שלטוני כאוס והקצנה</a:t>
            </a:r>
            <a:endParaRPr lang="he-IL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7929301" y="8014197"/>
            <a:ext cx="4369743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הסדרה </a:t>
            </a:r>
            <a:r>
              <a:rPr lang="he-IL" sz="4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תו"כ</a:t>
            </a:r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 לחימה</a:t>
            </a:r>
            <a:endParaRPr lang="he-IL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750793" y="8014197"/>
            <a:ext cx="4368979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הסדרה לאחר הלחימה</a:t>
            </a:r>
            <a:endParaRPr lang="he-IL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7911838" y="4005734"/>
            <a:ext cx="4387205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מערכה קצרה והרסנית</a:t>
            </a:r>
            <a:endParaRPr lang="he-IL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750794" y="4005734"/>
            <a:ext cx="436897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מערכה ארוכה וגמישה</a:t>
            </a:r>
            <a:endParaRPr lang="he-IL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2" name="מחבר ישר 11"/>
          <p:cNvCxnSpPr>
            <a:stCxn id="3" idx="1"/>
            <a:endCxn id="4" idx="3"/>
          </p:cNvCxnSpPr>
          <p:nvPr/>
        </p:nvCxnSpPr>
        <p:spPr>
          <a:xfrm flipH="1">
            <a:off x="5119774" y="2876053"/>
            <a:ext cx="2809527" cy="15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 flipH="1">
            <a:off x="5119774" y="4580260"/>
            <a:ext cx="2809527" cy="15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 flipH="1">
            <a:off x="5119774" y="6585260"/>
            <a:ext cx="2809527" cy="15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 flipH="1">
            <a:off x="5123842" y="8734277"/>
            <a:ext cx="2809527" cy="15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79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סיכום</a:t>
            </a:r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מאפיינים של אסטרטגיה: פרדוכסלית, מנצחת עצמה, רמות שונות.</a:t>
            </a:r>
          </a:p>
          <a:p>
            <a:pPr algn="r" rtl="1"/>
            <a:r>
              <a:rPr lang="he-IL" dirty="0" smtClean="0"/>
              <a:t>שתי גישות בסיסיות להבנת הסביבה והפעולה האסטרטגית: אידיאליזם מטריאליזם ומה </a:t>
            </a:r>
            <a:r>
              <a:rPr lang="he-IL" dirty="0" err="1" smtClean="0"/>
              <a:t>שבינהם</a:t>
            </a:r>
            <a:r>
              <a:rPr lang="he-IL" dirty="0" smtClean="0"/>
              <a:t>.</a:t>
            </a:r>
          </a:p>
          <a:p>
            <a:pPr algn="r" rtl="1"/>
            <a:r>
              <a:rPr lang="he-IL" dirty="0" smtClean="0"/>
              <a:t>כלים לחשיבה ביקורתית על מרכיבי האסטרטגיה: </a:t>
            </a:r>
            <a:r>
              <a:rPr lang="he-IL" dirty="0" err="1" smtClean="0"/>
              <a:t>גניאולוגיה</a:t>
            </a:r>
            <a:r>
              <a:rPr lang="he-IL" dirty="0" smtClean="0"/>
              <a:t>, </a:t>
            </a:r>
            <a:r>
              <a:rPr lang="he-IL" dirty="0" err="1" smtClean="0"/>
              <a:t>ואימצוע</a:t>
            </a:r>
            <a:r>
              <a:rPr lang="he-IL" dirty="0" smtClean="0"/>
              <a:t>.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5491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קריאה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מקדימה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לשיעור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הבא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444500" marR="0" lvl="0" indent="-444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נווה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24 - 34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לוטווק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148 - 153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פיני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יחזקל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18 </a:t>
            </a:r>
            <a:r>
              <a:rPr lang="he-IL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2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4,  98 </a:t>
            </a:r>
            <a:r>
              <a:rPr lang="he-IL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1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</a:t>
            </a:r>
          </a:p>
          <a:p>
            <a:pPr marL="444500" marR="0" lvl="0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dirty="0" err="1" smtClean="0"/>
              <a:t>ויקיפדיה</a:t>
            </a:r>
            <a:r>
              <a:rPr lang="he-IL" dirty="0" smtClean="0"/>
              <a:t> : תיאוריית התלות וגישת קונפיגורציה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930072" y="-587649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נלמד</a:t>
            </a:r>
            <a:r>
              <a:rPr lang="en-US" sz="80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lang="en-US" sz="8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12924" t="-202" r="12899"/>
          <a:stretch/>
        </p:blipFill>
        <p:spPr>
          <a:xfrm>
            <a:off x="8806656" y="872746"/>
            <a:ext cx="4067085" cy="3089599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4"/>
          <a:srcRect l="12367" t="-202" r="12367" b="-202"/>
          <a:stretch/>
        </p:blipFill>
        <p:spPr>
          <a:xfrm>
            <a:off x="4443785" y="1564432"/>
            <a:ext cx="4117228" cy="3087921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5"/>
          <a:srcRect l="12367" t="-202" r="12367" b="-202"/>
          <a:stretch/>
        </p:blipFill>
        <p:spPr>
          <a:xfrm>
            <a:off x="105714" y="3962345"/>
            <a:ext cx="4117229" cy="30879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6"/>
          <a:srcRect l="12367" t="782" r="12367" b="-202"/>
          <a:stretch/>
        </p:blipFill>
        <p:spPr>
          <a:xfrm>
            <a:off x="4443785" y="5956920"/>
            <a:ext cx="4072374" cy="3024336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7"/>
          <a:srcRect l="12367" t="-202" r="12367" b="-202"/>
          <a:stretch/>
        </p:blipFill>
        <p:spPr>
          <a:xfrm>
            <a:off x="8841293" y="6532984"/>
            <a:ext cx="4032448" cy="3024335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חץ למטה 6"/>
          <p:cNvSpPr/>
          <p:nvPr/>
        </p:nvSpPr>
        <p:spPr>
          <a:xfrm rot="3536993">
            <a:off x="3596570" y="2673227"/>
            <a:ext cx="484632" cy="1165482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חץ למטה 8"/>
          <p:cNvSpPr/>
          <p:nvPr/>
        </p:nvSpPr>
        <p:spPr>
          <a:xfrm rot="4280546">
            <a:off x="7909902" y="565684"/>
            <a:ext cx="484632" cy="1165482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חץ למטה 9"/>
          <p:cNvSpPr/>
          <p:nvPr/>
        </p:nvSpPr>
        <p:spPr>
          <a:xfrm rot="17469173">
            <a:off x="3512276" y="6903801"/>
            <a:ext cx="484632" cy="1165482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חץ למטה 10"/>
          <p:cNvSpPr/>
          <p:nvPr/>
        </p:nvSpPr>
        <p:spPr>
          <a:xfrm rot="17469173">
            <a:off x="7911183" y="8734583"/>
            <a:ext cx="484632" cy="1165482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2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9653" b="9653"/>
          <a:stretch/>
        </p:blipFill>
        <p:spPr>
          <a:xfrm>
            <a:off x="1612900" y="723900"/>
            <a:ext cx="9779000" cy="5918200"/>
          </a:xfrm>
          <a:prstGeom prst="rect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997948" y="6893024"/>
            <a:ext cx="10679114" cy="2014554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חשיבה מערכתית, גישה של מערכות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ר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מערכתית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215988" y="8623301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שיעור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16</a:t>
            </a:r>
            <a:endParaRPr lang="en-US" sz="32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הישגים נדרשים</a:t>
            </a:r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מהי חשיבה מערכתית</a:t>
            </a:r>
          </a:p>
          <a:p>
            <a:pPr algn="r" rtl="1"/>
            <a:r>
              <a:rPr lang="he-IL" dirty="0" smtClean="0"/>
              <a:t>מבוא כללי ועקרוני לגישת המערכות</a:t>
            </a:r>
          </a:p>
          <a:p>
            <a:pPr algn="r" rtl="1"/>
            <a:r>
              <a:rPr lang="he-IL" dirty="0" smtClean="0"/>
              <a:t>אומנות אופרטיבית – הרמה המערכתית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215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שער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ראשון רמה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מערכתית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672" y="4876799"/>
            <a:ext cx="8681456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rtl="1">
              <a:buSzPct val="25000"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קריאה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מקדימה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לשיעור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הראשון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None/>
            </a:pPr>
            <a:r>
              <a:rPr lang="he-IL" dirty="0" smtClean="0"/>
              <a:t>אבחנות והגדרות של המושג אסטרטגיה:</a:t>
            </a:r>
          </a:p>
          <a:p>
            <a:pPr marL="1016000" lvl="1" indent="-571500" algn="r" rtl="1">
              <a:spcBef>
                <a:spcPts val="0"/>
              </a:spcBef>
            </a:pPr>
            <a:r>
              <a:rPr lang="en-US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הרכבי333- 340 </a:t>
            </a:r>
            <a:endParaRPr lang="en-US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1" indent="-444500" algn="r" rtl="1"/>
            <a:r>
              <a:rPr lang="en-US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לוטווק</a:t>
            </a:r>
            <a:r>
              <a:rPr lang="he-IL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e-IL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נ</a:t>
            </a:r>
            <a:r>
              <a:rPr lang="he-IL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ספח א'</a:t>
            </a:r>
          </a:p>
          <a:p>
            <a:pPr lvl="1" indent="-444500" algn="r" rtl="1"/>
            <a:r>
              <a:rPr lang="he-IL" dirty="0" smtClean="0"/>
              <a:t>מילון צה"ל</a:t>
            </a:r>
          </a:p>
          <a:p>
            <a:pPr marL="0" marR="0" lvl="0" indent="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None/>
            </a:pP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פילוסופים רלוונטיים: </a:t>
            </a:r>
          </a:p>
          <a:p>
            <a:pPr lvl="1" indent="-444500" algn="r" rtl="1"/>
            <a:r>
              <a:rPr lang="he-IL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ויקיפדיה: </a:t>
            </a:r>
            <a:r>
              <a:rPr lang="he-IL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הרקליטוס</a:t>
            </a:r>
            <a:r>
              <a:rPr lang="he-IL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מטריאליזם דיאלקטי, </a:t>
            </a:r>
            <a:r>
              <a:rPr lang="he-IL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פרידיריך</a:t>
            </a:r>
            <a:r>
              <a:rPr lang="he-IL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הגל</a:t>
            </a:r>
          </a:p>
          <a:p>
            <a:pPr marL="444500" marR="0" lvl="0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dirty="0" smtClean="0"/>
              <a:t>סף החשיבה המערכתית – צבי לניר</a:t>
            </a:r>
            <a:endParaRPr lang="he-IL" sz="3600" b="0" i="0" u="none" strike="noStrike" cap="none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40679" y="-163760"/>
            <a:ext cx="12479064" cy="199648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רמה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מערכתית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operational level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741760" y="2716560"/>
            <a:ext cx="12107911" cy="62864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275590" marR="0" lvl="0" indent="-27559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090"/>
              <a:buFont typeface="Helvetica Neue"/>
              <a:buChar char="•"/>
            </a:pPr>
            <a:r>
              <a:rPr lang="en-US" sz="3200" b="0" i="0" u="none" strike="noStrike" cap="none" dirty="0" err="1">
                <a:solidFill>
                  <a:srgbClr val="000000"/>
                </a:solidFill>
                <a:sym typeface="Helvetica Neue"/>
              </a:rPr>
              <a:t>המשגה</a:t>
            </a:r>
            <a:r>
              <a:rPr lang="en-US" sz="3200" b="0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sym typeface="Helvetica Neue"/>
              </a:rPr>
              <a:t>חדשה</a:t>
            </a:r>
            <a:r>
              <a:rPr lang="en-US" sz="3200" dirty="0" smtClean="0"/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sym typeface="Helvetica Neue"/>
              </a:rPr>
              <a:t>ומעוררת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sym typeface="Helvetica Neue"/>
              </a:rPr>
              <a:t>מחלוקת</a:t>
            </a:r>
            <a:r>
              <a:rPr lang="en-US" sz="3200" dirty="0" smtClean="0"/>
              <a:t> </a:t>
            </a:r>
            <a:r>
              <a:rPr lang="he-IL" sz="3200" dirty="0" smtClean="0"/>
              <a:t>ב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sym typeface="Helvetica Neue"/>
              </a:rPr>
              <a:t>עולם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sym typeface="Helvetica Neue"/>
              </a:rPr>
              <a:t>הצבאי</a:t>
            </a:r>
            <a:r>
              <a:rPr lang="en-US" sz="3200" b="0" i="0" u="none" strike="noStrike" cap="none" dirty="0">
                <a:solidFill>
                  <a:srgbClr val="000000"/>
                </a:solidFill>
                <a:sym typeface="Helvetica Neue"/>
              </a:rPr>
              <a:t>.</a:t>
            </a:r>
          </a:p>
          <a:p>
            <a:pPr marL="275590" marR="0" lvl="0" indent="-275590" algn="r" rtl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ct val="76090"/>
              <a:buFont typeface="Helvetica Neue"/>
              <a:buChar char="•"/>
            </a:pPr>
            <a:r>
              <a:rPr lang="en-US" sz="3200" b="0" i="0" u="none" strike="noStrike" cap="none" dirty="0" err="1">
                <a:solidFill>
                  <a:srgbClr val="000000"/>
                </a:solidFill>
                <a:sym typeface="Helvetica Neue"/>
              </a:rPr>
              <a:t>סיבות</a:t>
            </a:r>
            <a:r>
              <a:rPr lang="en-US" sz="3200" b="0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sym typeface="Helvetica Neue"/>
              </a:rPr>
              <a:t>להיווצרותה</a:t>
            </a:r>
            <a:r>
              <a:rPr lang="en-US" sz="3200" b="0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he-IL" sz="3200" b="0" i="0" u="none" strike="noStrike" cap="none" dirty="0" smtClean="0">
                <a:solidFill>
                  <a:srgbClr val="000000"/>
                </a:solidFill>
                <a:sym typeface="Helvetica Neue"/>
              </a:rPr>
              <a:t> ע"פ נווה – 1) גידול </a:t>
            </a:r>
            <a:r>
              <a:rPr lang="he-IL" sz="3200" b="0" i="0" u="none" strike="noStrike" cap="none" dirty="0" err="1" smtClean="0">
                <a:solidFill>
                  <a:srgbClr val="000000"/>
                </a:solidFill>
                <a:sym typeface="Helvetica Neue"/>
              </a:rPr>
              <a:t>המימדים</a:t>
            </a:r>
            <a:r>
              <a:rPr lang="he-IL" sz="3200" b="0" i="0" u="none" strike="noStrike" cap="none" dirty="0" smtClean="0">
                <a:solidFill>
                  <a:srgbClr val="000000"/>
                </a:solidFill>
                <a:sym typeface="Helvetica Neue"/>
              </a:rPr>
              <a:t>, 2) </a:t>
            </a:r>
            <a:r>
              <a:rPr lang="he-IL" sz="3200" b="0" i="0" u="none" strike="noStrike" cap="none" dirty="0" smtClean="0">
                <a:solidFill>
                  <a:srgbClr val="000000"/>
                </a:solidFill>
                <a:sym typeface="Helvetica Neue"/>
              </a:rPr>
              <a:t>מצוינות טכנולוגית </a:t>
            </a:r>
            <a:r>
              <a:rPr lang="he-IL" sz="3200" b="0" i="0" u="none" strike="noStrike" cap="none" dirty="0" smtClean="0">
                <a:solidFill>
                  <a:srgbClr val="000000"/>
                </a:solidFill>
                <a:sym typeface="Helvetica Neue"/>
              </a:rPr>
              <a:t>3) אומנות </a:t>
            </a:r>
            <a:r>
              <a:rPr lang="he-IL" sz="3200" b="0" i="0" u="none" strike="noStrike" cap="none" dirty="0" err="1" smtClean="0">
                <a:solidFill>
                  <a:srgbClr val="000000"/>
                </a:solidFill>
                <a:sym typeface="Helvetica Neue"/>
              </a:rPr>
              <a:t>האימצוע</a:t>
            </a:r>
            <a:endParaRPr lang="he-IL" sz="3200" b="0" i="0" u="none" strike="noStrike" cap="none" dirty="0" smtClean="0">
              <a:solidFill>
                <a:srgbClr val="000000"/>
              </a:solidFill>
              <a:sym typeface="Helvetica Neue"/>
            </a:endParaRPr>
          </a:p>
          <a:p>
            <a:pPr marL="275590" marR="0" lvl="0" indent="-275590" algn="r" rtl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ct val="76090"/>
              <a:buFont typeface="Helvetica Neue"/>
              <a:buChar char="•"/>
            </a:pPr>
            <a:r>
              <a:rPr lang="he-IL" sz="3200" dirty="0" smtClean="0"/>
              <a:t>סיבות למחלוקת ולהעדר נחיצותה "כביכול"</a:t>
            </a:r>
            <a:endParaRPr lang="he-IL" sz="3200" dirty="0"/>
          </a:p>
          <a:p>
            <a:pPr marL="720090" lvl="1" indent="-275590" algn="r" rtl="1">
              <a:spcBef>
                <a:spcPts val="2600"/>
              </a:spcBef>
              <a:buSzPct val="76090"/>
            </a:pPr>
            <a:r>
              <a:rPr lang="he-IL" sz="3200" b="0" i="0" u="none" strike="noStrike" cap="none" dirty="0" smtClean="0">
                <a:solidFill>
                  <a:srgbClr val="000000"/>
                </a:solidFill>
                <a:sym typeface="Helvetica Neue"/>
              </a:rPr>
              <a:t>עידן הגרעין- אסטרטגיה וטקטיקה</a:t>
            </a:r>
            <a:endParaRPr lang="en-US" sz="3200" b="0" i="0" u="none" strike="noStrike" cap="none" dirty="0">
              <a:solidFill>
                <a:srgbClr val="000000"/>
              </a:solidFill>
              <a:sym typeface="Helvetica Neue"/>
            </a:endParaRPr>
          </a:p>
          <a:p>
            <a:pPr marL="551180" marR="0" lvl="1" indent="-284480" algn="r" rtl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ct val="76090"/>
              <a:buFont typeface="Helvetica Neue"/>
              <a:buChar char="•"/>
            </a:pPr>
            <a:r>
              <a:rPr lang="he-IL" sz="3200" dirty="0" smtClean="0"/>
              <a:t>גישת השחיקה – אש מודיעין מהלומה. (</a:t>
            </a:r>
            <a:r>
              <a:rPr lang="he-IL" sz="3200" dirty="0" err="1" smtClean="0"/>
              <a:t>לוטווק</a:t>
            </a:r>
            <a:r>
              <a:rPr lang="he-IL" sz="3200" dirty="0" smtClean="0"/>
              <a:t> : תמרון יחסי מתנה את קיומה של אומנות אופרטיבית)</a:t>
            </a:r>
            <a:endParaRPr lang="en-US" sz="3200" b="0" i="0" u="none" strike="noStrike" cap="none" dirty="0">
              <a:solidFill>
                <a:srgbClr val="000000"/>
              </a:solidFill>
              <a:sym typeface="Helvetica Neue"/>
            </a:endParaRPr>
          </a:p>
          <a:p>
            <a:pPr marL="551180" marR="0" lvl="1" indent="-284480" algn="r" rtl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ct val="76090"/>
              <a:buFont typeface="Helvetica Neue"/>
              <a:buChar char="•"/>
            </a:pPr>
            <a:r>
              <a:rPr lang="en-US" sz="3200" b="0" i="0" u="none" strike="noStrike" cap="none" dirty="0" err="1">
                <a:solidFill>
                  <a:srgbClr val="000000"/>
                </a:solidFill>
                <a:sym typeface="Helvetica Neue"/>
              </a:rPr>
              <a:t>הלחימה</a:t>
            </a:r>
            <a:r>
              <a:rPr lang="en-US" sz="3200" b="0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sym typeface="Helvetica Neue"/>
              </a:rPr>
              <a:t>התת</a:t>
            </a:r>
            <a:r>
              <a:rPr lang="en-US" sz="3200" b="0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sym typeface="Helvetica Neue"/>
              </a:rPr>
              <a:t>קונבציונאלי</a:t>
            </a:r>
            <a:r>
              <a:rPr lang="he-IL" sz="3200" dirty="0"/>
              <a:t> </a:t>
            </a:r>
            <a:r>
              <a:rPr lang="he-IL" sz="3200" dirty="0" smtClean="0"/>
              <a:t>"הרב"ט האסטרטגי"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sym typeface="Helvetica Neue"/>
              </a:rPr>
              <a:t>\</a:t>
            </a:r>
          </a:p>
          <a:p>
            <a:pPr marL="551180" marR="0" lvl="1" indent="-284480" algn="r" rtl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ct val="76090"/>
              <a:buFont typeface="Helvetica Neue"/>
              <a:buChar char="•"/>
            </a:pPr>
            <a:r>
              <a:rPr lang="en-US" sz="3200" b="0" i="0" u="none" strike="noStrike" cap="none" dirty="0" err="1" smtClean="0">
                <a:solidFill>
                  <a:srgbClr val="000000"/>
                </a:solidFill>
                <a:sym typeface="Helvetica Neue"/>
              </a:rPr>
              <a:t>שחיקת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sym typeface="Helvetica Neue"/>
              </a:rPr>
              <a:t>מושג</a:t>
            </a:r>
            <a:r>
              <a:rPr lang="en-US" sz="3200" b="0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sym typeface="Helvetica Neue"/>
              </a:rPr>
              <a:t>ההכרעה</a:t>
            </a:r>
            <a:r>
              <a:rPr lang="en-US" sz="3200" b="0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sym typeface="Helvetica Neue"/>
              </a:rPr>
              <a:t>בשדה</a:t>
            </a:r>
            <a:r>
              <a:rPr lang="en-US" sz="3200" b="0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sym typeface="Helvetica Neue"/>
              </a:rPr>
              <a:t>הקרב</a:t>
            </a:r>
            <a:r>
              <a:rPr lang="en-US" sz="3200" b="0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sym typeface="Helvetica Neue"/>
              </a:rPr>
              <a:t>המודרני</a:t>
            </a:r>
            <a:r>
              <a:rPr lang="he-IL" sz="3200" dirty="0" smtClean="0"/>
              <a:t>. (</a:t>
            </a:r>
            <a:r>
              <a:rPr lang="he-IL" sz="3200" dirty="0" err="1" smtClean="0"/>
              <a:t>לוטווק</a:t>
            </a:r>
            <a:r>
              <a:rPr lang="he-IL" sz="3200" dirty="0" smtClean="0"/>
              <a:t>: אומנות אופרטיבית היא הרס המערכת היריבה)</a:t>
            </a:r>
            <a:endParaRPr lang="he-IL" sz="3200" dirty="0"/>
          </a:p>
          <a:p>
            <a:pPr marL="266700" marR="0" lvl="1" indent="0" algn="r" rtl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ct val="76090"/>
              <a:buNone/>
            </a:pPr>
            <a:r>
              <a:rPr lang="he-IL" sz="3200" b="0" i="0" u="none" strike="noStrike" cap="none" dirty="0" smtClean="0">
                <a:solidFill>
                  <a:srgbClr val="000000"/>
                </a:solidFill>
                <a:sym typeface="Helvetica Neue"/>
              </a:rPr>
              <a:t>"שוקה" – האם </a:t>
            </a:r>
            <a:r>
              <a:rPr lang="he-IL" sz="3200" b="0" i="0" u="none" strike="noStrike" cap="none" dirty="0" smtClean="0">
                <a:solidFill>
                  <a:srgbClr val="000000"/>
                </a:solidFill>
                <a:sym typeface="Helvetica Neue"/>
              </a:rPr>
              <a:t>האמצע מיותר</a:t>
            </a:r>
            <a:r>
              <a:rPr lang="he-IL" sz="3200" b="0" i="0" u="none" strike="noStrike" cap="none" dirty="0" smtClean="0">
                <a:solidFill>
                  <a:srgbClr val="000000"/>
                </a:solidFill>
                <a:sym typeface="Helvetica Neue"/>
              </a:rPr>
              <a:t>?</a:t>
            </a:r>
            <a:endParaRPr lang="en-US" sz="3200" b="0" i="0" u="none" strike="noStrike" cap="none" dirty="0">
              <a:solidFill>
                <a:srgbClr val="000000"/>
              </a:solidFill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705572" y="-99385"/>
            <a:ext cx="11099801" cy="215900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מערכה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Operation? Campaign?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8347" y="3652838"/>
            <a:ext cx="4094253" cy="24241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2992697676"/>
              </p:ext>
            </p:extLst>
          </p:nvPr>
        </p:nvGraphicFramePr>
        <p:xfrm>
          <a:off x="3707983" y="2307074"/>
          <a:ext cx="5094980" cy="65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9" name="Shape 229"/>
          <p:cNvSpPr/>
          <p:nvPr/>
        </p:nvSpPr>
        <p:spPr>
          <a:xfrm>
            <a:off x="8325183" y="4499435"/>
            <a:ext cx="1223969" cy="730918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מרחב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3339256" y="4541044"/>
            <a:ext cx="728664" cy="647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זמן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5561285" y="6547637"/>
            <a:ext cx="1067097" cy="647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שינוי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691" y="7454562"/>
            <a:ext cx="11909563" cy="2207631"/>
          </a:xfrm>
          <a:prstGeom prst="rect">
            <a:avLst/>
          </a:prstGeom>
        </p:spPr>
      </p:pic>
      <p:sp>
        <p:nvSpPr>
          <p:cNvPr id="16" name="Shape 231"/>
          <p:cNvSpPr/>
          <p:nvPr/>
        </p:nvSpPr>
        <p:spPr>
          <a:xfrm>
            <a:off x="4322017" y="4088736"/>
            <a:ext cx="3764559" cy="1704338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he-IL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תצורה ייחודית של  :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he-IL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מאמצים, מבצעים, מגמות 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" name="מחבר חץ ישר 4"/>
          <p:cNvCxnSpPr>
            <a:stCxn id="2" idx="2"/>
            <a:endCxn id="227" idx="0"/>
          </p:cNvCxnSpPr>
          <p:nvPr/>
        </p:nvCxnSpPr>
        <p:spPr>
          <a:xfrm>
            <a:off x="6255473" y="2963488"/>
            <a:ext cx="1" cy="6893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>
            <a:off x="6114583" y="6043593"/>
            <a:ext cx="1" cy="6893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143" y="2261973"/>
            <a:ext cx="3046016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הגדרה מילונית:</a:t>
            </a:r>
          </a:p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סדרת קרבות טקטיים או סדרת מבצעים ראשיים הקשורים זה בזה במטרה וברעיון מרכזי או בתוכנית משותפת. הם מתואמים בזמן ובמרחב וביחד הם שלב נפרד של מאמץ אסטרטגי.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838533" y="89938"/>
            <a:ext cx="11099801" cy="215900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מערכה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3000" y="3292416"/>
            <a:ext cx="6758799" cy="55458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4082604604"/>
              </p:ext>
            </p:extLst>
          </p:nvPr>
        </p:nvGraphicFramePr>
        <p:xfrm>
          <a:off x="3840944" y="2619750"/>
          <a:ext cx="5094980" cy="65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9" name="Shape 229"/>
          <p:cNvSpPr/>
          <p:nvPr/>
        </p:nvSpPr>
        <p:spPr>
          <a:xfrm>
            <a:off x="10133842" y="5429250"/>
            <a:ext cx="1246585" cy="647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מרחב</a:t>
            </a:r>
          </a:p>
        </p:txBody>
      </p:sp>
      <p:sp>
        <p:nvSpPr>
          <p:cNvPr id="230" name="Shape 230"/>
          <p:cNvSpPr/>
          <p:nvPr/>
        </p:nvSpPr>
        <p:spPr>
          <a:xfrm>
            <a:off x="2250927" y="5429250"/>
            <a:ext cx="728664" cy="647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זמן</a:t>
            </a:r>
          </a:p>
        </p:txBody>
      </p:sp>
      <p:sp>
        <p:nvSpPr>
          <p:cNvPr id="231" name="Shape 231"/>
          <p:cNvSpPr/>
          <p:nvPr/>
        </p:nvSpPr>
        <p:spPr>
          <a:xfrm>
            <a:off x="5854885" y="8820346"/>
            <a:ext cx="1067097" cy="647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שינוי</a:t>
            </a: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86633" y="6137717"/>
            <a:ext cx="3403600" cy="2387601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233" name="Shape 23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565982" y="3601137"/>
            <a:ext cx="3644901" cy="2235201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234" name="Shape 234"/>
          <p:cNvPicPr preferRelativeResize="0"/>
          <p:nvPr/>
        </p:nvPicPr>
        <p:blipFill rotWithShape="1">
          <a:blip r:embed="rId11">
            <a:alphaModFix/>
          </a:blip>
          <a:srcRect t="33333" r="31289"/>
          <a:stretch/>
        </p:blipFill>
        <p:spPr>
          <a:xfrm>
            <a:off x="10224922" y="3608930"/>
            <a:ext cx="2617888" cy="1422378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190500" dist="12700" dir="5400000" rotWithShape="0">
              <a:srgbClr val="000000">
                <a:alpha val="74901"/>
              </a:srgbClr>
            </a:outerShdw>
          </a:effectLst>
        </p:spPr>
      </p:pic>
      <p:pic>
        <p:nvPicPr>
          <p:cNvPr id="235" name="Shape 23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147792" y="7496188"/>
            <a:ext cx="2505764" cy="1225562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190500" dist="12700" dir="5400000" rotWithShape="0">
              <a:srgbClr val="000000">
                <a:alpha val="74901"/>
              </a:srgbClr>
            </a:outerShdw>
          </a:effectLst>
        </p:spPr>
      </p:pic>
      <p:pic>
        <p:nvPicPr>
          <p:cNvPr id="236" name="Shape 23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6455" y="3569267"/>
            <a:ext cx="2012623" cy="150172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381000" dist="119618" rotWithShape="0">
              <a:srgbClr val="000000">
                <a:alpha val="74901"/>
              </a:srgbClr>
            </a:outerShdw>
          </a:effectLst>
        </p:spPr>
      </p:pic>
      <p:pic>
        <p:nvPicPr>
          <p:cNvPr id="237" name="Shape 23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8992" y="6657636"/>
            <a:ext cx="2025322" cy="1347761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63500" dir="2700000" rotWithShape="0">
              <a:srgbClr val="000000">
                <a:alpha val="49803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25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שער שני גישת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המערכות</a:t>
            </a:r>
            <a:b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system approach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613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חוקי תורת המערכות הכללית- פון </a:t>
            </a: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ברטלנפי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81720" y="2932583"/>
            <a:ext cx="12182913" cy="6161735"/>
          </a:xfrm>
        </p:spPr>
        <p:txBody>
          <a:bodyPr/>
          <a:lstStyle/>
          <a:p>
            <a:pPr marL="914400" indent="-742950" algn="r" rtl="1">
              <a:buFont typeface="+mj-lt"/>
              <a:buAutoNum type="arabicPeriod"/>
            </a:pP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914400" indent="-742950" algn="r" rtl="1">
              <a:buFont typeface="+mj-lt"/>
              <a:buAutoNum type="arabicPeriod"/>
            </a:pP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השלם גדול מסכום חלקיו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(האנרגיה נובעת מהמתח בין המטרה של המערכת למטרות הרכיבים) </a:t>
            </a:r>
            <a:r>
              <a:rPr lang="he-IL" sz="2400" dirty="0" smtClean="0">
                <a:solidFill>
                  <a:schemeClr val="accent1">
                    <a:lumMod val="50000"/>
                  </a:schemeClr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לדוגמא: תמרון ואש</a:t>
            </a:r>
          </a:p>
          <a:p>
            <a:pPr marL="914400" indent="-742950" algn="r" rtl="1">
              <a:buFont typeface="+mj-lt"/>
              <a:buAutoNum type="arabicPeriod"/>
            </a:pP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כל שלם מבוסס על תחרות בין מרכיביו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(האינטראקציה בין המרכיבים של המערכת) </a:t>
            </a:r>
            <a:r>
              <a:rPr lang="he-IL" sz="2400" dirty="0">
                <a:solidFill>
                  <a:schemeClr val="accent1">
                    <a:lumMod val="50000"/>
                  </a:schemeClr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לדוגמא : התפיסה הכלכלית הקפיטליסטית- תחרות היא השלם של המערכת הכלכלית.</a:t>
            </a:r>
          </a:p>
          <a:p>
            <a:pPr marL="914400" indent="-742950" algn="r" rtl="1">
              <a:buFont typeface="+mj-lt"/>
              <a:buAutoNum type="arabicPeriod"/>
            </a:pP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התפתחות מן הפשוט אל המורכב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(נווה – אי סדר כאוטי) </a:t>
            </a:r>
            <a:r>
              <a:rPr lang="he-IL" sz="2400" dirty="0">
                <a:solidFill>
                  <a:schemeClr val="accent1">
                    <a:lumMod val="50000"/>
                  </a:schemeClr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לדוגמא תא משפחתי הגדל עם הזמן</a:t>
            </a:r>
          </a:p>
          <a:p>
            <a:pPr marL="914400" indent="-742950" algn="r" rtl="1">
              <a:buFont typeface="+mj-lt"/>
              <a:buAutoNum type="arabicPeriod"/>
            </a:pP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תכלית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(הניסוח של המטרה ועליונותה לצורך יצירת המערכת) </a:t>
            </a:r>
            <a:r>
              <a:rPr lang="he-IL" sz="2400" dirty="0">
                <a:solidFill>
                  <a:schemeClr val="accent1">
                    <a:lumMod val="50000"/>
                  </a:schemeClr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לדוגמא: ההתנתקות- מערכת חדשה שנוצרה לאור תכלית, ומיד התפרקה בסיום</a:t>
            </a:r>
          </a:p>
          <a:p>
            <a:pPr marL="914400" indent="-742950" algn="r">
              <a:buFont typeface="+mj-lt"/>
              <a:buAutoNum type="arabicPeriod"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5854329" y="9094319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000" dirty="0" smtClean="0"/>
              <a:t> לודוויג </a:t>
            </a:r>
            <a:r>
              <a:rPr lang="he-IL" sz="2000" dirty="0"/>
              <a:t>פון </a:t>
            </a:r>
            <a:r>
              <a:rPr lang="he-IL" sz="2000" dirty="0" err="1"/>
              <a:t>ברטלנפי</a:t>
            </a:r>
            <a:r>
              <a:rPr lang="he-IL" sz="2000" dirty="0"/>
              <a:t> </a:t>
            </a:r>
            <a:r>
              <a:rPr lang="en-US" sz="2000" dirty="0" err="1" smtClean="0"/>
              <a:t>Ludwing</a:t>
            </a:r>
            <a:r>
              <a:rPr lang="en-US" sz="2000" dirty="0" smtClean="0"/>
              <a:t> </a:t>
            </a:r>
            <a:r>
              <a:rPr lang="en-US" sz="2000" dirty="0"/>
              <a:t>von </a:t>
            </a:r>
            <a:r>
              <a:rPr lang="en-US" sz="2000" dirty="0" err="1" smtClean="0"/>
              <a:t>Bertalanffy</a:t>
            </a:r>
            <a:r>
              <a:rPr lang="en-US" sz="2000" dirty="0" smtClean="0"/>
              <a:t> :  1901-1972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9494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0577" y="1764774"/>
            <a:ext cx="3384345" cy="224793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559950" y="-353262"/>
            <a:ext cx="11099801" cy="215900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מערכת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 system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640236" y="3639454"/>
            <a:ext cx="7916545" cy="6106874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444500" marR="0" lvl="0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גבולות</a:t>
            </a:r>
            <a:endParaRPr lang="he-IL" dirty="0"/>
          </a:p>
          <a:p>
            <a:pPr marL="444500" marR="0" lvl="0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dirty="0" smtClean="0"/>
              <a:t>שחקנים/ רכיבים</a:t>
            </a:r>
            <a:endParaRPr lang="he-IL" dirty="0"/>
          </a:p>
          <a:p>
            <a:pPr marL="444500" marR="0" lvl="0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dirty="0" smtClean="0"/>
              <a:t>זיקות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הגיון מכונן 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0236" y="1764774"/>
            <a:ext cx="4238428" cy="251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769" y="3933079"/>
            <a:ext cx="3675544" cy="2455889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7579" y="6749008"/>
            <a:ext cx="3244502" cy="2694019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952500" y="228141"/>
            <a:ext cx="11099799" cy="215900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שתי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גישות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להבנת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מערכת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417" y="1892891"/>
            <a:ext cx="5122708" cy="718976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/>
          <p:nvPr/>
        </p:nvSpPr>
        <p:spPr>
          <a:xfrm>
            <a:off x="5584212" y="6087666"/>
            <a:ext cx="7420588" cy="228959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lvl="0" algn="ctr" rtl="1">
              <a:buClr>
                <a:srgbClr val="000000"/>
              </a:buClr>
              <a:buSzPct val="25000"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גישת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הקונפיגורציה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he-IL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מינצברג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lvl="0" algn="ctr" rtl="1">
              <a:buClr>
                <a:srgbClr val="000000"/>
              </a:buClr>
              <a:buSzPct val="25000"/>
            </a:pP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המבנה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בכללותו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</a:pPr>
            <a:r>
              <a:rPr lang="en-US" sz="33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3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מסביר</a:t>
            </a:r>
            <a:r>
              <a:rPr lang="en-US" sz="33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את</a:t>
            </a:r>
            <a:r>
              <a:rPr lang="en-US" sz="3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התנהגות</a:t>
            </a:r>
            <a:endParaRPr lang="en-US" sz="33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-"/>
            </a:pPr>
            <a:r>
              <a:rPr lang="en-US" sz="3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גישה</a:t>
            </a:r>
            <a:r>
              <a:rPr lang="en-US" sz="3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כולית</a:t>
            </a:r>
            <a:r>
              <a:rPr lang="en-US" sz="3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</a:t>
            </a:r>
            <a:r>
              <a:rPr lang="en-US" sz="3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הוליסטית</a:t>
            </a:r>
            <a:endParaRPr lang="en-US" sz="33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6049810" y="2770505"/>
            <a:ext cx="6364048" cy="1731927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תיאוריית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התלות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הזיקות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4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מסביר</a:t>
            </a:r>
            <a:r>
              <a:rPr lang="he-IL" sz="34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ות</a:t>
            </a:r>
            <a:r>
              <a:rPr lang="he-IL" sz="34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4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את</a:t>
            </a:r>
            <a:r>
              <a:rPr lang="en-US" sz="34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4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ההתנהגות</a:t>
            </a:r>
            <a:endParaRPr lang="en-US" sz="3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</a:t>
            </a:r>
            <a:r>
              <a:rPr lang="en-US" sz="34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מערך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4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פרספקטיבות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4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בתוך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4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שלם</a:t>
            </a:r>
            <a:endParaRPr lang="en-US" sz="3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952500" y="228141"/>
            <a:ext cx="11099799" cy="215900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שתי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גישות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להבנת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מערכת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417" y="1892891"/>
            <a:ext cx="5122708" cy="718976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/>
          <p:nvPr/>
        </p:nvSpPr>
        <p:spPr>
          <a:xfrm>
            <a:off x="5584212" y="6087666"/>
            <a:ext cx="7420588" cy="228959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lvl="0" algn="ctr" rtl="1">
              <a:buClr>
                <a:srgbClr val="000000"/>
              </a:buClr>
              <a:buSzPct val="25000"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גישת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הקונפיגורציה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he-IL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מינצברג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lvl="0" algn="ctr" rtl="1">
              <a:buClr>
                <a:srgbClr val="000000"/>
              </a:buClr>
              <a:buSzPct val="25000"/>
            </a:pP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המבנה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בכללותו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</a:pPr>
            <a:r>
              <a:rPr lang="en-US" sz="33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3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מסביר</a:t>
            </a:r>
            <a:r>
              <a:rPr lang="en-US" sz="33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את</a:t>
            </a:r>
            <a:r>
              <a:rPr lang="en-US" sz="3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התנהגות</a:t>
            </a:r>
            <a:endParaRPr lang="en-US" sz="33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-"/>
            </a:pPr>
            <a:r>
              <a:rPr lang="en-US" sz="3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גישה</a:t>
            </a:r>
            <a:r>
              <a:rPr lang="en-US" sz="3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כולית</a:t>
            </a:r>
            <a:r>
              <a:rPr lang="en-US" sz="3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</a:t>
            </a:r>
            <a:r>
              <a:rPr lang="en-US" sz="3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הוליסטית</a:t>
            </a:r>
            <a:endParaRPr lang="en-US" sz="33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6049810" y="2770505"/>
            <a:ext cx="6364048" cy="1731927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תיאוריית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התלות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הזיקות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4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מסביר</a:t>
            </a:r>
            <a:r>
              <a:rPr lang="he-IL" sz="34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ות</a:t>
            </a:r>
            <a:r>
              <a:rPr lang="he-IL" sz="34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4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את</a:t>
            </a:r>
            <a:r>
              <a:rPr lang="en-US" sz="34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4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ההתנהגות</a:t>
            </a:r>
            <a:endParaRPr lang="en-US" sz="3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</a:t>
            </a:r>
            <a:r>
              <a:rPr lang="en-US" sz="34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מערך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4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פרספקטיבות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4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בתוך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4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שלם</a:t>
            </a:r>
            <a:endParaRPr lang="en-US" sz="3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3190032" y="2212504"/>
            <a:ext cx="1368152" cy="660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אש</a:t>
            </a:r>
            <a:endParaRPr lang="he-IL" sz="2800" dirty="0"/>
          </a:p>
        </p:txBody>
      </p:sp>
      <p:sp>
        <p:nvSpPr>
          <p:cNvPr id="7" name="מלבן מעוגל 6"/>
          <p:cNvSpPr/>
          <p:nvPr/>
        </p:nvSpPr>
        <p:spPr>
          <a:xfrm>
            <a:off x="1389832" y="2173755"/>
            <a:ext cx="1368152" cy="660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תמרון</a:t>
            </a:r>
            <a:endParaRPr lang="he-IL" sz="2800" dirty="0"/>
          </a:p>
        </p:txBody>
      </p:sp>
      <p:sp>
        <p:nvSpPr>
          <p:cNvPr id="8" name="מלבן מעוגל 7"/>
          <p:cNvSpPr/>
          <p:nvPr/>
        </p:nvSpPr>
        <p:spPr>
          <a:xfrm>
            <a:off x="1389832" y="4511449"/>
            <a:ext cx="1368152" cy="660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צבאי</a:t>
            </a:r>
            <a:endParaRPr lang="he-IL" sz="2800" dirty="0"/>
          </a:p>
        </p:txBody>
      </p:sp>
      <p:sp>
        <p:nvSpPr>
          <p:cNvPr id="9" name="מלבן מעוגל 8"/>
          <p:cNvSpPr/>
          <p:nvPr/>
        </p:nvSpPr>
        <p:spPr>
          <a:xfrm>
            <a:off x="3190032" y="4500955"/>
            <a:ext cx="1368152" cy="660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מדיני</a:t>
            </a:r>
            <a:endParaRPr lang="he-IL" sz="2800" dirty="0"/>
          </a:p>
        </p:txBody>
      </p:sp>
      <p:sp>
        <p:nvSpPr>
          <p:cNvPr id="10" name="מלבן מעוגל 9"/>
          <p:cNvSpPr/>
          <p:nvPr/>
        </p:nvSpPr>
        <p:spPr>
          <a:xfrm>
            <a:off x="3190032" y="5757350"/>
            <a:ext cx="1368152" cy="660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אש</a:t>
            </a:r>
            <a:endParaRPr lang="he-IL" sz="2800" dirty="0"/>
          </a:p>
        </p:txBody>
      </p:sp>
      <p:sp>
        <p:nvSpPr>
          <p:cNvPr id="11" name="מלבן מעוגל 10"/>
          <p:cNvSpPr/>
          <p:nvPr/>
        </p:nvSpPr>
        <p:spPr>
          <a:xfrm>
            <a:off x="1389832" y="5757350"/>
            <a:ext cx="1368152" cy="660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תמרון</a:t>
            </a:r>
            <a:endParaRPr lang="he-IL" sz="2800" dirty="0"/>
          </a:p>
        </p:txBody>
      </p:sp>
      <p:sp>
        <p:nvSpPr>
          <p:cNvPr id="12" name="מלבן מעוגל 11"/>
          <p:cNvSpPr/>
          <p:nvPr/>
        </p:nvSpPr>
        <p:spPr>
          <a:xfrm>
            <a:off x="3190032" y="7992741"/>
            <a:ext cx="1368152" cy="660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מדיני</a:t>
            </a:r>
            <a:endParaRPr lang="he-IL" sz="2800" dirty="0"/>
          </a:p>
        </p:txBody>
      </p:sp>
      <p:sp>
        <p:nvSpPr>
          <p:cNvPr id="13" name="מלבן מעוגל 12"/>
          <p:cNvSpPr/>
          <p:nvPr/>
        </p:nvSpPr>
        <p:spPr>
          <a:xfrm>
            <a:off x="1389832" y="7992742"/>
            <a:ext cx="1368152" cy="660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צבאי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90811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952500" y="228141"/>
            <a:ext cx="11099799" cy="215900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שתי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גישות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להבנת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מערכת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417" y="1892891"/>
            <a:ext cx="5122708" cy="718976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/>
          <p:nvPr/>
        </p:nvSpPr>
        <p:spPr>
          <a:xfrm>
            <a:off x="5584212" y="6087666"/>
            <a:ext cx="7420588" cy="228959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lvl="0" algn="ctr" rtl="1">
              <a:buClr>
                <a:srgbClr val="000000"/>
              </a:buClr>
              <a:buSzPct val="25000"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גישת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הקונפיגורציה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he-IL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מינצברג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lvl="0" algn="ctr" rtl="1">
              <a:buClr>
                <a:srgbClr val="000000"/>
              </a:buClr>
              <a:buSzPct val="25000"/>
            </a:pP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המבנה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בכללותו</a:t>
            </a:r>
            <a:r>
              <a:rPr lang="en-US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</a:pPr>
            <a:r>
              <a:rPr lang="en-US" sz="33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3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מסביר</a:t>
            </a:r>
            <a:r>
              <a:rPr lang="en-US" sz="33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את</a:t>
            </a:r>
            <a:r>
              <a:rPr lang="en-US" sz="3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התנהגות</a:t>
            </a:r>
            <a:endParaRPr lang="en-US" sz="33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-"/>
            </a:pPr>
            <a:r>
              <a:rPr lang="en-US" sz="3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גישה</a:t>
            </a:r>
            <a:r>
              <a:rPr lang="en-US" sz="3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כולית</a:t>
            </a:r>
            <a:r>
              <a:rPr lang="en-US" sz="3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</a:t>
            </a:r>
            <a:r>
              <a:rPr lang="en-US" sz="3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הוליסטית</a:t>
            </a:r>
            <a:endParaRPr lang="en-US" sz="33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6049810" y="2770505"/>
            <a:ext cx="6364048" cy="1731927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תיאוריית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התלות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הזיקות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4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מסביר</a:t>
            </a:r>
            <a:r>
              <a:rPr lang="he-IL" sz="34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ות</a:t>
            </a:r>
            <a:r>
              <a:rPr lang="he-IL" sz="34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4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את</a:t>
            </a:r>
            <a:r>
              <a:rPr lang="en-US" sz="34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4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ההתנהגות</a:t>
            </a:r>
            <a:endParaRPr lang="en-US" sz="3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</a:t>
            </a:r>
            <a:r>
              <a:rPr lang="en-US" sz="34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מערך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4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פרספקטיבות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4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בתוך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4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שלם</a:t>
            </a:r>
            <a:endParaRPr lang="en-US" sz="3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3190032" y="2212504"/>
            <a:ext cx="1368152" cy="660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שיווק</a:t>
            </a:r>
            <a:endParaRPr lang="he-IL" sz="2800" dirty="0"/>
          </a:p>
        </p:txBody>
      </p:sp>
      <p:sp>
        <p:nvSpPr>
          <p:cNvPr id="7" name="מלבן מעוגל 6"/>
          <p:cNvSpPr/>
          <p:nvPr/>
        </p:nvSpPr>
        <p:spPr>
          <a:xfrm>
            <a:off x="1389832" y="2173755"/>
            <a:ext cx="1368152" cy="660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כספים</a:t>
            </a:r>
            <a:endParaRPr lang="he-IL" sz="2800" dirty="0"/>
          </a:p>
        </p:txBody>
      </p:sp>
      <p:sp>
        <p:nvSpPr>
          <p:cNvPr id="8" name="מלבן מעוגל 7"/>
          <p:cNvSpPr/>
          <p:nvPr/>
        </p:nvSpPr>
        <p:spPr>
          <a:xfrm>
            <a:off x="1389832" y="4511449"/>
            <a:ext cx="1368152" cy="660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ייצור</a:t>
            </a:r>
            <a:endParaRPr lang="he-IL" sz="2800" dirty="0"/>
          </a:p>
        </p:txBody>
      </p:sp>
      <p:sp>
        <p:nvSpPr>
          <p:cNvPr id="9" name="מלבן מעוגל 8"/>
          <p:cNvSpPr/>
          <p:nvPr/>
        </p:nvSpPr>
        <p:spPr>
          <a:xfrm>
            <a:off x="3190032" y="4500955"/>
            <a:ext cx="1368152" cy="660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הנדסה</a:t>
            </a:r>
            <a:endParaRPr lang="he-IL" sz="2800" dirty="0"/>
          </a:p>
        </p:txBody>
      </p:sp>
      <p:sp>
        <p:nvSpPr>
          <p:cNvPr id="10" name="מלבן מעוגל 9"/>
          <p:cNvSpPr/>
          <p:nvPr/>
        </p:nvSpPr>
        <p:spPr>
          <a:xfrm>
            <a:off x="3190032" y="5757350"/>
            <a:ext cx="1368152" cy="660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שיווק</a:t>
            </a:r>
            <a:endParaRPr lang="he-IL" sz="2800" dirty="0"/>
          </a:p>
        </p:txBody>
      </p:sp>
      <p:sp>
        <p:nvSpPr>
          <p:cNvPr id="11" name="מלבן מעוגל 10"/>
          <p:cNvSpPr/>
          <p:nvPr/>
        </p:nvSpPr>
        <p:spPr>
          <a:xfrm>
            <a:off x="1389832" y="5757350"/>
            <a:ext cx="1368152" cy="660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כספים</a:t>
            </a:r>
            <a:endParaRPr lang="he-IL" sz="2800" dirty="0"/>
          </a:p>
        </p:txBody>
      </p:sp>
      <p:sp>
        <p:nvSpPr>
          <p:cNvPr id="12" name="מלבן מעוגל 11"/>
          <p:cNvSpPr/>
          <p:nvPr/>
        </p:nvSpPr>
        <p:spPr>
          <a:xfrm>
            <a:off x="3190032" y="7992741"/>
            <a:ext cx="1368152" cy="660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הנדסה</a:t>
            </a:r>
            <a:endParaRPr lang="he-IL" sz="2800" dirty="0"/>
          </a:p>
        </p:txBody>
      </p:sp>
      <p:sp>
        <p:nvSpPr>
          <p:cNvPr id="13" name="מלבן מעוגל 12"/>
          <p:cNvSpPr/>
          <p:nvPr/>
        </p:nvSpPr>
        <p:spPr>
          <a:xfrm>
            <a:off x="1389832" y="7992742"/>
            <a:ext cx="1368152" cy="660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ייצור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5644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889185" y="372773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דוגמא- המשולש </a:t>
            </a: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הקלאוזיביציאני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5145078" y="2873239"/>
            <a:ext cx="2643206" cy="235745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algn="ctr" rtl="1">
              <a:buClr>
                <a:srgbClr val="FFFFFF"/>
              </a:buClr>
              <a:buSzPct val="25000"/>
            </a:pPr>
            <a:r>
              <a:rPr lang="he-IL" sz="3600" b="1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מלך</a:t>
            </a:r>
            <a:endParaRPr lang="en-US" sz="3600" b="1" dirty="0" smtClea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8676712" y="6858181"/>
            <a:ext cx="2603681" cy="2428892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he-IL" sz="3600" b="1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צבא</a:t>
            </a:r>
            <a:endParaRPr lang="en-US" sz="2400" b="1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1533848" y="6893024"/>
            <a:ext cx="2667611" cy="2428892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he-IL" sz="3600" b="1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עם</a:t>
            </a:r>
            <a:endParaRPr lang="en-US" sz="2400" b="1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5" name="מחבר חץ ישר 14"/>
          <p:cNvCxnSpPr/>
          <p:nvPr/>
        </p:nvCxnSpPr>
        <p:spPr>
          <a:xfrm>
            <a:off x="7414605" y="4892890"/>
            <a:ext cx="1824099" cy="226662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מחבר חץ ישר 25"/>
          <p:cNvCxnSpPr>
            <a:stCxn id="180" idx="2"/>
            <a:endCxn id="183" idx="6"/>
          </p:cNvCxnSpPr>
          <p:nvPr/>
        </p:nvCxnSpPr>
        <p:spPr>
          <a:xfrm flipH="1">
            <a:off x="4201459" y="8072627"/>
            <a:ext cx="4475253" cy="3484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מחבר חץ ישר 30"/>
          <p:cNvCxnSpPr>
            <a:stCxn id="183" idx="7"/>
            <a:endCxn id="179" idx="3"/>
          </p:cNvCxnSpPr>
          <p:nvPr/>
        </p:nvCxnSpPr>
        <p:spPr>
          <a:xfrm flipV="1">
            <a:off x="3810796" y="4885452"/>
            <a:ext cx="1721371" cy="236327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7899" y="3603474"/>
            <a:ext cx="2456901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3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9653" b="9653"/>
          <a:stretch/>
        </p:blipFill>
        <p:spPr>
          <a:xfrm>
            <a:off x="1606550" y="635000"/>
            <a:ext cx="9779000" cy="59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רקע</a:t>
            </a:r>
            <a:r>
              <a:rPr lang="en-US" sz="8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2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שיעור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13- 14</a:t>
            </a:r>
            <a:endParaRPr lang="en-US" sz="32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813768" y="69791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דוגמא-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מערכת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הביטחון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הלאומי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059" y="7429803"/>
            <a:ext cx="2296290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מבנה מערכת :</a:t>
            </a:r>
          </a:p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גבולות</a:t>
            </a:r>
          </a:p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שחקנים</a:t>
            </a:r>
          </a:p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זיקות</a:t>
            </a:r>
          </a:p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הגיון מכונן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468320" y="4161262"/>
            <a:ext cx="1932952" cy="7322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רוח</a:t>
            </a:r>
            <a:endParaRPr lang="he-IL" sz="4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7361690" y="5123957"/>
            <a:ext cx="1932952" cy="7322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חומר</a:t>
            </a:r>
            <a:endParaRPr lang="he-IL" sz="4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7259858" y="6930104"/>
            <a:ext cx="1932952" cy="7322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תהליך</a:t>
            </a:r>
            <a:endParaRPr lang="he-IL" sz="4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3899615" y="6930104"/>
            <a:ext cx="1932952" cy="7322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איום</a:t>
            </a:r>
            <a:endParaRPr lang="he-IL" sz="4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3837977" y="5123957"/>
            <a:ext cx="1932952" cy="7322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מנהיג</a:t>
            </a:r>
            <a:endParaRPr lang="he-IL" sz="4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6726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813768" y="69791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דוגמא-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מערכת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הביטחון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הלאומי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716054" y="2572544"/>
            <a:ext cx="9826906" cy="6947725"/>
            <a:chOff x="1716054" y="1447776"/>
            <a:chExt cx="9818919" cy="8072494"/>
          </a:xfrm>
        </p:grpSpPr>
        <p:sp>
          <p:nvSpPr>
            <p:cNvPr id="179" name="Shape 179"/>
            <p:cNvSpPr/>
            <p:nvPr/>
          </p:nvSpPr>
          <p:spPr>
            <a:xfrm>
              <a:off x="5145078" y="1447776"/>
              <a:ext cx="2643206" cy="235745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49803"/>
                </a:srgbClr>
              </a:outerShdw>
            </a:effectLst>
          </p:spPr>
          <p:txBody>
            <a:bodyPr lIns="50800" tIns="50800" rIns="50800" bIns="50800" anchor="ctr" anchorCtr="0">
              <a:noAutofit/>
            </a:bodyPr>
            <a:lstStyle/>
            <a:p>
              <a:pPr algn="ctr" rtl="1">
                <a:buClr>
                  <a:srgbClr val="FFFFFF"/>
                </a:buClr>
                <a:buSzPct val="25000"/>
              </a:pPr>
              <a:r>
                <a:rPr lang="en-US" sz="3600" b="1" dirty="0" err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הזהות</a:t>
              </a:r>
              <a:r>
                <a:rPr lang="en-US" sz="36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3600" b="1" dirty="0" err="1" smtClean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הלאומית</a:t>
              </a:r>
              <a:endParaRPr lang="en-US" sz="3600" b="1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8931292" y="3590916"/>
              <a:ext cx="2603681" cy="2428892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49803"/>
                </a:srgbClr>
              </a:outerShdw>
            </a:effectLst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Helvetica Neue"/>
                <a:buNone/>
              </a:pPr>
              <a:r>
                <a:rPr lang="en-US" sz="3600" b="1" i="0" u="none" strike="noStrike" cap="none" dirty="0" err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טריטוריה</a:t>
              </a:r>
              <a:endParaRPr lang="en-US" sz="24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7716846" y="7091378"/>
              <a:ext cx="2571768" cy="235745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49803"/>
                </a:srgbClr>
              </a:outerShdw>
            </a:effectLst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Helvetica Neue"/>
                <a:buNone/>
              </a:pPr>
              <a:r>
                <a:rPr lang="en-US" sz="3600" b="1" i="0" u="none" strike="noStrike" cap="none" dirty="0" err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המוסדות</a:t>
              </a:r>
              <a:endParaRPr lang="en-US" sz="24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2573310" y="7234254"/>
              <a:ext cx="2571768" cy="228601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49803"/>
                </a:srgbClr>
              </a:outerShdw>
            </a:effectLst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Helvetica Neue"/>
                <a:buNone/>
              </a:pPr>
              <a:r>
                <a:rPr lang="en-US" sz="3600" b="1" i="0" u="none" strike="noStrike" cap="none" dirty="0" err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האיום</a:t>
              </a:r>
              <a:endParaRPr lang="en-US" sz="24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1716054" y="3662354"/>
              <a:ext cx="2667611" cy="2428892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49803"/>
                </a:srgbClr>
              </a:outerShdw>
            </a:effectLst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Helvetica Neue"/>
                <a:buNone/>
              </a:pPr>
              <a:r>
                <a:rPr lang="en-US" sz="3600" b="1" i="0" u="none" strike="noStrike" cap="none" dirty="0" err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מנהיגות</a:t>
              </a:r>
              <a:endParaRPr lang="en-US" sz="24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59458" y="1662090"/>
              <a:ext cx="1217000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sz="2000" b="1" dirty="0" smtClean="0">
                  <a:solidFill>
                    <a:srgbClr val="FFFF00"/>
                  </a:solidFill>
                </a:rPr>
                <a:t>רגש מכונן</a:t>
              </a:r>
              <a:endParaRPr lang="he-IL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45672" y="3733792"/>
              <a:ext cx="1290738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sz="2000" b="1" dirty="0" smtClean="0">
                  <a:solidFill>
                    <a:srgbClr val="FFFF00"/>
                  </a:solidFill>
                </a:rPr>
                <a:t>פיזיקה-</a:t>
              </a:r>
            </a:p>
            <a:p>
              <a:r>
                <a:rPr lang="he-IL" sz="2000" b="1" dirty="0" smtClean="0">
                  <a:solidFill>
                    <a:srgbClr val="FFFF00"/>
                  </a:solidFill>
                </a:rPr>
                <a:t> גיאוגרפיה</a:t>
              </a:r>
              <a:endParaRPr lang="he-IL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59788" y="7305692"/>
              <a:ext cx="1274708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2000" b="1" dirty="0" smtClean="0">
                  <a:solidFill>
                    <a:srgbClr val="FFFF00"/>
                  </a:solidFill>
                </a:rPr>
                <a:t>בירוקרטיה</a:t>
              </a:r>
            </a:p>
            <a:p>
              <a:pPr algn="ctr"/>
              <a:r>
                <a:rPr lang="he-IL" sz="2000" b="1" dirty="0" smtClean="0">
                  <a:solidFill>
                    <a:srgbClr val="FFFF00"/>
                  </a:solidFill>
                </a:rPr>
                <a:t>המנגנון</a:t>
              </a:r>
              <a:endParaRPr lang="he-IL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59062" y="7377130"/>
              <a:ext cx="1954381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</a:rPr>
                <a:t> </a:t>
              </a:r>
              <a:r>
                <a:rPr lang="he-IL" sz="2000" b="1" dirty="0" smtClean="0">
                  <a:solidFill>
                    <a:srgbClr val="FFFF00"/>
                  </a:solidFill>
                </a:rPr>
                <a:t>המשגת </a:t>
              </a:r>
            </a:p>
            <a:p>
              <a:pPr algn="ctr"/>
              <a:r>
                <a:rPr lang="he-IL" sz="2000" b="1" dirty="0" smtClean="0">
                  <a:solidFill>
                    <a:srgbClr val="FFFF00"/>
                  </a:solidFill>
                </a:rPr>
                <a:t>האתגרים/ בעיות </a:t>
              </a:r>
              <a:endParaRPr lang="he-IL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30434" y="4090982"/>
              <a:ext cx="1409360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2000" b="1" dirty="0" smtClean="0">
                  <a:solidFill>
                    <a:srgbClr val="FFFF00"/>
                  </a:solidFill>
                </a:rPr>
                <a:t>ביטחון וחזון</a:t>
              </a:r>
              <a:endParaRPr lang="he-IL" sz="20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15" name="מחבר חץ ישר 14"/>
            <p:cNvCxnSpPr>
              <a:stCxn id="179" idx="6"/>
            </p:cNvCxnSpPr>
            <p:nvPr/>
          </p:nvCxnSpPr>
          <p:spPr>
            <a:xfrm>
              <a:off x="7788284" y="2626503"/>
              <a:ext cx="1643074" cy="125016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מחבר חץ ישר 16"/>
            <p:cNvCxnSpPr>
              <a:stCxn id="180" idx="4"/>
              <a:endCxn id="181" idx="7"/>
            </p:cNvCxnSpPr>
            <p:nvPr/>
          </p:nvCxnSpPr>
          <p:spPr>
            <a:xfrm rot="5400000">
              <a:off x="9364155" y="6567640"/>
              <a:ext cx="1416811" cy="32114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מחבר חץ ישר 19"/>
            <p:cNvCxnSpPr>
              <a:endCxn id="182" idx="6"/>
            </p:cNvCxnSpPr>
            <p:nvPr/>
          </p:nvCxnSpPr>
          <p:spPr>
            <a:xfrm rot="10800000">
              <a:off x="5145078" y="8377262"/>
              <a:ext cx="2571768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מחבר חץ ישר 25"/>
            <p:cNvCxnSpPr>
              <a:endCxn id="183" idx="4"/>
            </p:cNvCxnSpPr>
            <p:nvPr/>
          </p:nvCxnSpPr>
          <p:spPr>
            <a:xfrm rot="16200000" flipV="1">
              <a:off x="2597271" y="6543835"/>
              <a:ext cx="1285884" cy="38070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מחבר חץ ישר 30"/>
            <p:cNvCxnSpPr>
              <a:stCxn id="183" idx="0"/>
              <a:endCxn id="179" idx="2"/>
            </p:cNvCxnSpPr>
            <p:nvPr/>
          </p:nvCxnSpPr>
          <p:spPr>
            <a:xfrm rot="5400000" flipH="1" flipV="1">
              <a:off x="3579544" y="2096820"/>
              <a:ext cx="1035851" cy="209521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-4059" y="7429803"/>
            <a:ext cx="2296290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מבנה מערכת :</a:t>
            </a:r>
          </a:p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גבולות</a:t>
            </a:r>
          </a:p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שחקנים</a:t>
            </a:r>
          </a:p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זיקות</a:t>
            </a:r>
          </a:p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הגיון מכונן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468320" y="4161262"/>
            <a:ext cx="1932952" cy="7322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רוח</a:t>
            </a:r>
            <a:endParaRPr lang="he-IL" sz="4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7361690" y="5123957"/>
            <a:ext cx="1932952" cy="7322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חומר</a:t>
            </a:r>
            <a:endParaRPr lang="he-IL" sz="4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7259858" y="6930104"/>
            <a:ext cx="1932952" cy="7322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תהליך</a:t>
            </a:r>
            <a:endParaRPr lang="he-IL" sz="4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3899615" y="6930104"/>
            <a:ext cx="1932952" cy="7322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איום</a:t>
            </a:r>
            <a:endParaRPr lang="he-IL" sz="4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3837977" y="5123957"/>
            <a:ext cx="1932952" cy="7322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מנהיג</a:t>
            </a:r>
            <a:endParaRPr lang="he-IL" sz="4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751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שער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שלישי –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חשיבה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מערכתית</a:t>
            </a:r>
            <a:b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systems thinking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907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המערכת כמציאות מדומה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0" algn="r" rtl="1">
              <a:buNone/>
            </a:pPr>
            <a:endParaRPr lang="he-IL" dirty="0" smtClean="0"/>
          </a:p>
          <a:p>
            <a:pPr marL="171450" indent="0" algn="r" rtl="1">
              <a:buNone/>
            </a:pPr>
            <a:r>
              <a:rPr lang="he-IL" dirty="0" smtClean="0"/>
              <a:t>"</a:t>
            </a:r>
            <a:r>
              <a:rPr lang="he-IL" dirty="0" smtClean="0"/>
              <a:t>יצירה היא הפירוק המודע של האין- סופי"</a:t>
            </a:r>
          </a:p>
          <a:p>
            <a:pPr marL="171450" indent="0" rtl="1">
              <a:buNone/>
            </a:pPr>
            <a:r>
              <a:rPr lang="he-IL" dirty="0" err="1" smtClean="0"/>
              <a:t>אנכסימנדרוס</a:t>
            </a:r>
            <a:endParaRPr lang="he-IL" dirty="0" smtClean="0"/>
          </a:p>
          <a:p>
            <a:pPr marL="171450" indent="0" algn="r" rtl="1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4243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52500" y="-19744"/>
            <a:ext cx="11099799" cy="2158999"/>
          </a:xfrm>
        </p:spPr>
        <p:txBody>
          <a:bodyPr/>
          <a:lstStyle/>
          <a:p>
            <a:r>
              <a:rPr lang="he-IL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החוק השני של </a:t>
            </a:r>
            <a:r>
              <a:rPr lang="he-IL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התרמודינאמיקה</a:t>
            </a:r>
            <a:r>
              <a:rPr lang="he-IL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ומשמעויותיו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33747" y="2932584"/>
            <a:ext cx="11737304" cy="6245447"/>
          </a:xfrm>
        </p:spPr>
        <p:txBody>
          <a:bodyPr/>
          <a:lstStyle/>
          <a:p>
            <a:pPr marL="171450" indent="0" algn="r">
              <a:buNone/>
            </a:pPr>
            <a:r>
              <a:rPr lang="he-IL" sz="3200" dirty="0" smtClean="0"/>
              <a:t>"כמות האנטרופיה במערכת סגורה לעולם אינה קטנה ויכולה רק לגדול"</a:t>
            </a:r>
          </a:p>
          <a:p>
            <a:pPr marL="171450" indent="0" algn="r">
              <a:buNone/>
            </a:pPr>
            <a:r>
              <a:rPr lang="he-IL" sz="3200" dirty="0" smtClean="0"/>
              <a:t>"הסיכוי לאי סדר ספונטני בתוך מערכת סגורה לעולם גדול בהרבה </a:t>
            </a:r>
            <a:r>
              <a:rPr lang="he-IL" sz="3200" dirty="0" smtClean="0"/>
              <a:t>מהסיכוי לסדר</a:t>
            </a:r>
            <a:r>
              <a:rPr lang="he-IL" sz="3200" dirty="0" smtClean="0"/>
              <a:t>"  (לודוויג </a:t>
            </a:r>
            <a:r>
              <a:rPr lang="he-IL" sz="3200" dirty="0" err="1" smtClean="0"/>
              <a:t>בולצמן</a:t>
            </a:r>
            <a:r>
              <a:rPr lang="he-IL" sz="3200" dirty="0" smtClean="0"/>
              <a:t>)  </a:t>
            </a:r>
            <a:endParaRPr lang="en-US" sz="3200" dirty="0" smtClean="0"/>
          </a:p>
          <a:p>
            <a:pPr marL="171450" indent="0" algn="r">
              <a:buNone/>
            </a:pPr>
            <a:endParaRPr lang="he-IL" sz="3200" dirty="0" smtClean="0"/>
          </a:p>
          <a:p>
            <a:pPr marL="171450" indent="0" algn="r">
              <a:buNone/>
            </a:pPr>
            <a:r>
              <a:rPr lang="he-IL" sz="3200" dirty="0" smtClean="0"/>
              <a:t> "כאשר מערכת מבודדת מבצעת תהליך לאחר הסרה של סדרת חסמים פנימיים, היא תגיע  למצב יחיד של שיווי משקל" (</a:t>
            </a:r>
            <a:r>
              <a:rPr lang="he-IL" sz="3200" dirty="0" err="1" smtClean="0"/>
              <a:t>הטסופולוס</a:t>
            </a:r>
            <a:r>
              <a:rPr lang="he-IL" sz="3200" dirty="0" smtClean="0"/>
              <a:t> </a:t>
            </a:r>
            <a:r>
              <a:rPr lang="he-IL" sz="3200" dirty="0" err="1" smtClean="0"/>
              <a:t>וקנאן</a:t>
            </a:r>
            <a:r>
              <a:rPr lang="he-IL" sz="3200" dirty="0" smtClean="0"/>
              <a:t>)</a:t>
            </a:r>
          </a:p>
          <a:p>
            <a:pPr marL="171450" indent="0" algn="r">
              <a:buNone/>
            </a:pPr>
            <a:r>
              <a:rPr lang="he-IL" sz="3200" dirty="0" smtClean="0"/>
              <a:t>אנטרופיה היא תהליך ההשתנות לקראת מצב של שיווי משקל יציב (ולא מסודר). </a:t>
            </a:r>
            <a:endParaRPr lang="he-IL" sz="3200" dirty="0"/>
          </a:p>
          <a:p>
            <a:pPr marL="171450" indent="0" algn="r">
              <a:buNone/>
            </a:pPr>
            <a:r>
              <a:rPr lang="he-IL" sz="3200" dirty="0" smtClean="0"/>
              <a:t>דוגמאות- סוריה, לבנון, חומת מגן</a:t>
            </a:r>
          </a:p>
        </p:txBody>
      </p:sp>
      <p:sp>
        <p:nvSpPr>
          <p:cNvPr id="6" name="AutoShape 2" descr="תוצאת תמונה עבור אנטרופי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4012704"/>
            <a:ext cx="4248472" cy="185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2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52500" y="-379784"/>
            <a:ext cx="11099799" cy="2158999"/>
          </a:xfrm>
        </p:spPr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עקרון אי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הוודאות- הייזנברג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3728" y="2230481"/>
            <a:ext cx="12313368" cy="5616625"/>
          </a:xfrm>
        </p:spPr>
        <p:txBody>
          <a:bodyPr/>
          <a:lstStyle/>
          <a:p>
            <a:pPr marL="171450" indent="0" algn="r">
              <a:buNone/>
            </a:pPr>
            <a:r>
              <a:rPr lang="he-IL" dirty="0" smtClean="0"/>
              <a:t>במשתנים צמודים הבנת מושלמת של גורם אחד (מיקום ומהירות) בהכרח מביאה להעדר הבנה של הגורם התלוי בו.</a:t>
            </a:r>
          </a:p>
          <a:p>
            <a:pPr marL="171450" indent="0" algn="r">
              <a:buNone/>
            </a:pPr>
            <a:r>
              <a:rPr lang="he-IL" dirty="0" smtClean="0"/>
              <a:t>דוגמאות: </a:t>
            </a:r>
            <a:r>
              <a:rPr lang="en-US" dirty="0" smtClean="0"/>
              <a:t>   </a:t>
            </a:r>
            <a:endParaRPr lang="en-US" dirty="0"/>
          </a:p>
          <a:p>
            <a:pPr marL="171450" indent="0" algn="r">
              <a:buNone/>
            </a:pPr>
            <a:r>
              <a:rPr lang="he-IL" sz="3200" dirty="0" smtClean="0"/>
              <a:t>הבנת המיקום של אלקטרון באמצעות ירי פוטון לעברו תביא לשינוי מהירות האלקטרון</a:t>
            </a:r>
          </a:p>
          <a:p>
            <a:pPr marL="171450" indent="0" algn="r">
              <a:buNone/>
            </a:pPr>
            <a:r>
              <a:rPr lang="he-IL" sz="3200" dirty="0" smtClean="0"/>
              <a:t>הטיית הצופה במדעי החברה- הנוכחות של הצופה כחלק מהמערכת</a:t>
            </a:r>
          </a:p>
          <a:p>
            <a:pPr marL="171450" indent="0" algn="r">
              <a:buNone/>
            </a:pPr>
            <a:endParaRPr lang="he-IL" sz="3200" dirty="0"/>
          </a:p>
        </p:txBody>
      </p:sp>
      <p:sp>
        <p:nvSpPr>
          <p:cNvPr id="5" name="אליפסה 4"/>
          <p:cNvSpPr/>
          <p:nvPr/>
        </p:nvSpPr>
        <p:spPr>
          <a:xfrm>
            <a:off x="5422280" y="7482972"/>
            <a:ext cx="677334" cy="562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a</a:t>
            </a:r>
            <a:endParaRPr lang="he-IL" sz="3200" b="1" dirty="0"/>
          </a:p>
        </p:txBody>
      </p:sp>
      <p:sp>
        <p:nvSpPr>
          <p:cNvPr id="6" name="אליפסה 5"/>
          <p:cNvSpPr/>
          <p:nvPr/>
        </p:nvSpPr>
        <p:spPr>
          <a:xfrm>
            <a:off x="5350272" y="8851124"/>
            <a:ext cx="677334" cy="562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b</a:t>
            </a:r>
            <a:endParaRPr lang="he-IL" sz="3200" b="1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096" y="7785270"/>
            <a:ext cx="1694250" cy="1016550"/>
          </a:xfrm>
          <a:prstGeom prst="rect">
            <a:avLst/>
          </a:prstGeom>
        </p:spPr>
      </p:pic>
      <p:sp>
        <p:nvSpPr>
          <p:cNvPr id="8" name="אליפסה 7"/>
          <p:cNvSpPr/>
          <p:nvPr/>
        </p:nvSpPr>
        <p:spPr>
          <a:xfrm>
            <a:off x="4693303" y="7433652"/>
            <a:ext cx="1773621" cy="2061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1337841" y="7334945"/>
            <a:ext cx="6846044" cy="2356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" name="מחבר ישר 10"/>
          <p:cNvCxnSpPr/>
          <p:nvPr/>
        </p:nvCxnSpPr>
        <p:spPr>
          <a:xfrm flipV="1">
            <a:off x="3046016" y="7397080"/>
            <a:ext cx="2304256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>
            <a:off x="3118024" y="8513205"/>
            <a:ext cx="2088232" cy="9726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>
            <a:stCxn id="5" idx="5"/>
            <a:endCxn id="6" idx="7"/>
          </p:cNvCxnSpPr>
          <p:nvPr/>
        </p:nvCxnSpPr>
        <p:spPr>
          <a:xfrm flipH="1">
            <a:off x="5928413" y="7962823"/>
            <a:ext cx="72008" cy="9706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>
            <a:stCxn id="6" idx="1"/>
            <a:endCxn id="5" idx="3"/>
          </p:cNvCxnSpPr>
          <p:nvPr/>
        </p:nvCxnSpPr>
        <p:spPr>
          <a:xfrm flipV="1">
            <a:off x="5449465" y="7962823"/>
            <a:ext cx="72008" cy="9706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80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52500" y="-523800"/>
            <a:ext cx="11099799" cy="2158999"/>
          </a:xfrm>
        </p:spPr>
        <p:txBody>
          <a:bodyPr/>
          <a:lstStyle/>
          <a:p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גבולות המערכת 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ג'ון </a:t>
            </a:r>
            <a:r>
              <a:rPr lang="he-I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בויד</a:t>
            </a: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864" y="1160261"/>
            <a:ext cx="12745416" cy="7222603"/>
          </a:xfrm>
        </p:spPr>
        <p:txBody>
          <a:bodyPr/>
          <a:lstStyle/>
          <a:p>
            <a:pPr marL="171450" indent="0" algn="r" rtl="1">
              <a:buNone/>
            </a:pPr>
            <a:r>
              <a:rPr lang="he-IL" sz="4000" b="1" dirty="0">
                <a:latin typeface="David" panose="020E0502060401010101" pitchFamily="34" charset="-79"/>
                <a:cs typeface="David" panose="020E0502060401010101" pitchFamily="34" charset="-79"/>
              </a:rPr>
              <a:t>סיכום</a:t>
            </a:r>
            <a:r>
              <a:rPr lang="he-IL" sz="4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והגדרת הבעיה על פי ג'ון </a:t>
            </a:r>
            <a:r>
              <a:rPr lang="he-IL" sz="40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בויד</a:t>
            </a:r>
            <a:r>
              <a:rPr lang="he-IL" sz="4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marL="171450" indent="0" algn="r" rtl="1">
              <a:buNone/>
            </a:pPr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"משלושת </a:t>
            </a:r>
            <a:r>
              <a:rPr lang="he-IL" sz="4000" dirty="0">
                <a:latin typeface="David" panose="020E0502060401010101" pitchFamily="34" charset="-79"/>
                <a:cs typeface="David" panose="020E0502060401010101" pitchFamily="34" charset="-79"/>
              </a:rPr>
              <a:t>הרעיונות הללו נובעת המסקנה שכל מאמץ מתמשך המכוון – פנימה לשפר את ההתאמה, בין תפישה של המציאות ובין המציאות הנצפית, סופו להגביר את חוסר ההתאמה. בסביבה כזו רק יגדלו חוסר הוודאות והאי סדר</a:t>
            </a:r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."</a:t>
            </a:r>
            <a:endParaRPr lang="he-IL" sz="4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685800" indent="-514350" algn="r" rtl="1">
              <a:buFont typeface="+mj-lt"/>
              <a:buAutoNum type="arabicPeriod"/>
            </a:pP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"לפי גדל* אינו יכולים, באופן כללי, לקבוע את עקביותה (</a:t>
            </a:r>
            <a:r>
              <a:rPr lang="he-IL" sz="3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אופיה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 או טיבה) של מערכת מופשטת בתוך אותה מערכת עצמה. </a:t>
            </a:r>
          </a:p>
          <a:p>
            <a:pPr marL="685800" indent="-514350" algn="r" rtl="1">
              <a:buFont typeface="+mj-lt"/>
              <a:buAutoNum type="arabicPeriod"/>
            </a:pP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על פי הייזנברג (החוק השני של </a:t>
            </a:r>
            <a:r>
              <a:rPr lang="he-IL" sz="3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התרמודינאמיקה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) כל ניסיון לעשות זאת (לנסות להבין ולסדר) בעולם </a:t>
            </a:r>
            <a:r>
              <a:rPr lang="he-IL" sz="3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האמיתי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 יחשוף אי וודאות ויחולל אי סדר. </a:t>
            </a:r>
          </a:p>
          <a:p>
            <a:pPr marL="685800" indent="-514350" algn="r" rtl="1">
              <a:buFont typeface="+mj-lt"/>
              <a:buAutoNum type="arabicPeriod"/>
            </a:pP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החוק השני של </a:t>
            </a:r>
            <a:r>
              <a:rPr lang="he-IL" sz="3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התרמודינאמיקה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קובע כי מערכות נוטות לאנטרופיה.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691" y="8430161"/>
            <a:ext cx="1274541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600" dirty="0"/>
              <a:t>קורט גדל</a:t>
            </a:r>
          </a:p>
          <a:p>
            <a:pPr algn="r"/>
            <a:r>
              <a:rPr lang="en-US" sz="1600" dirty="0"/>
              <a:t>Kurt Gödel</a:t>
            </a:r>
          </a:p>
          <a:p>
            <a:pPr algn="r"/>
            <a:r>
              <a:rPr lang="en-US" sz="1600" dirty="0" smtClean="0"/>
              <a:t>1906 </a:t>
            </a:r>
            <a:r>
              <a:rPr lang="en-US" sz="1600" dirty="0"/>
              <a:t>–‏ </a:t>
            </a:r>
            <a:r>
              <a:rPr lang="en-US" sz="1600" dirty="0" smtClean="0"/>
              <a:t>1978</a:t>
            </a:r>
          </a:p>
          <a:p>
            <a:pPr algn="r"/>
            <a:r>
              <a:rPr lang="he-IL" sz="1600" dirty="0" err="1" smtClean="0"/>
              <a:t>מתמתיקאי</a:t>
            </a:r>
            <a:r>
              <a:rPr lang="he-IL" sz="1600" dirty="0" smtClean="0"/>
              <a:t> שהציב לראשונה מצב ביניים בין הוכחה להפרכה של טענות </a:t>
            </a:r>
            <a:r>
              <a:rPr lang="he-IL" sz="1600" dirty="0" err="1" smtClean="0"/>
              <a:t>במתמתיקה</a:t>
            </a:r>
            <a:r>
              <a:rPr lang="he-IL" sz="1600" dirty="0"/>
              <a:t> </a:t>
            </a:r>
            <a:r>
              <a:rPr lang="he-IL" sz="1600" dirty="0" smtClean="0"/>
              <a:t>בתוך אותה מסגרת חישובית-  כלומר ישנן טענות </a:t>
            </a:r>
            <a:r>
              <a:rPr lang="he-IL" sz="1600" dirty="0" err="1" smtClean="0"/>
              <a:t>אמיתיות</a:t>
            </a:r>
            <a:r>
              <a:rPr lang="he-IL" sz="1600" dirty="0" smtClean="0"/>
              <a:t> שאינן ניתנות להוכחה.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4841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52500" y="-523800"/>
            <a:ext cx="11099799" cy="2158999"/>
          </a:xfrm>
        </p:spPr>
        <p:txBody>
          <a:bodyPr/>
          <a:lstStyle/>
          <a:p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גבולות המערכת 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ג'ון </a:t>
            </a:r>
            <a:r>
              <a:rPr lang="he-I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בויד</a:t>
            </a: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-194344" y="1421379"/>
            <a:ext cx="12745416" cy="7222603"/>
          </a:xfrm>
        </p:spPr>
        <p:txBody>
          <a:bodyPr/>
          <a:lstStyle/>
          <a:p>
            <a:pPr marL="171450" indent="0" algn="r" rtl="1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"למרבה המזל יש דרך מילוט....על ידי מהלך שכלתני ומכוון של יצירת תפישה גבוהה, רחבה וכללית יותר לייצוג המציאות". (הרחבת גבולות המערכת)</a:t>
            </a:r>
          </a:p>
          <a:p>
            <a:pPr marL="914400" indent="-742950" algn="r" rtl="1"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אנחנו בוחרים את גבולות החקירה ופרספקטיבה.</a:t>
            </a:r>
          </a:p>
          <a:p>
            <a:pPr marL="914400" indent="-742950" algn="r" rtl="1"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נתקענו-  הרחבה או צמצום יכולים להיות פתרון.</a:t>
            </a:r>
          </a:p>
          <a:p>
            <a:pPr marL="914400" indent="-742950" algn="r" rtl="1"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קביעת הגבולות נחלקת לשניים</a:t>
            </a:r>
          </a:p>
          <a:p>
            <a:pPr marL="1358900" lvl="1" indent="-742950" algn="r" rtl="1"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גבולות המערכת – הגבולות המאפשרים הבנה.</a:t>
            </a:r>
          </a:p>
          <a:p>
            <a:pPr marL="1358900" lvl="1" indent="-742950" algn="r" rtl="1"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גבולות המערכה – הגבולות התוחמים את רכיבי המערכת עליהם אנחנו יכולים (ורוצים) להשפיע)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502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OODA LOOP 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ג'ון </a:t>
            </a: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בויד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-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 descr="https://upload.wikimedia.org/wikipedia/commons/thumb/3/3a/OODA.Boyd.svg/929px-OODA.Boy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" y="3129767"/>
            <a:ext cx="12071125" cy="493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/>
          <p:cNvSpPr/>
          <p:nvPr/>
        </p:nvSpPr>
        <p:spPr>
          <a:xfrm>
            <a:off x="952500" y="8261176"/>
            <a:ext cx="107344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second O, orientation — as the repository of our genetic heritage, cultural tradition, and previous experiences — is the most important part of the O-O-D-A loop </a:t>
            </a:r>
            <a:r>
              <a:rPr lang="en-US" sz="2400" b="1" u="sng" dirty="0">
                <a:solidFill>
                  <a:srgbClr val="FF0000"/>
                </a:solidFill>
              </a:rPr>
              <a:t>since it shapes the way we observe, the way we decide, the way we act</a:t>
            </a:r>
            <a:endParaRPr lang="he-IL" sz="24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7476" y="2635797"/>
            <a:ext cx="144016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הבחנה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6273" y="2635798"/>
            <a:ext cx="144016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התמצאות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2567" y="2635800"/>
            <a:ext cx="144016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החלטה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30792" y="2635799"/>
            <a:ext cx="144016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פעולה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327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52498" y="0"/>
            <a:ext cx="11099799" cy="2158999"/>
          </a:xfrm>
        </p:spPr>
        <p:txBody>
          <a:bodyPr/>
          <a:lstStyle/>
          <a:p>
            <a:r>
              <a:rPr lang="en-US" b="1" dirty="0" smtClean="0"/>
              <a:t>Orientation- </a:t>
            </a:r>
            <a:r>
              <a:rPr lang="he-IL" b="1" dirty="0" smtClean="0"/>
              <a:t>התמצאות</a:t>
            </a:r>
            <a:endParaRPr lang="he-IL" dirty="0"/>
          </a:p>
        </p:txBody>
      </p:sp>
      <p:pic>
        <p:nvPicPr>
          <p:cNvPr id="1026" name="Picture 2" descr="https://upload.wikimedia.org/wikipedia/commons/thumb/3/3a/OODA.Boyd.svg/929px-OODA.Boy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2506" y="1492424"/>
            <a:ext cx="24997764" cy="1022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אליפסה 2"/>
          <p:cNvSpPr/>
          <p:nvPr/>
        </p:nvSpPr>
        <p:spPr>
          <a:xfrm>
            <a:off x="5581126" y="4233276"/>
            <a:ext cx="1842545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/>
              <a:t>מסורת תרבותית</a:t>
            </a:r>
            <a:endParaRPr lang="he-IL" sz="2400" dirty="0"/>
          </a:p>
        </p:txBody>
      </p:sp>
      <p:sp>
        <p:nvSpPr>
          <p:cNvPr id="5" name="אליפסה 4"/>
          <p:cNvSpPr/>
          <p:nvPr/>
        </p:nvSpPr>
        <p:spPr>
          <a:xfrm>
            <a:off x="7150472" y="5380856"/>
            <a:ext cx="1800201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/>
              <a:t>אנליזה (ניתוח)והיתוך</a:t>
            </a:r>
            <a:endParaRPr lang="he-IL" sz="2400" dirty="0"/>
          </a:p>
        </p:txBody>
      </p:sp>
      <p:sp>
        <p:nvSpPr>
          <p:cNvPr id="6" name="אליפסה 5"/>
          <p:cNvSpPr/>
          <p:nvPr/>
        </p:nvSpPr>
        <p:spPr>
          <a:xfrm>
            <a:off x="6430392" y="7037040"/>
            <a:ext cx="187220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/>
              <a:t>ניסיון</a:t>
            </a:r>
            <a:endParaRPr lang="he-IL" sz="2400" dirty="0"/>
          </a:p>
        </p:txBody>
      </p:sp>
      <p:sp>
        <p:nvSpPr>
          <p:cNvPr id="7" name="אליפסה 6"/>
          <p:cNvSpPr/>
          <p:nvPr/>
        </p:nvSpPr>
        <p:spPr>
          <a:xfrm>
            <a:off x="4270152" y="7037040"/>
            <a:ext cx="201622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/>
              <a:t>מידע חדש</a:t>
            </a:r>
            <a:endParaRPr lang="he-IL" sz="2400" dirty="0"/>
          </a:p>
        </p:txBody>
      </p:sp>
      <p:sp>
        <p:nvSpPr>
          <p:cNvPr id="8" name="אליפסה 7"/>
          <p:cNvSpPr/>
          <p:nvPr/>
        </p:nvSpPr>
        <p:spPr>
          <a:xfrm>
            <a:off x="3766096" y="5409192"/>
            <a:ext cx="1973879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/>
              <a:t>מורשת גנטית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8060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>
              <a:buSzPct val="25000"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ההישגים הנדרשים</a:t>
            </a:r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952500" y="2428528"/>
            <a:ext cx="11382547" cy="6286499"/>
          </a:xfrm>
        </p:spPr>
        <p:txBody>
          <a:bodyPr/>
          <a:lstStyle/>
          <a:p>
            <a:pPr algn="r" rtl="1"/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הבסיס הפילוסופי להבנת המורכבות של הסביבה האסטרטגית</a:t>
            </a:r>
          </a:p>
          <a:p>
            <a:pPr algn="r" rtl="1"/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הגדרות אסטרטגיה ומשמעותן</a:t>
            </a:r>
            <a:endParaRPr lang="he-IL" sz="4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3720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שער רביעי - היתוך</a:t>
            </a:r>
          </a:p>
        </p:txBody>
      </p:sp>
    </p:spTree>
    <p:extLst>
      <p:ext uri="{BB962C8B-B14F-4D97-AF65-F5344CB8AC3E}">
        <p14:creationId xmlns:p14="http://schemas.microsoft.com/office/powerpoint/2010/main" val="1916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EE0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952500" y="-5207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היתוך</a:t>
            </a:r>
          </a:p>
        </p:txBody>
      </p:sp>
      <p:sp>
        <p:nvSpPr>
          <p:cNvPr id="249" name="Shape 249"/>
          <p:cNvSpPr/>
          <p:nvPr/>
        </p:nvSpPr>
        <p:spPr>
          <a:xfrm>
            <a:off x="-93073" y="1020874"/>
            <a:ext cx="13095304" cy="862940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381000" dist="119618" rotWithShape="0">
              <a:srgbClr val="000000">
                <a:alpha val="74901"/>
              </a:srgbClr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971" y="3158828"/>
            <a:ext cx="2673215" cy="1221650"/>
          </a:xfrm>
          <a:prstGeom prst="rect">
            <a:avLst/>
          </a:prstGeom>
          <a:noFill/>
          <a:ln>
            <a:noFill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251" name="Shape 2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25773" y="5712696"/>
            <a:ext cx="3278328" cy="1485639"/>
          </a:xfrm>
          <a:prstGeom prst="rect">
            <a:avLst/>
          </a:prstGeom>
          <a:noFill/>
          <a:ln>
            <a:noFill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252" name="Shape 252"/>
          <p:cNvPicPr preferRelativeResize="0"/>
          <p:nvPr/>
        </p:nvPicPr>
        <p:blipFill/>
        <p:spPr>
          <a:xfrm>
            <a:off x="5223342" y="8228367"/>
            <a:ext cx="2683193" cy="136761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8455" dir="5400000" rotWithShape="0">
              <a:srgbClr val="000000"/>
            </a:outerShdw>
          </a:effectLst>
        </p:spPr>
      </p:pic>
      <p:sp>
        <p:nvSpPr>
          <p:cNvPr id="253" name="Shape 253"/>
          <p:cNvSpPr/>
          <p:nvPr/>
        </p:nvSpPr>
        <p:spPr>
          <a:xfrm>
            <a:off x="4615437" y="1905866"/>
            <a:ext cx="3899002" cy="656415"/>
          </a:xfrm>
          <a:prstGeom prst="rect">
            <a:avLst/>
          </a:prstGeom>
          <a:noFill/>
          <a:ln>
            <a:noFill/>
          </a:ln>
          <a:effectLst>
            <a:reflection endPos="40000" sy="-100000" algn="bl" rotWithShape="0"/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התיאוריה המסדרת</a:t>
            </a:r>
          </a:p>
        </p:txBody>
      </p:sp>
      <p:sp>
        <p:nvSpPr>
          <p:cNvPr id="254" name="Shape 254"/>
          <p:cNvSpPr/>
          <p:nvPr/>
        </p:nvSpPr>
        <p:spPr>
          <a:xfrm>
            <a:off x="4541951" y="4793928"/>
            <a:ext cx="4509793" cy="656414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הדוקטרינה המאפשרת</a:t>
            </a:r>
          </a:p>
        </p:txBody>
      </p:sp>
      <p:sp>
        <p:nvSpPr>
          <p:cNvPr id="255" name="Shape 255"/>
          <p:cNvSpPr/>
          <p:nvPr/>
        </p:nvSpPr>
        <p:spPr>
          <a:xfrm>
            <a:off x="4977982" y="7385143"/>
            <a:ext cx="3173911" cy="65641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התכנון היישומי</a:t>
            </a:r>
          </a:p>
        </p:txBody>
      </p:sp>
      <p:pic>
        <p:nvPicPr>
          <p:cNvPr id="12" name="תמונה 11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222875" y="8228013"/>
            <a:ext cx="2682875" cy="1368425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52500" y="-451792"/>
            <a:ext cx="11099799" cy="2158999"/>
          </a:xfrm>
        </p:spPr>
        <p:txBody>
          <a:bodyPr/>
          <a:lstStyle/>
          <a:p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ניתוח אירוע להדגמת רעיון גבולות המערכת וגבולות המערכה: השוהים הבלתי חוקיים</a:t>
            </a:r>
            <a:endParaRPr lang="he-IL" sz="4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568085" y="4384180"/>
            <a:ext cx="4536504" cy="2952328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6718424" y="3983087"/>
            <a:ext cx="141096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הקו הירוק</a:t>
            </a: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5188266" y="6241254"/>
            <a:ext cx="129614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/>
              <a:t>מעסיק</a:t>
            </a:r>
            <a:endParaRPr lang="he-IL" sz="2800" b="1" dirty="0"/>
          </a:p>
        </p:txBody>
      </p:sp>
      <p:sp>
        <p:nvSpPr>
          <p:cNvPr id="7" name="מלבן 6"/>
          <p:cNvSpPr/>
          <p:nvPr/>
        </p:nvSpPr>
        <p:spPr>
          <a:xfrm>
            <a:off x="3821717" y="5123314"/>
            <a:ext cx="129614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/>
              <a:t>מוביל</a:t>
            </a:r>
            <a:endParaRPr lang="he-IL" sz="2800" b="1" dirty="0"/>
          </a:p>
        </p:txBody>
      </p:sp>
      <p:sp>
        <p:nvSpPr>
          <p:cNvPr id="8" name="מלבן 7"/>
          <p:cNvSpPr/>
          <p:nvPr/>
        </p:nvSpPr>
        <p:spPr>
          <a:xfrm>
            <a:off x="6667636" y="5212272"/>
            <a:ext cx="129614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/>
              <a:t>מלין</a:t>
            </a:r>
            <a:endParaRPr lang="he-IL" sz="2800" b="1" dirty="0"/>
          </a:p>
        </p:txBody>
      </p:sp>
      <p:cxnSp>
        <p:nvCxnSpPr>
          <p:cNvPr id="22" name="מחבר חץ ישר 21"/>
          <p:cNvCxnSpPr>
            <a:endCxn id="5" idx="1"/>
          </p:cNvCxnSpPr>
          <p:nvPr/>
        </p:nvCxnSpPr>
        <p:spPr>
          <a:xfrm>
            <a:off x="4414168" y="5771386"/>
            <a:ext cx="774098" cy="793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V="1">
            <a:off x="6484409" y="5860344"/>
            <a:ext cx="1178367" cy="744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9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3568085" y="4384180"/>
            <a:ext cx="4536504" cy="2952328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6718424" y="3983087"/>
            <a:ext cx="141096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הקו הירוק</a:t>
            </a: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5188266" y="6241254"/>
            <a:ext cx="129614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/>
              <a:t>מעסיק</a:t>
            </a:r>
            <a:endParaRPr lang="he-IL" sz="2800" b="1" dirty="0"/>
          </a:p>
        </p:txBody>
      </p:sp>
      <p:sp>
        <p:nvSpPr>
          <p:cNvPr id="7" name="מלבן 6"/>
          <p:cNvSpPr/>
          <p:nvPr/>
        </p:nvSpPr>
        <p:spPr>
          <a:xfrm>
            <a:off x="3821717" y="5123314"/>
            <a:ext cx="129614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/>
              <a:t>מוביל</a:t>
            </a:r>
            <a:endParaRPr lang="he-IL" sz="2800" b="1" dirty="0"/>
          </a:p>
        </p:txBody>
      </p:sp>
      <p:sp>
        <p:nvSpPr>
          <p:cNvPr id="8" name="מלבן 7"/>
          <p:cNvSpPr/>
          <p:nvPr/>
        </p:nvSpPr>
        <p:spPr>
          <a:xfrm>
            <a:off x="6667636" y="5212272"/>
            <a:ext cx="129614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/>
              <a:t>מלין</a:t>
            </a:r>
            <a:endParaRPr lang="he-IL" sz="2800" b="1" dirty="0"/>
          </a:p>
        </p:txBody>
      </p:sp>
      <p:sp>
        <p:nvSpPr>
          <p:cNvPr id="9" name="מלבן 8"/>
          <p:cNvSpPr/>
          <p:nvPr/>
        </p:nvSpPr>
        <p:spPr>
          <a:xfrm>
            <a:off x="1242551" y="3148608"/>
            <a:ext cx="9217024" cy="5328592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8446616" y="2769404"/>
            <a:ext cx="27100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מדינת ישראל </a:t>
            </a:r>
            <a:endParaRPr lang="he-IL" sz="2800" b="1" dirty="0"/>
          </a:p>
        </p:txBody>
      </p:sp>
      <p:sp>
        <p:nvSpPr>
          <p:cNvPr id="11" name="אליפסה 10"/>
          <p:cNvSpPr/>
          <p:nvPr/>
        </p:nvSpPr>
        <p:spPr>
          <a:xfrm>
            <a:off x="1328421" y="3220616"/>
            <a:ext cx="2034237" cy="16146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ישוב המוצא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1425836" y="6934542"/>
            <a:ext cx="2034237" cy="16146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ישוב מקפצה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8474756" y="6889326"/>
            <a:ext cx="2034237" cy="16146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דרכי תנועה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8425338" y="3220616"/>
            <a:ext cx="2034237" cy="16146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מכשול התפר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אליפסה 20"/>
          <p:cNvSpPr/>
          <p:nvPr/>
        </p:nvSpPr>
        <p:spPr>
          <a:xfrm>
            <a:off x="4414168" y="3201469"/>
            <a:ext cx="2663115" cy="98574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מע' אכיפת החוק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מחבר חץ ישר 21"/>
          <p:cNvCxnSpPr>
            <a:endCxn id="5" idx="1"/>
          </p:cNvCxnSpPr>
          <p:nvPr/>
        </p:nvCxnSpPr>
        <p:spPr>
          <a:xfrm>
            <a:off x="4414168" y="5771386"/>
            <a:ext cx="774098" cy="793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V="1">
            <a:off x="6484409" y="5860344"/>
            <a:ext cx="1178367" cy="744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חץ ישר 25"/>
          <p:cNvCxnSpPr>
            <a:endCxn id="12" idx="0"/>
          </p:cNvCxnSpPr>
          <p:nvPr/>
        </p:nvCxnSpPr>
        <p:spPr>
          <a:xfrm>
            <a:off x="2442954" y="4813469"/>
            <a:ext cx="1" cy="2121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/>
          <p:cNvCxnSpPr>
            <a:stCxn id="12" idx="6"/>
            <a:endCxn id="13" idx="2"/>
          </p:cNvCxnSpPr>
          <p:nvPr/>
        </p:nvCxnSpPr>
        <p:spPr>
          <a:xfrm flipV="1">
            <a:off x="3460073" y="7696659"/>
            <a:ext cx="5014683" cy="45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>
            <a:stCxn id="13" idx="0"/>
          </p:cNvCxnSpPr>
          <p:nvPr/>
        </p:nvCxnSpPr>
        <p:spPr>
          <a:xfrm flipH="1" flipV="1">
            <a:off x="9491874" y="4907290"/>
            <a:ext cx="1" cy="1982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>
            <a:endCxn id="21" idx="6"/>
          </p:cNvCxnSpPr>
          <p:nvPr/>
        </p:nvCxnSpPr>
        <p:spPr>
          <a:xfrm flipH="1" flipV="1">
            <a:off x="7077283" y="3694340"/>
            <a:ext cx="1391460" cy="41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כותרת 1"/>
          <p:cNvSpPr txBox="1">
            <a:spLocks/>
          </p:cNvSpPr>
          <p:nvPr/>
        </p:nvSpPr>
        <p:spPr>
          <a:xfrm>
            <a:off x="952500" y="-451792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he-IL" sz="4800" b="1" smtClean="0">
                <a:latin typeface="David" panose="020E0502060401010101" pitchFamily="34" charset="-79"/>
                <a:cs typeface="David" panose="020E0502060401010101" pitchFamily="34" charset="-79"/>
              </a:rPr>
              <a:t>ניתוח אירוע להדגמת רעיון גבולות המערכת וגבולות המערכה: השוהים הבלתי חוקיים</a:t>
            </a:r>
            <a:endParaRPr lang="he-IL" sz="4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692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3568085" y="4384180"/>
            <a:ext cx="4536504" cy="2952328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6718424" y="3983087"/>
            <a:ext cx="141096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הקו הירוק</a:t>
            </a: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5188266" y="6241254"/>
            <a:ext cx="129614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/>
              <a:t>מעסיק</a:t>
            </a:r>
            <a:endParaRPr lang="he-IL" sz="2800" b="1" dirty="0"/>
          </a:p>
        </p:txBody>
      </p:sp>
      <p:sp>
        <p:nvSpPr>
          <p:cNvPr id="7" name="מלבן 6"/>
          <p:cNvSpPr/>
          <p:nvPr/>
        </p:nvSpPr>
        <p:spPr>
          <a:xfrm>
            <a:off x="3821717" y="5123314"/>
            <a:ext cx="129614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/>
              <a:t>מוביל</a:t>
            </a:r>
            <a:endParaRPr lang="he-IL" sz="2800" b="1" dirty="0"/>
          </a:p>
        </p:txBody>
      </p:sp>
      <p:sp>
        <p:nvSpPr>
          <p:cNvPr id="8" name="מלבן 7"/>
          <p:cNvSpPr/>
          <p:nvPr/>
        </p:nvSpPr>
        <p:spPr>
          <a:xfrm>
            <a:off x="6667636" y="5212272"/>
            <a:ext cx="129614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/>
              <a:t>מלין</a:t>
            </a:r>
            <a:endParaRPr lang="he-IL" sz="2800" b="1" dirty="0"/>
          </a:p>
        </p:txBody>
      </p:sp>
      <p:sp>
        <p:nvSpPr>
          <p:cNvPr id="9" name="מלבן 8"/>
          <p:cNvSpPr/>
          <p:nvPr/>
        </p:nvSpPr>
        <p:spPr>
          <a:xfrm>
            <a:off x="1242551" y="3148608"/>
            <a:ext cx="9217024" cy="5328592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8446616" y="2769404"/>
            <a:ext cx="27100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מדינת ישראל </a:t>
            </a:r>
            <a:endParaRPr lang="he-IL" sz="2800" b="1" dirty="0"/>
          </a:p>
        </p:txBody>
      </p:sp>
      <p:sp>
        <p:nvSpPr>
          <p:cNvPr id="11" name="אליפסה 10"/>
          <p:cNvSpPr/>
          <p:nvPr/>
        </p:nvSpPr>
        <p:spPr>
          <a:xfrm>
            <a:off x="1328421" y="3220616"/>
            <a:ext cx="2034237" cy="16146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ישוב המוצא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1425836" y="6934542"/>
            <a:ext cx="2034237" cy="16146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ישוב מקפצה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8474756" y="6889326"/>
            <a:ext cx="2034237" cy="16146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דרכי תנועה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8425338" y="3220616"/>
            <a:ext cx="2034237" cy="16146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מכשול התפר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613115" y="1707207"/>
            <a:ext cx="11865949" cy="77060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9454728" y="1257236"/>
            <a:ext cx="297068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b="1" dirty="0" smtClean="0"/>
              <a:t>החברה הפלסטינית</a:t>
            </a:r>
            <a:endParaRPr lang="he-IL" sz="2800" b="1" dirty="0"/>
          </a:p>
        </p:txBody>
      </p:sp>
      <p:sp>
        <p:nvSpPr>
          <p:cNvPr id="17" name="מלבן מעוגל 16"/>
          <p:cNvSpPr/>
          <p:nvPr/>
        </p:nvSpPr>
        <p:spPr>
          <a:xfrm>
            <a:off x="4995632" y="1862660"/>
            <a:ext cx="2579166" cy="988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כלכלה</a:t>
            </a:r>
            <a:endParaRPr lang="he-IL" sz="3600" dirty="0"/>
          </a:p>
        </p:txBody>
      </p:sp>
      <p:sp>
        <p:nvSpPr>
          <p:cNvPr id="18" name="מלבן מעוגל 17"/>
          <p:cNvSpPr/>
          <p:nvPr/>
        </p:nvSpPr>
        <p:spPr>
          <a:xfrm>
            <a:off x="1021487" y="1828002"/>
            <a:ext cx="2579166" cy="988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שלטון</a:t>
            </a:r>
            <a:endParaRPr lang="he-IL" sz="3600" dirty="0"/>
          </a:p>
        </p:txBody>
      </p:sp>
      <p:sp>
        <p:nvSpPr>
          <p:cNvPr id="19" name="מלבן מעוגל 18"/>
          <p:cNvSpPr/>
          <p:nvPr/>
        </p:nvSpPr>
        <p:spPr>
          <a:xfrm>
            <a:off x="9554105" y="1844466"/>
            <a:ext cx="2579166" cy="988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חינוך</a:t>
            </a:r>
            <a:endParaRPr lang="he-IL" sz="3600" dirty="0"/>
          </a:p>
        </p:txBody>
      </p:sp>
      <p:sp>
        <p:nvSpPr>
          <p:cNvPr id="20" name="מלבן מעוגל 19"/>
          <p:cNvSpPr/>
          <p:nvPr/>
        </p:nvSpPr>
        <p:spPr>
          <a:xfrm>
            <a:off x="10681425" y="4223324"/>
            <a:ext cx="1639706" cy="988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err="1" smtClean="0"/>
              <a:t>ארב"ל</a:t>
            </a:r>
            <a:endParaRPr lang="he-IL" sz="3600" dirty="0"/>
          </a:p>
        </p:txBody>
      </p:sp>
      <p:sp>
        <p:nvSpPr>
          <p:cNvPr id="21" name="אליפסה 20"/>
          <p:cNvSpPr/>
          <p:nvPr/>
        </p:nvSpPr>
        <p:spPr>
          <a:xfrm>
            <a:off x="4414168" y="3201469"/>
            <a:ext cx="2663115" cy="98574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מע' אכיפת החוק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מחבר חץ ישר 21"/>
          <p:cNvCxnSpPr>
            <a:endCxn id="5" idx="1"/>
          </p:cNvCxnSpPr>
          <p:nvPr/>
        </p:nvCxnSpPr>
        <p:spPr>
          <a:xfrm>
            <a:off x="4414168" y="5771386"/>
            <a:ext cx="774098" cy="793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V="1">
            <a:off x="6484409" y="5860344"/>
            <a:ext cx="1178367" cy="744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חץ ישר 25"/>
          <p:cNvCxnSpPr>
            <a:endCxn id="12" idx="0"/>
          </p:cNvCxnSpPr>
          <p:nvPr/>
        </p:nvCxnSpPr>
        <p:spPr>
          <a:xfrm>
            <a:off x="2442954" y="4813469"/>
            <a:ext cx="1" cy="2121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/>
          <p:cNvCxnSpPr>
            <a:stCxn id="12" idx="6"/>
            <a:endCxn id="13" idx="2"/>
          </p:cNvCxnSpPr>
          <p:nvPr/>
        </p:nvCxnSpPr>
        <p:spPr>
          <a:xfrm flipV="1">
            <a:off x="3460073" y="7696659"/>
            <a:ext cx="5014683" cy="45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>
            <a:stCxn id="13" idx="0"/>
          </p:cNvCxnSpPr>
          <p:nvPr/>
        </p:nvCxnSpPr>
        <p:spPr>
          <a:xfrm flipH="1" flipV="1">
            <a:off x="9491874" y="4907290"/>
            <a:ext cx="1" cy="1982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>
            <a:endCxn id="21" idx="6"/>
          </p:cNvCxnSpPr>
          <p:nvPr/>
        </p:nvCxnSpPr>
        <p:spPr>
          <a:xfrm flipH="1" flipV="1">
            <a:off x="7077283" y="3694340"/>
            <a:ext cx="1391460" cy="41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>
            <a:stCxn id="19" idx="1"/>
            <a:endCxn id="17" idx="3"/>
          </p:cNvCxnSpPr>
          <p:nvPr/>
        </p:nvCxnSpPr>
        <p:spPr>
          <a:xfrm flipH="1">
            <a:off x="7574798" y="2338940"/>
            <a:ext cx="1979307" cy="18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/>
          <p:cNvCxnSpPr>
            <a:stCxn id="17" idx="1"/>
            <a:endCxn id="18" idx="3"/>
          </p:cNvCxnSpPr>
          <p:nvPr/>
        </p:nvCxnSpPr>
        <p:spPr>
          <a:xfrm flipH="1" flipV="1">
            <a:off x="3600653" y="2322476"/>
            <a:ext cx="1394979" cy="34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מרפקי 42"/>
          <p:cNvCxnSpPr/>
          <p:nvPr/>
        </p:nvCxnSpPr>
        <p:spPr>
          <a:xfrm>
            <a:off x="952470" y="2348037"/>
            <a:ext cx="10204161" cy="6561211"/>
          </a:xfrm>
          <a:prstGeom prst="bentConnector3">
            <a:avLst>
              <a:gd name="adj1" fmla="val -164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חץ ישר 51"/>
          <p:cNvCxnSpPr/>
          <p:nvPr/>
        </p:nvCxnSpPr>
        <p:spPr>
          <a:xfrm flipV="1">
            <a:off x="11156631" y="5212272"/>
            <a:ext cx="0" cy="3696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כותרת 1"/>
          <p:cNvSpPr>
            <a:spLocks noGrp="1"/>
          </p:cNvSpPr>
          <p:nvPr>
            <p:ph type="title"/>
          </p:nvPr>
        </p:nvSpPr>
        <p:spPr>
          <a:xfrm>
            <a:off x="952500" y="-452438"/>
            <a:ext cx="11099800" cy="2159001"/>
          </a:xfrm>
        </p:spPr>
        <p:txBody>
          <a:bodyPr/>
          <a:lstStyle/>
          <a:p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ניתוח אירוע להדגמת רעיון גבולות המערכת וגבולות המערכה: השוהים הבלתי חוקיים</a:t>
            </a:r>
            <a:endParaRPr lang="he-IL" sz="4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551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52500" y="-451792"/>
            <a:ext cx="11099799" cy="2158999"/>
          </a:xfrm>
        </p:spPr>
        <p:txBody>
          <a:bodyPr/>
          <a:lstStyle/>
          <a:p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גבולות המערכת מאפשרים הבנת הבעיה. גבולות המערכה מאפשרים טיפול בבעיה</a:t>
            </a:r>
            <a:endParaRPr lang="he-IL" sz="4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568085" y="4384180"/>
            <a:ext cx="4536504" cy="2952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6718424" y="3983087"/>
            <a:ext cx="141096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הקו הירוק</a:t>
            </a: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5188266" y="6241254"/>
            <a:ext cx="129614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/>
              <a:t>מעסיק</a:t>
            </a:r>
            <a:endParaRPr lang="he-IL" sz="2800" b="1" dirty="0"/>
          </a:p>
        </p:txBody>
      </p:sp>
      <p:sp>
        <p:nvSpPr>
          <p:cNvPr id="7" name="מלבן 6"/>
          <p:cNvSpPr/>
          <p:nvPr/>
        </p:nvSpPr>
        <p:spPr>
          <a:xfrm>
            <a:off x="3821717" y="5123314"/>
            <a:ext cx="129614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/>
              <a:t>מוביל</a:t>
            </a:r>
            <a:endParaRPr lang="he-IL" sz="2800" b="1" dirty="0"/>
          </a:p>
        </p:txBody>
      </p:sp>
      <p:sp>
        <p:nvSpPr>
          <p:cNvPr id="8" name="מלבן 7"/>
          <p:cNvSpPr/>
          <p:nvPr/>
        </p:nvSpPr>
        <p:spPr>
          <a:xfrm>
            <a:off x="6667636" y="5212272"/>
            <a:ext cx="129614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/>
              <a:t>מלין</a:t>
            </a:r>
            <a:endParaRPr lang="he-IL" sz="2800" b="1" dirty="0"/>
          </a:p>
        </p:txBody>
      </p:sp>
      <p:sp>
        <p:nvSpPr>
          <p:cNvPr id="9" name="מלבן 8"/>
          <p:cNvSpPr/>
          <p:nvPr/>
        </p:nvSpPr>
        <p:spPr>
          <a:xfrm>
            <a:off x="1242551" y="3148608"/>
            <a:ext cx="9217024" cy="532859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8446616" y="2769404"/>
            <a:ext cx="27100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מדינת ישראל </a:t>
            </a:r>
            <a:endParaRPr lang="he-IL" sz="2800" b="1" dirty="0"/>
          </a:p>
        </p:txBody>
      </p:sp>
      <p:sp>
        <p:nvSpPr>
          <p:cNvPr id="11" name="אליפסה 10"/>
          <p:cNvSpPr/>
          <p:nvPr/>
        </p:nvSpPr>
        <p:spPr>
          <a:xfrm>
            <a:off x="1328421" y="3220616"/>
            <a:ext cx="2034237" cy="16146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ישוב המוצא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1425836" y="6934542"/>
            <a:ext cx="2034237" cy="16146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ישוב מקפצה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8474756" y="6889326"/>
            <a:ext cx="2034237" cy="16146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דרכי תנועה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8425338" y="3220616"/>
            <a:ext cx="2034237" cy="16146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מכשול התפר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613115" y="1707207"/>
            <a:ext cx="11865949" cy="770609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9454728" y="1257236"/>
            <a:ext cx="297068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b="1" dirty="0" smtClean="0"/>
              <a:t>החברה הפלסטינית</a:t>
            </a:r>
            <a:endParaRPr lang="he-IL" sz="2800" b="1" dirty="0"/>
          </a:p>
        </p:txBody>
      </p:sp>
      <p:sp>
        <p:nvSpPr>
          <p:cNvPr id="17" name="מלבן מעוגל 16"/>
          <p:cNvSpPr/>
          <p:nvPr/>
        </p:nvSpPr>
        <p:spPr>
          <a:xfrm>
            <a:off x="778470" y="1862046"/>
            <a:ext cx="2579166" cy="988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כלכלה</a:t>
            </a:r>
            <a:endParaRPr lang="he-IL" sz="3600" dirty="0"/>
          </a:p>
        </p:txBody>
      </p:sp>
      <p:sp>
        <p:nvSpPr>
          <p:cNvPr id="18" name="מלבן מעוגל 17"/>
          <p:cNvSpPr/>
          <p:nvPr/>
        </p:nvSpPr>
        <p:spPr>
          <a:xfrm>
            <a:off x="5083610" y="1855602"/>
            <a:ext cx="2579166" cy="988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שלטון</a:t>
            </a:r>
            <a:endParaRPr lang="he-IL" sz="3600" dirty="0"/>
          </a:p>
        </p:txBody>
      </p:sp>
      <p:sp>
        <p:nvSpPr>
          <p:cNvPr id="19" name="מלבן מעוגל 18"/>
          <p:cNvSpPr/>
          <p:nvPr/>
        </p:nvSpPr>
        <p:spPr>
          <a:xfrm>
            <a:off x="9554105" y="1844466"/>
            <a:ext cx="2579166" cy="988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חינוך</a:t>
            </a:r>
            <a:endParaRPr lang="he-IL" sz="3600" dirty="0"/>
          </a:p>
        </p:txBody>
      </p:sp>
      <p:sp>
        <p:nvSpPr>
          <p:cNvPr id="20" name="מלבן מעוגל 19"/>
          <p:cNvSpPr/>
          <p:nvPr/>
        </p:nvSpPr>
        <p:spPr>
          <a:xfrm>
            <a:off x="10681425" y="4223324"/>
            <a:ext cx="1639706" cy="988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err="1" smtClean="0"/>
              <a:t>ארב"ל</a:t>
            </a:r>
            <a:endParaRPr lang="he-IL" sz="3600" dirty="0"/>
          </a:p>
        </p:txBody>
      </p:sp>
      <p:sp>
        <p:nvSpPr>
          <p:cNvPr id="21" name="אליפסה 20"/>
          <p:cNvSpPr/>
          <p:nvPr/>
        </p:nvSpPr>
        <p:spPr>
          <a:xfrm>
            <a:off x="4414168" y="3201469"/>
            <a:ext cx="2663115" cy="98574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מע' אכיפת החוק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צורה חופשית 5"/>
          <p:cNvSpPr/>
          <p:nvPr/>
        </p:nvSpPr>
        <p:spPr>
          <a:xfrm>
            <a:off x="159768" y="1518846"/>
            <a:ext cx="10996863" cy="7628021"/>
          </a:xfrm>
          <a:custGeom>
            <a:avLst/>
            <a:gdLst>
              <a:gd name="connsiteX0" fmla="*/ 3368842 w 10996863"/>
              <a:gd name="connsiteY0" fmla="*/ 0 h 7628021"/>
              <a:gd name="connsiteX1" fmla="*/ 505326 w 10996863"/>
              <a:gd name="connsiteY1" fmla="*/ 72190 h 7628021"/>
              <a:gd name="connsiteX2" fmla="*/ 0 w 10996863"/>
              <a:gd name="connsiteY2" fmla="*/ 1395663 h 7628021"/>
              <a:gd name="connsiteX3" fmla="*/ 1130968 w 10996863"/>
              <a:gd name="connsiteY3" fmla="*/ 3561348 h 7628021"/>
              <a:gd name="connsiteX4" fmla="*/ 1395663 w 10996863"/>
              <a:gd name="connsiteY4" fmla="*/ 5197642 h 7628021"/>
              <a:gd name="connsiteX5" fmla="*/ 433137 w 10996863"/>
              <a:gd name="connsiteY5" fmla="*/ 6593305 h 7628021"/>
              <a:gd name="connsiteX6" fmla="*/ 1588168 w 10996863"/>
              <a:gd name="connsiteY6" fmla="*/ 7531769 h 7628021"/>
              <a:gd name="connsiteX7" fmla="*/ 7146758 w 10996863"/>
              <a:gd name="connsiteY7" fmla="*/ 7628021 h 7628021"/>
              <a:gd name="connsiteX8" fmla="*/ 10948737 w 10996863"/>
              <a:gd name="connsiteY8" fmla="*/ 7243011 h 7628021"/>
              <a:gd name="connsiteX9" fmla="*/ 10635916 w 10996863"/>
              <a:gd name="connsiteY9" fmla="*/ 5654842 h 7628021"/>
              <a:gd name="connsiteX10" fmla="*/ 10010274 w 10996863"/>
              <a:gd name="connsiteY10" fmla="*/ 4331369 h 7628021"/>
              <a:gd name="connsiteX11" fmla="*/ 10996863 w 10996863"/>
              <a:gd name="connsiteY11" fmla="*/ 2261937 h 7628021"/>
              <a:gd name="connsiteX12" fmla="*/ 9529010 w 10996863"/>
              <a:gd name="connsiteY12" fmla="*/ 1780674 h 7628021"/>
              <a:gd name="connsiteX13" fmla="*/ 7868653 w 10996863"/>
              <a:gd name="connsiteY13" fmla="*/ 2021305 h 7628021"/>
              <a:gd name="connsiteX14" fmla="*/ 8157410 w 10996863"/>
              <a:gd name="connsiteY14" fmla="*/ 3609474 h 7628021"/>
              <a:gd name="connsiteX15" fmla="*/ 7940842 w 10996863"/>
              <a:gd name="connsiteY15" fmla="*/ 6136105 h 7628021"/>
              <a:gd name="connsiteX16" fmla="*/ 4451684 w 10996863"/>
              <a:gd name="connsiteY16" fmla="*/ 6280484 h 7628021"/>
              <a:gd name="connsiteX17" fmla="*/ 2646947 w 10996863"/>
              <a:gd name="connsiteY17" fmla="*/ 4981074 h 7628021"/>
              <a:gd name="connsiteX18" fmla="*/ 3416968 w 10996863"/>
              <a:gd name="connsiteY18" fmla="*/ 2863516 h 7628021"/>
              <a:gd name="connsiteX19" fmla="*/ 3368842 w 10996863"/>
              <a:gd name="connsiteY19" fmla="*/ 0 h 762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96863" h="7628021">
                <a:moveTo>
                  <a:pt x="3368842" y="0"/>
                </a:moveTo>
                <a:lnTo>
                  <a:pt x="505326" y="72190"/>
                </a:lnTo>
                <a:lnTo>
                  <a:pt x="0" y="1395663"/>
                </a:lnTo>
                <a:lnTo>
                  <a:pt x="1130968" y="3561348"/>
                </a:lnTo>
                <a:lnTo>
                  <a:pt x="1395663" y="5197642"/>
                </a:lnTo>
                <a:lnTo>
                  <a:pt x="433137" y="6593305"/>
                </a:lnTo>
                <a:lnTo>
                  <a:pt x="1588168" y="7531769"/>
                </a:lnTo>
                <a:lnTo>
                  <a:pt x="7146758" y="7628021"/>
                </a:lnTo>
                <a:lnTo>
                  <a:pt x="10948737" y="7243011"/>
                </a:lnTo>
                <a:lnTo>
                  <a:pt x="10635916" y="5654842"/>
                </a:lnTo>
                <a:lnTo>
                  <a:pt x="10010274" y="4331369"/>
                </a:lnTo>
                <a:lnTo>
                  <a:pt x="10996863" y="2261937"/>
                </a:lnTo>
                <a:lnTo>
                  <a:pt x="9529010" y="1780674"/>
                </a:lnTo>
                <a:lnTo>
                  <a:pt x="7868653" y="2021305"/>
                </a:lnTo>
                <a:lnTo>
                  <a:pt x="8157410" y="3609474"/>
                </a:lnTo>
                <a:lnTo>
                  <a:pt x="7940842" y="6136105"/>
                </a:lnTo>
                <a:lnTo>
                  <a:pt x="4451684" y="6280484"/>
                </a:lnTo>
                <a:lnTo>
                  <a:pt x="2646947" y="4981074"/>
                </a:lnTo>
                <a:lnTo>
                  <a:pt x="3416968" y="2863516"/>
                </a:lnTo>
                <a:lnTo>
                  <a:pt x="3368842" y="0"/>
                </a:lnTo>
                <a:close/>
              </a:path>
            </a:pathLst>
          </a:custGeom>
          <a:solidFill>
            <a:schemeClr val="bg1">
              <a:lumMod val="85000"/>
              <a:alpha val="37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405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12415479" cy="1625600"/>
          </a:xfrm>
        </p:spPr>
        <p:txBody>
          <a:bodyPr>
            <a:noAutofit/>
          </a:bodyPr>
          <a:lstStyle/>
          <a:p>
            <a:pPr algn="r"/>
            <a:r>
              <a:rPr lang="he-I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הבנת המערכת ככלי להגיית מערכה</a:t>
            </a:r>
            <a:endParaRPr lang="he-IL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3" name="קבוצה 19"/>
          <p:cNvGrpSpPr/>
          <p:nvPr/>
        </p:nvGrpSpPr>
        <p:grpSpPr>
          <a:xfrm>
            <a:off x="4697593" y="1856013"/>
            <a:ext cx="3812813" cy="3573150"/>
            <a:chOff x="3302995" y="1305009"/>
            <a:chExt cx="2680884" cy="2512371"/>
          </a:xfrm>
        </p:grpSpPr>
        <p:sp>
          <p:nvSpPr>
            <p:cNvPr id="21" name="אליפסה 20"/>
            <p:cNvSpPr/>
            <p:nvPr/>
          </p:nvSpPr>
          <p:spPr>
            <a:xfrm>
              <a:off x="3404486" y="1410329"/>
              <a:ext cx="2470243" cy="857883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52400" prstMaterial="matte"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חץ למטה 22"/>
            <p:cNvSpPr/>
            <p:nvPr/>
          </p:nvSpPr>
          <p:spPr>
            <a:xfrm>
              <a:off x="4404073" y="3510994"/>
              <a:ext cx="478729" cy="306386"/>
            </a:xfrm>
            <a:prstGeom prst="downArrow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צורה חופשית 24"/>
            <p:cNvSpPr/>
            <p:nvPr/>
          </p:nvSpPr>
          <p:spPr>
            <a:xfrm>
              <a:off x="4302582" y="2334468"/>
              <a:ext cx="861712" cy="861712"/>
            </a:xfrm>
            <a:custGeom>
              <a:avLst/>
              <a:gdLst>
                <a:gd name="connsiteX0" fmla="*/ 0 w 861712"/>
                <a:gd name="connsiteY0" fmla="*/ 430856 h 861712"/>
                <a:gd name="connsiteX1" fmla="*/ 126195 w 861712"/>
                <a:gd name="connsiteY1" fmla="*/ 126195 h 861712"/>
                <a:gd name="connsiteX2" fmla="*/ 430857 w 861712"/>
                <a:gd name="connsiteY2" fmla="*/ 1 h 861712"/>
                <a:gd name="connsiteX3" fmla="*/ 735518 w 861712"/>
                <a:gd name="connsiteY3" fmla="*/ 126196 h 861712"/>
                <a:gd name="connsiteX4" fmla="*/ 861712 w 861712"/>
                <a:gd name="connsiteY4" fmla="*/ 430858 h 861712"/>
                <a:gd name="connsiteX5" fmla="*/ 735517 w 861712"/>
                <a:gd name="connsiteY5" fmla="*/ 735519 h 861712"/>
                <a:gd name="connsiteX6" fmla="*/ 430856 w 861712"/>
                <a:gd name="connsiteY6" fmla="*/ 861714 h 861712"/>
                <a:gd name="connsiteX7" fmla="*/ 126195 w 861712"/>
                <a:gd name="connsiteY7" fmla="*/ 735519 h 861712"/>
                <a:gd name="connsiteX8" fmla="*/ 0 w 861712"/>
                <a:gd name="connsiteY8" fmla="*/ 430858 h 861712"/>
                <a:gd name="connsiteX9" fmla="*/ 0 w 861712"/>
                <a:gd name="connsiteY9" fmla="*/ 430856 h 86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1712" h="861712">
                  <a:moveTo>
                    <a:pt x="0" y="430856"/>
                  </a:moveTo>
                  <a:cubicBezTo>
                    <a:pt x="0" y="316586"/>
                    <a:pt x="45394" y="206996"/>
                    <a:pt x="126195" y="126195"/>
                  </a:cubicBezTo>
                  <a:cubicBezTo>
                    <a:pt x="206996" y="45394"/>
                    <a:pt x="316586" y="0"/>
                    <a:pt x="430857" y="1"/>
                  </a:cubicBezTo>
                  <a:cubicBezTo>
                    <a:pt x="545127" y="1"/>
                    <a:pt x="654717" y="45395"/>
                    <a:pt x="735518" y="126196"/>
                  </a:cubicBezTo>
                  <a:cubicBezTo>
                    <a:pt x="816319" y="206997"/>
                    <a:pt x="861713" y="316587"/>
                    <a:pt x="861712" y="430858"/>
                  </a:cubicBezTo>
                  <a:cubicBezTo>
                    <a:pt x="861712" y="545128"/>
                    <a:pt x="816318" y="654718"/>
                    <a:pt x="735517" y="735519"/>
                  </a:cubicBezTo>
                  <a:cubicBezTo>
                    <a:pt x="654716" y="816320"/>
                    <a:pt x="545126" y="861714"/>
                    <a:pt x="430856" y="861714"/>
                  </a:cubicBezTo>
                  <a:cubicBezTo>
                    <a:pt x="316586" y="861714"/>
                    <a:pt x="206996" y="816320"/>
                    <a:pt x="126195" y="735519"/>
                  </a:cubicBezTo>
                  <a:cubicBezTo>
                    <a:pt x="45394" y="654718"/>
                    <a:pt x="0" y="545128"/>
                    <a:pt x="0" y="430858"/>
                  </a:cubicBezTo>
                  <a:lnTo>
                    <a:pt x="0" y="430856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595" tIns="151595" rIns="151595" bIns="151595" numCol="1" spcCol="1270" anchor="ctr" anchorCtr="0">
              <a:noAutofit/>
            </a:bodyPr>
            <a:lstStyle/>
            <a:p>
              <a:pPr algn="ctr" defTabSz="1264336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800" kern="1200" dirty="0" smtClean="0"/>
                <a:t>שחקן ב'</a:t>
              </a:r>
              <a:endParaRPr lang="he-IL" sz="2800" kern="1200" dirty="0"/>
            </a:p>
          </p:txBody>
        </p:sp>
        <p:sp>
          <p:nvSpPr>
            <p:cNvPr id="26" name="צורה חופשית 25"/>
            <p:cNvSpPr/>
            <p:nvPr/>
          </p:nvSpPr>
          <p:spPr>
            <a:xfrm>
              <a:off x="3685979" y="1687992"/>
              <a:ext cx="861712" cy="861712"/>
            </a:xfrm>
            <a:custGeom>
              <a:avLst/>
              <a:gdLst>
                <a:gd name="connsiteX0" fmla="*/ 0 w 861712"/>
                <a:gd name="connsiteY0" fmla="*/ 430856 h 861712"/>
                <a:gd name="connsiteX1" fmla="*/ 126195 w 861712"/>
                <a:gd name="connsiteY1" fmla="*/ 126195 h 861712"/>
                <a:gd name="connsiteX2" fmla="*/ 430857 w 861712"/>
                <a:gd name="connsiteY2" fmla="*/ 1 h 861712"/>
                <a:gd name="connsiteX3" fmla="*/ 735518 w 861712"/>
                <a:gd name="connsiteY3" fmla="*/ 126196 h 861712"/>
                <a:gd name="connsiteX4" fmla="*/ 861712 w 861712"/>
                <a:gd name="connsiteY4" fmla="*/ 430858 h 861712"/>
                <a:gd name="connsiteX5" fmla="*/ 735517 w 861712"/>
                <a:gd name="connsiteY5" fmla="*/ 735519 h 861712"/>
                <a:gd name="connsiteX6" fmla="*/ 430856 w 861712"/>
                <a:gd name="connsiteY6" fmla="*/ 861714 h 861712"/>
                <a:gd name="connsiteX7" fmla="*/ 126195 w 861712"/>
                <a:gd name="connsiteY7" fmla="*/ 735519 h 861712"/>
                <a:gd name="connsiteX8" fmla="*/ 0 w 861712"/>
                <a:gd name="connsiteY8" fmla="*/ 430858 h 861712"/>
                <a:gd name="connsiteX9" fmla="*/ 0 w 861712"/>
                <a:gd name="connsiteY9" fmla="*/ 430856 h 86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1712" h="861712">
                  <a:moveTo>
                    <a:pt x="0" y="430856"/>
                  </a:moveTo>
                  <a:cubicBezTo>
                    <a:pt x="0" y="316586"/>
                    <a:pt x="45394" y="206996"/>
                    <a:pt x="126195" y="126195"/>
                  </a:cubicBezTo>
                  <a:cubicBezTo>
                    <a:pt x="206996" y="45394"/>
                    <a:pt x="316586" y="0"/>
                    <a:pt x="430857" y="1"/>
                  </a:cubicBezTo>
                  <a:cubicBezTo>
                    <a:pt x="545127" y="1"/>
                    <a:pt x="654717" y="45395"/>
                    <a:pt x="735518" y="126196"/>
                  </a:cubicBezTo>
                  <a:cubicBezTo>
                    <a:pt x="816319" y="206997"/>
                    <a:pt x="861713" y="316587"/>
                    <a:pt x="861712" y="430858"/>
                  </a:cubicBezTo>
                  <a:cubicBezTo>
                    <a:pt x="861712" y="545128"/>
                    <a:pt x="816318" y="654718"/>
                    <a:pt x="735517" y="735519"/>
                  </a:cubicBezTo>
                  <a:cubicBezTo>
                    <a:pt x="654716" y="816320"/>
                    <a:pt x="545126" y="861714"/>
                    <a:pt x="430856" y="861714"/>
                  </a:cubicBezTo>
                  <a:cubicBezTo>
                    <a:pt x="316586" y="861714"/>
                    <a:pt x="206996" y="816320"/>
                    <a:pt x="126195" y="735519"/>
                  </a:cubicBezTo>
                  <a:cubicBezTo>
                    <a:pt x="45394" y="654718"/>
                    <a:pt x="0" y="545128"/>
                    <a:pt x="0" y="430858"/>
                  </a:cubicBezTo>
                  <a:lnTo>
                    <a:pt x="0" y="430856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271743"/>
                <a:satOff val="12481"/>
                <a:lumOff val="-2353"/>
                <a:alphaOff val="0"/>
              </a:schemeClr>
            </a:fillRef>
            <a:effectRef idx="2">
              <a:schemeClr val="accent2">
                <a:hueOff val="-4271743"/>
                <a:satOff val="12481"/>
                <a:lumOff val="-2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595" tIns="151595" rIns="151595" bIns="151595" numCol="1" spcCol="1270" anchor="ctr" anchorCtr="0">
              <a:noAutofit/>
            </a:bodyPr>
            <a:lstStyle/>
            <a:p>
              <a:pPr algn="ctr" defTabSz="1264336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800" kern="1200" dirty="0" smtClean="0"/>
                <a:t>שחקן א</a:t>
              </a:r>
              <a:endParaRPr lang="he-IL" sz="2800" kern="1200" dirty="0"/>
            </a:p>
          </p:txBody>
        </p:sp>
        <p:sp>
          <p:nvSpPr>
            <p:cNvPr id="27" name="צורה חופשית 26"/>
            <p:cNvSpPr/>
            <p:nvPr/>
          </p:nvSpPr>
          <p:spPr>
            <a:xfrm>
              <a:off x="4566841" y="1479649"/>
              <a:ext cx="861712" cy="861712"/>
            </a:xfrm>
            <a:custGeom>
              <a:avLst/>
              <a:gdLst>
                <a:gd name="connsiteX0" fmla="*/ 0 w 861712"/>
                <a:gd name="connsiteY0" fmla="*/ 430856 h 861712"/>
                <a:gd name="connsiteX1" fmla="*/ 126195 w 861712"/>
                <a:gd name="connsiteY1" fmla="*/ 126195 h 861712"/>
                <a:gd name="connsiteX2" fmla="*/ 430857 w 861712"/>
                <a:gd name="connsiteY2" fmla="*/ 1 h 861712"/>
                <a:gd name="connsiteX3" fmla="*/ 735518 w 861712"/>
                <a:gd name="connsiteY3" fmla="*/ 126196 h 861712"/>
                <a:gd name="connsiteX4" fmla="*/ 861712 w 861712"/>
                <a:gd name="connsiteY4" fmla="*/ 430858 h 861712"/>
                <a:gd name="connsiteX5" fmla="*/ 735517 w 861712"/>
                <a:gd name="connsiteY5" fmla="*/ 735519 h 861712"/>
                <a:gd name="connsiteX6" fmla="*/ 430856 w 861712"/>
                <a:gd name="connsiteY6" fmla="*/ 861714 h 861712"/>
                <a:gd name="connsiteX7" fmla="*/ 126195 w 861712"/>
                <a:gd name="connsiteY7" fmla="*/ 735519 h 861712"/>
                <a:gd name="connsiteX8" fmla="*/ 0 w 861712"/>
                <a:gd name="connsiteY8" fmla="*/ 430858 h 861712"/>
                <a:gd name="connsiteX9" fmla="*/ 0 w 861712"/>
                <a:gd name="connsiteY9" fmla="*/ 430856 h 86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1712" h="861712">
                  <a:moveTo>
                    <a:pt x="0" y="430856"/>
                  </a:moveTo>
                  <a:cubicBezTo>
                    <a:pt x="0" y="316586"/>
                    <a:pt x="45394" y="206996"/>
                    <a:pt x="126195" y="126195"/>
                  </a:cubicBezTo>
                  <a:cubicBezTo>
                    <a:pt x="206996" y="45394"/>
                    <a:pt x="316586" y="0"/>
                    <a:pt x="430857" y="1"/>
                  </a:cubicBezTo>
                  <a:cubicBezTo>
                    <a:pt x="545127" y="1"/>
                    <a:pt x="654717" y="45395"/>
                    <a:pt x="735518" y="126196"/>
                  </a:cubicBezTo>
                  <a:cubicBezTo>
                    <a:pt x="816319" y="206997"/>
                    <a:pt x="861713" y="316587"/>
                    <a:pt x="861712" y="430858"/>
                  </a:cubicBezTo>
                  <a:cubicBezTo>
                    <a:pt x="861712" y="545128"/>
                    <a:pt x="816318" y="654718"/>
                    <a:pt x="735517" y="735519"/>
                  </a:cubicBezTo>
                  <a:cubicBezTo>
                    <a:pt x="654716" y="816320"/>
                    <a:pt x="545126" y="861714"/>
                    <a:pt x="430856" y="861714"/>
                  </a:cubicBezTo>
                  <a:cubicBezTo>
                    <a:pt x="316586" y="861714"/>
                    <a:pt x="206996" y="816320"/>
                    <a:pt x="126195" y="735519"/>
                  </a:cubicBezTo>
                  <a:cubicBezTo>
                    <a:pt x="45394" y="654718"/>
                    <a:pt x="0" y="545128"/>
                    <a:pt x="0" y="430858"/>
                  </a:cubicBezTo>
                  <a:lnTo>
                    <a:pt x="0" y="430856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8543487"/>
                <a:satOff val="24962"/>
                <a:lumOff val="-4706"/>
                <a:alphaOff val="0"/>
              </a:schemeClr>
            </a:fillRef>
            <a:effectRef idx="2">
              <a:schemeClr val="accent2">
                <a:hueOff val="-8543487"/>
                <a:satOff val="24962"/>
                <a:lumOff val="-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595" tIns="151595" rIns="151595" bIns="151595" numCol="1" spcCol="1270" anchor="ctr" anchorCtr="0">
              <a:noAutofit/>
            </a:bodyPr>
            <a:lstStyle/>
            <a:p>
              <a:pPr algn="ctr" defTabSz="1264336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800" kern="1200" dirty="0" err="1" smtClean="0"/>
                <a:t>פו"ש</a:t>
              </a:r>
              <a:endParaRPr lang="he-IL" sz="2800" kern="1200" dirty="0"/>
            </a:p>
          </p:txBody>
        </p:sp>
        <p:sp>
          <p:nvSpPr>
            <p:cNvPr id="28" name="Shape 27"/>
            <p:cNvSpPr/>
            <p:nvPr/>
          </p:nvSpPr>
          <p:spPr>
            <a:xfrm>
              <a:off x="3302995" y="1305009"/>
              <a:ext cx="2680884" cy="2144707"/>
            </a:xfrm>
            <a:prstGeom prst="funnel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" name="סוגר מסולסל ימני 11"/>
          <p:cNvSpPr/>
          <p:nvPr/>
        </p:nvSpPr>
        <p:spPr>
          <a:xfrm>
            <a:off x="8636015" y="1930379"/>
            <a:ext cx="1016007" cy="29464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9652022" y="2805098"/>
            <a:ext cx="2844820" cy="1239312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pPr algn="ctr"/>
            <a:r>
              <a:rPr lang="he-IL" sz="2400" dirty="0" smtClean="0"/>
              <a:t>ניתוח המערכת תוך שימוש בגישה של המערכות המורכבות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/>
          <p:cNvGraphicFramePr/>
          <p:nvPr/>
        </p:nvGraphicFramePr>
        <p:xfrm>
          <a:off x="2336771" y="1828779"/>
          <a:ext cx="8534460" cy="4357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סוגר מסולסל ימני 11"/>
          <p:cNvSpPr/>
          <p:nvPr/>
        </p:nvSpPr>
        <p:spPr>
          <a:xfrm>
            <a:off x="8636015" y="1930379"/>
            <a:ext cx="1016007" cy="29464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9652022" y="2805098"/>
            <a:ext cx="2844820" cy="1239312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pPr algn="ctr"/>
            <a:r>
              <a:rPr lang="he-IL" sz="2400" dirty="0" smtClean="0"/>
              <a:t>ניתוח המערכת תוך שימוש בגישה של המערכות המורכבות</a:t>
            </a:r>
            <a:endParaRPr lang="he-IL" sz="2400" dirty="0"/>
          </a:p>
        </p:txBody>
      </p:sp>
      <p:sp>
        <p:nvSpPr>
          <p:cNvPr id="14" name="סוגר מסולסל שמאלי 13"/>
          <p:cNvSpPr/>
          <p:nvPr/>
        </p:nvSpPr>
        <p:spPr>
          <a:xfrm>
            <a:off x="4673587" y="5181602"/>
            <a:ext cx="609604" cy="12192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236444" y="5162552"/>
            <a:ext cx="4368785" cy="1239312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pPr algn="ctr"/>
            <a:r>
              <a:rPr lang="he-IL" sz="2400" dirty="0" smtClean="0"/>
              <a:t>ניסוח תפיסה כללית: תיאוריה של השפעה על המערכת לאור המטרה המתאימה</a:t>
            </a:r>
            <a:endParaRPr lang="he-IL" sz="24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543" y="-101367"/>
            <a:ext cx="12991702" cy="1999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/>
          <p:cNvGraphicFramePr/>
          <p:nvPr/>
        </p:nvGraphicFramePr>
        <p:xfrm>
          <a:off x="2336771" y="1828779"/>
          <a:ext cx="8534460" cy="4357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 3"/>
          <p:cNvSpPr/>
          <p:nvPr/>
        </p:nvSpPr>
        <p:spPr>
          <a:xfrm rot="10800000">
            <a:off x="4368786" y="6106958"/>
            <a:ext cx="4257051" cy="3240273"/>
          </a:xfrm>
          <a:prstGeom prst="funnel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1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קבוצה 5"/>
          <p:cNvGrpSpPr/>
          <p:nvPr/>
        </p:nvGrpSpPr>
        <p:grpSpPr>
          <a:xfrm>
            <a:off x="5892796" y="6002152"/>
            <a:ext cx="1225546" cy="1225546"/>
            <a:chOff x="2923799" y="193789"/>
            <a:chExt cx="861712" cy="8617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אליפסה 6"/>
            <p:cNvSpPr/>
            <p:nvPr/>
          </p:nvSpPr>
          <p:spPr>
            <a:xfrm>
              <a:off x="2923799" y="193789"/>
              <a:ext cx="861712" cy="861712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אליפסה 4"/>
            <p:cNvSpPr/>
            <p:nvPr/>
          </p:nvSpPr>
          <p:spPr>
            <a:xfrm>
              <a:off x="3049994" y="319984"/>
              <a:ext cx="609322" cy="6093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1264336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800" kern="1200" dirty="0" err="1" smtClean="0"/>
                <a:t>פו"ש</a:t>
              </a:r>
              <a:endParaRPr lang="he-IL" sz="2800" kern="1200" dirty="0"/>
            </a:p>
          </p:txBody>
        </p:sp>
      </p:grpSp>
      <p:grpSp>
        <p:nvGrpSpPr>
          <p:cNvPr id="6" name="קבוצה 8"/>
          <p:cNvGrpSpPr/>
          <p:nvPr/>
        </p:nvGrpSpPr>
        <p:grpSpPr>
          <a:xfrm>
            <a:off x="5892796" y="7322961"/>
            <a:ext cx="1225546" cy="1225546"/>
            <a:chOff x="2042937" y="402132"/>
            <a:chExt cx="861712" cy="8617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אליפסה 9"/>
            <p:cNvSpPr/>
            <p:nvPr/>
          </p:nvSpPr>
          <p:spPr>
            <a:xfrm>
              <a:off x="2042937" y="402132"/>
              <a:ext cx="861712" cy="861712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אליפסה 4"/>
            <p:cNvSpPr/>
            <p:nvPr/>
          </p:nvSpPr>
          <p:spPr>
            <a:xfrm>
              <a:off x="2169132" y="528327"/>
              <a:ext cx="609322" cy="6093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1264336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800" kern="1200" dirty="0" smtClean="0"/>
                <a:t>שחקן א</a:t>
              </a:r>
              <a:endParaRPr lang="he-IL" sz="2800" kern="1200" dirty="0"/>
            </a:p>
          </p:txBody>
        </p:sp>
      </p:grpSp>
      <p:sp>
        <p:nvSpPr>
          <p:cNvPr id="12" name="סוגר מסולסל ימני 11"/>
          <p:cNvSpPr/>
          <p:nvPr/>
        </p:nvSpPr>
        <p:spPr>
          <a:xfrm>
            <a:off x="8636015" y="1930379"/>
            <a:ext cx="1016007" cy="29464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9652022" y="2805098"/>
            <a:ext cx="2844820" cy="1239312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pPr algn="r"/>
            <a:r>
              <a:rPr lang="he-IL" sz="2400" dirty="0" smtClean="0"/>
              <a:t>ניתוח המערכת תוך שימוש בגישה של המערכות המורכבות</a:t>
            </a:r>
            <a:endParaRPr lang="he-IL" sz="2400" dirty="0"/>
          </a:p>
        </p:txBody>
      </p:sp>
      <p:sp>
        <p:nvSpPr>
          <p:cNvPr id="14" name="סוגר מסולסל שמאלי 13"/>
          <p:cNvSpPr/>
          <p:nvPr/>
        </p:nvSpPr>
        <p:spPr>
          <a:xfrm>
            <a:off x="4673587" y="5181602"/>
            <a:ext cx="609604" cy="12192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236444" y="5162552"/>
            <a:ext cx="4368785" cy="1239312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pPr algn="ctr"/>
            <a:r>
              <a:rPr lang="he-IL" sz="2400" dirty="0" smtClean="0"/>
              <a:t>ניסוח תפיסה כללית: תיאוריה של השפעה על המערכת לאור המטרה המתאימה</a:t>
            </a:r>
            <a:endParaRPr lang="he-IL" sz="2400" dirty="0"/>
          </a:p>
        </p:txBody>
      </p:sp>
      <p:sp>
        <p:nvSpPr>
          <p:cNvPr id="16" name="סוגר מסולסל ימני 15"/>
          <p:cNvSpPr/>
          <p:nvPr/>
        </p:nvSpPr>
        <p:spPr>
          <a:xfrm>
            <a:off x="8637084" y="6096009"/>
            <a:ext cx="913338" cy="30480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rtlCol="1" anchor="ctr"/>
          <a:lstStyle/>
          <a:p>
            <a:pPr algn="ctr"/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9753623" y="6458583"/>
            <a:ext cx="2844820" cy="2347307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pPr algn="ctr"/>
            <a:r>
              <a:rPr lang="he-IL" sz="2400" dirty="0" smtClean="0"/>
              <a:t>יישום רצף פעולות מתוזמנות הקשורות במטרה אחת לשם השפעה על המערכת בהתאם לאסטרטגיה הנבחרת</a:t>
            </a:r>
            <a:endParaRPr lang="he-IL" sz="2400" dirty="0"/>
          </a:p>
        </p:txBody>
      </p:sp>
      <p:sp>
        <p:nvSpPr>
          <p:cNvPr id="19" name="צורה חופשית 18"/>
          <p:cNvSpPr/>
          <p:nvPr/>
        </p:nvSpPr>
        <p:spPr>
          <a:xfrm>
            <a:off x="4571987" y="2938746"/>
            <a:ext cx="190811" cy="5303256"/>
          </a:xfrm>
          <a:custGeom>
            <a:avLst/>
            <a:gdLst>
              <a:gd name="connsiteX0" fmla="*/ 1171698 w 1432956"/>
              <a:gd name="connsiteY0" fmla="*/ 3728852 h 3728852"/>
              <a:gd name="connsiteX1" fmla="*/ 43543 w 1432956"/>
              <a:gd name="connsiteY1" fmla="*/ 1377538 h 3728852"/>
              <a:gd name="connsiteX2" fmla="*/ 1432956 w 1432956"/>
              <a:gd name="connsiteY2" fmla="*/ 0 h 3728852"/>
              <a:gd name="connsiteX3" fmla="*/ 1432956 w 1432956"/>
              <a:gd name="connsiteY3" fmla="*/ 0 h 372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2956" h="3728852">
                <a:moveTo>
                  <a:pt x="1171698" y="3728852"/>
                </a:moveTo>
                <a:cubicBezTo>
                  <a:pt x="585849" y="2863932"/>
                  <a:pt x="0" y="1999013"/>
                  <a:pt x="43543" y="1377538"/>
                </a:cubicBezTo>
                <a:cubicBezTo>
                  <a:pt x="87086" y="756063"/>
                  <a:pt x="1432956" y="0"/>
                  <a:pt x="1432956" y="0"/>
                </a:cubicBezTo>
                <a:lnTo>
                  <a:pt x="1432956" y="0"/>
                </a:lnTo>
              </a:path>
            </a:pathLst>
          </a:custGeom>
          <a:ln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30046" tIns="65023" rIns="130046" bIns="65023" rtlCol="1" anchor="ctr"/>
          <a:lstStyle/>
          <a:p>
            <a:pPr algn="ctr"/>
            <a:endParaRPr lang="he-IL"/>
          </a:p>
        </p:txBody>
      </p:sp>
      <p:sp>
        <p:nvSpPr>
          <p:cNvPr id="22" name="צורה חופשית 21"/>
          <p:cNvSpPr/>
          <p:nvPr/>
        </p:nvSpPr>
        <p:spPr>
          <a:xfrm flipH="1">
            <a:off x="8229612" y="2946387"/>
            <a:ext cx="304802" cy="5303256"/>
          </a:xfrm>
          <a:custGeom>
            <a:avLst/>
            <a:gdLst>
              <a:gd name="connsiteX0" fmla="*/ 1171698 w 1432956"/>
              <a:gd name="connsiteY0" fmla="*/ 3728852 h 3728852"/>
              <a:gd name="connsiteX1" fmla="*/ 43543 w 1432956"/>
              <a:gd name="connsiteY1" fmla="*/ 1377538 h 3728852"/>
              <a:gd name="connsiteX2" fmla="*/ 1432956 w 1432956"/>
              <a:gd name="connsiteY2" fmla="*/ 0 h 3728852"/>
              <a:gd name="connsiteX3" fmla="*/ 1432956 w 1432956"/>
              <a:gd name="connsiteY3" fmla="*/ 0 h 372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2956" h="3728852">
                <a:moveTo>
                  <a:pt x="1171698" y="3728852"/>
                </a:moveTo>
                <a:cubicBezTo>
                  <a:pt x="585849" y="2863932"/>
                  <a:pt x="0" y="1999013"/>
                  <a:pt x="43543" y="1377538"/>
                </a:cubicBezTo>
                <a:cubicBezTo>
                  <a:pt x="87086" y="756063"/>
                  <a:pt x="1432956" y="0"/>
                  <a:pt x="1432956" y="0"/>
                </a:cubicBezTo>
                <a:lnTo>
                  <a:pt x="1432956" y="0"/>
                </a:lnTo>
              </a:path>
            </a:pathLst>
          </a:cu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30046" tIns="65023" rIns="130046" bIns="65023" rtlCol="1" anchor="ctr"/>
          <a:lstStyle/>
          <a:p>
            <a:pPr algn="ctr"/>
            <a:endParaRPr lang="he-IL"/>
          </a:p>
        </p:txBody>
      </p:sp>
      <p:pic>
        <p:nvPicPr>
          <p:cNvPr id="18" name="תמונה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9" y="124272"/>
            <a:ext cx="12991702" cy="1999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952500" y="0"/>
            <a:ext cx="11099799" cy="2158999"/>
          </a:xfrm>
        </p:spPr>
        <p:txBody>
          <a:bodyPr/>
          <a:lstStyle/>
          <a:p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סיכום מאפייני האומנות </a:t>
            </a:r>
            <a:b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מיהו אומן מערכתי?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952500" y="2644552"/>
            <a:ext cx="11814596" cy="6533479"/>
          </a:xfrm>
        </p:spPr>
        <p:txBody>
          <a:bodyPr/>
          <a:lstStyle/>
          <a:p>
            <a:pPr marL="914400" indent="-742950" algn="r" rtl="1">
              <a:buFont typeface="+mj-lt"/>
              <a:buAutoNum type="arabicPeriod"/>
            </a:pPr>
            <a:r>
              <a:rPr lang="he-I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אימצוע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אורכי </a:t>
            </a:r>
          </a:p>
          <a:p>
            <a:pPr marL="914400" indent="-742950" algn="r" rtl="1">
              <a:buFont typeface="+mj-lt"/>
              <a:buAutoNum type="arabicPeriod"/>
            </a:pPr>
            <a:r>
              <a:rPr lang="he-I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אימצוע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רוחבי המתחשב באורכי</a:t>
            </a:r>
          </a:p>
          <a:p>
            <a:pPr marL="914400" indent="-742950" algn="r" rtl="1">
              <a:buFont typeface="+mj-lt"/>
              <a:buAutoNum type="arabicPeriod"/>
            </a:pP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יצירת תוצאה של "סכום הגדול מחלקיו"</a:t>
            </a:r>
          </a:p>
          <a:p>
            <a:pPr marL="914400" indent="-742950" algn="r" rtl="1">
              <a:buFont typeface="+mj-lt"/>
              <a:buAutoNum type="arabicPeriod"/>
            </a:pPr>
            <a:r>
              <a:rPr lang="he-I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ניטרול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המערכת היריבה ולאו דווקא השמדתה</a:t>
            </a:r>
          </a:p>
          <a:p>
            <a:pPr marL="914400" indent="-742950" algn="r" rtl="1">
              <a:buFont typeface="+mj-lt"/>
              <a:buAutoNum type="arabicPeriod"/>
            </a:pP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תפקוד בכאוס, גמישות והבנת ההתהוות</a:t>
            </a:r>
          </a:p>
          <a:p>
            <a:pPr marL="914400" indent="-742950" algn="r" rtl="1">
              <a:buFont typeface="+mj-lt"/>
              <a:buAutoNum type="arabicPeriod"/>
            </a:pP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פעולה בו זמנית בעומק ובחזית</a:t>
            </a:r>
          </a:p>
          <a:p>
            <a:pPr marL="914400" indent="-742950" algn="r" rtl="1">
              <a:buFont typeface="+mj-lt"/>
              <a:buAutoNum type="arabicPeriod"/>
            </a:pP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יצירת האיזון בין השמדה לתמרון יחסי.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549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rtl="1">
              <a:buSzPct val="25000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המונח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אסטרטגיה- חזרה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מציין מיקום טקסט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מקורות המושג (דימה)</a:t>
            </a:r>
          </a:p>
          <a:p>
            <a:pPr algn="r" rtl="1"/>
            <a:r>
              <a:rPr lang="he-IL" dirty="0" smtClean="0"/>
              <a:t> שלוש אבחנות עיקריות (הרכבי)</a:t>
            </a:r>
          </a:p>
          <a:p>
            <a:pPr algn="r" rtl="1"/>
            <a:r>
              <a:rPr lang="he-IL" dirty="0" smtClean="0"/>
              <a:t>היחס שבין טקטיקה לאסטרטגיה (הרכבי)</a:t>
            </a:r>
          </a:p>
          <a:p>
            <a:pPr algn="r" rtl="1"/>
            <a:r>
              <a:rPr lang="he-IL" dirty="0" smtClean="0"/>
              <a:t>ארבע רמות של חשיבה (לניר)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480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9653" b="9653"/>
          <a:stretch/>
        </p:blipFill>
        <p:spPr>
          <a:xfrm>
            <a:off x="1612900" y="723900"/>
            <a:ext cx="9779000" cy="5918200"/>
          </a:xfrm>
          <a:prstGeom prst="rect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1001674" y="7234254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עיבוד ודיון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215988" y="8623301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שיעור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17</a:t>
            </a:r>
            <a:endParaRPr lang="en-US" sz="32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עיבוד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0292" y="2356520"/>
            <a:ext cx="11454556" cy="6893519"/>
          </a:xfrm>
        </p:spPr>
        <p:txBody>
          <a:bodyPr/>
          <a:lstStyle/>
          <a:p>
            <a:pPr algn="r" rtl="1"/>
            <a:r>
              <a:rPr lang="he-IL" dirty="0" smtClean="0"/>
              <a:t>בטא בצורה ויזואלית מערכת אותה אתה המכיר היטב.</a:t>
            </a:r>
          </a:p>
          <a:p>
            <a:pPr algn="r" rtl="1"/>
            <a:r>
              <a:rPr lang="he-IL" dirty="0" smtClean="0"/>
              <a:t>בחר מערכת המתקיימת נוכח איום – בעיה ברורה. </a:t>
            </a:r>
          </a:p>
          <a:p>
            <a:pPr algn="r" rtl="1"/>
            <a:r>
              <a:rPr lang="he-IL" dirty="0" smtClean="0"/>
              <a:t>נסח שינוי נדרש במערכת שהייתה רוצה לבצע.</a:t>
            </a:r>
          </a:p>
          <a:p>
            <a:pPr algn="r" rtl="1"/>
            <a:r>
              <a:rPr lang="he-IL" dirty="0" smtClean="0"/>
              <a:t>נסח רעיון כללי המבטא את הרעיון היצירתי להשפעה על המערכת.</a:t>
            </a:r>
          </a:p>
          <a:p>
            <a:pPr algn="r" rtl="1"/>
            <a:r>
              <a:rPr lang="he-IL" dirty="0" smtClean="0"/>
              <a:t>תאר מערכת הגשמה המאפשרת את מימוש השינוי על ידי מניפולציה על המערכת</a:t>
            </a:r>
          </a:p>
          <a:p>
            <a:pPr algn="r" rtl="1">
              <a:buNone/>
            </a:pP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28765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קריאה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מקדימה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לשיעור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הבא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444500" marR="0" lvl="0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תפיסת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העיצוב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lang="he-IL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תוה"ד</a:t>
            </a:r>
            <a:endParaRPr lang="he-IL" sz="3600" b="0" i="0" u="none" strike="noStrike" cap="none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dirty="0" smtClean="0"/>
              <a:t>הארגון הלומד, פיטר </a:t>
            </a:r>
            <a:r>
              <a:rPr lang="he-IL" dirty="0" err="1" smtClean="0"/>
              <a:t>סנג'י</a:t>
            </a:r>
            <a:r>
              <a:rPr lang="he-IL" dirty="0" smtClean="0"/>
              <a:t> :  עמודים 13-21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930072" y="-587649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נלמד</a:t>
            </a:r>
            <a:r>
              <a:rPr lang="en-US" sz="80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lang="en-US" sz="8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12924" t="-202" r="12899"/>
          <a:stretch/>
        </p:blipFill>
        <p:spPr>
          <a:xfrm>
            <a:off x="8806656" y="872746"/>
            <a:ext cx="4067085" cy="3089599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4"/>
          <a:srcRect l="12367" t="-202" r="12367" b="-202"/>
          <a:stretch/>
        </p:blipFill>
        <p:spPr>
          <a:xfrm>
            <a:off x="4443785" y="1564432"/>
            <a:ext cx="4117228" cy="3087921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5"/>
          <a:srcRect l="12367" t="-202" r="12367" b="-202"/>
          <a:stretch/>
        </p:blipFill>
        <p:spPr>
          <a:xfrm>
            <a:off x="105714" y="3962345"/>
            <a:ext cx="4117229" cy="3087921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6"/>
          <a:srcRect l="12367" t="782" r="12367" b="-202"/>
          <a:stretch/>
        </p:blipFill>
        <p:spPr>
          <a:xfrm>
            <a:off x="4443785" y="5956920"/>
            <a:ext cx="4072374" cy="30243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7"/>
          <a:srcRect l="12367" t="-202" r="12367" b="-202"/>
          <a:stretch/>
        </p:blipFill>
        <p:spPr>
          <a:xfrm>
            <a:off x="8841293" y="6532984"/>
            <a:ext cx="4032448" cy="3024335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חץ למטה 6"/>
          <p:cNvSpPr/>
          <p:nvPr/>
        </p:nvSpPr>
        <p:spPr>
          <a:xfrm rot="3536993">
            <a:off x="3596570" y="2673227"/>
            <a:ext cx="484632" cy="1165482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חץ למטה 8"/>
          <p:cNvSpPr/>
          <p:nvPr/>
        </p:nvSpPr>
        <p:spPr>
          <a:xfrm rot="4280546">
            <a:off x="7909902" y="565684"/>
            <a:ext cx="484632" cy="1165482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חץ למטה 9"/>
          <p:cNvSpPr/>
          <p:nvPr/>
        </p:nvSpPr>
        <p:spPr>
          <a:xfrm rot="17469173">
            <a:off x="3512276" y="6903801"/>
            <a:ext cx="484632" cy="1165482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חץ למטה 10"/>
          <p:cNvSpPr/>
          <p:nvPr/>
        </p:nvSpPr>
        <p:spPr>
          <a:xfrm rot="17469173">
            <a:off x="7911183" y="8734583"/>
            <a:ext cx="484632" cy="1165482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26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Shape 26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0387" b="10387"/>
          <a:stretch/>
        </p:blipFill>
        <p:spPr>
          <a:xfrm>
            <a:off x="1606550" y="635000"/>
            <a:ext cx="9779000" cy="59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אסטרטגיה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ולמידה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2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שיעור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17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he-IL" dirty="0" smtClean="0"/>
              <a:t>מעבר מתיאוריה לפרקטיקה</a:t>
            </a:r>
            <a:endParaRPr lang="en-US" sz="3200" b="0" i="0" u="none" strike="noStrike" cap="none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הישגים נדרשים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מה הקשר בין למידה לאסטרטגיה</a:t>
            </a:r>
          </a:p>
          <a:p>
            <a:pPr algn="r" rtl="1"/>
            <a:r>
              <a:rPr lang="he-IL" dirty="0" smtClean="0"/>
              <a:t>בירור מושגי היסוד – חקירה והיסט</a:t>
            </a:r>
          </a:p>
          <a:p>
            <a:pPr algn="r"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91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ההיסט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86181" y="6685620"/>
            <a:ext cx="11887953" cy="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4840" y="3354821"/>
            <a:ext cx="10599999" cy="26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/>
          <p:nvPr/>
        </p:nvSpPr>
        <p:spPr>
          <a:xfrm>
            <a:off x="2478846" y="6131635"/>
            <a:ext cx="1732359" cy="647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התודעה</a:t>
            </a:r>
          </a:p>
        </p:txBody>
      </p:sp>
      <p:sp>
        <p:nvSpPr>
          <p:cNvPr id="283" name="Shape 283"/>
          <p:cNvSpPr/>
          <p:nvPr/>
        </p:nvSpPr>
        <p:spPr>
          <a:xfrm rot="1478780">
            <a:off x="2135495" y="3348569"/>
            <a:ext cx="1972563" cy="6604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המציאות</a:t>
            </a:r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69789">
            <a:off x="-679246" y="4556941"/>
            <a:ext cx="3564514" cy="639718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/>
          <p:nvPr/>
        </p:nvSpPr>
        <p:spPr>
          <a:xfrm rot="-5411296">
            <a:off x="-147214" y="4600406"/>
            <a:ext cx="1508672" cy="64770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ההיסט</a:t>
            </a: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178287">
            <a:off x="1273795" y="3288156"/>
            <a:ext cx="578536" cy="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9328156" y="5715000"/>
            <a:ext cx="3596638" cy="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/>
          <p:nvPr/>
        </p:nvSpPr>
        <p:spPr>
          <a:xfrm>
            <a:off x="10354502" y="7767789"/>
            <a:ext cx="1543944" cy="120251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פער 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מודעות</a:t>
            </a: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6257135" y="5714999"/>
            <a:ext cx="3926938" cy="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/>
          <p:nvPr/>
        </p:nvSpPr>
        <p:spPr>
          <a:xfrm>
            <a:off x="6737938" y="7767789"/>
            <a:ext cx="2965334" cy="120251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הטיות אישוש 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קוגנטיביות</a:t>
            </a:r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400000">
            <a:off x="2533975" y="5714999"/>
            <a:ext cx="4451725" cy="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/>
          <p:nvPr/>
        </p:nvSpPr>
        <p:spPr>
          <a:xfrm>
            <a:off x="3403485" y="7763432"/>
            <a:ext cx="2683221" cy="1211227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פערי תפיסה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מטה- תפיסה</a:t>
            </a:r>
          </a:p>
        </p:txBody>
      </p:sp>
      <p:sp>
        <p:nvSpPr>
          <p:cNvPr id="293" name="Shape 293"/>
          <p:cNvSpPr/>
          <p:nvPr/>
        </p:nvSpPr>
        <p:spPr>
          <a:xfrm>
            <a:off x="141548" y="7767789"/>
            <a:ext cx="2848801" cy="120251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תודעת היסט/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הפתעה</a:t>
            </a:r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5400000">
            <a:off x="-653793" y="5475456"/>
            <a:ext cx="4439486" cy="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0797360">
            <a:off x="3217618" y="2237650"/>
            <a:ext cx="8876208" cy="102246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/>
          <p:nvPr/>
        </p:nvSpPr>
        <p:spPr>
          <a:xfrm>
            <a:off x="7573970" y="2521681"/>
            <a:ext cx="1780831" cy="4572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מייחד היסט?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52500" y="1379365"/>
            <a:ext cx="10806483" cy="5441651"/>
          </a:xfrm>
        </p:spPr>
        <p:txBody>
          <a:bodyPr/>
          <a:lstStyle/>
          <a:p>
            <a:pPr algn="r" rtl="1"/>
            <a:r>
              <a:rPr lang="he-IL" dirty="0" smtClean="0"/>
              <a:t>להבדיל מתקלה-</a:t>
            </a:r>
          </a:p>
          <a:p>
            <a:pPr algn="r" rtl="1"/>
            <a:endParaRPr lang="he-IL" dirty="0" smtClean="0"/>
          </a:p>
          <a:p>
            <a:pPr algn="r" rtl="1"/>
            <a:endParaRPr lang="he-IL" dirty="0" smtClean="0"/>
          </a:p>
        </p:txBody>
      </p:sp>
      <p:cxnSp>
        <p:nvCxnSpPr>
          <p:cNvPr id="5" name="מחבר חץ ישר 4"/>
          <p:cNvCxnSpPr/>
          <p:nvPr/>
        </p:nvCxnSpPr>
        <p:spPr>
          <a:xfrm>
            <a:off x="2337635" y="3290502"/>
            <a:ext cx="3024336" cy="36003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כוכב עם 5 פינות 6"/>
          <p:cNvSpPr/>
          <p:nvPr/>
        </p:nvSpPr>
        <p:spPr>
          <a:xfrm>
            <a:off x="5350272" y="2603499"/>
            <a:ext cx="1656184" cy="1446013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76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מייחד היסט?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52500" y="2603501"/>
            <a:ext cx="10806483" cy="5441651"/>
          </a:xfrm>
        </p:spPr>
        <p:txBody>
          <a:bodyPr/>
          <a:lstStyle/>
          <a:p>
            <a:pPr algn="r" rtl="1"/>
            <a:r>
              <a:rPr lang="he-IL" dirty="0" smtClean="0"/>
              <a:t>להבדיל מתקלה-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להבדיל מפער כזה:</a:t>
            </a:r>
          </a:p>
          <a:p>
            <a:pPr algn="r" rtl="1"/>
            <a:endParaRPr lang="he-IL" dirty="0" smtClean="0"/>
          </a:p>
          <a:p>
            <a:pPr algn="r" rtl="1"/>
            <a:endParaRPr lang="he-IL" dirty="0"/>
          </a:p>
        </p:txBody>
      </p:sp>
      <p:cxnSp>
        <p:nvCxnSpPr>
          <p:cNvPr id="5" name="מחבר חץ ישר 4"/>
          <p:cNvCxnSpPr/>
          <p:nvPr/>
        </p:nvCxnSpPr>
        <p:spPr>
          <a:xfrm>
            <a:off x="2337635" y="3290502"/>
            <a:ext cx="3024336" cy="36003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כוכב עם 5 פינות 6"/>
          <p:cNvSpPr/>
          <p:nvPr/>
        </p:nvSpPr>
        <p:spPr>
          <a:xfrm>
            <a:off x="5350272" y="2603499"/>
            <a:ext cx="1656184" cy="1446013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שולש שווה שוקיים 8"/>
          <p:cNvSpPr/>
          <p:nvPr/>
        </p:nvSpPr>
        <p:spPr>
          <a:xfrm>
            <a:off x="4414168" y="5231961"/>
            <a:ext cx="2592288" cy="16165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smtClean="0"/>
              <a:t>רצוי</a:t>
            </a:r>
            <a:endParaRPr lang="he-IL" sz="4400" dirty="0"/>
          </a:p>
        </p:txBody>
      </p:sp>
      <p:sp>
        <p:nvSpPr>
          <p:cNvPr id="10" name="משולש שווה שוקיים 9"/>
          <p:cNvSpPr/>
          <p:nvPr/>
        </p:nvSpPr>
        <p:spPr>
          <a:xfrm rot="3832434">
            <a:off x="2064937" y="4601040"/>
            <a:ext cx="2342361" cy="2117011"/>
          </a:xfrm>
          <a:prstGeom prst="triangle">
            <a:avLst>
              <a:gd name="adj" fmla="val 72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smtClean="0"/>
              <a:t>מצוי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351157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מייחד היסט?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52500" y="2603501"/>
            <a:ext cx="10806483" cy="5441651"/>
          </a:xfrm>
        </p:spPr>
        <p:txBody>
          <a:bodyPr/>
          <a:lstStyle/>
          <a:p>
            <a:pPr algn="r" rtl="1"/>
            <a:r>
              <a:rPr lang="he-IL" dirty="0" smtClean="0"/>
              <a:t>להבדיל מתקלה-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להבדיל מפער כזה: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היסט הוא פער רלוונטיות</a:t>
            </a:r>
            <a:endParaRPr lang="he-IL" dirty="0"/>
          </a:p>
        </p:txBody>
      </p:sp>
      <p:cxnSp>
        <p:nvCxnSpPr>
          <p:cNvPr id="5" name="מחבר חץ ישר 4"/>
          <p:cNvCxnSpPr/>
          <p:nvPr/>
        </p:nvCxnSpPr>
        <p:spPr>
          <a:xfrm>
            <a:off x="2337635" y="3290502"/>
            <a:ext cx="3024336" cy="36003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כוכב עם 5 פינות 6"/>
          <p:cNvSpPr/>
          <p:nvPr/>
        </p:nvSpPr>
        <p:spPr>
          <a:xfrm>
            <a:off x="5350272" y="2603499"/>
            <a:ext cx="1656184" cy="1446013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שולש שווה שוקיים 8"/>
          <p:cNvSpPr/>
          <p:nvPr/>
        </p:nvSpPr>
        <p:spPr>
          <a:xfrm>
            <a:off x="4414168" y="5231961"/>
            <a:ext cx="2592288" cy="16165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smtClean="0"/>
              <a:t>רצוי</a:t>
            </a:r>
            <a:endParaRPr lang="he-IL" sz="4400" dirty="0"/>
          </a:p>
        </p:txBody>
      </p:sp>
      <p:sp>
        <p:nvSpPr>
          <p:cNvPr id="10" name="משולש שווה שוקיים 9"/>
          <p:cNvSpPr/>
          <p:nvPr/>
        </p:nvSpPr>
        <p:spPr>
          <a:xfrm rot="3832434">
            <a:off x="2064937" y="4601040"/>
            <a:ext cx="2342361" cy="2117011"/>
          </a:xfrm>
          <a:prstGeom prst="triangle">
            <a:avLst>
              <a:gd name="adj" fmla="val 72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smtClean="0"/>
              <a:t>מצוי</a:t>
            </a:r>
            <a:endParaRPr lang="he-IL" sz="4400" dirty="0"/>
          </a:p>
        </p:txBody>
      </p:sp>
      <p:sp>
        <p:nvSpPr>
          <p:cNvPr id="11" name="משולש שווה שוקיים 10"/>
          <p:cNvSpPr/>
          <p:nvPr/>
        </p:nvSpPr>
        <p:spPr>
          <a:xfrm>
            <a:off x="5200690" y="7712072"/>
            <a:ext cx="3024336" cy="172819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smtClean="0"/>
              <a:t>רצוי</a:t>
            </a:r>
            <a:endParaRPr lang="he-IL" sz="4400" dirty="0"/>
          </a:p>
        </p:txBody>
      </p:sp>
      <p:sp>
        <p:nvSpPr>
          <p:cNvPr id="12" name="מלבן 11"/>
          <p:cNvSpPr/>
          <p:nvPr/>
        </p:nvSpPr>
        <p:spPr>
          <a:xfrm>
            <a:off x="1604465" y="7767704"/>
            <a:ext cx="2376264" cy="1636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smtClean="0"/>
              <a:t>נדרש 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13099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rtl="1">
              <a:buSzPct val="25000"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משמעות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המונח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237704" y="2376470"/>
            <a:ext cx="12025336" cy="6676794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742950" marR="0" lvl="0" indent="-7429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+mj-lt"/>
              <a:buAutoNum type="arabicPeriod"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אסטרטגיה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כסביבת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תפקוד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- מטכ"ל, דירקטוריון, ממשל</a:t>
            </a:r>
            <a:endParaRPr lang="en-US" sz="3600" b="0" i="0" u="none" strike="noStrike" cap="none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  <a:sym typeface="Helvetica Neue"/>
            </a:endParaRPr>
          </a:p>
          <a:p>
            <a:pPr marL="742950" marR="0" lvl="0" indent="-7429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+mj-lt"/>
              <a:buAutoNum type="arabicPeriod"/>
            </a:pP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אסטרטגיה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כדרך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מחשבה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-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תחבולנות, אחרות,  חדשנות משבשת</a:t>
            </a:r>
            <a:endParaRPr lang="en-US" sz="3600" b="0" i="0" u="none" strike="noStrike" cap="non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  <a:sym typeface="Helvetica Neue"/>
            </a:endParaRPr>
          </a:p>
          <a:p>
            <a:pPr marL="742950" marR="0" lvl="0" indent="-7429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+mj-lt"/>
              <a:buAutoNum type="arabicPeriod"/>
            </a:pPr>
            <a:r>
              <a:rPr lang="he-IL" sz="36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אסטרטגיה כתהליך תכנון- בין אמצעים למטרות</a:t>
            </a:r>
            <a:endParaRPr lang="en-US" sz="3600" b="0" i="0" u="none" strike="noStrike" cap="none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  <a:sym typeface="Helvetica Neue"/>
            </a:endParaRPr>
          </a:p>
          <a:p>
            <a:pPr marL="742950" marR="0" lvl="0" indent="-74295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+mj-lt"/>
              <a:buAutoNum type="arabicPeriod"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אסטרטגיה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כפונקציית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פעולה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–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פעולה נכונה עכשיו!</a:t>
            </a:r>
            <a:endParaRPr lang="he-IL" sz="3600" b="0" i="0" u="none" strike="noStrike" cap="non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  <a:sym typeface="Helvetica Neue"/>
            </a:endParaRPr>
          </a:p>
          <a:p>
            <a:pPr marL="444500" marR="0" lvl="0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מדע או אומנות?</a:t>
            </a:r>
          </a:p>
          <a:p>
            <a:pPr marL="444500" marR="0" lvl="0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האם אינטראקציה אסטרטגית מתקיימת בכול הרמות?</a:t>
            </a:r>
            <a:endParaRPr lang="en-US" sz="3600" b="0" i="0" u="none" strike="noStrike" cap="none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206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מאמץ האש 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25736" y="844353"/>
            <a:ext cx="11881320" cy="7200800"/>
          </a:xfrm>
        </p:spPr>
        <p:txBody>
          <a:bodyPr/>
          <a:lstStyle/>
          <a:p>
            <a:pPr algn="r" rtl="1"/>
            <a:r>
              <a:rPr lang="he-IL" dirty="0" smtClean="0"/>
              <a:t>להבדיל מתקלה- מטרות לא עוברות בין מפקדות 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להבדיל מפער כזה- 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היסט הוא פער רלוונטיות</a:t>
            </a:r>
            <a:endParaRPr lang="he-IL" dirty="0"/>
          </a:p>
        </p:txBody>
      </p:sp>
      <p:cxnSp>
        <p:nvCxnSpPr>
          <p:cNvPr id="5" name="מחבר חץ ישר 4"/>
          <p:cNvCxnSpPr/>
          <p:nvPr/>
        </p:nvCxnSpPr>
        <p:spPr>
          <a:xfrm>
            <a:off x="2337635" y="3290502"/>
            <a:ext cx="3024336" cy="36003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כוכב עם 5 פינות 6"/>
          <p:cNvSpPr/>
          <p:nvPr/>
        </p:nvSpPr>
        <p:spPr>
          <a:xfrm>
            <a:off x="5350272" y="2603499"/>
            <a:ext cx="1656184" cy="1446013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שולש שווה שוקיים 8"/>
          <p:cNvSpPr/>
          <p:nvPr/>
        </p:nvSpPr>
        <p:spPr>
          <a:xfrm>
            <a:off x="5361971" y="3831134"/>
            <a:ext cx="3660709" cy="262984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/>
              <a:t>רוצים להשמיד את כלל המשגרים</a:t>
            </a:r>
            <a:endParaRPr lang="he-IL" sz="2400" dirty="0"/>
          </a:p>
        </p:txBody>
      </p:sp>
      <p:sp>
        <p:nvSpPr>
          <p:cNvPr id="10" name="משולש שווה שוקיים 9"/>
          <p:cNvSpPr/>
          <p:nvPr/>
        </p:nvSpPr>
        <p:spPr>
          <a:xfrm rot="3832434">
            <a:off x="1532451" y="3502482"/>
            <a:ext cx="2867706" cy="2320468"/>
          </a:xfrm>
          <a:prstGeom prst="triangle">
            <a:avLst>
              <a:gd name="adj" fmla="val 72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/>
              <a:t>יכולים להשמיד רק 60%</a:t>
            </a:r>
            <a:endParaRPr lang="he-IL" sz="2400" dirty="0"/>
          </a:p>
        </p:txBody>
      </p:sp>
      <p:sp>
        <p:nvSpPr>
          <p:cNvPr id="12" name="מלבן 11"/>
          <p:cNvSpPr/>
          <p:nvPr/>
        </p:nvSpPr>
        <p:spPr>
          <a:xfrm>
            <a:off x="669752" y="7431327"/>
            <a:ext cx="3310977" cy="1972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/>
              <a:t>מרדף אחר האש הוא מרוץ חימוש חסר תוחלת ונדרש לכבוש את מרכז עזה ולשבות את ראשי החמאס</a:t>
            </a:r>
            <a:endParaRPr lang="he-IL" sz="2400" dirty="0"/>
          </a:p>
        </p:txBody>
      </p:sp>
      <p:sp>
        <p:nvSpPr>
          <p:cNvPr id="13" name="משולש שווה שוקיים 12"/>
          <p:cNvSpPr/>
          <p:nvPr/>
        </p:nvSpPr>
        <p:spPr>
          <a:xfrm>
            <a:off x="5449012" y="6775083"/>
            <a:ext cx="3660709" cy="262984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/>
              <a:t>רוצים להשמיד את כלל המשגרים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91351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952501" y="-450551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שינוי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=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למידה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=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אסטר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ט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גיה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930236" y="1708448"/>
            <a:ext cx="11122064" cy="71501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444500" marR="0" lvl="0" indent="-444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למידה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“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שינוי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בהתנהגות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הנובע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מרכישת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ידע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חדש</a:t>
            </a:r>
            <a:endParaRPr lang="he-IL" sz="3600" b="0" i="0" u="none" strike="noStrike" cap="none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endParaRPr lang="he-IL" sz="3600" b="0" i="0" u="none" strike="noStrike" cap="none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dirty="0" smtClean="0"/>
              <a:t>חקירה לצורך הדיון היא מנגנון למידה (תפיסת העיצוב)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מסקנות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marL="889000" marR="0" lvl="1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ההיסט</a:t>
            </a:r>
            <a:r>
              <a:rPr lang="en-US" dirty="0"/>
              <a:t> </a:t>
            </a:r>
            <a:r>
              <a:rPr lang="he-IL" dirty="0" smtClean="0"/>
              <a:t>הוא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ביטוי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של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הבנ</a:t>
            </a:r>
            <a:r>
              <a:rPr lang="he-IL" dirty="0" smtClean="0"/>
              <a:t>ת הצורך בשינוי נדרש.</a:t>
            </a:r>
          </a:p>
          <a:p>
            <a:pPr marL="889000" marR="0" lvl="1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הבנת ההיסט והמשגתו הוא מנוע הלמידה- תודעת הצורך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89000" marR="0" lvl="1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האסטרטגיה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ביטוי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של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השפעה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e-IL" dirty="0" smtClean="0"/>
              <a:t>על ההיסט </a:t>
            </a:r>
            <a:r>
              <a:rPr lang="en-US" dirty="0" smtClean="0"/>
              <a:t>-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התערבות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מתקנת</a:t>
            </a: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כלומר שינוי.</a:t>
            </a:r>
          </a:p>
          <a:p>
            <a:pPr marL="889000" marR="0" lvl="1" indent="-444500" algn="r" rtl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dirty="0" smtClean="0"/>
              <a:t>האבחנה בהיסט היא מנוע האסטרטגיה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מחבר חץ ישר 6"/>
          <p:cNvCxnSpPr/>
          <p:nvPr/>
        </p:nvCxnSpPr>
        <p:spPr>
          <a:xfrm rot="5400000" flipH="1" flipV="1">
            <a:off x="-1167324" y="5434475"/>
            <a:ext cx="7212521" cy="1129"/>
          </a:xfrm>
          <a:prstGeom prst="straightConnector1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>
            <a:off x="711159" y="8432825"/>
            <a:ext cx="12090485" cy="2258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 flipV="1">
            <a:off x="2031969" y="6807214"/>
            <a:ext cx="9855269" cy="9144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44432" y="1320775"/>
            <a:ext cx="1117608" cy="346760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r>
              <a:rPr lang="en-US" dirty="0" smtClean="0"/>
              <a:t>A 0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2216440" y="9042429"/>
            <a:ext cx="1117608" cy="346760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r>
              <a:rPr lang="en-US" dirty="0" smtClean="0"/>
              <a:t>T 0</a:t>
            </a:r>
            <a:endParaRPr lang="he-IL" dirty="0"/>
          </a:p>
        </p:txBody>
      </p:sp>
      <p:sp>
        <p:nvSpPr>
          <p:cNvPr id="15" name="TextBox 14"/>
          <p:cNvSpPr txBox="1"/>
          <p:nvPr/>
        </p:nvSpPr>
        <p:spPr>
          <a:xfrm>
            <a:off x="11073424" y="8720358"/>
            <a:ext cx="1117608" cy="346760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r>
              <a:rPr lang="en-US" dirty="0" smtClean="0"/>
              <a:t>T 1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10966896" y="1145664"/>
            <a:ext cx="1117608" cy="346760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r>
              <a:rPr lang="en-US" dirty="0" smtClean="0"/>
              <a:t>A 1</a:t>
            </a:r>
            <a:endParaRPr lang="he-IL" dirty="0"/>
          </a:p>
        </p:txBody>
      </p:sp>
      <p:sp>
        <p:nvSpPr>
          <p:cNvPr id="34" name="צורה חופשית 33"/>
          <p:cNvSpPr/>
          <p:nvPr/>
        </p:nvSpPr>
        <p:spPr>
          <a:xfrm>
            <a:off x="2031969" y="3548453"/>
            <a:ext cx="9753668" cy="3969966"/>
          </a:xfrm>
          <a:custGeom>
            <a:avLst/>
            <a:gdLst>
              <a:gd name="connsiteX0" fmla="*/ 0 w 7489372"/>
              <a:gd name="connsiteY0" fmla="*/ 2294708 h 3008811"/>
              <a:gd name="connsiteX1" fmla="*/ 505097 w 7489372"/>
              <a:gd name="connsiteY1" fmla="*/ 2599508 h 3008811"/>
              <a:gd name="connsiteX2" fmla="*/ 1280160 w 7489372"/>
              <a:gd name="connsiteY2" fmla="*/ 2529840 h 3008811"/>
              <a:gd name="connsiteX3" fmla="*/ 2098766 w 7489372"/>
              <a:gd name="connsiteY3" fmla="*/ 1667691 h 3008811"/>
              <a:gd name="connsiteX4" fmla="*/ 2664823 w 7489372"/>
              <a:gd name="connsiteY4" fmla="*/ 1685108 h 3008811"/>
              <a:gd name="connsiteX5" fmla="*/ 3291840 w 7489372"/>
              <a:gd name="connsiteY5" fmla="*/ 2616925 h 3008811"/>
              <a:gd name="connsiteX6" fmla="*/ 3944983 w 7489372"/>
              <a:gd name="connsiteY6" fmla="*/ 2582091 h 3008811"/>
              <a:gd name="connsiteX7" fmla="*/ 4824549 w 7489372"/>
              <a:gd name="connsiteY7" fmla="*/ 631371 h 3008811"/>
              <a:gd name="connsiteX8" fmla="*/ 5982789 w 7489372"/>
              <a:gd name="connsiteY8" fmla="*/ 396240 h 3008811"/>
              <a:gd name="connsiteX9" fmla="*/ 7489372 w 7489372"/>
              <a:gd name="connsiteY9" fmla="*/ 3008811 h 3008811"/>
              <a:gd name="connsiteX0" fmla="*/ 0 w 7489372"/>
              <a:gd name="connsiteY0" fmla="*/ 2294708 h 3008811"/>
              <a:gd name="connsiteX1" fmla="*/ 505097 w 7489372"/>
              <a:gd name="connsiteY1" fmla="*/ 2599508 h 3008811"/>
              <a:gd name="connsiteX2" fmla="*/ 1280160 w 7489372"/>
              <a:gd name="connsiteY2" fmla="*/ 2529840 h 3008811"/>
              <a:gd name="connsiteX3" fmla="*/ 2098766 w 7489372"/>
              <a:gd name="connsiteY3" fmla="*/ 1667691 h 3008811"/>
              <a:gd name="connsiteX4" fmla="*/ 2664823 w 7489372"/>
              <a:gd name="connsiteY4" fmla="*/ 1685108 h 3008811"/>
              <a:gd name="connsiteX5" fmla="*/ 3291840 w 7489372"/>
              <a:gd name="connsiteY5" fmla="*/ 2616925 h 3008811"/>
              <a:gd name="connsiteX6" fmla="*/ 3944983 w 7489372"/>
              <a:gd name="connsiteY6" fmla="*/ 2582091 h 3008811"/>
              <a:gd name="connsiteX7" fmla="*/ 4824549 w 7489372"/>
              <a:gd name="connsiteY7" fmla="*/ 631371 h 3008811"/>
              <a:gd name="connsiteX8" fmla="*/ 5982789 w 7489372"/>
              <a:gd name="connsiteY8" fmla="*/ 396240 h 3008811"/>
              <a:gd name="connsiteX9" fmla="*/ 7489372 w 7489372"/>
              <a:gd name="connsiteY9" fmla="*/ 3008811 h 300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89372" h="3008811">
                <a:moveTo>
                  <a:pt x="0" y="2294708"/>
                </a:moveTo>
                <a:cubicBezTo>
                  <a:pt x="145868" y="2427513"/>
                  <a:pt x="291737" y="2560319"/>
                  <a:pt x="505097" y="2599508"/>
                </a:cubicBezTo>
                <a:cubicBezTo>
                  <a:pt x="718457" y="2638697"/>
                  <a:pt x="1014549" y="2685143"/>
                  <a:pt x="1280160" y="2529840"/>
                </a:cubicBezTo>
                <a:cubicBezTo>
                  <a:pt x="1545772" y="2374537"/>
                  <a:pt x="1867989" y="1808480"/>
                  <a:pt x="2098766" y="1667691"/>
                </a:cubicBezTo>
                <a:cubicBezTo>
                  <a:pt x="2329543" y="1526902"/>
                  <a:pt x="2465977" y="1526902"/>
                  <a:pt x="2664823" y="1685108"/>
                </a:cubicBezTo>
                <a:cubicBezTo>
                  <a:pt x="2863669" y="1843314"/>
                  <a:pt x="3078480" y="2467428"/>
                  <a:pt x="3291840" y="2616925"/>
                </a:cubicBezTo>
                <a:cubicBezTo>
                  <a:pt x="3505200" y="2766422"/>
                  <a:pt x="3689532" y="2913017"/>
                  <a:pt x="3944983" y="2582091"/>
                </a:cubicBezTo>
                <a:cubicBezTo>
                  <a:pt x="4200435" y="2251165"/>
                  <a:pt x="4484915" y="995680"/>
                  <a:pt x="4824549" y="631371"/>
                </a:cubicBezTo>
                <a:cubicBezTo>
                  <a:pt x="5164183" y="267062"/>
                  <a:pt x="5538652" y="0"/>
                  <a:pt x="5982789" y="396240"/>
                </a:cubicBezTo>
                <a:cubicBezTo>
                  <a:pt x="6426926" y="792480"/>
                  <a:pt x="6958149" y="1900645"/>
                  <a:pt x="7489372" y="300881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rtlCol="1" anchor="ctr"/>
          <a:lstStyle/>
          <a:p>
            <a:pPr algn="ctr"/>
            <a:endParaRPr lang="he-IL"/>
          </a:p>
        </p:txBody>
      </p:sp>
      <p:sp>
        <p:nvSpPr>
          <p:cNvPr id="47" name="צורה חופשית 46"/>
          <p:cNvSpPr/>
          <p:nvPr/>
        </p:nvSpPr>
        <p:spPr>
          <a:xfrm>
            <a:off x="2031969" y="2848671"/>
            <a:ext cx="9276015" cy="3348938"/>
          </a:xfrm>
          <a:custGeom>
            <a:avLst/>
            <a:gdLst>
              <a:gd name="connsiteX0" fmla="*/ 0 w 7376160"/>
              <a:gd name="connsiteY0" fmla="*/ 2865120 h 2865120"/>
              <a:gd name="connsiteX1" fmla="*/ 1306286 w 7376160"/>
              <a:gd name="connsiteY1" fmla="*/ 2246812 h 2865120"/>
              <a:gd name="connsiteX2" fmla="*/ 2081349 w 7376160"/>
              <a:gd name="connsiteY2" fmla="*/ 2055223 h 2865120"/>
              <a:gd name="connsiteX3" fmla="*/ 2908663 w 7376160"/>
              <a:gd name="connsiteY3" fmla="*/ 1184366 h 2865120"/>
              <a:gd name="connsiteX4" fmla="*/ 3526972 w 7376160"/>
              <a:gd name="connsiteY4" fmla="*/ 452846 h 2865120"/>
              <a:gd name="connsiteX5" fmla="*/ 4545875 w 7376160"/>
              <a:gd name="connsiteY5" fmla="*/ 357052 h 2865120"/>
              <a:gd name="connsiteX6" fmla="*/ 5077097 w 7376160"/>
              <a:gd name="connsiteY6" fmla="*/ 644434 h 2865120"/>
              <a:gd name="connsiteX7" fmla="*/ 6514012 w 7376160"/>
              <a:gd name="connsiteY7" fmla="*/ 95794 h 2865120"/>
              <a:gd name="connsiteX8" fmla="*/ 7376160 w 7376160"/>
              <a:gd name="connsiteY8" fmla="*/ 69669 h 2865120"/>
              <a:gd name="connsiteX0" fmla="*/ 0 w 7376160"/>
              <a:gd name="connsiteY0" fmla="*/ 2865120 h 2865120"/>
              <a:gd name="connsiteX1" fmla="*/ 1306286 w 7376160"/>
              <a:gd name="connsiteY1" fmla="*/ 2246812 h 2865120"/>
              <a:gd name="connsiteX2" fmla="*/ 2081349 w 7376160"/>
              <a:gd name="connsiteY2" fmla="*/ 2055223 h 2865120"/>
              <a:gd name="connsiteX3" fmla="*/ 2908663 w 7376160"/>
              <a:gd name="connsiteY3" fmla="*/ 1184366 h 2865120"/>
              <a:gd name="connsiteX4" fmla="*/ 3526972 w 7376160"/>
              <a:gd name="connsiteY4" fmla="*/ 452846 h 2865120"/>
              <a:gd name="connsiteX5" fmla="*/ 4545875 w 7376160"/>
              <a:gd name="connsiteY5" fmla="*/ 357052 h 2865120"/>
              <a:gd name="connsiteX6" fmla="*/ 5077097 w 7376160"/>
              <a:gd name="connsiteY6" fmla="*/ 644434 h 2865120"/>
              <a:gd name="connsiteX7" fmla="*/ 6514012 w 7376160"/>
              <a:gd name="connsiteY7" fmla="*/ 95794 h 2865120"/>
              <a:gd name="connsiteX8" fmla="*/ 7376160 w 7376160"/>
              <a:gd name="connsiteY8" fmla="*/ 69669 h 2865120"/>
              <a:gd name="connsiteX0" fmla="*/ 0 w 7376160"/>
              <a:gd name="connsiteY0" fmla="*/ 2795451 h 2795451"/>
              <a:gd name="connsiteX1" fmla="*/ 1306286 w 7376160"/>
              <a:gd name="connsiteY1" fmla="*/ 2177143 h 2795451"/>
              <a:gd name="connsiteX2" fmla="*/ 2081349 w 7376160"/>
              <a:gd name="connsiteY2" fmla="*/ 1985554 h 2795451"/>
              <a:gd name="connsiteX3" fmla="*/ 2908663 w 7376160"/>
              <a:gd name="connsiteY3" fmla="*/ 1114697 h 2795451"/>
              <a:gd name="connsiteX4" fmla="*/ 3526972 w 7376160"/>
              <a:gd name="connsiteY4" fmla="*/ 383177 h 2795451"/>
              <a:gd name="connsiteX5" fmla="*/ 4545875 w 7376160"/>
              <a:gd name="connsiteY5" fmla="*/ 287383 h 2795451"/>
              <a:gd name="connsiteX6" fmla="*/ 5077097 w 7376160"/>
              <a:gd name="connsiteY6" fmla="*/ 574765 h 2795451"/>
              <a:gd name="connsiteX7" fmla="*/ 6514012 w 7376160"/>
              <a:gd name="connsiteY7" fmla="*/ 26125 h 2795451"/>
              <a:gd name="connsiteX8" fmla="*/ 7376160 w 7376160"/>
              <a:gd name="connsiteY8" fmla="*/ 0 h 2795451"/>
              <a:gd name="connsiteX0" fmla="*/ 0 w 7376160"/>
              <a:gd name="connsiteY0" fmla="*/ 2795451 h 2795451"/>
              <a:gd name="connsiteX1" fmla="*/ 1306286 w 7376160"/>
              <a:gd name="connsiteY1" fmla="*/ 2177143 h 2795451"/>
              <a:gd name="connsiteX2" fmla="*/ 2081349 w 7376160"/>
              <a:gd name="connsiteY2" fmla="*/ 1985554 h 2795451"/>
              <a:gd name="connsiteX3" fmla="*/ 2765755 w 7376160"/>
              <a:gd name="connsiteY3" fmla="*/ 971797 h 2795451"/>
              <a:gd name="connsiteX4" fmla="*/ 3526972 w 7376160"/>
              <a:gd name="connsiteY4" fmla="*/ 383177 h 2795451"/>
              <a:gd name="connsiteX5" fmla="*/ 4545875 w 7376160"/>
              <a:gd name="connsiteY5" fmla="*/ 287383 h 2795451"/>
              <a:gd name="connsiteX6" fmla="*/ 5077097 w 7376160"/>
              <a:gd name="connsiteY6" fmla="*/ 574765 h 2795451"/>
              <a:gd name="connsiteX7" fmla="*/ 6514012 w 7376160"/>
              <a:gd name="connsiteY7" fmla="*/ 26125 h 2795451"/>
              <a:gd name="connsiteX8" fmla="*/ 7376160 w 7376160"/>
              <a:gd name="connsiteY8" fmla="*/ 0 h 2795451"/>
              <a:gd name="connsiteX0" fmla="*/ 0 w 7376160"/>
              <a:gd name="connsiteY0" fmla="*/ 2795451 h 2795451"/>
              <a:gd name="connsiteX1" fmla="*/ 1306286 w 7376160"/>
              <a:gd name="connsiteY1" fmla="*/ 2177143 h 2795451"/>
              <a:gd name="connsiteX2" fmla="*/ 2081349 w 7376160"/>
              <a:gd name="connsiteY2" fmla="*/ 1985554 h 2795451"/>
              <a:gd name="connsiteX3" fmla="*/ 2765755 w 7376160"/>
              <a:gd name="connsiteY3" fmla="*/ 971797 h 2795451"/>
              <a:gd name="connsiteX4" fmla="*/ 3526972 w 7376160"/>
              <a:gd name="connsiteY4" fmla="*/ 383177 h 2795451"/>
              <a:gd name="connsiteX5" fmla="*/ 4545875 w 7376160"/>
              <a:gd name="connsiteY5" fmla="*/ 287383 h 2795451"/>
              <a:gd name="connsiteX6" fmla="*/ 4934189 w 7376160"/>
              <a:gd name="connsiteY6" fmla="*/ 574765 h 2795451"/>
              <a:gd name="connsiteX7" fmla="*/ 6514012 w 7376160"/>
              <a:gd name="connsiteY7" fmla="*/ 26125 h 2795451"/>
              <a:gd name="connsiteX8" fmla="*/ 7376160 w 7376160"/>
              <a:gd name="connsiteY8" fmla="*/ 0 h 2795451"/>
              <a:gd name="connsiteX0" fmla="*/ 0 w 7376160"/>
              <a:gd name="connsiteY0" fmla="*/ 2795451 h 2795451"/>
              <a:gd name="connsiteX1" fmla="*/ 1306286 w 7376160"/>
              <a:gd name="connsiteY1" fmla="*/ 2177143 h 2795451"/>
              <a:gd name="connsiteX2" fmla="*/ 2081349 w 7376160"/>
              <a:gd name="connsiteY2" fmla="*/ 1985554 h 2795451"/>
              <a:gd name="connsiteX3" fmla="*/ 2765755 w 7376160"/>
              <a:gd name="connsiteY3" fmla="*/ 971797 h 2795451"/>
              <a:gd name="connsiteX4" fmla="*/ 3526972 w 7376160"/>
              <a:gd name="connsiteY4" fmla="*/ 383177 h 2795451"/>
              <a:gd name="connsiteX5" fmla="*/ 4545875 w 7376160"/>
              <a:gd name="connsiteY5" fmla="*/ 287383 h 2795451"/>
              <a:gd name="connsiteX6" fmla="*/ 5219909 w 7376160"/>
              <a:gd name="connsiteY6" fmla="*/ 574765 h 2795451"/>
              <a:gd name="connsiteX7" fmla="*/ 6514012 w 7376160"/>
              <a:gd name="connsiteY7" fmla="*/ 26125 h 2795451"/>
              <a:gd name="connsiteX8" fmla="*/ 7376160 w 7376160"/>
              <a:gd name="connsiteY8" fmla="*/ 0 h 2795451"/>
              <a:gd name="connsiteX0" fmla="*/ 0 w 7376160"/>
              <a:gd name="connsiteY0" fmla="*/ 2795451 h 2795451"/>
              <a:gd name="connsiteX1" fmla="*/ 1306286 w 7376160"/>
              <a:gd name="connsiteY1" fmla="*/ 2177143 h 2795451"/>
              <a:gd name="connsiteX2" fmla="*/ 2081349 w 7376160"/>
              <a:gd name="connsiteY2" fmla="*/ 1985554 h 2795451"/>
              <a:gd name="connsiteX3" fmla="*/ 2765755 w 7376160"/>
              <a:gd name="connsiteY3" fmla="*/ 971797 h 2795451"/>
              <a:gd name="connsiteX4" fmla="*/ 3526972 w 7376160"/>
              <a:gd name="connsiteY4" fmla="*/ 383177 h 2795451"/>
              <a:gd name="connsiteX5" fmla="*/ 4545875 w 7376160"/>
              <a:gd name="connsiteY5" fmla="*/ 215921 h 2795451"/>
              <a:gd name="connsiteX6" fmla="*/ 5219909 w 7376160"/>
              <a:gd name="connsiteY6" fmla="*/ 574765 h 2795451"/>
              <a:gd name="connsiteX7" fmla="*/ 6514012 w 7376160"/>
              <a:gd name="connsiteY7" fmla="*/ 26125 h 2795451"/>
              <a:gd name="connsiteX8" fmla="*/ 7376160 w 7376160"/>
              <a:gd name="connsiteY8" fmla="*/ 0 h 2795451"/>
              <a:gd name="connsiteX0" fmla="*/ 0 w 7376160"/>
              <a:gd name="connsiteY0" fmla="*/ 2795451 h 2795451"/>
              <a:gd name="connsiteX1" fmla="*/ 1306286 w 7376160"/>
              <a:gd name="connsiteY1" fmla="*/ 2177143 h 2795451"/>
              <a:gd name="connsiteX2" fmla="*/ 2081349 w 7376160"/>
              <a:gd name="connsiteY2" fmla="*/ 1985554 h 2795451"/>
              <a:gd name="connsiteX3" fmla="*/ 2765755 w 7376160"/>
              <a:gd name="connsiteY3" fmla="*/ 971797 h 2795451"/>
              <a:gd name="connsiteX4" fmla="*/ 3526972 w 7376160"/>
              <a:gd name="connsiteY4" fmla="*/ 240277 h 2795451"/>
              <a:gd name="connsiteX5" fmla="*/ 4545875 w 7376160"/>
              <a:gd name="connsiteY5" fmla="*/ 215921 h 2795451"/>
              <a:gd name="connsiteX6" fmla="*/ 5219909 w 7376160"/>
              <a:gd name="connsiteY6" fmla="*/ 574765 h 2795451"/>
              <a:gd name="connsiteX7" fmla="*/ 6514012 w 7376160"/>
              <a:gd name="connsiteY7" fmla="*/ 26125 h 2795451"/>
              <a:gd name="connsiteX8" fmla="*/ 7376160 w 7376160"/>
              <a:gd name="connsiteY8" fmla="*/ 0 h 2795451"/>
              <a:gd name="connsiteX0" fmla="*/ 0 w 6514012"/>
              <a:gd name="connsiteY0" fmla="*/ 2769326 h 2769326"/>
              <a:gd name="connsiteX1" fmla="*/ 1306286 w 6514012"/>
              <a:gd name="connsiteY1" fmla="*/ 2151018 h 2769326"/>
              <a:gd name="connsiteX2" fmla="*/ 2081349 w 6514012"/>
              <a:gd name="connsiteY2" fmla="*/ 1959429 h 2769326"/>
              <a:gd name="connsiteX3" fmla="*/ 2765755 w 6514012"/>
              <a:gd name="connsiteY3" fmla="*/ 945672 h 2769326"/>
              <a:gd name="connsiteX4" fmla="*/ 3526972 w 6514012"/>
              <a:gd name="connsiteY4" fmla="*/ 214152 h 2769326"/>
              <a:gd name="connsiteX5" fmla="*/ 4545875 w 6514012"/>
              <a:gd name="connsiteY5" fmla="*/ 189796 h 2769326"/>
              <a:gd name="connsiteX6" fmla="*/ 5219909 w 6514012"/>
              <a:gd name="connsiteY6" fmla="*/ 548640 h 2769326"/>
              <a:gd name="connsiteX7" fmla="*/ 6514012 w 6514012"/>
              <a:gd name="connsiteY7" fmla="*/ 0 h 2769326"/>
              <a:gd name="connsiteX0" fmla="*/ 0 w 6514012"/>
              <a:gd name="connsiteY0" fmla="*/ 2769326 h 2769326"/>
              <a:gd name="connsiteX1" fmla="*/ 499438 w 6514012"/>
              <a:gd name="connsiteY1" fmla="*/ 2394706 h 2769326"/>
              <a:gd name="connsiteX2" fmla="*/ 1306286 w 6514012"/>
              <a:gd name="connsiteY2" fmla="*/ 2151018 h 2769326"/>
              <a:gd name="connsiteX3" fmla="*/ 2081349 w 6514012"/>
              <a:gd name="connsiteY3" fmla="*/ 1959429 h 2769326"/>
              <a:gd name="connsiteX4" fmla="*/ 2765755 w 6514012"/>
              <a:gd name="connsiteY4" fmla="*/ 945672 h 2769326"/>
              <a:gd name="connsiteX5" fmla="*/ 3526972 w 6514012"/>
              <a:gd name="connsiteY5" fmla="*/ 214152 h 2769326"/>
              <a:gd name="connsiteX6" fmla="*/ 4545875 w 6514012"/>
              <a:gd name="connsiteY6" fmla="*/ 189796 h 2769326"/>
              <a:gd name="connsiteX7" fmla="*/ 5219909 w 6514012"/>
              <a:gd name="connsiteY7" fmla="*/ 548640 h 2769326"/>
              <a:gd name="connsiteX8" fmla="*/ 6514012 w 6514012"/>
              <a:gd name="connsiteY8" fmla="*/ 0 h 2769326"/>
              <a:gd name="connsiteX0" fmla="*/ 0 w 6514012"/>
              <a:gd name="connsiteY0" fmla="*/ 2469630 h 2469630"/>
              <a:gd name="connsiteX1" fmla="*/ 499438 w 6514012"/>
              <a:gd name="connsiteY1" fmla="*/ 2394706 h 2469630"/>
              <a:gd name="connsiteX2" fmla="*/ 1306286 w 6514012"/>
              <a:gd name="connsiteY2" fmla="*/ 2151018 h 2469630"/>
              <a:gd name="connsiteX3" fmla="*/ 2081349 w 6514012"/>
              <a:gd name="connsiteY3" fmla="*/ 1959429 h 2469630"/>
              <a:gd name="connsiteX4" fmla="*/ 2765755 w 6514012"/>
              <a:gd name="connsiteY4" fmla="*/ 945672 h 2469630"/>
              <a:gd name="connsiteX5" fmla="*/ 3526972 w 6514012"/>
              <a:gd name="connsiteY5" fmla="*/ 214152 h 2469630"/>
              <a:gd name="connsiteX6" fmla="*/ 4545875 w 6514012"/>
              <a:gd name="connsiteY6" fmla="*/ 189796 h 2469630"/>
              <a:gd name="connsiteX7" fmla="*/ 5219909 w 6514012"/>
              <a:gd name="connsiteY7" fmla="*/ 548640 h 2469630"/>
              <a:gd name="connsiteX8" fmla="*/ 6514012 w 6514012"/>
              <a:gd name="connsiteY8" fmla="*/ 0 h 2469630"/>
              <a:gd name="connsiteX0" fmla="*/ 0 w 6514012"/>
              <a:gd name="connsiteY0" fmla="*/ 2469630 h 2469630"/>
              <a:gd name="connsiteX1" fmla="*/ 499438 w 6514012"/>
              <a:gd name="connsiteY1" fmla="*/ 2394706 h 2469630"/>
              <a:gd name="connsiteX2" fmla="*/ 1306286 w 6514012"/>
              <a:gd name="connsiteY2" fmla="*/ 2151018 h 2469630"/>
              <a:gd name="connsiteX3" fmla="*/ 2081349 w 6514012"/>
              <a:gd name="connsiteY3" fmla="*/ 1959429 h 2469630"/>
              <a:gd name="connsiteX4" fmla="*/ 2765755 w 6514012"/>
              <a:gd name="connsiteY4" fmla="*/ 945672 h 2469630"/>
              <a:gd name="connsiteX5" fmla="*/ 3526972 w 6514012"/>
              <a:gd name="connsiteY5" fmla="*/ 214152 h 2469630"/>
              <a:gd name="connsiteX6" fmla="*/ 4545875 w 6514012"/>
              <a:gd name="connsiteY6" fmla="*/ 189796 h 2469630"/>
              <a:gd name="connsiteX7" fmla="*/ 5219909 w 6514012"/>
              <a:gd name="connsiteY7" fmla="*/ 548640 h 2469630"/>
              <a:gd name="connsiteX8" fmla="*/ 6514012 w 6514012"/>
              <a:gd name="connsiteY8" fmla="*/ 0 h 24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4012" h="2469630">
                <a:moveTo>
                  <a:pt x="0" y="2469630"/>
                </a:moveTo>
                <a:cubicBezTo>
                  <a:pt x="329649" y="2442099"/>
                  <a:pt x="281724" y="2447808"/>
                  <a:pt x="499438" y="2394706"/>
                </a:cubicBezTo>
                <a:cubicBezTo>
                  <a:pt x="717152" y="2341604"/>
                  <a:pt x="1042634" y="2223564"/>
                  <a:pt x="1306286" y="2151018"/>
                </a:cubicBezTo>
                <a:cubicBezTo>
                  <a:pt x="1569938" y="2078472"/>
                  <a:pt x="1838104" y="2160320"/>
                  <a:pt x="2081349" y="1959429"/>
                </a:cubicBezTo>
                <a:cubicBezTo>
                  <a:pt x="2324594" y="1758538"/>
                  <a:pt x="2524818" y="1236551"/>
                  <a:pt x="2765755" y="945672"/>
                </a:cubicBezTo>
                <a:cubicBezTo>
                  <a:pt x="3006692" y="654793"/>
                  <a:pt x="3230285" y="340131"/>
                  <a:pt x="3526972" y="214152"/>
                </a:cubicBezTo>
                <a:cubicBezTo>
                  <a:pt x="3823659" y="88173"/>
                  <a:pt x="4263719" y="134048"/>
                  <a:pt x="4545875" y="189796"/>
                </a:cubicBezTo>
                <a:cubicBezTo>
                  <a:pt x="4828031" y="245544"/>
                  <a:pt x="4891886" y="580273"/>
                  <a:pt x="5219909" y="548640"/>
                </a:cubicBezTo>
                <a:cubicBezTo>
                  <a:pt x="5547932" y="517007"/>
                  <a:pt x="6130835" y="95794"/>
                  <a:pt x="6514012" y="0"/>
                </a:cubicBezTo>
              </a:path>
            </a:pathLst>
          </a:cu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130046" tIns="65023" rIns="130046" bIns="65023" rtlCol="1" anchor="ctr"/>
          <a:lstStyle/>
          <a:p>
            <a:pPr algn="ctr"/>
            <a:endParaRPr lang="he-IL"/>
          </a:p>
        </p:txBody>
      </p:sp>
      <p:cxnSp>
        <p:nvCxnSpPr>
          <p:cNvPr id="51" name="מחבר חץ ישר 50"/>
          <p:cNvCxnSpPr>
            <a:stCxn id="47" idx="8"/>
          </p:cNvCxnSpPr>
          <p:nvPr/>
        </p:nvCxnSpPr>
        <p:spPr>
          <a:xfrm flipV="1">
            <a:off x="11307984" y="812774"/>
            <a:ext cx="1392060" cy="20358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/>
          <p:cNvCxnSpPr>
            <a:stCxn id="47" idx="8"/>
          </p:cNvCxnSpPr>
          <p:nvPr/>
        </p:nvCxnSpPr>
        <p:spPr>
          <a:xfrm>
            <a:off x="11307984" y="2848671"/>
            <a:ext cx="1696816" cy="10082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rot="21341407">
            <a:off x="7402158" y="6959930"/>
            <a:ext cx="2946421" cy="500648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pPr algn="ctr"/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"תוכנית אופרטיבית"</a:t>
            </a: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סוגר מסולסל ימני 57"/>
          <p:cNvSpPr/>
          <p:nvPr/>
        </p:nvSpPr>
        <p:spPr>
          <a:xfrm>
            <a:off x="11277633" y="2844786"/>
            <a:ext cx="508004" cy="396242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rtlCol="1" anchor="ctr"/>
          <a:lstStyle/>
          <a:p>
            <a:pPr algn="ctr"/>
            <a:endParaRPr lang="he-IL"/>
          </a:p>
        </p:txBody>
      </p:sp>
      <p:sp>
        <p:nvSpPr>
          <p:cNvPr id="60" name="TextBox 59"/>
          <p:cNvSpPr txBox="1"/>
          <p:nvPr/>
        </p:nvSpPr>
        <p:spPr>
          <a:xfrm rot="21316306">
            <a:off x="6099423" y="6666582"/>
            <a:ext cx="6197643" cy="393954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pPr algn="ctr"/>
            <a:r>
              <a:rPr lang="he-IL" sz="1700" dirty="0" smtClean="0">
                <a:solidFill>
                  <a:srgbClr val="FF0000"/>
                </a:solidFill>
              </a:rPr>
              <a:t>השתכללות דרך </a:t>
            </a:r>
            <a:r>
              <a:rPr lang="he-IL" sz="1700" dirty="0" err="1" smtClean="0">
                <a:solidFill>
                  <a:srgbClr val="FF0000"/>
                </a:solidFill>
              </a:rPr>
              <a:t>קד"מים</a:t>
            </a:r>
            <a:r>
              <a:rPr lang="he-IL" sz="1700" dirty="0" smtClean="0">
                <a:solidFill>
                  <a:srgbClr val="FF0000"/>
                </a:solidFill>
              </a:rPr>
              <a:t>, השתלמויות, </a:t>
            </a:r>
            <a:r>
              <a:rPr lang="he-IL" sz="1700" dirty="0" err="1" smtClean="0">
                <a:solidFill>
                  <a:srgbClr val="FF0000"/>
                </a:solidFill>
              </a:rPr>
              <a:t>נוה"ק</a:t>
            </a:r>
            <a:endParaRPr lang="he-IL" sz="17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 rot="20932383">
            <a:off x="5887550" y="2507825"/>
            <a:ext cx="2946421" cy="562203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pPr algn="ctr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המציאות/ השגרה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 rot="20582590">
            <a:off x="7825169" y="3964430"/>
            <a:ext cx="2133615" cy="562203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lIns="130046" tIns="65023" rIns="130046" bIns="65023" rtlCol="1">
            <a:spAutoFit/>
          </a:bodyPr>
          <a:lstStyle/>
          <a:p>
            <a:pPr algn="ctr"/>
            <a:r>
              <a:rPr lang="he-I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מב"ם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 rot="18367318">
            <a:off x="2530828" y="3844313"/>
            <a:ext cx="6197643" cy="654536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pPr algn="ctr"/>
            <a:r>
              <a:rPr lang="he-IL" sz="1700" dirty="0" smtClean="0">
                <a:solidFill>
                  <a:srgbClr val="FF0000"/>
                </a:solidFill>
              </a:rPr>
              <a:t>בירור המציאות באמצעות </a:t>
            </a:r>
          </a:p>
          <a:p>
            <a:pPr algn="ctr"/>
            <a:r>
              <a:rPr lang="he-IL" sz="1700" dirty="0" smtClean="0">
                <a:solidFill>
                  <a:srgbClr val="FF0000"/>
                </a:solidFill>
              </a:rPr>
              <a:t>"הערכת מצב" (מנגנון שבועי)</a:t>
            </a:r>
            <a:endParaRPr lang="he-IL" sz="1700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809692" y="4431617"/>
            <a:ext cx="1219209" cy="962313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pPr algn="ctr"/>
            <a:r>
              <a:rPr lang="he-I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פער רלוונטיות</a:t>
            </a:r>
          </a:p>
          <a:p>
            <a:pPr algn="ctr"/>
            <a:r>
              <a:rPr lang="he-I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גלוי</a:t>
            </a:r>
            <a:endParaRPr lang="he-I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סוגר מסולסל ימני 64"/>
          <p:cNvSpPr/>
          <p:nvPr/>
        </p:nvSpPr>
        <p:spPr>
          <a:xfrm>
            <a:off x="5791195" y="4571998"/>
            <a:ext cx="406403" cy="274321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rtlCol="1" anchor="ctr"/>
          <a:lstStyle/>
          <a:p>
            <a:pPr algn="ctr"/>
            <a:endParaRPr lang="he-IL"/>
          </a:p>
        </p:txBody>
      </p:sp>
      <p:sp>
        <p:nvSpPr>
          <p:cNvPr id="67" name="TextBox 66"/>
          <p:cNvSpPr txBox="1"/>
          <p:nvPr/>
        </p:nvSpPr>
        <p:spPr>
          <a:xfrm>
            <a:off x="11379234" y="2143782"/>
            <a:ext cx="1625566" cy="869980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pPr algn="ctr"/>
            <a:r>
              <a:rPr lang="he-IL" sz="2400" b="1" dirty="0" smtClean="0"/>
              <a:t>תוצאות המלחמה</a:t>
            </a:r>
            <a:endParaRPr lang="he-IL" sz="2400" b="1" dirty="0"/>
          </a:p>
        </p:txBody>
      </p:sp>
      <p:sp>
        <p:nvSpPr>
          <p:cNvPr id="68" name="TextBox 67"/>
          <p:cNvSpPr txBox="1"/>
          <p:nvPr/>
        </p:nvSpPr>
        <p:spPr>
          <a:xfrm rot="17659652">
            <a:off x="6426112" y="4586366"/>
            <a:ext cx="2641618" cy="654536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pPr algn="ctr"/>
            <a:r>
              <a:rPr lang="he-IL" sz="1700" dirty="0" smtClean="0">
                <a:solidFill>
                  <a:srgbClr val="FF0000"/>
                </a:solidFill>
              </a:rPr>
              <a:t>התנהלות דרך </a:t>
            </a:r>
            <a:r>
              <a:rPr lang="he-IL" sz="1700" dirty="0" err="1" smtClean="0">
                <a:solidFill>
                  <a:srgbClr val="FF0000"/>
                </a:solidFill>
              </a:rPr>
              <a:t>מו"גים</a:t>
            </a:r>
            <a:r>
              <a:rPr lang="he-IL" sz="1700" dirty="0" smtClean="0">
                <a:solidFill>
                  <a:srgbClr val="FF0000"/>
                </a:solidFill>
              </a:rPr>
              <a:t> "תכסיסנות"</a:t>
            </a:r>
            <a:endParaRPr lang="he-IL" sz="1700" dirty="0">
              <a:solidFill>
                <a:srgbClr val="FF0000"/>
              </a:solidFill>
            </a:endParaRPr>
          </a:p>
        </p:txBody>
      </p:sp>
      <p:cxnSp>
        <p:nvCxnSpPr>
          <p:cNvPr id="30" name="מחבר חץ ישר 29"/>
          <p:cNvCxnSpPr/>
          <p:nvPr/>
        </p:nvCxnSpPr>
        <p:spPr>
          <a:xfrm rot="5400000" flipH="1" flipV="1">
            <a:off x="7671938" y="5129673"/>
            <a:ext cx="7212521" cy="1129"/>
          </a:xfrm>
          <a:prstGeom prst="straightConnector1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מחבר חץ ישר 32"/>
          <p:cNvCxnSpPr/>
          <p:nvPr/>
        </p:nvCxnSpPr>
        <p:spPr>
          <a:xfrm rot="5400000" flipH="1" flipV="1">
            <a:off x="-2335733" y="4774070"/>
            <a:ext cx="8737661" cy="2258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923771" y="8432825"/>
            <a:ext cx="1081030" cy="685314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itchFamily="34" charset="0"/>
                <a:cs typeface="Segoe UI Semilight" pitchFamily="34" charset="0"/>
              </a:rPr>
              <a:t>זמן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6371" y="291552"/>
            <a:ext cx="1467716" cy="685314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itchFamily="34" charset="0"/>
                <a:cs typeface="Segoe UI Semilight" pitchFamily="34" charset="0"/>
              </a:rPr>
              <a:t>שינוי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61627" y="5424234"/>
            <a:ext cx="1219209" cy="962313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pPr algn="ctr"/>
            <a:r>
              <a:rPr lang="he-IL" sz="1800" b="1" dirty="0" smtClean="0"/>
              <a:t>פער רלוונטיות</a:t>
            </a:r>
          </a:p>
          <a:p>
            <a:pPr algn="ctr"/>
            <a:r>
              <a:rPr lang="he-IL" sz="1800" b="1" dirty="0" smtClean="0"/>
              <a:t>סמוי</a:t>
            </a:r>
            <a:endParaRPr lang="he-IL" sz="1800" b="1" dirty="0"/>
          </a:p>
        </p:txBody>
      </p:sp>
      <p:sp>
        <p:nvSpPr>
          <p:cNvPr id="48" name="סוגר מסולסל ימני 47"/>
          <p:cNvSpPr/>
          <p:nvPr/>
        </p:nvSpPr>
        <p:spPr>
          <a:xfrm>
            <a:off x="2539972" y="6096008"/>
            <a:ext cx="101601" cy="152401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rtlCol="1" anchor="ctr"/>
          <a:lstStyle/>
          <a:p>
            <a:pPr algn="ctr"/>
            <a:endParaRPr lang="he-IL"/>
          </a:p>
        </p:txBody>
      </p:sp>
      <p:sp>
        <p:nvSpPr>
          <p:cNvPr id="49" name="TextBox 48"/>
          <p:cNvSpPr txBox="1"/>
          <p:nvPr/>
        </p:nvSpPr>
        <p:spPr>
          <a:xfrm>
            <a:off x="2560793" y="6348801"/>
            <a:ext cx="1219209" cy="962313"/>
          </a:xfrm>
          <a:prstGeom prst="rect">
            <a:avLst/>
          </a:prstGeom>
          <a:noFill/>
        </p:spPr>
        <p:txBody>
          <a:bodyPr wrap="square" lIns="130046" tIns="65023" rIns="130046" bIns="65023" rtlCol="1">
            <a:spAutoFit/>
          </a:bodyPr>
          <a:lstStyle/>
          <a:p>
            <a:pPr algn="ctr"/>
            <a:r>
              <a:rPr lang="he-IL" sz="1800" b="1" dirty="0" smtClean="0"/>
              <a:t>פער רלוונטיות</a:t>
            </a:r>
          </a:p>
          <a:p>
            <a:pPr algn="ctr"/>
            <a:r>
              <a:rPr lang="he-IL" sz="1800" b="1" dirty="0" smtClean="0"/>
              <a:t>גלוי</a:t>
            </a:r>
            <a:endParaRPr lang="he-IL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780002" y="0"/>
            <a:ext cx="574673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חקירה היסט ואסטרטגיה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8004" y="9173461"/>
            <a:ext cx="1498052" cy="5264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חקירה</a:t>
            </a:r>
            <a:endParaRPr lang="he-IL" sz="2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270153" y="8736498"/>
            <a:ext cx="29726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התפתחות ההיסט</a:t>
            </a:r>
            <a:endParaRPr lang="he-IL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9994510" y="9104922"/>
            <a:ext cx="29726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התפרצות אלימה</a:t>
            </a:r>
            <a:endParaRPr lang="he-I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952500" y="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חקירה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165696" y="2159000"/>
            <a:ext cx="11886603" cy="67183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262254" marR="0" lvl="0" indent="-26225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857"/>
              <a:buFont typeface="Helvetica Neue"/>
              <a:buChar char="•"/>
            </a:pPr>
            <a:r>
              <a:rPr lang="he-IL" sz="3200" b="1" dirty="0" smtClean="0"/>
              <a:t>תכלית החקירה -  </a:t>
            </a:r>
            <a:r>
              <a:rPr lang="en-US" sz="3200" b="1" i="0" u="none" strike="noStrike" cap="none" dirty="0" err="1" smtClean="0">
                <a:solidFill>
                  <a:srgbClr val="000000"/>
                </a:solidFill>
                <a:sym typeface="Helvetica Neue"/>
              </a:rPr>
              <a:t>מעבר</a:t>
            </a:r>
            <a:r>
              <a:rPr lang="en-US" sz="3200" b="1" i="0" u="none" strike="noStrike" cap="none" dirty="0" smtClean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ממצב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לא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מבורר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להבנה</a:t>
            </a:r>
            <a:endParaRPr lang="en-US" sz="3200" b="1" i="0" u="none" strike="noStrike" cap="none" dirty="0">
              <a:solidFill>
                <a:srgbClr val="000000"/>
              </a:solidFill>
              <a:sym typeface="Helvetica Neue"/>
            </a:endParaRPr>
          </a:p>
          <a:p>
            <a:pPr marL="262254" marR="0" lvl="0" indent="-262254" algn="r" rtl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75857"/>
              <a:buFont typeface="Helvetica Neue"/>
              <a:buChar char="•"/>
            </a:pP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חקירה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על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פי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דיואי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:</a:t>
            </a:r>
          </a:p>
          <a:p>
            <a:pPr marL="524509" marR="0" lvl="1" indent="-270509" algn="r" rtl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75857"/>
              <a:buFont typeface="Helvetica Neue"/>
              <a:buChar char="•"/>
            </a:pP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החלטה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על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הצורך</a:t>
            </a:r>
            <a:endParaRPr lang="en-US" sz="3200" b="1" i="0" u="none" strike="noStrike" cap="none" dirty="0">
              <a:solidFill>
                <a:srgbClr val="000000"/>
              </a:solidFill>
              <a:sym typeface="Helvetica Neue"/>
            </a:endParaRPr>
          </a:p>
          <a:p>
            <a:pPr marL="524509" marR="0" lvl="1" indent="-270509" algn="r" rtl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75857"/>
              <a:buFont typeface="Helvetica Neue"/>
              <a:buChar char="•"/>
            </a:pP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הגדרת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הבעיה</a:t>
            </a:r>
            <a:endParaRPr lang="en-US" sz="3200" b="1" i="0" u="none" strike="noStrike" cap="none" dirty="0">
              <a:solidFill>
                <a:srgbClr val="000000"/>
              </a:solidFill>
              <a:sym typeface="Helvetica Neue"/>
            </a:endParaRPr>
          </a:p>
          <a:p>
            <a:pPr marL="524509" marR="0" lvl="1" indent="-270509" algn="r" rtl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75857"/>
              <a:buFont typeface="Helvetica Neue"/>
              <a:buChar char="•"/>
            </a:pP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בניית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המערכת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והמשגה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סימבולית</a:t>
            </a:r>
            <a:endParaRPr lang="en-US" sz="3200" b="1" i="0" u="none" strike="noStrike" cap="none" dirty="0">
              <a:solidFill>
                <a:srgbClr val="000000"/>
              </a:solidFill>
              <a:sym typeface="Helvetica Neue"/>
            </a:endParaRPr>
          </a:p>
          <a:p>
            <a:pPr marL="524509" marR="0" lvl="1" indent="-270509" algn="r" rtl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75857"/>
              <a:buFont typeface="Helvetica Neue"/>
              <a:buChar char="•"/>
            </a:pP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סיעור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מוחות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בקבוצת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למידה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מעורבת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-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חיכוך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,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העלאת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רעיונות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רבים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.</a:t>
            </a:r>
          </a:p>
          <a:p>
            <a:pPr marL="524509" marR="0" lvl="1" indent="-270509" algn="r" rtl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75857"/>
              <a:buFont typeface="Helvetica Neue"/>
              <a:buChar char="•"/>
            </a:pP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החלטה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על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תיאוריה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של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הסדרה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/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פתרון</a:t>
            </a:r>
            <a:endParaRPr lang="en-US" sz="3200" b="1" i="0" u="none" strike="noStrike" cap="none" dirty="0">
              <a:solidFill>
                <a:srgbClr val="000000"/>
              </a:solidFill>
              <a:sym typeface="Helvetica Neue"/>
            </a:endParaRPr>
          </a:p>
          <a:p>
            <a:pPr marL="524509" marR="0" lvl="1" indent="-270509" algn="r" rtl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75857"/>
              <a:buFont typeface="Helvetica Neue"/>
              <a:buChar char="•"/>
            </a:pP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ניסיון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הפרכה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של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התיאוריה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שעוצבה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/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הפתרון</a:t>
            </a:r>
            <a:endParaRPr lang="en-US" sz="3200" b="1" i="0" u="none" strike="noStrike" cap="none" dirty="0">
              <a:solidFill>
                <a:srgbClr val="000000"/>
              </a:solidFill>
              <a:sym typeface="Helvetica Neue"/>
            </a:endParaRPr>
          </a:p>
          <a:p>
            <a:pPr marL="524509" marR="0" lvl="1" indent="-270509" algn="r" rtl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75857"/>
              <a:buFont typeface="Helvetica Neue"/>
              <a:buChar char="•"/>
            </a:pP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עיבוד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מחודש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של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התיאוריה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והגדרה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מחודשת</a:t>
            </a:r>
            <a:endParaRPr lang="en-US" sz="3200" b="1" i="0" u="none" strike="noStrike" cap="none" dirty="0">
              <a:solidFill>
                <a:srgbClr val="000000"/>
              </a:solidFill>
              <a:sym typeface="Helvetica Neue"/>
            </a:endParaRPr>
          </a:p>
          <a:p>
            <a:pPr marL="524509" marR="0" lvl="1" indent="-270509" algn="r" rtl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75857"/>
              <a:buFont typeface="Helvetica Neue"/>
              <a:buChar char="•"/>
            </a:pP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בניית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תוכנית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למימוש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התיאוריה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מעבר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לפרקטיקה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של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ביצוע</a:t>
            </a:r>
            <a:r>
              <a:rPr lang="en-US" sz="3200" b="1" i="0" u="none" strike="noStrike" cap="none" dirty="0">
                <a:solidFill>
                  <a:srgbClr val="000000"/>
                </a:solidFill>
                <a:sym typeface="Helvetica Neue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sym typeface="Helvetica Neue"/>
              </a:rPr>
              <a:t>הפתרון</a:t>
            </a:r>
            <a:endParaRPr lang="en-US" sz="3200" b="1" i="0" u="none" strike="noStrike" cap="none" dirty="0">
              <a:solidFill>
                <a:srgbClr val="000000"/>
              </a:solidFill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789960" y="63653"/>
            <a:ext cx="11099801" cy="215900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חקירה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-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דיואי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10912664" y="5118100"/>
            <a:ext cx="1783459" cy="1697255"/>
          </a:xfrm>
          <a:prstGeom prst="roundRect">
            <a:avLst>
              <a:gd name="adj" fmla="val 15000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מצב בלתי מבורר/ מסובך</a:t>
            </a:r>
          </a:p>
        </p:txBody>
      </p:sp>
      <p:sp>
        <p:nvSpPr>
          <p:cNvPr id="354" name="Shape 354"/>
          <p:cNvSpPr/>
          <p:nvPr/>
        </p:nvSpPr>
        <p:spPr>
          <a:xfrm>
            <a:off x="8814920" y="5140516"/>
            <a:ext cx="1783461" cy="1697255"/>
          </a:xfrm>
          <a:prstGeom prst="roundRect">
            <a:avLst>
              <a:gd name="adj" fmla="val 15000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הגדרת הבעיה</a:t>
            </a:r>
          </a:p>
        </p:txBody>
      </p:sp>
      <p:sp>
        <p:nvSpPr>
          <p:cNvPr id="355" name="Shape 355"/>
          <p:cNvSpPr/>
          <p:nvPr/>
        </p:nvSpPr>
        <p:spPr>
          <a:xfrm rot="1916849">
            <a:off x="9810182" y="2028968"/>
            <a:ext cx="2801731" cy="1270001"/>
          </a:xfrm>
          <a:prstGeom prst="roundRect">
            <a:avLst>
              <a:gd name="adj" fmla="val 1500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מערכת מורשת</a:t>
            </a:r>
          </a:p>
        </p:txBody>
      </p:sp>
      <p:sp>
        <p:nvSpPr>
          <p:cNvPr id="356" name="Shape 356"/>
          <p:cNvSpPr/>
          <p:nvPr/>
        </p:nvSpPr>
        <p:spPr>
          <a:xfrm rot="-1817468">
            <a:off x="87742" y="2028968"/>
            <a:ext cx="2801731" cy="1270001"/>
          </a:xfrm>
          <a:prstGeom prst="roundRect">
            <a:avLst>
              <a:gd name="adj" fmla="val 1500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מערכת פוטנציאל</a:t>
            </a:r>
          </a:p>
        </p:txBody>
      </p:sp>
      <p:sp>
        <p:nvSpPr>
          <p:cNvPr id="357" name="Shape 357"/>
          <p:cNvSpPr/>
          <p:nvPr/>
        </p:nvSpPr>
        <p:spPr>
          <a:xfrm>
            <a:off x="6717175" y="5140516"/>
            <a:ext cx="1783459" cy="1697255"/>
          </a:xfrm>
          <a:prstGeom prst="roundRect">
            <a:avLst>
              <a:gd name="adj" fmla="val 15000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סיעור מוחות</a:t>
            </a:r>
          </a:p>
        </p:txBody>
      </p:sp>
      <p:sp>
        <p:nvSpPr>
          <p:cNvPr id="358" name="Shape 358"/>
          <p:cNvSpPr/>
          <p:nvPr/>
        </p:nvSpPr>
        <p:spPr>
          <a:xfrm>
            <a:off x="4619430" y="5118100"/>
            <a:ext cx="1783459" cy="1697255"/>
          </a:xfrm>
          <a:prstGeom prst="roundRect">
            <a:avLst>
              <a:gd name="adj" fmla="val 15000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תיאוריה</a:t>
            </a:r>
          </a:p>
        </p:txBody>
      </p:sp>
      <p:sp>
        <p:nvSpPr>
          <p:cNvPr id="359" name="Shape 359"/>
          <p:cNvSpPr/>
          <p:nvPr/>
        </p:nvSpPr>
        <p:spPr>
          <a:xfrm>
            <a:off x="2521684" y="5123125"/>
            <a:ext cx="1783459" cy="1732035"/>
          </a:xfrm>
          <a:prstGeom prst="roundRect">
            <a:avLst>
              <a:gd name="adj" fmla="val 12695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הפרכה/ הנגדה</a:t>
            </a:r>
          </a:p>
        </p:txBody>
      </p:sp>
      <p:sp>
        <p:nvSpPr>
          <p:cNvPr id="360" name="Shape 360"/>
          <p:cNvSpPr/>
          <p:nvPr/>
        </p:nvSpPr>
        <p:spPr>
          <a:xfrm>
            <a:off x="490525" y="4217258"/>
            <a:ext cx="6563238" cy="860505"/>
          </a:xfrm>
          <a:prstGeom prst="roundRect">
            <a:avLst>
              <a:gd name="adj" fmla="val 50000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  <a:effectLst>
            <a:outerShdw blurRad="50799" dist="63500" dir="2700000" rotWithShape="0">
              <a:srgbClr val="000000">
                <a:alpha val="49803"/>
              </a:srgbClr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גיבוש אסטרטגיה</a:t>
            </a:r>
          </a:p>
        </p:txBody>
      </p:sp>
      <p:sp>
        <p:nvSpPr>
          <p:cNvPr id="361" name="Shape 361"/>
          <p:cNvSpPr/>
          <p:nvPr/>
        </p:nvSpPr>
        <p:spPr>
          <a:xfrm>
            <a:off x="422704" y="5118100"/>
            <a:ext cx="1785929" cy="1697255"/>
          </a:xfrm>
          <a:prstGeom prst="roundRect">
            <a:avLst>
              <a:gd name="adj" fmla="val 11224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מערכת אופרטיבית</a:t>
            </a:r>
          </a:p>
        </p:txBody>
      </p:sp>
      <p:sp>
        <p:nvSpPr>
          <p:cNvPr id="362" name="Shape 362"/>
          <p:cNvSpPr/>
          <p:nvPr/>
        </p:nvSpPr>
        <p:spPr>
          <a:xfrm>
            <a:off x="4604360" y="7469686"/>
            <a:ext cx="8039885" cy="57514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עיצוב</a:t>
            </a:r>
          </a:p>
        </p:txBody>
      </p:sp>
      <p:sp>
        <p:nvSpPr>
          <p:cNvPr id="363" name="Shape 363"/>
          <p:cNvSpPr/>
          <p:nvPr/>
        </p:nvSpPr>
        <p:spPr>
          <a:xfrm>
            <a:off x="337637" y="8084213"/>
            <a:ext cx="6151554" cy="57514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תכנון</a:t>
            </a:r>
          </a:p>
        </p:txBody>
      </p:sp>
      <p:sp>
        <p:nvSpPr>
          <p:cNvPr id="364" name="Shape 364"/>
          <p:cNvSpPr/>
          <p:nvPr/>
        </p:nvSpPr>
        <p:spPr>
          <a:xfrm>
            <a:off x="274475" y="4172953"/>
            <a:ext cx="12455849" cy="5110152"/>
          </a:xfrm>
          <a:prstGeom prst="rect">
            <a:avLst/>
          </a:prstGeom>
          <a:noFill/>
          <a:ln w="25400" cap="flat" cmpd="sng">
            <a:solidFill>
              <a:srgbClr val="85888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5" name="Shape 365"/>
          <p:cNvSpPr/>
          <p:nvPr/>
        </p:nvSpPr>
        <p:spPr>
          <a:xfrm>
            <a:off x="5338376" y="3520510"/>
            <a:ext cx="2328047" cy="656414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אסטרטגיה </a:t>
            </a:r>
          </a:p>
        </p:txBody>
      </p:sp>
      <p:sp>
        <p:nvSpPr>
          <p:cNvPr id="366" name="Shape 366"/>
          <p:cNvSpPr/>
          <p:nvPr/>
        </p:nvSpPr>
        <p:spPr>
          <a:xfrm>
            <a:off x="5739803" y="9142752"/>
            <a:ext cx="1525192" cy="647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מערכה</a:t>
            </a:r>
          </a:p>
        </p:txBody>
      </p:sp>
      <p:sp>
        <p:nvSpPr>
          <p:cNvPr id="367" name="Shape 367"/>
          <p:cNvSpPr/>
          <p:nvPr/>
        </p:nvSpPr>
        <p:spPr>
          <a:xfrm>
            <a:off x="7144959" y="4228467"/>
            <a:ext cx="5123382" cy="86050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ניתוח המערכת והמשגתה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סיכום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מה הקשר בין למידה לאסטרטגיה</a:t>
            </a:r>
          </a:p>
          <a:p>
            <a:pPr algn="r" rtl="1"/>
            <a:r>
              <a:rPr lang="he-IL" dirty="0" smtClean="0"/>
              <a:t>בירור מושגי היסוד – חקירה והיסט</a:t>
            </a:r>
          </a:p>
          <a:p>
            <a:pPr algn="r"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495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952500" y="-379784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נלמד</a:t>
            </a:r>
            <a:r>
              <a:rPr lang="en-US" sz="80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lang="en-US" sz="8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12924" t="-202" r="12899"/>
          <a:stretch/>
        </p:blipFill>
        <p:spPr>
          <a:xfrm>
            <a:off x="80022" y="2138818"/>
            <a:ext cx="4067085" cy="3089599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4"/>
          <a:srcRect l="12367" t="-202" r="12367" b="-202"/>
          <a:stretch/>
        </p:blipFill>
        <p:spPr>
          <a:xfrm>
            <a:off x="4381866" y="2140496"/>
            <a:ext cx="4117228" cy="3087921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5"/>
          <a:srcRect l="12367" t="-202" r="12367" b="-202"/>
          <a:stretch/>
        </p:blipFill>
        <p:spPr>
          <a:xfrm>
            <a:off x="8733853" y="2140496"/>
            <a:ext cx="4117229" cy="3087921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6"/>
          <a:srcRect l="12367" t="782" r="12367" b="-202"/>
          <a:stretch/>
        </p:blipFill>
        <p:spPr>
          <a:xfrm>
            <a:off x="2110920" y="5956920"/>
            <a:ext cx="4072374" cy="3024336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7"/>
          <a:srcRect l="12367" t="-202" r="12367" b="-202"/>
          <a:stretch/>
        </p:blipFill>
        <p:spPr>
          <a:xfrm>
            <a:off x="7366496" y="5956920"/>
            <a:ext cx="4032448" cy="30243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424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1278021" y="7003182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ההשתנות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ברמת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הגולן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כמקרה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מבחן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2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שיעור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dirty="0" smtClean="0"/>
              <a:t>18</a:t>
            </a:r>
            <a:endParaRPr lang="en-US" sz="32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41" name="Shape 3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3221" y="198658"/>
            <a:ext cx="9398358" cy="7048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he-IL" sz="6800" dirty="0" smtClean="0"/>
              <a:t>תרגולים</a:t>
            </a:r>
            <a:endParaRPr lang="en-US" sz="6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444500" marR="0" lvl="0" indent="-444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sz="3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בניית תיאוריה לחקירה - התהליך הוא המטרה</a:t>
            </a:r>
          </a:p>
          <a:p>
            <a:pPr marL="444500" marR="0" lvl="0" indent="-444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endParaRPr lang="he-IL" sz="3600" b="0" i="0" u="none" strike="noStrike" cap="none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dirty="0" smtClean="0"/>
              <a:t>2.  סימולציה מדינית ביטחונית</a:t>
            </a:r>
          </a:p>
          <a:p>
            <a:pPr marL="444500" marR="0" lvl="0" indent="-444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endParaRPr lang="he-IL" sz="3600" b="0" i="0" u="none" strike="noStrike" cap="none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dirty="0" smtClean="0"/>
              <a:t>3. חקירה של זירה צפונית </a:t>
            </a:r>
            <a:r>
              <a:rPr lang="he-IL" dirty="0" err="1" smtClean="0"/>
              <a:t>– י</a:t>
            </a:r>
            <a:r>
              <a:rPr lang="he-IL" dirty="0" smtClean="0"/>
              <a:t>ישום של הלמידה על זירה </a:t>
            </a:r>
          </a:p>
          <a:p>
            <a:pPr marL="444500" marR="0" lvl="0" indent="-444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endParaRPr lang="he-IL" sz="3600" b="0" i="0" u="none" strike="noStrike" cap="none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marR="0" lvl="0" indent="-444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lang="he-IL" dirty="0" smtClean="0"/>
              <a:t>4. התנסות מסכמת</a:t>
            </a:r>
            <a:endParaRPr lang="en-US"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952500" y="-307776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rtl="1">
              <a:buSzPct val="25000"/>
            </a:pP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המשגה והגדרות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31105" y="1379364"/>
            <a:ext cx="11742587" cy="7025828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600"/>
              <a:buNone/>
            </a:pPr>
            <a:endParaRPr lang="he-IL" sz="40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lvl="0" indent="-514350" algn="r" rtl="1">
              <a:lnSpc>
                <a:spcPct val="150000"/>
              </a:lnSpc>
              <a:spcBef>
                <a:spcPts val="2900"/>
              </a:spcBef>
              <a:buSzPct val="75600"/>
              <a:buFont typeface="+mj-lt"/>
              <a:buAutoNum type="arabicPeriod"/>
            </a:pP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קלאוזוביץ</a:t>
            </a:r>
            <a:r>
              <a:rPr lang="en-US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“  : </a:t>
            </a:r>
            <a:r>
              <a:rPr lang="en-US" sz="4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האסטרטגיה</a:t>
            </a:r>
            <a:r>
              <a:rPr lang="en-US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מלמדת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את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השימוש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he-IL" sz="4000" dirty="0">
                <a:latin typeface="David" panose="020E0502060401010101" pitchFamily="34" charset="-79"/>
                <a:cs typeface="David" panose="020E0502060401010101" pitchFamily="34" charset="-79"/>
              </a:rPr>
              <a:t>ב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קרבות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כאמצעי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להשגת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מטרת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המלחמה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”</a:t>
            </a:r>
            <a:endParaRPr lang="en-US" sz="4000" b="0" i="0" u="none" strike="noStrike" cap="none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  <a:sym typeface="Helvetica Neue"/>
            </a:endParaRPr>
          </a:p>
          <a:p>
            <a:pPr marL="514350" lvl="0" indent="-514350" algn="r" rtl="1">
              <a:lnSpc>
                <a:spcPct val="150000"/>
              </a:lnSpc>
              <a:spcBef>
                <a:spcPts val="2900"/>
              </a:spcBef>
              <a:buSzPct val="75600"/>
              <a:buFont typeface="+mj-lt"/>
              <a:buAutoNum type="arabicPeriod"/>
            </a:pP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לידל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הארט</a:t>
            </a:r>
            <a:r>
              <a:rPr lang="en-US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  “</a:t>
            </a:r>
            <a:r>
              <a:rPr lang="en-US" sz="4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אומנות</a:t>
            </a:r>
            <a:r>
              <a:rPr lang="en-US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חלוקת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האמצעים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הצבאיים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ויישומם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להגשמת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התכלית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המדינית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”</a:t>
            </a:r>
          </a:p>
          <a:p>
            <a:pPr marL="514350" lvl="0" indent="-514350" algn="r" rtl="1">
              <a:lnSpc>
                <a:spcPct val="150000"/>
              </a:lnSpc>
              <a:spcBef>
                <a:spcPts val="2900"/>
              </a:spcBef>
              <a:buSzPct val="75600"/>
              <a:buFont typeface="+mj-lt"/>
              <a:buAutoNum type="arabicPeriod"/>
            </a:pP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זומיני</a:t>
            </a:r>
            <a:r>
              <a:rPr lang="en-US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 “ </a:t>
            </a:r>
            <a:r>
              <a:rPr lang="en-US" sz="4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האסטרטגיה</a:t>
            </a:r>
            <a:r>
              <a:rPr lang="en-US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היא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אמנות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הכוונת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מ</a:t>
            </a:r>
            <a:r>
              <a:rPr lang="he-IL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א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סות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לנקודות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מכריעות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או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תנועות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צבא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מעבר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לטווח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התותחים 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”….”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האסטרטגיה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היא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ראיית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המלחמה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בכללות</a:t>
            </a:r>
            <a:r>
              <a:rPr lang="he-IL" sz="4000" b="0" i="0" u="none" strike="noStrike" cap="none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Helvetica Neue"/>
              </a:rPr>
              <a:t>ה"</a:t>
            </a:r>
            <a:endParaRPr lang="en-US" sz="4000" b="0" i="0" u="none" strike="noStrike" cap="non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193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22541</TotalTime>
  <Words>3869</Words>
  <Application>Microsoft Office PowerPoint</Application>
  <PresentationFormat>מותאם אישית</PresentationFormat>
  <Paragraphs>675</Paragraphs>
  <Slides>88</Slides>
  <Notes>43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88</vt:i4>
      </vt:variant>
    </vt:vector>
  </HeadingPairs>
  <TitlesOfParts>
    <vt:vector size="98" baseType="lpstr">
      <vt:lpstr>Arial</vt:lpstr>
      <vt:lpstr>David-Reg</vt:lpstr>
      <vt:lpstr>David</vt:lpstr>
      <vt:lpstr>Segoe UI Semilight</vt:lpstr>
      <vt:lpstr>Corbel</vt:lpstr>
      <vt:lpstr>Helvetica Neue</vt:lpstr>
      <vt:lpstr>Guttman Yad-Brush</vt:lpstr>
      <vt:lpstr>Calibri</vt:lpstr>
      <vt:lpstr>David-Bold</vt:lpstr>
      <vt:lpstr>White</vt:lpstr>
      <vt:lpstr>אסטרטגיה</vt:lpstr>
      <vt:lpstr>מצגת של PowerPoint</vt:lpstr>
      <vt:lpstr>מה נלמד?</vt:lpstr>
      <vt:lpstr>קריאה מקדימה לשיעור הראשון</vt:lpstr>
      <vt:lpstr>רקע </vt:lpstr>
      <vt:lpstr>ההישגים הנדרשים</vt:lpstr>
      <vt:lpstr>המונח אסטרטגיה- חזרה</vt:lpstr>
      <vt:lpstr>משמעות המונח</vt:lpstr>
      <vt:lpstr>המשגה והגדרות</vt:lpstr>
      <vt:lpstr>המשגה והגדרות</vt:lpstr>
      <vt:lpstr>מה נלמד?</vt:lpstr>
      <vt:lpstr>המשגה - המשך</vt:lpstr>
      <vt:lpstr>הכל זורם</vt:lpstr>
      <vt:lpstr>אידיאליזם תיזה- אנטיתיזה- סינתזה</vt:lpstr>
      <vt:lpstr>מטריאליזם הוויה מעצבת תודעה</vt:lpstr>
      <vt:lpstr>הווית המציאות של  האסטרטג טולסטוי-מלחמה ושלום</vt:lpstr>
      <vt:lpstr>מה אנו למדים מהרעיונות</vt:lpstr>
      <vt:lpstr>מה אנו למדים מהרעיונות</vt:lpstr>
      <vt:lpstr>מצגת של PowerPoint</vt:lpstr>
      <vt:lpstr>סיכום</vt:lpstr>
      <vt:lpstr>קריאה מקדימה לשיעור הבא</vt:lpstr>
      <vt:lpstr>מה נלמד?</vt:lpstr>
      <vt:lpstr>מאפייני הסביבה וגישות מחקר</vt:lpstr>
      <vt:lpstr>הישגים נדרשים</vt:lpstr>
      <vt:lpstr> מאפיינים של אסטרטגיה אדוארד לוטווק</vt:lpstr>
      <vt:lpstr>מצגת של PowerPoint</vt:lpstr>
      <vt:lpstr>מצגת של PowerPoint</vt:lpstr>
      <vt:lpstr>מצגת של PowerPoint</vt:lpstr>
      <vt:lpstr>שתי גישות לחשיבה אסטרטגית</vt:lpstr>
      <vt:lpstr>"תנועה בזמן"–מודעות והבנת המציאות</vt:lpstr>
      <vt:lpstr>מתחים באימצוע אורכי</vt:lpstr>
      <vt:lpstr>מתחים באימצוע רוחבי</vt:lpstr>
      <vt:lpstr>דוגמא לאימצוע רוחבי- חמאס</vt:lpstr>
      <vt:lpstr>סיכום</vt:lpstr>
      <vt:lpstr>קריאה מקדימה לשיעור הבא</vt:lpstr>
      <vt:lpstr>מה נלמד?</vt:lpstr>
      <vt:lpstr>חשיבה מערכתית, גישה של מערכות רמה מערכתית</vt:lpstr>
      <vt:lpstr>הישגים נדרשים</vt:lpstr>
      <vt:lpstr>שער ראשון רמה מערכתית</vt:lpstr>
      <vt:lpstr>רמה  מערכתית   operational level</vt:lpstr>
      <vt:lpstr>מערכה Operation? Campaign?</vt:lpstr>
      <vt:lpstr>מערכה</vt:lpstr>
      <vt:lpstr>שער שני גישת המערכות system approach</vt:lpstr>
      <vt:lpstr>חוקי תורת המערכות הכללית- פון ברטלנפי </vt:lpstr>
      <vt:lpstr>מערכת  system</vt:lpstr>
      <vt:lpstr>שתי גישות להבנת מערכת</vt:lpstr>
      <vt:lpstr>שתי גישות להבנת מערכת</vt:lpstr>
      <vt:lpstr>שתי גישות להבנת מערכת</vt:lpstr>
      <vt:lpstr>דוגמא- המשולש הקלאוזיביציאני</vt:lpstr>
      <vt:lpstr>דוגמא- מערכת הביטחון הלאומי</vt:lpstr>
      <vt:lpstr>דוגמא- מערכת הביטחון הלאומי</vt:lpstr>
      <vt:lpstr>שער שלישי – חשיבה מערכתית systems thinking</vt:lpstr>
      <vt:lpstr>המערכת כמציאות מדומה</vt:lpstr>
      <vt:lpstr>החוק השני של התרמודינאמיקה ומשמעויותיו</vt:lpstr>
      <vt:lpstr>עקרון אי הוודאות- הייזנברג</vt:lpstr>
      <vt:lpstr>גבולות המערכת (ג'ון בויד) </vt:lpstr>
      <vt:lpstr>גבולות המערכת (ג'ון בויד) </vt:lpstr>
      <vt:lpstr>OODA LOOP  ג'ון בויד-  </vt:lpstr>
      <vt:lpstr>Orientation- התמצאות</vt:lpstr>
      <vt:lpstr>שער רביעי - היתוך</vt:lpstr>
      <vt:lpstr>היתוך</vt:lpstr>
      <vt:lpstr>ניתוח אירוע להדגמת רעיון גבולות המערכת וגבולות המערכה: השוהים הבלתי חוקיים</vt:lpstr>
      <vt:lpstr>מצגת של PowerPoint</vt:lpstr>
      <vt:lpstr>ניתוח אירוע להדגמת רעיון גבולות המערכת וגבולות המערכה: השוהים הבלתי חוקיים</vt:lpstr>
      <vt:lpstr>גבולות המערכת מאפשרים הבנת הבעיה. גבולות המערכה מאפשרים טיפול בבעיה</vt:lpstr>
      <vt:lpstr>הבנת המערכת ככלי להגיית מערכה</vt:lpstr>
      <vt:lpstr>מצגת של PowerPoint</vt:lpstr>
      <vt:lpstr>מצגת של PowerPoint</vt:lpstr>
      <vt:lpstr>סיכום מאפייני האומנות  מיהו אומן מערכתי?</vt:lpstr>
      <vt:lpstr>עיבוד ודיון</vt:lpstr>
      <vt:lpstr>עיבוד</vt:lpstr>
      <vt:lpstr>קריאה מקדימה לשיעור הבא</vt:lpstr>
      <vt:lpstr>מה נלמד?</vt:lpstr>
      <vt:lpstr>אסטרטגיה ולמידה</vt:lpstr>
      <vt:lpstr>הישגים נדרשים</vt:lpstr>
      <vt:lpstr>ההיסט</vt:lpstr>
      <vt:lpstr>מה מייחד היסט?</vt:lpstr>
      <vt:lpstr>מה מייחד היסט?</vt:lpstr>
      <vt:lpstr>מה מייחד היסט?</vt:lpstr>
      <vt:lpstr>מאמץ האש </vt:lpstr>
      <vt:lpstr>שינוי= למידה = אסטרטגיה</vt:lpstr>
      <vt:lpstr>מצגת של PowerPoint</vt:lpstr>
      <vt:lpstr>חקירה</vt:lpstr>
      <vt:lpstr>חקירה-דיואי</vt:lpstr>
      <vt:lpstr>סיכום</vt:lpstr>
      <vt:lpstr>מה נלמד?</vt:lpstr>
      <vt:lpstr>ההשתנות ברמת הגולן כמקרה מבחן</vt:lpstr>
      <vt:lpstr>תרגולים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אסטרטגיה</dc:title>
  <dc:creator>Administrator</dc:creator>
  <cp:lastModifiedBy>ackerman</cp:lastModifiedBy>
  <cp:revision>164</cp:revision>
  <dcterms:modified xsi:type="dcterms:W3CDTF">2016-11-20T21:04:07Z</dcterms:modified>
</cp:coreProperties>
</file>