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4"/>
  </p:notesMasterIdLst>
  <p:sldIdLst>
    <p:sldId id="256" r:id="rId2"/>
    <p:sldId id="283" r:id="rId3"/>
    <p:sldId id="329" r:id="rId4"/>
    <p:sldId id="267" r:id="rId5"/>
    <p:sldId id="318" r:id="rId6"/>
    <p:sldId id="330" r:id="rId7"/>
    <p:sldId id="327" r:id="rId8"/>
    <p:sldId id="331" r:id="rId9"/>
    <p:sldId id="326" r:id="rId10"/>
    <p:sldId id="324" r:id="rId11"/>
    <p:sldId id="328" r:id="rId12"/>
    <p:sldId id="320" r:id="rId13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5766"/>
    <a:srgbClr val="2C9CD4"/>
    <a:srgbClr val="56AFDC"/>
    <a:srgbClr val="66CCFF"/>
    <a:srgbClr val="5FB7D3"/>
    <a:srgbClr val="40C6F2"/>
    <a:srgbClr val="33CCFF"/>
    <a:srgbClr val="0099FF"/>
    <a:srgbClr val="99CC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4" autoAdjust="0"/>
    <p:restoredTop sz="75666" autoAdjust="0"/>
  </p:normalViewPr>
  <p:slideViewPr>
    <p:cSldViewPr snapToGrid="0" showGuides="1">
      <p:cViewPr varScale="1">
        <p:scale>
          <a:sx n="74" d="100"/>
          <a:sy n="74" d="100"/>
        </p:scale>
        <p:origin x="1266" y="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8789918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FbMetali" pitchFamily="18" charset="-79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986237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7504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983774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7306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12379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15302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69322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91472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03833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he-IL" b="1" dirty="0" smtClean="0"/>
              <a:t>מענה להתקנת</a:t>
            </a:r>
            <a:r>
              <a:rPr lang="he-IL" b="1" baseline="0" dirty="0" smtClean="0"/>
              <a:t> </a:t>
            </a:r>
            <a:r>
              <a:rPr lang="en-US" b="1" baseline="0" dirty="0" smtClean="0"/>
              <a:t>KS</a:t>
            </a:r>
            <a:r>
              <a:rPr lang="he-IL" b="1" baseline="0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dirty="0" smtClean="0"/>
              <a:t>לקיחת</a:t>
            </a:r>
            <a:r>
              <a:rPr lang="he-IL" baseline="0" dirty="0" smtClean="0"/>
              <a:t> אריות על תקלות בשרת להן לא יינתן מענה טכנולוגי ע"י מייקרוסופט (פצים, ליקוי אבט"מ).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baseline="0" dirty="0" smtClean="0"/>
              <a:t>קביעת לוחות זמנים להעברת ה </a:t>
            </a:r>
            <a:r>
              <a:rPr lang="en-US" baseline="0" dirty="0" smtClean="0"/>
              <a:t>KS</a:t>
            </a:r>
            <a:r>
              <a:rPr lang="he-IL" baseline="0" dirty="0" smtClean="0"/>
              <a:t>ים לסביבות חדשות יותר.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baseline="0" dirty="0" smtClean="0"/>
              <a:t>יישום פתרון העברת קבצים בין ה </a:t>
            </a:r>
            <a:r>
              <a:rPr lang="en-US" baseline="0" dirty="0" smtClean="0"/>
              <a:t>KS</a:t>
            </a:r>
            <a:r>
              <a:rPr lang="he-IL" baseline="0" dirty="0" smtClean="0"/>
              <a:t>ים לבין השרתים הקדמיים- לא יינתן פתרון </a:t>
            </a:r>
            <a:r>
              <a:rPr lang="en-US" baseline="0" dirty="0" smtClean="0"/>
              <a:t>SMB</a:t>
            </a:r>
            <a:r>
              <a:rPr lang="he-IL" baseline="0" dirty="0" smtClean="0"/>
              <a:t> בין השרתים. על מטריקס לפתח פתרון שמבוסס על העברת קבצים מאובטחת בין השרתים. (</a:t>
            </a:r>
            <a:r>
              <a:rPr lang="en-US" baseline="0" dirty="0" smtClean="0"/>
              <a:t>FTP</a:t>
            </a:r>
            <a:r>
              <a:rPr lang="he-IL" baseline="0" dirty="0" smtClean="0"/>
              <a:t>)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1639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315952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2203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indent="304800" algn="ctr">
              <a:buSzPct val="100000"/>
              <a:defRPr sz="4800"/>
            </a:lvl1pPr>
            <a:lvl2pPr indent="304800" algn="ctr">
              <a:buSzPct val="100000"/>
              <a:defRPr sz="4800"/>
            </a:lvl2pPr>
            <a:lvl3pPr indent="304800" algn="ctr">
              <a:buSzPct val="100000"/>
              <a:defRPr sz="4800"/>
            </a:lvl3pPr>
            <a:lvl4pPr indent="304800" algn="ctr">
              <a:buSzPct val="100000"/>
              <a:defRPr sz="4800"/>
            </a:lvl4pPr>
            <a:lvl5pPr indent="304800" algn="ctr">
              <a:buSzPct val="100000"/>
              <a:defRPr sz="4800"/>
            </a:lvl5pPr>
            <a:lvl6pPr indent="304800" algn="ctr">
              <a:buSzPct val="100000"/>
              <a:defRPr sz="4800"/>
            </a:lvl6pPr>
            <a:lvl7pPr indent="304800" algn="ctr">
              <a:buSzPct val="100000"/>
              <a:defRPr sz="4800"/>
            </a:lvl7pPr>
            <a:lvl8pPr indent="304800" algn="ctr">
              <a:buSzPct val="100000"/>
              <a:defRPr sz="4800"/>
            </a:lvl8pPr>
            <a:lvl9pPr indent="304800" algn="ctr"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285750" indent="-17145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FbMetali" pitchFamily="18" charset="-79"/>
          <a:ea typeface="FbMetali" pitchFamily="18" charset="-79"/>
          <a:cs typeface="FbMetali" pitchFamily="18" charset="-79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FbMetali" pitchFamily="18" charset="-79"/>
          <a:ea typeface="FbMetali" pitchFamily="18" charset="-79"/>
          <a:cs typeface="FbMetali" pitchFamily="18" charset="-79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slide" Target="slide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slide" Target="slide9.xml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7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slide" Target="slide9.xml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לוגו גוב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708" y="793600"/>
            <a:ext cx="5120584" cy="35563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766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/>
        </p:nvSpPr>
        <p:spPr>
          <a:xfrm>
            <a:off x="1514475" y="1140375"/>
            <a:ext cx="4881556" cy="6312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בוצע מיפוי האתרים ושרתי צה"ל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3" name="Shape 33"/>
          <p:cNvSpPr txBox="1"/>
          <p:nvPr/>
        </p:nvSpPr>
        <p:spPr>
          <a:xfrm>
            <a:off x="1260389" y="496634"/>
            <a:ext cx="5345325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ניטור:</a:t>
            </a:r>
            <a:endParaRPr lang="en" sz="3200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Shape 34"/>
          <p:cNvSpPr txBox="1"/>
          <p:nvPr/>
        </p:nvSpPr>
        <p:spPr>
          <a:xfrm>
            <a:off x="0" y="1839214"/>
            <a:ext cx="6099998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הותקנו רכיבי ניטור על השרתים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6335205" y="1926193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6624936" y="1254072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6913764" y="594661"/>
            <a:ext cx="618606" cy="6186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6049455" y="2602468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hape 34"/>
          <p:cNvSpPr txBox="1"/>
          <p:nvPr/>
        </p:nvSpPr>
        <p:spPr>
          <a:xfrm>
            <a:off x="-107092" y="2555437"/>
            <a:ext cx="6038944" cy="61860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הוגדרו השירותים והאתרים ע"פ דרישות צה"ל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3" name="אליפסה 10"/>
          <p:cNvSpPr/>
          <p:nvPr/>
        </p:nvSpPr>
        <p:spPr>
          <a:xfrm>
            <a:off x="5748768" y="3364467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hape 34"/>
          <p:cNvSpPr txBox="1"/>
          <p:nvPr/>
        </p:nvSpPr>
        <p:spPr>
          <a:xfrm>
            <a:off x="-221350" y="4024184"/>
            <a:ext cx="5421106" cy="6120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תתואם השלמת בדיקת ניטור עבור </a:t>
            </a:r>
            <a:r>
              <a:rPr lang="en-US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KS</a:t>
            </a: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ים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2" name="אליפסה 10"/>
          <p:cNvSpPr/>
          <p:nvPr/>
        </p:nvSpPr>
        <p:spPr>
          <a:xfrm>
            <a:off x="5410512" y="4062210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hape 34"/>
          <p:cNvSpPr txBox="1"/>
          <p:nvPr/>
        </p:nvSpPr>
        <p:spPr>
          <a:xfrm>
            <a:off x="201827" y="3399891"/>
            <a:ext cx="5421106" cy="6120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נבדקה מערכת הניטור 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25116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5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5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5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  <p:bldP spid="18" grpId="0" animBg="1"/>
      <p:bldP spid="21" grpId="0" animBg="1"/>
      <p:bldP spid="25" grpId="0" animBg="1"/>
      <p:bldP spid="11" grpId="0" animBg="1"/>
      <p:bldP spid="17" grpId="0"/>
      <p:bldP spid="13" grpId="0" animBg="1"/>
      <p:bldP spid="14" grpId="0"/>
      <p:bldP spid="12" grpId="0" animBg="1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766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/>
        </p:nvSpPr>
        <p:spPr>
          <a:xfrm>
            <a:off x="3443424" y="-88260"/>
            <a:ext cx="5345325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SLA</a:t>
            </a:r>
            <a:r>
              <a:rPr lang="he-IL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:</a:t>
            </a:r>
            <a:endParaRPr lang="en" sz="3200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404788"/>
              </p:ext>
            </p:extLst>
          </p:nvPr>
        </p:nvGraphicFramePr>
        <p:xfrm>
          <a:off x="164757" y="504338"/>
          <a:ext cx="8854651" cy="471790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264381"/>
                <a:gridCol w="1944130"/>
                <a:gridCol w="1853513"/>
                <a:gridCol w="1416908"/>
                <a:gridCol w="1375719"/>
              </a:tblGrid>
              <a:tr h="194266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קריטריון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שירות / יישום זהב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שירות / יישום כסף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שירות / יישום ארד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00991">
                <a:tc row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תקלה משביתת שירות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תחילת טיפול דרג א'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מיידי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10 דק'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1 שעה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4184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תחילת טיפול דרג ב'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שעות פעילות – 10 דק</a:t>
                      </a:r>
                      <a:endParaRPr lang="en-US" sz="1000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מעבר לשעות הפעילות – 30 דק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שעות פעילות – 60 דק'</a:t>
                      </a:r>
                      <a:endParaRPr lang="en-US" sz="1000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מעבר – 4 שעות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שעות פעילות – 4 שעות</a:t>
                      </a:r>
                      <a:endParaRPr lang="en-US" sz="1000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מעבר – יום הפעילות הבא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78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עדכון שוטף של הלקוח בסטטוס התקלה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אחת לשעה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לארבע שעות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אחת ליום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193146">
                <a:tc row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תקלה קריטית שאינה משביתת שירות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תחילת טיפול דרג א'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מיידי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30 דק'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שעתיים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78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תחילת טיפול דרג ב'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שעות פעילות – 30 דק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מעבר – 60 דק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שעות פעילות – שעתיים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מעבר – 4 שעות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יום הפעילות הבא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78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עדכון שוטף של הלקוח בסטטוס התקלה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לשעתיים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אחת ליום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בפתיחה וסגירה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190904">
                <a:tc row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תקלה לא קריטית שאינה משביתת שירות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תחילת טיפול דרג א'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15 דק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 שעה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יום הפעילות הבא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78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תחילת טיפול דרג ב'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שעות פעילות –4 שעות</a:t>
                      </a:r>
                      <a:endParaRPr lang="en-US" sz="1000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מעבר – יום הפעילות הבא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יום הפעילות הבא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2 ימי עבודה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78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עדכון שוטף של הלקוח בסטטוס התקלה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ליום פעילות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ליום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בפתיחה וסגירה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78988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תיעדוף משימות פשוטות בתכנית עבודה</a:t>
                      </a:r>
                      <a:br>
                        <a:rPr lang="he-IL" sz="1000">
                          <a:effectLst/>
                        </a:rPr>
                      </a:br>
                      <a:r>
                        <a:rPr lang="he-IL" sz="1000">
                          <a:effectLst/>
                        </a:rPr>
                        <a:t>(מתייחס לשוטף. פרויקטים מתוזמנים לפי גאנט בנפרד)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טווח של עד יומיים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טווח של עד שבועיים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טווח של 3 עד שבועות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78988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דוחות</a:t>
                      </a:r>
                      <a:br>
                        <a:rPr lang="he-IL" sz="1000">
                          <a:effectLst/>
                        </a:rPr>
                      </a:br>
                      <a:r>
                        <a:rPr lang="he-IL" sz="1000">
                          <a:effectLst/>
                        </a:rPr>
                        <a:t>(דוח תקיפות, דוח תקלות)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לחודש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לרבעון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אחת למחצית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418482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גיבויים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גיבוי לקלטות (מקומי +חוץ אתרי)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ב- 2015 </a:t>
                      </a:r>
                      <a:r>
                        <a:rPr lang="en-US" sz="1000">
                          <a:effectLst/>
                        </a:rPr>
                        <a:t>DR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גיבוי לקלטות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ב- 2015 </a:t>
                      </a:r>
                      <a:r>
                        <a:rPr lang="en-US" sz="1000">
                          <a:effectLst/>
                        </a:rPr>
                        <a:t>DR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גיבוי לקלטות</a:t>
                      </a:r>
                      <a:endParaRPr lang="en-US" sz="1000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ב- 2015 </a:t>
                      </a:r>
                      <a:r>
                        <a:rPr lang="en-US" sz="1000" dirty="0">
                          <a:effectLst/>
                        </a:rPr>
                        <a:t>DR</a:t>
                      </a:r>
                      <a:r>
                        <a:rPr lang="he-IL" sz="1000" dirty="0">
                          <a:effectLst/>
                        </a:rPr>
                        <a:t> לפי דרישה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155787">
                <a:tc gridSpan="2"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ניטור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ניטור זמינות, חווית משתמש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ניטור זמינות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ניטור זמינות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182311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רמת זמינות *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99.7%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99.4%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99.2%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11451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בדיקות עומסים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לחצי שנה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אופציונאלי בתשלום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אופציונאלי בתשלום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/>
                </a:tc>
              </a:tr>
              <a:tr h="418482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הערות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"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יישום זהב צריך להיות בשרידות מלאה (אפליקציה ובסיס נתונים)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7880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/>
        </p:nvSpPr>
        <p:spPr>
          <a:xfrm>
            <a:off x="5162550" y="687134"/>
            <a:ext cx="1690814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sz="3600" dirty="0" smtClean="0">
                <a:solidFill>
                  <a:schemeClr val="bg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תודה</a:t>
            </a:r>
            <a:endParaRPr lang="en" sz="3600" dirty="0">
              <a:solidFill>
                <a:schemeClr val="bg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Shape 34"/>
          <p:cNvSpPr txBox="1"/>
          <p:nvPr/>
        </p:nvSpPr>
        <p:spPr>
          <a:xfrm>
            <a:off x="762000" y="2029714"/>
            <a:ext cx="5337998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/>
            <a:endParaRPr lang="en" sz="3200" dirty="0">
              <a:solidFill>
                <a:schemeClr val="bg2"/>
              </a:solidFill>
              <a:latin typeface="Calibri" pitchFamily="34" charset="0"/>
              <a:ea typeface="Calibri"/>
              <a:cs typeface="FbMetali" pitchFamily="18" charset="-79"/>
              <a:sym typeface="Calibri"/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6335205" y="2154793"/>
            <a:ext cx="618606" cy="6186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/>
          </a:p>
        </p:txBody>
      </p:sp>
      <p:sp>
        <p:nvSpPr>
          <p:cNvPr id="21" name="אליפסה 20"/>
          <p:cNvSpPr/>
          <p:nvPr/>
        </p:nvSpPr>
        <p:spPr>
          <a:xfrm>
            <a:off x="6624936" y="1482672"/>
            <a:ext cx="618606" cy="6186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/>
          </a:p>
        </p:txBody>
      </p:sp>
      <p:sp>
        <p:nvSpPr>
          <p:cNvPr id="25" name="אליפסה 24"/>
          <p:cNvSpPr/>
          <p:nvPr/>
        </p:nvSpPr>
        <p:spPr>
          <a:xfrm>
            <a:off x="6913764" y="823261"/>
            <a:ext cx="618606" cy="6186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/>
          </a:p>
        </p:txBody>
      </p:sp>
      <p:grpSp>
        <p:nvGrpSpPr>
          <p:cNvPr id="2" name="קבוצה 10"/>
          <p:cNvGrpSpPr/>
          <p:nvPr/>
        </p:nvGrpSpPr>
        <p:grpSpPr>
          <a:xfrm>
            <a:off x="0" y="2592000"/>
            <a:ext cx="6999486" cy="4861220"/>
            <a:chOff x="0" y="2592000"/>
            <a:chExt cx="6999486" cy="4861220"/>
          </a:xfrm>
        </p:grpSpPr>
        <p:pic>
          <p:nvPicPr>
            <p:cNvPr id="17" name="תמונה 16" descr="לוגו גוב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2592000"/>
              <a:ext cx="6999486" cy="4861220"/>
            </a:xfrm>
            <a:prstGeom prst="rect">
              <a:avLst/>
            </a:prstGeom>
          </p:spPr>
        </p:pic>
        <p:sp>
          <p:nvSpPr>
            <p:cNvPr id="10" name="מלבן 9"/>
            <p:cNvSpPr/>
            <p:nvPr/>
          </p:nvSpPr>
          <p:spPr>
            <a:xfrm>
              <a:off x="388620" y="3360420"/>
              <a:ext cx="3863340" cy="731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/>
            <p:cNvSpPr/>
            <p:nvPr/>
          </p:nvSpPr>
          <p:spPr>
            <a:xfrm>
              <a:off x="400050" y="3520440"/>
              <a:ext cx="400050" cy="731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18" grpId="0" animBg="1"/>
      <p:bldP spid="21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766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/>
        </p:nvSpPr>
        <p:spPr>
          <a:xfrm>
            <a:off x="2486543" y="1049761"/>
            <a:ext cx="4881556" cy="6312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קצת על ממשל זמין</a:t>
            </a:r>
            <a:endParaRPr lang="en" sz="36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3" name="Shape 33"/>
          <p:cNvSpPr txBox="1"/>
          <p:nvPr/>
        </p:nvSpPr>
        <p:spPr>
          <a:xfrm>
            <a:off x="3443419" y="406020"/>
            <a:ext cx="4134363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נושאים לדיון:</a:t>
            </a:r>
            <a:endParaRPr lang="en" sz="3600" b="1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Shape 34"/>
          <p:cNvSpPr txBox="1"/>
          <p:nvPr/>
        </p:nvSpPr>
        <p:spPr>
          <a:xfrm>
            <a:off x="2731275" y="2356695"/>
            <a:ext cx="4118798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דף חדש</a:t>
            </a:r>
            <a:endParaRPr lang="en" sz="36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7307273" y="1835579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7597004" y="1163458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7885832" y="504047"/>
            <a:ext cx="618606" cy="6186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7021523" y="2511854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hape 34"/>
          <p:cNvSpPr txBox="1"/>
          <p:nvPr/>
        </p:nvSpPr>
        <p:spPr>
          <a:xfrm>
            <a:off x="2402424" y="3006430"/>
            <a:ext cx="4118798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ניטור</a:t>
            </a:r>
            <a:endParaRPr lang="en" sz="36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0" name="אליפסה 10"/>
          <p:cNvSpPr/>
          <p:nvPr/>
        </p:nvSpPr>
        <p:spPr>
          <a:xfrm>
            <a:off x="6688667" y="3229758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hape 34"/>
          <p:cNvSpPr txBox="1"/>
          <p:nvPr/>
        </p:nvSpPr>
        <p:spPr>
          <a:xfrm>
            <a:off x="1933407" y="3737950"/>
            <a:ext cx="4118798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en-US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SLA</a:t>
            </a:r>
            <a:endParaRPr lang="en" sz="36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3" name="אליפסה 10"/>
          <p:cNvSpPr/>
          <p:nvPr/>
        </p:nvSpPr>
        <p:spPr>
          <a:xfrm>
            <a:off x="6231467" y="3894838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hape 31"/>
          <p:cNvSpPr txBox="1"/>
          <p:nvPr/>
        </p:nvSpPr>
        <p:spPr>
          <a:xfrm>
            <a:off x="2260384" y="1654384"/>
            <a:ext cx="4881556" cy="6312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סטטוס מילואים</a:t>
            </a:r>
            <a:endParaRPr lang="en" sz="36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5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5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5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  <p:bldP spid="18" grpId="0" animBg="1"/>
      <p:bldP spid="21" grpId="0" animBg="1"/>
      <p:bldP spid="25" grpId="0" animBg="1"/>
      <p:bldP spid="11" grpId="0" animBg="1"/>
      <p:bldP spid="15" grpId="0"/>
      <p:bldP spid="10" grpId="0" animBg="1"/>
      <p:bldP spid="12" grpId="0"/>
      <p:bldP spid="13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766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/>
        </p:nvSpPr>
        <p:spPr>
          <a:xfrm>
            <a:off x="1514475" y="1675836"/>
            <a:ext cx="4881556" cy="6312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הנגשת שירותי הממשלה</a:t>
            </a:r>
            <a:endParaRPr lang="en" sz="36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3" name="Shape 33"/>
          <p:cNvSpPr txBox="1"/>
          <p:nvPr/>
        </p:nvSpPr>
        <p:spPr>
          <a:xfrm>
            <a:off x="2471351" y="1032095"/>
            <a:ext cx="4134363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מטרות ממשל זמין:</a:t>
            </a:r>
            <a:endParaRPr lang="en" sz="3600" b="1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Shape 34"/>
          <p:cNvSpPr txBox="1"/>
          <p:nvPr/>
        </p:nvSpPr>
        <p:spPr>
          <a:xfrm>
            <a:off x="1981200" y="2374675"/>
            <a:ext cx="4118798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ייעול תהליכי עבודה</a:t>
            </a:r>
            <a:endParaRPr lang="en" sz="36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6335205" y="2461654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6624936" y="1789533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6913764" y="1130122"/>
            <a:ext cx="618606" cy="6186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6049455" y="3137929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hape 34"/>
          <p:cNvSpPr txBox="1"/>
          <p:nvPr/>
        </p:nvSpPr>
        <p:spPr>
          <a:xfrm>
            <a:off x="1647825" y="2993800"/>
            <a:ext cx="4118798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6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אבטחת מידע</a:t>
            </a:r>
            <a:endParaRPr lang="en" sz="36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33771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5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  <p:bldP spid="18" grpId="0" animBg="1"/>
      <p:bldP spid="21" grpId="0" animBg="1"/>
      <p:bldP spid="25" grpId="0" animBg="1"/>
      <p:bldP spid="11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766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/>
        </p:nvSpPr>
        <p:spPr>
          <a:xfrm>
            <a:off x="7222482" y="160020"/>
            <a:ext cx="1750068" cy="54863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buNone/>
            </a:pPr>
            <a:r>
              <a:rPr lang="he-IL" sz="3600" b="1" dirty="0" smtClean="0">
                <a:solidFill>
                  <a:srgbClr val="FFFFF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מוצרים</a:t>
            </a:r>
            <a:endParaRPr lang="en" sz="3600" b="1" dirty="0">
              <a:solidFill>
                <a:srgbClr val="FFFFFF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6675422" y="2213514"/>
            <a:ext cx="173958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>
              <a:lnSpc>
                <a:spcPts val="3000"/>
              </a:lnSpc>
            </a:pPr>
            <a:r>
              <a:rPr lang="he-IL" sz="18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שירות התשלומים</a:t>
            </a:r>
            <a:endParaRPr lang="en" sz="1800" dirty="0">
              <a:solidFill>
                <a:srgbClr val="FFFFFF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4752975" y="2346360"/>
            <a:ext cx="17030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ts val="1800"/>
              </a:lnSpc>
            </a:pPr>
            <a:r>
              <a:rPr lang="he-IL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שירות הטפסים הלאומי</a:t>
            </a:r>
            <a:endParaRPr lang="he-I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hape 59"/>
          <p:cNvSpPr txBox="1"/>
          <p:nvPr/>
        </p:nvSpPr>
        <p:spPr>
          <a:xfrm>
            <a:off x="3028968" y="2205993"/>
            <a:ext cx="818236" cy="6400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1">
              <a:lnSpc>
                <a:spcPts val="3000"/>
              </a:lnSpc>
            </a:pPr>
            <a:r>
              <a:rPr lang="en-US" sz="1800" dirty="0" smtClean="0">
                <a:solidFill>
                  <a:schemeClr val="bg1"/>
                </a:solidFill>
                <a:latin typeface="Calibri" pitchFamily="34" charset="0"/>
                <a:cs typeface="FbMetali" pitchFamily="18" charset="-79"/>
              </a:rPr>
              <a:t>Gov x</a:t>
            </a:r>
            <a:endParaRPr lang="en" sz="1800" dirty="0">
              <a:solidFill>
                <a:schemeClr val="bg1"/>
              </a:solidFill>
              <a:latin typeface="Calibri" pitchFamily="34" charset="0"/>
              <a:ea typeface="Calibri"/>
              <a:cs typeface="FbMetali" pitchFamily="18" charset="-79"/>
              <a:sym typeface="Calibri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1722466" y="4400243"/>
            <a:ext cx="729688" cy="4334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>
              <a:lnSpc>
                <a:spcPts val="3000"/>
              </a:lnSpc>
            </a:pPr>
            <a:r>
              <a:rPr lang="he-I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מובייל</a:t>
            </a:r>
            <a:endParaRPr lang="en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Shape 59"/>
          <p:cNvSpPr txBox="1"/>
          <p:nvPr/>
        </p:nvSpPr>
        <p:spPr>
          <a:xfrm>
            <a:off x="6113123" y="4309093"/>
            <a:ext cx="1549748" cy="45719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lnSpc>
                <a:spcPts val="3000"/>
              </a:lnSpc>
            </a:pPr>
            <a:r>
              <a:rPr lang="en-US" sz="1800" dirty="0" smtClean="0">
                <a:solidFill>
                  <a:schemeClr val="bg1"/>
                </a:solidFill>
                <a:latin typeface="Calibri" pitchFamily="34" charset="0"/>
                <a:cs typeface="FbMetali" pitchFamily="18" charset="-79"/>
              </a:rPr>
              <a:t>Gov Share</a:t>
            </a:r>
            <a:endParaRPr lang="en" sz="1800" dirty="0">
              <a:solidFill>
                <a:schemeClr val="bg1"/>
              </a:solidFill>
              <a:latin typeface="Calibri" pitchFamily="34" charset="0"/>
              <a:ea typeface="Calibri"/>
              <a:cs typeface="FbMetali" pitchFamily="18" charset="-79"/>
              <a:sym typeface="Calibri"/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3463290" y="4469112"/>
            <a:ext cx="228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עמדות</a:t>
            </a:r>
            <a:r>
              <a:rPr lang="he-IL" sz="1800" dirty="0" smtClean="0">
                <a:solidFill>
                  <a:schemeClr val="bg1"/>
                </a:solidFill>
                <a:latin typeface="FbMetali" pitchFamily="18" charset="-79"/>
                <a:cs typeface="FbMetali" pitchFamily="18" charset="-79"/>
              </a:rPr>
              <a:t> </a:t>
            </a:r>
            <a:r>
              <a:rPr lang="he-I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שירות</a:t>
            </a:r>
          </a:p>
        </p:txBody>
      </p:sp>
      <p:sp>
        <p:nvSpPr>
          <p:cNvPr id="20" name="אליפסה 19"/>
          <p:cNvSpPr/>
          <p:nvPr/>
        </p:nvSpPr>
        <p:spPr>
          <a:xfrm>
            <a:off x="6983730" y="1165860"/>
            <a:ext cx="1120140" cy="11201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אליפסה 20"/>
          <p:cNvSpPr/>
          <p:nvPr/>
        </p:nvSpPr>
        <p:spPr>
          <a:xfrm>
            <a:off x="5040630" y="1165860"/>
            <a:ext cx="1120140" cy="11201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30724" name="Picture 4" descr="https://lh3.googleusercontent.com/Vu3UtQTOcgiA0jAMmHfA03W7JiW-c7FsvOPYwMNlSwj0rJo9jd3uJRHxU1ilDmp_8XuV20rtZwZu4IAQ2aJNVnqJocO2N9y7XcnoUDYBhVib3dRaoAT1h3GStYLJ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1298" y="1409701"/>
            <a:ext cx="582620" cy="598804"/>
          </a:xfrm>
          <a:prstGeom prst="rect">
            <a:avLst/>
          </a:prstGeom>
          <a:noFill/>
        </p:spPr>
      </p:pic>
      <p:sp>
        <p:nvSpPr>
          <p:cNvPr id="22" name="אליפסה 21"/>
          <p:cNvSpPr/>
          <p:nvPr/>
        </p:nvSpPr>
        <p:spPr>
          <a:xfrm>
            <a:off x="2903220" y="1165860"/>
            <a:ext cx="1120140" cy="11201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30726" name="Picture 6" descr="https://lh4.googleusercontent.com/qkjou61Rbl35uRO2SkaEVf6Q989MVKiTz7jwxhITo9subx1lsqddY2BzJHFPv3ASxPVcDsDq7UVwgmbhUfnlss2yNn2qdXsCZ1ChLPgsPKPdHcE_ifNXfLM31Cv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59126" y="1419226"/>
            <a:ext cx="602614" cy="602614"/>
          </a:xfrm>
          <a:prstGeom prst="rect">
            <a:avLst/>
          </a:prstGeom>
          <a:noFill/>
        </p:spPr>
      </p:pic>
      <p:sp>
        <p:nvSpPr>
          <p:cNvPr id="23" name="אליפסה 22">
            <a:hlinkClick r:id="" action="ppaction://noaction"/>
          </p:cNvPr>
          <p:cNvSpPr/>
          <p:nvPr/>
        </p:nvSpPr>
        <p:spPr>
          <a:xfrm>
            <a:off x="1597477" y="3167380"/>
            <a:ext cx="1120140" cy="11201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7" name="Picture 2" descr="https://lh4.googleusercontent.com/uc9QfTCMZYOg_WPEN0Ztu_qkUUbRQmObMEBZI4w_DGCPHJZ5KrGQTCaYWrrnufj-oKnLF_d2rNrzWFCEct-yeI1ZWNF_okld_86UAm4nrgwE81vVDA4Aqtt7QRNK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83741" y="3513014"/>
            <a:ext cx="347613" cy="550863"/>
          </a:xfrm>
          <a:prstGeom prst="rect">
            <a:avLst/>
          </a:prstGeom>
          <a:noFill/>
        </p:spPr>
      </p:pic>
      <p:sp>
        <p:nvSpPr>
          <p:cNvPr id="24" name="אליפסה 23"/>
          <p:cNvSpPr/>
          <p:nvPr/>
        </p:nvSpPr>
        <p:spPr>
          <a:xfrm>
            <a:off x="6332220" y="3177540"/>
            <a:ext cx="1120140" cy="11201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8" name="Picture 4" descr="https://lh3.googleusercontent.com/kqCZz0n4yT3sRQ1gmfQ57sTzGi8xyrfTt9bgawHwhCpK2_yKucJ-W62Iopn3RE_zCHyz6Xkh9dAKwna87DwW5gcj9UQUUg7ujSQ2CuSk0uu-3NgzEk7MBMaTm1UV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92500" y="3543300"/>
            <a:ext cx="395118" cy="368300"/>
          </a:xfrm>
          <a:prstGeom prst="rect">
            <a:avLst/>
          </a:prstGeom>
          <a:noFill/>
        </p:spPr>
      </p:pic>
      <p:sp>
        <p:nvSpPr>
          <p:cNvPr id="25" name="אליפסה 24"/>
          <p:cNvSpPr/>
          <p:nvPr/>
        </p:nvSpPr>
        <p:spPr>
          <a:xfrm>
            <a:off x="4011930" y="3177540"/>
            <a:ext cx="1120140" cy="11201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1" name="Picture 2" descr="https://lh5.googleusercontent.com/LA-noZID5R-3dsE-iaQ9quWy-kUFXsEnH50Spw7YC3Csmwaf3kmrC08Z9aTur8d8bka0-21rM8V_nZW0GuT0FxqNrRk7U7mpXpQsr3hgeVe4mvN4C4nNt49UeGD_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18363" y="1436409"/>
            <a:ext cx="677862" cy="570499"/>
          </a:xfrm>
          <a:prstGeom prst="rect">
            <a:avLst/>
          </a:prstGeom>
          <a:noFill/>
        </p:spPr>
      </p:pic>
      <p:pic>
        <p:nvPicPr>
          <p:cNvPr id="29" name="Picture 10" descr="https://lh4.googleusercontent.com/o9QkTbtO1wy36foLxfwKk1NQ9cyzZVm5m7xQVyqNB7PhxhFIZCBPWPh2mHaXRSGw6S15wd18kqKyBPvshZUngi_tFVwWrthOdE3Dbe2DN8v5LxEsSZCbSuPyv1AR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361128" y="3512109"/>
            <a:ext cx="421744" cy="521298"/>
          </a:xfrm>
          <a:prstGeom prst="rect">
            <a:avLst/>
          </a:prstGeom>
          <a:noFill/>
        </p:spPr>
      </p:pic>
      <p:sp>
        <p:nvSpPr>
          <p:cNvPr id="30" name="Shape 58">
            <a:hlinkClick r:id="rId10" action="ppaction://hlinksldjump"/>
          </p:cNvPr>
          <p:cNvSpPr/>
          <p:nvPr/>
        </p:nvSpPr>
        <p:spPr>
          <a:xfrm>
            <a:off x="8619100" y="4541825"/>
            <a:ext cx="208649" cy="308324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5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0" decel="100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0" decel="100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5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45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45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5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8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9CD4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אליפסה 34"/>
          <p:cNvSpPr/>
          <p:nvPr/>
        </p:nvSpPr>
        <p:spPr>
          <a:xfrm>
            <a:off x="4444365" y="3638550"/>
            <a:ext cx="899160" cy="8991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אליפסה 35"/>
          <p:cNvSpPr/>
          <p:nvPr/>
        </p:nvSpPr>
        <p:spPr>
          <a:xfrm>
            <a:off x="2558415" y="3638550"/>
            <a:ext cx="899160" cy="8991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אליפסה 36"/>
          <p:cNvSpPr/>
          <p:nvPr/>
        </p:nvSpPr>
        <p:spPr>
          <a:xfrm>
            <a:off x="592500" y="516225"/>
            <a:ext cx="899160" cy="8991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Shape 33"/>
          <p:cNvSpPr txBox="1"/>
          <p:nvPr/>
        </p:nvSpPr>
        <p:spPr>
          <a:xfrm>
            <a:off x="7279632" y="123825"/>
            <a:ext cx="1750068" cy="54863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/>
            <a:r>
              <a:rPr lang="en" sz="3600" b="1" dirty="0" smtClean="0">
                <a:solidFill>
                  <a:srgbClr val="FFFFF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שירותים</a:t>
            </a:r>
            <a:endParaRPr lang="en" sz="3600" b="1" dirty="0">
              <a:solidFill>
                <a:srgbClr val="FFFFFF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26" name="אליפסה 25"/>
          <p:cNvSpPr/>
          <p:nvPr/>
        </p:nvSpPr>
        <p:spPr>
          <a:xfrm>
            <a:off x="6273165" y="476250"/>
            <a:ext cx="899160" cy="8991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אליפסה 26"/>
          <p:cNvSpPr/>
          <p:nvPr/>
        </p:nvSpPr>
        <p:spPr>
          <a:xfrm>
            <a:off x="4444365" y="476250"/>
            <a:ext cx="899160" cy="8991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אליפסה 27"/>
          <p:cNvSpPr/>
          <p:nvPr/>
        </p:nvSpPr>
        <p:spPr>
          <a:xfrm>
            <a:off x="2558415" y="476250"/>
            <a:ext cx="899160" cy="8991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אליפסה 29"/>
          <p:cNvSpPr/>
          <p:nvPr/>
        </p:nvSpPr>
        <p:spPr>
          <a:xfrm>
            <a:off x="6273165" y="2065020"/>
            <a:ext cx="899160" cy="8991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אליפסה 30"/>
          <p:cNvSpPr/>
          <p:nvPr/>
        </p:nvSpPr>
        <p:spPr>
          <a:xfrm>
            <a:off x="4444365" y="2065020"/>
            <a:ext cx="899160" cy="8991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אליפסה 31"/>
          <p:cNvSpPr/>
          <p:nvPr/>
        </p:nvSpPr>
        <p:spPr>
          <a:xfrm>
            <a:off x="2558415" y="2065020"/>
            <a:ext cx="899160" cy="8991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אליפסה 33"/>
          <p:cNvSpPr/>
          <p:nvPr/>
        </p:nvSpPr>
        <p:spPr>
          <a:xfrm>
            <a:off x="581025" y="2065020"/>
            <a:ext cx="899160" cy="8991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39" name="Picture 6" descr="https://lh3.googleusercontent.com/R7yg89dnp_NbSmof4nszew_URLuOwTk15Yj6tP9flLGKFu5LXDDQFYT53pllp-ZzAIHIR-srcy7OpNogW1M-qkj-0tX-jP6cvNMGsN3zWoBsSIHqpN_XF8wySLv4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57831" y="638338"/>
            <a:ext cx="476186" cy="466400"/>
          </a:xfrm>
          <a:prstGeom prst="rect">
            <a:avLst/>
          </a:prstGeom>
          <a:noFill/>
        </p:spPr>
      </p:pic>
      <p:pic>
        <p:nvPicPr>
          <p:cNvPr id="42" name="Picture 12" descr="https://lh6.googleusercontent.com/yetuxAavfAaMdF-FdzE2UzUscyiJnO-Ip99Y5clGip1Dc3tH-s69irJbfcAyci_gnDCx_C-85x9i4oJMdPw7yFXi0UOkGaKCPmYoHkMSjZxlPUK1Q24o0uO_8Np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56970" y="2343847"/>
            <a:ext cx="471846" cy="431994"/>
          </a:xfrm>
          <a:prstGeom prst="rect">
            <a:avLst/>
          </a:prstGeom>
          <a:noFill/>
        </p:spPr>
      </p:pic>
      <p:pic>
        <p:nvPicPr>
          <p:cNvPr id="43" name="Picture 14" descr="https://lh6.googleusercontent.com/jwD-XLSWYFTeuK3cdozVLdTVm8_xhjXAXxeqrDb0QhCElIB3kqnUWS_SLYu_pm9ukEFA-CuDFVpuxUSU6F_d0zaJ2E2nM-8rsR9Kr527fOAK3krlv9mj7gErgQgq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22375" y="2218450"/>
            <a:ext cx="566896" cy="516100"/>
          </a:xfrm>
          <a:prstGeom prst="rect">
            <a:avLst/>
          </a:prstGeom>
          <a:noFill/>
        </p:spPr>
      </p:pic>
      <p:pic>
        <p:nvPicPr>
          <p:cNvPr id="44" name="Picture 16" descr="https://lh6.googleusercontent.com/4hKg9d_8SQqc46QP05ArBUey3VU34-PdbjcF4J19jQvjiTnWu6oUugo0BEwHn6Ej2zcsonTqCP1jPM-kSP7jUfCIzBZht1YUexsy5EckK_FLdeLHfKYI9965gRsI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96014" y="2200122"/>
            <a:ext cx="444736" cy="571806"/>
          </a:xfrm>
          <a:prstGeom prst="rect">
            <a:avLst/>
          </a:prstGeom>
          <a:noFill/>
        </p:spPr>
      </p:pic>
      <p:pic>
        <p:nvPicPr>
          <p:cNvPr id="45" name="Picture 18" descr="https://lh4.googleusercontent.com/Q7gE53Z60SHDoD-L96T450x1p-buFiwUnbiG2pzqbD9zYu0kGZimKyarJLr73WRVUpv1Ip7B8kLh2TP2ZGLTf8DrZz5l4dGtPwRZhw0Vi9aMy0_JuHmu-LP-IvyP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19687" y="3841869"/>
            <a:ext cx="523752" cy="491888"/>
          </a:xfrm>
          <a:prstGeom prst="rect">
            <a:avLst/>
          </a:prstGeom>
          <a:noFill/>
        </p:spPr>
      </p:pic>
      <p:pic>
        <p:nvPicPr>
          <p:cNvPr id="46" name="Picture 20" descr="https://lh5.googleusercontent.com/nQq-8KV1A_gEgQCLVpn0BPaTqB854-9QrokSefpLoWYqci-tljVOv2X8UlMZT4w0HoDh3Kpr6H2sszU6KPp8hgyZSxmFjNUgC79lltX9Wl3dZQ_C6TdTqUljrfal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759382" y="3924291"/>
            <a:ext cx="504212" cy="309978"/>
          </a:xfrm>
          <a:prstGeom prst="rect">
            <a:avLst/>
          </a:prstGeom>
          <a:noFill/>
        </p:spPr>
      </p:pic>
      <p:pic>
        <p:nvPicPr>
          <p:cNvPr id="47" name="Picture 22" descr="https://lh6.googleusercontent.com/Dggvr2Pv5muGolcxgk05nyK3Ca5idRTeaShC_Ln1fiWV1RR7S4l-741THpvrV-dQpKDq7jjd269B-89uzSUyprNM-reHQcly5O5qqZvmmorSO_AN0ExTtYzjtY1r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58540" y="752475"/>
            <a:ext cx="466724" cy="466724"/>
          </a:xfrm>
          <a:prstGeom prst="rect">
            <a:avLst/>
          </a:prstGeom>
          <a:noFill/>
        </p:spPr>
      </p:pic>
      <p:pic>
        <p:nvPicPr>
          <p:cNvPr id="48" name="Picture 2" descr="https://lh3.googleusercontent.com/l4XDSRA9ULU3XdrTRfShGfth1auDBTU4d1zIHZWnseaCLik9QiOptSaW7m_Qf588Vc1ZKNzKUVhGlEqSozhX0apuV6l9p1lRHDktCGhPYNMiRRnDv-lFdyEvIZAr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638675" y="752475"/>
            <a:ext cx="504516" cy="350043"/>
          </a:xfrm>
          <a:prstGeom prst="rect">
            <a:avLst/>
          </a:prstGeom>
          <a:noFill/>
        </p:spPr>
      </p:pic>
      <p:sp>
        <p:nvSpPr>
          <p:cNvPr id="49" name="Shape 58">
            <a:hlinkClick r:id="rId11" action="ppaction://hlinksldjump"/>
          </p:cNvPr>
          <p:cNvSpPr/>
          <p:nvPr/>
        </p:nvSpPr>
        <p:spPr>
          <a:xfrm>
            <a:off x="8619100" y="4541825"/>
            <a:ext cx="208649" cy="308324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</p:sp>
      <p:pic>
        <p:nvPicPr>
          <p:cNvPr id="51" name="Picture 2" descr="https://lh3.googleusercontent.com/KUMTrIzv4NrqQgquezU5Jd4GcQQpIURvXx9XtyCJSPyJk_puDjTVeraKyYDgr-4ztsiPFUeEJ6Z03e71N8-EARPlI-rbdK2E4KoixSi_FV6J51s9_GH26t09NTyL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410325" y="2209800"/>
            <a:ext cx="628650" cy="628650"/>
          </a:xfrm>
          <a:prstGeom prst="rect">
            <a:avLst/>
          </a:prstGeom>
          <a:noFill/>
        </p:spPr>
      </p:pic>
      <p:sp>
        <p:nvSpPr>
          <p:cNvPr id="40" name="מלבן 39"/>
          <p:cNvSpPr/>
          <p:nvPr/>
        </p:nvSpPr>
        <p:spPr>
          <a:xfrm>
            <a:off x="6053110" y="1304269"/>
            <a:ext cx="135734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3000"/>
              </a:lnSpc>
            </a:pPr>
            <a:r>
              <a:rPr lang="he-IL" sz="18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אינטרנט</a:t>
            </a:r>
            <a:endParaRPr lang="en" sz="1800" dirty="0">
              <a:solidFill>
                <a:srgbClr val="FFFFFF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50" name="מלבן 49"/>
          <p:cNvSpPr/>
          <p:nvPr/>
        </p:nvSpPr>
        <p:spPr>
          <a:xfrm>
            <a:off x="4189107" y="1420635"/>
            <a:ext cx="14782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</a:pPr>
            <a:r>
              <a:rPr lang="he-IL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גלישה מאובטחת</a:t>
            </a:r>
            <a:endParaRPr lang="he-I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מלבן 51"/>
          <p:cNvSpPr/>
          <p:nvPr/>
        </p:nvSpPr>
        <p:spPr>
          <a:xfrm>
            <a:off x="2171756" y="1420635"/>
            <a:ext cx="169539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</a:pPr>
            <a:r>
              <a:rPr lang="he-IL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דואר אלקטרוני</a:t>
            </a:r>
            <a:endParaRPr lang="he-I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מלבן 53"/>
          <p:cNvSpPr/>
          <p:nvPr/>
        </p:nvSpPr>
        <p:spPr>
          <a:xfrm>
            <a:off x="5945469" y="3032246"/>
            <a:ext cx="164595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</a:pPr>
            <a:r>
              <a:rPr lang="he-IL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צומת השירותים</a:t>
            </a:r>
            <a:endParaRPr lang="he-I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מלבן 54"/>
          <p:cNvSpPr/>
          <p:nvPr/>
        </p:nvSpPr>
        <p:spPr>
          <a:xfrm>
            <a:off x="4093857" y="3043676"/>
            <a:ext cx="166876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</a:pPr>
            <a:r>
              <a:rPr lang="he-IL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הודעות טקסט</a:t>
            </a:r>
            <a:endParaRPr lang="he-I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מלבן 55"/>
          <p:cNvSpPr/>
          <p:nvPr/>
        </p:nvSpPr>
        <p:spPr>
          <a:xfrm>
            <a:off x="2457510" y="3046452"/>
            <a:ext cx="110101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</a:pPr>
            <a:r>
              <a:rPr lang="he-IL" sz="1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תמו"ז</a:t>
            </a:r>
            <a:endParaRPr lang="he-I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מלבן 56"/>
          <p:cNvSpPr/>
          <p:nvPr/>
        </p:nvSpPr>
        <p:spPr>
          <a:xfrm>
            <a:off x="150585" y="3062726"/>
            <a:ext cx="178299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</a:pPr>
            <a:r>
              <a:rPr lang="he-IL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כספת וירטואלית</a:t>
            </a:r>
            <a:endParaRPr lang="he-I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Shape 59"/>
          <p:cNvSpPr txBox="1"/>
          <p:nvPr/>
        </p:nvSpPr>
        <p:spPr>
          <a:xfrm>
            <a:off x="4303841" y="4483752"/>
            <a:ext cx="1244012" cy="367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lnSpc>
                <a:spcPts val="3000"/>
              </a:lnSpc>
            </a:pPr>
            <a:r>
              <a:rPr lang="en-US" sz="1800" dirty="0" smtClean="0">
                <a:solidFill>
                  <a:schemeClr val="bg1"/>
                </a:solidFill>
                <a:latin typeface="Calibri" pitchFamily="34" charset="0"/>
                <a:cs typeface="FbMetali" pitchFamily="18" charset="-79"/>
              </a:rPr>
              <a:t>system</a:t>
            </a:r>
            <a:endParaRPr lang="en" sz="1800" dirty="0">
              <a:solidFill>
                <a:schemeClr val="bg1"/>
              </a:solidFill>
              <a:latin typeface="Calibri" pitchFamily="34" charset="0"/>
              <a:ea typeface="Calibri"/>
              <a:cs typeface="FbMetali" pitchFamily="18" charset="-79"/>
              <a:sym typeface="Calibri"/>
            </a:endParaRPr>
          </a:p>
        </p:txBody>
      </p:sp>
      <p:sp>
        <p:nvSpPr>
          <p:cNvPr id="59" name="Shape 59"/>
          <p:cNvSpPr txBox="1"/>
          <p:nvPr/>
        </p:nvSpPr>
        <p:spPr>
          <a:xfrm>
            <a:off x="2417915" y="4483752"/>
            <a:ext cx="1244012" cy="367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lnSpc>
                <a:spcPts val="3000"/>
              </a:lnSpc>
            </a:pPr>
            <a:r>
              <a:rPr lang="en-US" sz="1800" dirty="0" smtClean="0">
                <a:solidFill>
                  <a:schemeClr val="bg1"/>
                </a:solidFill>
                <a:latin typeface="Calibri" pitchFamily="34" charset="0"/>
                <a:cs typeface="FbMetali" pitchFamily="18" charset="-79"/>
              </a:rPr>
              <a:t>DNS</a:t>
            </a:r>
            <a:endParaRPr lang="en" sz="1800" dirty="0">
              <a:solidFill>
                <a:schemeClr val="bg1"/>
              </a:solidFill>
              <a:latin typeface="Calibri" pitchFamily="34" charset="0"/>
              <a:ea typeface="Calibri"/>
              <a:cs typeface="FbMetali" pitchFamily="18" charset="-79"/>
              <a:sym typeface="Calibri"/>
            </a:endParaRPr>
          </a:p>
        </p:txBody>
      </p:sp>
      <p:sp>
        <p:nvSpPr>
          <p:cNvPr id="60" name="מלבן 59"/>
          <p:cNvSpPr/>
          <p:nvPr/>
        </p:nvSpPr>
        <p:spPr>
          <a:xfrm>
            <a:off x="220910" y="1453926"/>
            <a:ext cx="16423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</a:pPr>
            <a:r>
              <a:rPr lang="he-IL" sz="1800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ניהול חוות האירוח</a:t>
            </a:r>
            <a:endParaRPr lang="en" sz="1800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900" y="670321"/>
            <a:ext cx="521970" cy="498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766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/>
        </p:nvSpPr>
        <p:spPr>
          <a:xfrm>
            <a:off x="1367482" y="1140375"/>
            <a:ext cx="6181847" cy="6312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השלמת העלאת אתר מפקדים- אימפרבה וביצועים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3" name="Shape 33"/>
          <p:cNvSpPr txBox="1"/>
          <p:nvPr/>
        </p:nvSpPr>
        <p:spPr>
          <a:xfrm>
            <a:off x="2413687" y="496634"/>
            <a:ext cx="5345325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2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סטטוס מילואים:</a:t>
            </a:r>
            <a:endParaRPr lang="en" sz="3200" b="1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Shape 34"/>
          <p:cNvSpPr txBox="1"/>
          <p:nvPr/>
        </p:nvSpPr>
        <p:spPr>
          <a:xfrm>
            <a:off x="1153298" y="1839214"/>
            <a:ext cx="6099998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השלמת הקמת מערכת ניטור </a:t>
            </a:r>
            <a:r>
              <a:rPr lang="en-US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double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7488503" y="1926193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7778234" y="1254072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8067062" y="594661"/>
            <a:ext cx="618606" cy="6186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7202753" y="2602468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אליפסה 10"/>
          <p:cNvSpPr/>
          <p:nvPr/>
        </p:nvSpPr>
        <p:spPr>
          <a:xfrm>
            <a:off x="6902066" y="3364467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hape 34"/>
          <p:cNvSpPr txBox="1"/>
          <p:nvPr/>
        </p:nvSpPr>
        <p:spPr>
          <a:xfrm>
            <a:off x="1602259" y="2543078"/>
            <a:ext cx="5421106" cy="60377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השלמת ניטור סביבת מפקדים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6" name="Shape 34"/>
          <p:cNvSpPr txBox="1"/>
          <p:nvPr/>
        </p:nvSpPr>
        <p:spPr>
          <a:xfrm>
            <a:off x="1153298" y="3280365"/>
            <a:ext cx="5503479" cy="58318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מעבר סופי על תפיסת התפעול כולל ממר"מ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9" name="אליפסה 10"/>
          <p:cNvSpPr/>
          <p:nvPr/>
        </p:nvSpPr>
        <p:spPr>
          <a:xfrm>
            <a:off x="6494172" y="4126466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hape 34"/>
          <p:cNvSpPr txBox="1"/>
          <p:nvPr/>
        </p:nvSpPr>
        <p:spPr>
          <a:xfrm>
            <a:off x="1301579" y="4042364"/>
            <a:ext cx="4947304" cy="58318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ניטור העברת קבצים אדום-שחור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52830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5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5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5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  <p:bldP spid="18" grpId="0" animBg="1"/>
      <p:bldP spid="21" grpId="0" animBg="1"/>
      <p:bldP spid="25" grpId="0" animBg="1"/>
      <p:bldP spid="11" grpId="0" animBg="1"/>
      <p:bldP spid="13" grpId="0" animBg="1"/>
      <p:bldP spid="14" grpId="0"/>
      <p:bldP spid="16" grpId="0"/>
      <p:bldP spid="19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766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/>
        </p:nvSpPr>
        <p:spPr>
          <a:xfrm>
            <a:off x="2568924" y="777903"/>
            <a:ext cx="4881556" cy="6312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הושלמה בניית תשתית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3" name="Shape 33"/>
          <p:cNvSpPr txBox="1"/>
          <p:nvPr/>
        </p:nvSpPr>
        <p:spPr>
          <a:xfrm>
            <a:off x="2314838" y="134162"/>
            <a:ext cx="5345325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2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סטטוס דף חדש:</a:t>
            </a:r>
            <a:endParaRPr lang="en" sz="3200" b="1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Shape 34"/>
          <p:cNvSpPr txBox="1"/>
          <p:nvPr/>
        </p:nvSpPr>
        <p:spPr>
          <a:xfrm>
            <a:off x="1054449" y="1476742"/>
            <a:ext cx="6099998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הוקמה סביבת ייצור </a:t>
            </a:r>
            <a:r>
              <a:rPr lang="en-US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mix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7389654" y="1563721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7679385" y="891600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7968213" y="232189"/>
            <a:ext cx="618606" cy="6186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7103904" y="2239996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אליפסה 10"/>
          <p:cNvSpPr/>
          <p:nvPr/>
        </p:nvSpPr>
        <p:spPr>
          <a:xfrm>
            <a:off x="6803217" y="3001995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hape 34"/>
          <p:cNvSpPr txBox="1"/>
          <p:nvPr/>
        </p:nvSpPr>
        <p:spPr>
          <a:xfrm>
            <a:off x="1503410" y="2180606"/>
            <a:ext cx="5421106" cy="60377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הוקמה סביבת כרטיס חכם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6" name="Shape 34"/>
          <p:cNvSpPr txBox="1"/>
          <p:nvPr/>
        </p:nvSpPr>
        <p:spPr>
          <a:xfrm>
            <a:off x="2726730" y="2917893"/>
            <a:ext cx="3831198" cy="58318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הוקמה סביבת צ'טים קדמית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9" name="אליפסה 10"/>
          <p:cNvSpPr/>
          <p:nvPr/>
        </p:nvSpPr>
        <p:spPr>
          <a:xfrm>
            <a:off x="6395323" y="3763994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hape 34"/>
          <p:cNvSpPr txBox="1"/>
          <p:nvPr/>
        </p:nvSpPr>
        <p:spPr>
          <a:xfrm>
            <a:off x="0" y="3679892"/>
            <a:ext cx="6150034" cy="58318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הותק</a:t>
            </a: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נו האתרים: זימון תורים, מב"ל ומערכות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אליפסה 10"/>
          <p:cNvSpPr/>
          <p:nvPr/>
        </p:nvSpPr>
        <p:spPr>
          <a:xfrm>
            <a:off x="5939322" y="4451844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hape 34"/>
          <p:cNvSpPr txBox="1"/>
          <p:nvPr/>
        </p:nvSpPr>
        <p:spPr>
          <a:xfrm>
            <a:off x="0" y="4431231"/>
            <a:ext cx="5849355" cy="58318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sz="20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מתן מענה לסוגיית התקנת </a:t>
            </a:r>
            <a:r>
              <a:rPr lang="en-US" sz="20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KS</a:t>
            </a:r>
            <a:r>
              <a:rPr lang="he-IL" sz="20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על שרת </a:t>
            </a:r>
            <a:r>
              <a:rPr lang="en-US" sz="20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win2003 server</a:t>
            </a:r>
            <a:r>
              <a:rPr lang="he-IL" sz="20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</a:t>
            </a:r>
            <a:r>
              <a:rPr lang="en-US" sz="20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(EOL)</a:t>
            </a:r>
            <a:endParaRPr lang="en" sz="20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78830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5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5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5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5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  <p:bldP spid="18" grpId="0" animBg="1"/>
      <p:bldP spid="21" grpId="0" animBg="1"/>
      <p:bldP spid="25" grpId="0" animBg="1"/>
      <p:bldP spid="11" grpId="0" animBg="1"/>
      <p:bldP spid="13" grpId="0" animBg="1"/>
      <p:bldP spid="14" grpId="0"/>
      <p:bldP spid="16" grpId="0"/>
      <p:bldP spid="19" grpId="0" animBg="1"/>
      <p:bldP spid="20" grpId="0"/>
      <p:bldP spid="15" grpId="0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766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/>
        </p:nvSpPr>
        <p:spPr>
          <a:xfrm>
            <a:off x="2601873" y="884997"/>
            <a:ext cx="4881556" cy="6312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ביצוע מיפוי כל האתרים ע"י צה"ל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3" name="Shape 33"/>
          <p:cNvSpPr txBox="1"/>
          <p:nvPr/>
        </p:nvSpPr>
        <p:spPr>
          <a:xfrm>
            <a:off x="2347787" y="241256"/>
            <a:ext cx="5345325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דף חדש- תכנית עבודה שנתית:</a:t>
            </a:r>
            <a:endParaRPr lang="en" sz="3200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Shape 34"/>
          <p:cNvSpPr txBox="1"/>
          <p:nvPr/>
        </p:nvSpPr>
        <p:spPr>
          <a:xfrm>
            <a:off x="222422" y="1583836"/>
            <a:ext cx="7047354" cy="6639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sz="20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העברת כל האתרים מהסביבות של צה"ל ומטריקס לזיכוי לפני התקנה</a:t>
            </a:r>
            <a:endParaRPr lang="en" sz="20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7422603" y="1670815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7712334" y="998694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8001162" y="339283"/>
            <a:ext cx="618606" cy="6186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7136853" y="2347090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hape 34"/>
          <p:cNvSpPr txBox="1"/>
          <p:nvPr/>
        </p:nvSpPr>
        <p:spPr>
          <a:xfrm>
            <a:off x="980306" y="2300059"/>
            <a:ext cx="6038944" cy="61860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תיעדוף ההתקנה ע"י צה"ל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3" name="אליפסה 10"/>
          <p:cNvSpPr/>
          <p:nvPr/>
        </p:nvSpPr>
        <p:spPr>
          <a:xfrm>
            <a:off x="6836166" y="3109089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hape 34"/>
          <p:cNvSpPr txBox="1"/>
          <p:nvPr/>
        </p:nvSpPr>
        <p:spPr>
          <a:xfrm>
            <a:off x="543697" y="3768806"/>
            <a:ext cx="5743457" cy="6120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תיאום בדיקות אבטחת מידע עבור כל האתרים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2" name="אליפסה 10"/>
          <p:cNvSpPr/>
          <p:nvPr/>
        </p:nvSpPr>
        <p:spPr>
          <a:xfrm>
            <a:off x="6497910" y="3806832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hape 34"/>
          <p:cNvSpPr txBox="1"/>
          <p:nvPr/>
        </p:nvSpPr>
        <p:spPr>
          <a:xfrm>
            <a:off x="1289225" y="3053895"/>
            <a:ext cx="5421106" cy="6120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שריון גורמי חוץ בהתאם לתכנית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6" name="אליפסה 10"/>
          <p:cNvSpPr/>
          <p:nvPr/>
        </p:nvSpPr>
        <p:spPr>
          <a:xfrm>
            <a:off x="6065772" y="4459958"/>
            <a:ext cx="618606" cy="618606"/>
          </a:xfrm>
          <a:prstGeom prst="ellipse">
            <a:avLst/>
          </a:prstGeom>
          <a:solidFill>
            <a:srgbClr val="40C6F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Shape 34"/>
          <p:cNvSpPr txBox="1"/>
          <p:nvPr/>
        </p:nvSpPr>
        <p:spPr>
          <a:xfrm>
            <a:off x="392372" y="4425438"/>
            <a:ext cx="5421106" cy="6120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sz="2400" dirty="0" smtClean="0">
                <a:solidFill>
                  <a:srgbClr val="40C6F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בדיקת ניטור הסביבה לאחר ההקמה</a:t>
            </a:r>
            <a:endParaRPr lang="en" sz="2400" dirty="0">
              <a:solidFill>
                <a:srgbClr val="40C6F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57356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5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5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5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5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  <p:bldP spid="18" grpId="0" animBg="1"/>
      <p:bldP spid="21" grpId="0" animBg="1"/>
      <p:bldP spid="25" grpId="0" animBg="1"/>
      <p:bldP spid="11" grpId="0" animBg="1"/>
      <p:bldP spid="17" grpId="0"/>
      <p:bldP spid="13" grpId="0" animBg="1"/>
      <p:bldP spid="14" grpId="0"/>
      <p:bldP spid="12" grpId="0" animBg="1"/>
      <p:bldP spid="15" grpId="0"/>
      <p:bldP spid="16" grpId="0" animBg="1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766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/>
        </p:nvSpPr>
        <p:spPr>
          <a:xfrm>
            <a:off x="3432089" y="149204"/>
            <a:ext cx="5345325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buNone/>
            </a:pPr>
            <a:r>
              <a:rPr lang="he-IL" sz="3200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דף חדש- סביבות בייצור:</a:t>
            </a:r>
            <a:endParaRPr lang="en" sz="3200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Shape 33"/>
          <p:cNvSpPr txBox="1"/>
          <p:nvPr/>
        </p:nvSpPr>
        <p:spPr>
          <a:xfrm>
            <a:off x="74140" y="4629888"/>
            <a:ext cx="7463479" cy="6920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he-IL" b="1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עבור סביבות מצפן ומטריקס תוקם סביבת 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stage</a:t>
            </a:r>
            <a:r>
              <a:rPr lang="he-IL" b="1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ובה שרת קדמי אחד בכל סביבה </a:t>
            </a:r>
            <a:endParaRPr lang="en" b="1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307" y="824924"/>
            <a:ext cx="5535386" cy="3787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8477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9" grpId="0"/>
    </p:bldLst>
  </p:timing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ממשל זמין">
      <a:majorFont>
        <a:latin typeface="Calibri"/>
        <a:ea typeface=""/>
        <a:cs typeface="FbMetali"/>
      </a:majorFont>
      <a:minorFont>
        <a:latin typeface="Calibri Light"/>
        <a:ea typeface=""/>
        <a:cs typeface="FbMetal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5076</TotalTime>
  <Words>551</Words>
  <Application>Microsoft Office PowerPoint</Application>
  <PresentationFormat>On-screen Show (16:9)</PresentationFormat>
  <Paragraphs>142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FbMetali</vt:lpstr>
      <vt:lpstr>Times New Roman</vt:lpstr>
      <vt:lpstr>simple-light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Keren Katsir Stiebel</dc:creator>
  <cp:lastModifiedBy>Noga Walker</cp:lastModifiedBy>
  <cp:revision>204</cp:revision>
  <dcterms:modified xsi:type="dcterms:W3CDTF">2015-03-24T07:03:51Z</dcterms:modified>
</cp:coreProperties>
</file>