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  <p:sldMasterId id="2147483672" r:id="rId2"/>
    <p:sldMasterId id="2147483676" r:id="rId3"/>
    <p:sldMasterId id="2147483683" r:id="rId4"/>
    <p:sldMasterId id="2147483685" r:id="rId5"/>
    <p:sldMasterId id="2147483688" r:id="rId6"/>
    <p:sldMasterId id="2147483691" r:id="rId7"/>
    <p:sldMasterId id="2147483694" r:id="rId8"/>
  </p:sldMasterIdLst>
  <p:notesMasterIdLst>
    <p:notesMasterId r:id="rId52"/>
  </p:notesMasterIdLst>
  <p:sldIdLst>
    <p:sldId id="384" r:id="rId9"/>
    <p:sldId id="347" r:id="rId10"/>
    <p:sldId id="446" r:id="rId11"/>
    <p:sldId id="409" r:id="rId12"/>
    <p:sldId id="456" r:id="rId13"/>
    <p:sldId id="455" r:id="rId14"/>
    <p:sldId id="449" r:id="rId15"/>
    <p:sldId id="448" r:id="rId16"/>
    <p:sldId id="401" r:id="rId17"/>
    <p:sldId id="450" r:id="rId18"/>
    <p:sldId id="445" r:id="rId19"/>
    <p:sldId id="385" r:id="rId20"/>
    <p:sldId id="386" r:id="rId21"/>
    <p:sldId id="387" r:id="rId22"/>
    <p:sldId id="388" r:id="rId23"/>
    <p:sldId id="447" r:id="rId24"/>
    <p:sldId id="397" r:id="rId25"/>
    <p:sldId id="392" r:id="rId26"/>
    <p:sldId id="394" r:id="rId27"/>
    <p:sldId id="374" r:id="rId28"/>
    <p:sldId id="395" r:id="rId29"/>
    <p:sldId id="407" r:id="rId30"/>
    <p:sldId id="375" r:id="rId31"/>
    <p:sldId id="410" r:id="rId32"/>
    <p:sldId id="451" r:id="rId33"/>
    <p:sldId id="434" r:id="rId34"/>
    <p:sldId id="452" r:id="rId35"/>
    <p:sldId id="441" r:id="rId36"/>
    <p:sldId id="437" r:id="rId37"/>
    <p:sldId id="436" r:id="rId38"/>
    <p:sldId id="438" r:id="rId39"/>
    <p:sldId id="431" r:id="rId40"/>
    <p:sldId id="435" r:id="rId41"/>
    <p:sldId id="425" r:id="rId42"/>
    <p:sldId id="391" r:id="rId43"/>
    <p:sldId id="453" r:id="rId44"/>
    <p:sldId id="416" r:id="rId45"/>
    <p:sldId id="430" r:id="rId46"/>
    <p:sldId id="412" r:id="rId47"/>
    <p:sldId id="428" r:id="rId48"/>
    <p:sldId id="454" r:id="rId49"/>
    <p:sldId id="429" r:id="rId50"/>
    <p:sldId id="36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3301" autoAdjust="0"/>
    <p:restoredTop sz="94718" autoAdjust="0"/>
  </p:normalViewPr>
  <p:slideViewPr>
    <p:cSldViewPr>
      <p:cViewPr varScale="1">
        <p:scale>
          <a:sx n="109" d="100"/>
          <a:sy n="109" d="100"/>
        </p:scale>
        <p:origin x="-4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D6930-9820-4970-9567-00B71B146F9C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85A7A-CEBF-420C-A38C-A6D14CA3D529}">
      <dgm:prSet phldrT="[טקסט]" custT="1"/>
      <dgm:spPr/>
      <dgm:t>
        <a:bodyPr/>
        <a:lstStyle/>
        <a:p>
          <a:r>
            <a:rPr lang="he-IL" sz="1800" b="0" i="0" dirty="0" smtClean="0"/>
            <a:t>הגבלת כניסת רכב לחצר הלקוח </a:t>
          </a:r>
          <a:endParaRPr lang="en-US" sz="1800" b="0" i="0" dirty="0"/>
        </a:p>
      </dgm:t>
    </dgm:pt>
    <dgm:pt modelId="{F65B6577-7B04-4116-965D-63F368C0E6EC}" type="parTrans" cxnId="{0B2B20A7-E0F9-4D04-92BB-05B3F1151918}">
      <dgm:prSet custT="1"/>
      <dgm:spPr/>
      <dgm:t>
        <a:bodyPr/>
        <a:lstStyle/>
        <a:p>
          <a:endParaRPr lang="en-US" sz="1800"/>
        </a:p>
      </dgm:t>
    </dgm:pt>
    <dgm:pt modelId="{023576B8-9A96-4C86-9CB0-2E1F7ADBFFE6}" type="sibTrans" cxnId="{0B2B20A7-E0F9-4D04-92BB-05B3F1151918}">
      <dgm:prSet/>
      <dgm:spPr/>
      <dgm:t>
        <a:bodyPr/>
        <a:lstStyle/>
        <a:p>
          <a:endParaRPr lang="en-US" sz="1800" b="0" i="0"/>
        </a:p>
      </dgm:t>
    </dgm:pt>
    <dgm:pt modelId="{A1DE2BA3-D714-43A3-99BE-E2DE2AC6A476}">
      <dgm:prSet custT="1"/>
      <dgm:spPr/>
      <dgm:t>
        <a:bodyPr/>
        <a:lstStyle/>
        <a:p>
          <a:r>
            <a:rPr lang="he-IL" sz="1800" b="0" i="0" dirty="0" smtClean="0"/>
            <a:t>סוג הסחורה וגודל המטען</a:t>
          </a:r>
          <a:endParaRPr lang="en-US" sz="1800" b="0" i="0" dirty="0"/>
        </a:p>
      </dgm:t>
    </dgm:pt>
    <dgm:pt modelId="{45D3F7F6-3861-4613-A00C-06873E326E03}" type="parTrans" cxnId="{6C36DD0D-F67C-4A8D-AA0D-DDB6E18FEEA1}">
      <dgm:prSet custT="1"/>
      <dgm:spPr/>
      <dgm:t>
        <a:bodyPr/>
        <a:lstStyle/>
        <a:p>
          <a:endParaRPr lang="en-US" sz="1800"/>
        </a:p>
      </dgm:t>
    </dgm:pt>
    <dgm:pt modelId="{1973163B-106F-4656-A4D5-46A370C9B915}" type="sibTrans" cxnId="{6C36DD0D-F67C-4A8D-AA0D-DDB6E18FEEA1}">
      <dgm:prSet/>
      <dgm:spPr/>
      <dgm:t>
        <a:bodyPr/>
        <a:lstStyle/>
        <a:p>
          <a:endParaRPr lang="en-US" sz="1800" b="0" i="0"/>
        </a:p>
      </dgm:t>
    </dgm:pt>
    <dgm:pt modelId="{F7A1C78A-AA45-4E58-A39A-9641BD04E094}">
      <dgm:prSet custT="1"/>
      <dgm:spPr/>
      <dgm:t>
        <a:bodyPr/>
        <a:lstStyle/>
        <a:p>
          <a:r>
            <a:rPr lang="he-IL" sz="1800" b="0" i="0" dirty="0" smtClean="0"/>
            <a:t>הרשאות כניסה של נהגים ללקוחות</a:t>
          </a:r>
          <a:endParaRPr lang="en-US" sz="1800" b="0" i="0" dirty="0"/>
        </a:p>
      </dgm:t>
    </dgm:pt>
    <dgm:pt modelId="{2926EF66-3F58-454A-B99D-78E8BD66AACE}" type="parTrans" cxnId="{59B5C811-7BBA-4AFD-813E-B982B6E82660}">
      <dgm:prSet custT="1"/>
      <dgm:spPr/>
      <dgm:t>
        <a:bodyPr/>
        <a:lstStyle/>
        <a:p>
          <a:endParaRPr lang="en-US" sz="1800"/>
        </a:p>
      </dgm:t>
    </dgm:pt>
    <dgm:pt modelId="{7A105500-810F-4676-8694-7D9356B3FB99}" type="sibTrans" cxnId="{59B5C811-7BBA-4AFD-813E-B982B6E82660}">
      <dgm:prSet/>
      <dgm:spPr/>
      <dgm:t>
        <a:bodyPr/>
        <a:lstStyle/>
        <a:p>
          <a:endParaRPr lang="en-US" sz="1800" b="0" i="0"/>
        </a:p>
      </dgm:t>
    </dgm:pt>
    <dgm:pt modelId="{0A45438F-33B4-479C-9C3B-55873D8AE044}">
      <dgm:prSet custT="1"/>
      <dgm:spPr/>
      <dgm:t>
        <a:bodyPr/>
        <a:lstStyle/>
        <a:p>
          <a:r>
            <a:rPr lang="he-IL" sz="1800" b="0" i="0" smtClean="0"/>
            <a:t>שעות עבודה נהגים</a:t>
          </a:r>
          <a:endParaRPr lang="en-US" sz="1800" b="0" i="0"/>
        </a:p>
      </dgm:t>
    </dgm:pt>
    <dgm:pt modelId="{659FB9B1-FE2F-446A-BB3C-79A04FC0D2C5}" type="parTrans" cxnId="{93E4298F-A02C-441E-B924-4615194D4B5F}">
      <dgm:prSet custT="1"/>
      <dgm:spPr/>
      <dgm:t>
        <a:bodyPr/>
        <a:lstStyle/>
        <a:p>
          <a:endParaRPr lang="en-US" sz="1800"/>
        </a:p>
      </dgm:t>
    </dgm:pt>
    <dgm:pt modelId="{320FA14D-C7AC-4604-A942-BF2782092414}" type="sibTrans" cxnId="{93E4298F-A02C-441E-B924-4615194D4B5F}">
      <dgm:prSet/>
      <dgm:spPr/>
      <dgm:t>
        <a:bodyPr/>
        <a:lstStyle/>
        <a:p>
          <a:endParaRPr lang="en-US" sz="1800" b="0" i="0"/>
        </a:p>
      </dgm:t>
    </dgm:pt>
    <dgm:pt modelId="{24B66A11-BD0B-4A3C-9805-E4118D6D3120}">
      <dgm:prSet custT="1"/>
      <dgm:spPr/>
      <dgm:t>
        <a:bodyPr/>
        <a:lstStyle/>
        <a:p>
          <a:r>
            <a:rPr lang="he-IL" sz="1800" b="0" i="0" dirty="0" smtClean="0"/>
            <a:t>חלונות זמן הגעה</a:t>
          </a:r>
          <a:endParaRPr lang="en-US" sz="1800" b="0" i="0" dirty="0"/>
        </a:p>
      </dgm:t>
    </dgm:pt>
    <dgm:pt modelId="{B9D47478-F57E-48CD-AB3E-6A8F3684F1CF}" type="parTrans" cxnId="{F79C488F-1E04-4AC3-9DF4-E46FA90B59A1}">
      <dgm:prSet custT="1"/>
      <dgm:spPr/>
      <dgm:t>
        <a:bodyPr/>
        <a:lstStyle/>
        <a:p>
          <a:endParaRPr lang="en-US" sz="1800"/>
        </a:p>
      </dgm:t>
    </dgm:pt>
    <dgm:pt modelId="{5E0B7F99-468E-4B2A-B419-D2FF6CF7B9B1}" type="sibTrans" cxnId="{F79C488F-1E04-4AC3-9DF4-E46FA90B59A1}">
      <dgm:prSet/>
      <dgm:spPr/>
      <dgm:t>
        <a:bodyPr/>
        <a:lstStyle/>
        <a:p>
          <a:endParaRPr lang="en-US" sz="1800" b="0" i="0"/>
        </a:p>
      </dgm:t>
    </dgm:pt>
    <dgm:pt modelId="{69C4BC18-3367-4CB8-9ACD-1E4DFEFC33FB}">
      <dgm:prSet custT="1"/>
      <dgm:spPr/>
      <dgm:t>
        <a:bodyPr/>
        <a:lstStyle/>
        <a:p>
          <a:r>
            <a:rPr lang="he-IL" sz="1800" b="0" i="0" dirty="0" smtClean="0"/>
            <a:t>גודל רכב</a:t>
          </a:r>
          <a:endParaRPr lang="en-US" sz="1800" b="0" i="0" dirty="0"/>
        </a:p>
      </dgm:t>
    </dgm:pt>
    <dgm:pt modelId="{14662101-83B5-4BFF-94E1-F7577127A9A0}" type="parTrans" cxnId="{A19E4763-F309-44B6-BEB5-57EED2223A85}">
      <dgm:prSet custT="1"/>
      <dgm:spPr/>
      <dgm:t>
        <a:bodyPr/>
        <a:lstStyle/>
        <a:p>
          <a:endParaRPr lang="en-US" sz="1800"/>
        </a:p>
      </dgm:t>
    </dgm:pt>
    <dgm:pt modelId="{1DC0797F-1CE6-4148-B728-2616C74594FE}" type="sibTrans" cxnId="{A19E4763-F309-44B6-BEB5-57EED2223A85}">
      <dgm:prSet/>
      <dgm:spPr/>
      <dgm:t>
        <a:bodyPr/>
        <a:lstStyle/>
        <a:p>
          <a:endParaRPr lang="en-US" sz="1800" b="0" i="0"/>
        </a:p>
      </dgm:t>
    </dgm:pt>
    <dgm:pt modelId="{9CD1F404-1CE4-418A-B8B6-B6B97267BDFA}">
      <dgm:prSet custT="1"/>
      <dgm:spPr/>
      <dgm:t>
        <a:bodyPr/>
        <a:lstStyle/>
        <a:p>
          <a:r>
            <a:rPr lang="he-IL" sz="1800" b="0" i="0" dirty="0" smtClean="0"/>
            <a:t>ציוד נדרש ברכב </a:t>
          </a:r>
          <a:endParaRPr lang="en-US" sz="1800" b="0" i="0" dirty="0"/>
        </a:p>
      </dgm:t>
    </dgm:pt>
    <dgm:pt modelId="{33B953C5-0B48-42D4-B651-587E9BE0ED54}" type="parTrans" cxnId="{09DA3BA5-ED22-409D-95B9-A3CAADC6887E}">
      <dgm:prSet custT="1"/>
      <dgm:spPr/>
      <dgm:t>
        <a:bodyPr/>
        <a:lstStyle/>
        <a:p>
          <a:endParaRPr lang="en-US" sz="1800"/>
        </a:p>
      </dgm:t>
    </dgm:pt>
    <dgm:pt modelId="{4D6B2DF8-1781-414F-8B13-5CB23BBC4DBB}" type="sibTrans" cxnId="{09DA3BA5-ED22-409D-95B9-A3CAADC6887E}">
      <dgm:prSet/>
      <dgm:spPr/>
      <dgm:t>
        <a:bodyPr/>
        <a:lstStyle/>
        <a:p>
          <a:endParaRPr lang="en-US" sz="1800" b="0" i="0"/>
        </a:p>
      </dgm:t>
    </dgm:pt>
    <dgm:pt modelId="{DF903A6D-2AF7-4A6B-AB31-7CB9F9EEFF45}">
      <dgm:prSet custT="1"/>
      <dgm:spPr/>
      <dgm:t>
        <a:bodyPr/>
        <a:lstStyle/>
        <a:p>
          <a:r>
            <a:rPr lang="he-IL" sz="1800" b="0" i="0" dirty="0" smtClean="0"/>
            <a:t>משקל מורשה להובלה</a:t>
          </a:r>
          <a:endParaRPr lang="en-US" sz="1800" b="0" i="0" dirty="0"/>
        </a:p>
      </dgm:t>
    </dgm:pt>
    <dgm:pt modelId="{9554DBE3-08C9-42A9-A5F8-0A31C2A1611D}" type="parTrans" cxnId="{D110F61C-C5DE-47A9-AC76-AC3E672BCA61}">
      <dgm:prSet custT="1"/>
      <dgm:spPr/>
      <dgm:t>
        <a:bodyPr/>
        <a:lstStyle/>
        <a:p>
          <a:endParaRPr lang="en-US" sz="1800"/>
        </a:p>
      </dgm:t>
    </dgm:pt>
    <dgm:pt modelId="{1B5470C9-2C00-4AAA-80C3-F7796284B898}" type="sibTrans" cxnId="{D110F61C-C5DE-47A9-AC76-AC3E672BCA61}">
      <dgm:prSet/>
      <dgm:spPr/>
      <dgm:t>
        <a:bodyPr/>
        <a:lstStyle/>
        <a:p>
          <a:endParaRPr lang="en-US" sz="1800" b="0" i="0"/>
        </a:p>
      </dgm:t>
    </dgm:pt>
    <dgm:pt modelId="{288311D0-B997-4EEC-94CE-F7F77237E988}">
      <dgm:prSet phldrT="[טקסט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800" b="0" i="0" dirty="0"/>
        </a:p>
      </dgm:t>
    </dgm:pt>
    <dgm:pt modelId="{DB3B412A-F051-45DF-A6B5-F2967C15FE81}" type="sibTrans" cxnId="{52E07369-B2A6-4340-B368-AD90B4099F31}">
      <dgm:prSet/>
      <dgm:spPr/>
      <dgm:t>
        <a:bodyPr/>
        <a:lstStyle/>
        <a:p>
          <a:endParaRPr lang="en-US" sz="1800"/>
        </a:p>
      </dgm:t>
    </dgm:pt>
    <dgm:pt modelId="{02F536D8-B7A4-4ACA-90B4-F921E10787E5}" type="parTrans" cxnId="{52E07369-B2A6-4340-B368-AD90B4099F31}">
      <dgm:prSet/>
      <dgm:spPr/>
      <dgm:t>
        <a:bodyPr/>
        <a:lstStyle/>
        <a:p>
          <a:endParaRPr lang="en-US" sz="1800"/>
        </a:p>
      </dgm:t>
    </dgm:pt>
    <dgm:pt modelId="{35EB8ACC-894C-40C5-9673-CC004347F753}" type="pres">
      <dgm:prSet presAssocID="{D01D6930-9820-4970-9567-00B71B146F9C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B451EF-0562-40C2-A50A-C37BE395BFA5}" type="pres">
      <dgm:prSet presAssocID="{288311D0-B997-4EEC-94CE-F7F77237E988}" presName="centerShape" presStyleLbl="node0" presStyleIdx="0" presStyleCnt="1"/>
      <dgm:spPr/>
      <dgm:t>
        <a:bodyPr/>
        <a:lstStyle/>
        <a:p>
          <a:endParaRPr lang="en-US"/>
        </a:p>
      </dgm:t>
    </dgm:pt>
    <dgm:pt modelId="{5043DF02-1512-409A-8222-535006871605}" type="pres">
      <dgm:prSet presAssocID="{F65B6577-7B04-4116-965D-63F368C0E6EC}" presName="Name9" presStyleLbl="parChTrans1D2" presStyleIdx="0" presStyleCnt="8"/>
      <dgm:spPr/>
      <dgm:t>
        <a:bodyPr/>
        <a:lstStyle/>
        <a:p>
          <a:endParaRPr lang="en-US"/>
        </a:p>
      </dgm:t>
    </dgm:pt>
    <dgm:pt modelId="{1ECA132D-0C5B-413A-828B-C186A9D6B3ED}" type="pres">
      <dgm:prSet presAssocID="{F65B6577-7B04-4116-965D-63F368C0E6E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E4C0A0FF-EA87-48DD-B43A-53BFC3175F8B}" type="pres">
      <dgm:prSet presAssocID="{C3185A7A-CEBF-420C-A38C-A6D14CA3D52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8F443-2370-4DE3-9DE4-77141A2D0BD5}" type="pres">
      <dgm:prSet presAssocID="{45D3F7F6-3861-4613-A00C-06873E326E03}" presName="Name9" presStyleLbl="parChTrans1D2" presStyleIdx="1" presStyleCnt="8"/>
      <dgm:spPr/>
      <dgm:t>
        <a:bodyPr/>
        <a:lstStyle/>
        <a:p>
          <a:endParaRPr lang="en-US"/>
        </a:p>
      </dgm:t>
    </dgm:pt>
    <dgm:pt modelId="{8801B2AF-4F85-4E0C-97A2-0D4AEBFDB6D7}" type="pres">
      <dgm:prSet presAssocID="{45D3F7F6-3861-4613-A00C-06873E326E03}" presName="connTx" presStyleLbl="parChTrans1D2" presStyleIdx="1" presStyleCnt="8"/>
      <dgm:spPr/>
      <dgm:t>
        <a:bodyPr/>
        <a:lstStyle/>
        <a:p>
          <a:endParaRPr lang="en-US"/>
        </a:p>
      </dgm:t>
    </dgm:pt>
    <dgm:pt modelId="{AD976929-4E9E-4417-90E2-B60D8C3922B5}" type="pres">
      <dgm:prSet presAssocID="{A1DE2BA3-D714-43A3-99BE-E2DE2AC6A476}" presName="node" presStyleLbl="node1" presStyleIdx="1" presStyleCnt="8" custRadScaleRad="102612" custRadScaleInc="-1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50E24-0117-4C96-AE5B-2A227999B366}" type="pres">
      <dgm:prSet presAssocID="{2926EF66-3F58-454A-B99D-78E8BD66AACE}" presName="Name9" presStyleLbl="parChTrans1D2" presStyleIdx="2" presStyleCnt="8"/>
      <dgm:spPr/>
      <dgm:t>
        <a:bodyPr/>
        <a:lstStyle/>
        <a:p>
          <a:endParaRPr lang="en-US"/>
        </a:p>
      </dgm:t>
    </dgm:pt>
    <dgm:pt modelId="{D71CF296-64D6-4621-B424-5D2930EBA79B}" type="pres">
      <dgm:prSet presAssocID="{2926EF66-3F58-454A-B99D-78E8BD66AACE}" presName="connTx" presStyleLbl="parChTrans1D2" presStyleIdx="2" presStyleCnt="8"/>
      <dgm:spPr/>
      <dgm:t>
        <a:bodyPr/>
        <a:lstStyle/>
        <a:p>
          <a:endParaRPr lang="en-US"/>
        </a:p>
      </dgm:t>
    </dgm:pt>
    <dgm:pt modelId="{3CF648DB-8824-4E6C-B7CB-8C089DC309C7}" type="pres">
      <dgm:prSet presAssocID="{F7A1C78A-AA45-4E58-A39A-9641BD04E09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4ADF7-5261-43FF-9F6F-CF0924EF2874}" type="pres">
      <dgm:prSet presAssocID="{659FB9B1-FE2F-446A-BB3C-79A04FC0D2C5}" presName="Name9" presStyleLbl="parChTrans1D2" presStyleIdx="3" presStyleCnt="8"/>
      <dgm:spPr/>
      <dgm:t>
        <a:bodyPr/>
        <a:lstStyle/>
        <a:p>
          <a:endParaRPr lang="en-US"/>
        </a:p>
      </dgm:t>
    </dgm:pt>
    <dgm:pt modelId="{4521B43B-411F-41CF-9241-B135794BFA16}" type="pres">
      <dgm:prSet presAssocID="{659FB9B1-FE2F-446A-BB3C-79A04FC0D2C5}" presName="connTx" presStyleLbl="parChTrans1D2" presStyleIdx="3" presStyleCnt="8"/>
      <dgm:spPr/>
      <dgm:t>
        <a:bodyPr/>
        <a:lstStyle/>
        <a:p>
          <a:endParaRPr lang="en-US"/>
        </a:p>
      </dgm:t>
    </dgm:pt>
    <dgm:pt modelId="{3267ADA6-D55C-4860-B0A1-36BF45110BB5}" type="pres">
      <dgm:prSet presAssocID="{0A45438F-33B4-479C-9C3B-55873D8AE04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CE3AB-D849-4296-B79B-8D88531E7DDD}" type="pres">
      <dgm:prSet presAssocID="{B9D47478-F57E-48CD-AB3E-6A8F3684F1CF}" presName="Name9" presStyleLbl="parChTrans1D2" presStyleIdx="4" presStyleCnt="8"/>
      <dgm:spPr/>
      <dgm:t>
        <a:bodyPr/>
        <a:lstStyle/>
        <a:p>
          <a:endParaRPr lang="en-US"/>
        </a:p>
      </dgm:t>
    </dgm:pt>
    <dgm:pt modelId="{BE95492F-7116-41AD-B973-7872ED65FDD4}" type="pres">
      <dgm:prSet presAssocID="{B9D47478-F57E-48CD-AB3E-6A8F3684F1CF}" presName="connTx" presStyleLbl="parChTrans1D2" presStyleIdx="4" presStyleCnt="8"/>
      <dgm:spPr/>
      <dgm:t>
        <a:bodyPr/>
        <a:lstStyle/>
        <a:p>
          <a:endParaRPr lang="en-US"/>
        </a:p>
      </dgm:t>
    </dgm:pt>
    <dgm:pt modelId="{6D9B84A9-4D89-4B53-B7F4-6E9302FAE09C}" type="pres">
      <dgm:prSet presAssocID="{24B66A11-BD0B-4A3C-9805-E4118D6D312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DBD5D-458A-4BD5-9FB4-A1E509D98CD9}" type="pres">
      <dgm:prSet presAssocID="{14662101-83B5-4BFF-94E1-F7577127A9A0}" presName="Name9" presStyleLbl="parChTrans1D2" presStyleIdx="5" presStyleCnt="8"/>
      <dgm:spPr/>
      <dgm:t>
        <a:bodyPr/>
        <a:lstStyle/>
        <a:p>
          <a:endParaRPr lang="en-US"/>
        </a:p>
      </dgm:t>
    </dgm:pt>
    <dgm:pt modelId="{E87FF150-C576-4B5F-805B-16D055D96527}" type="pres">
      <dgm:prSet presAssocID="{14662101-83B5-4BFF-94E1-F7577127A9A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C8FF8A38-C709-4A88-B01F-A03B762A217A}" type="pres">
      <dgm:prSet presAssocID="{69C4BC18-3367-4CB8-9ACD-1E4DFEFC33F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9F88E-4760-42A9-A50E-6DFA1C22DB2C}" type="pres">
      <dgm:prSet presAssocID="{33B953C5-0B48-42D4-B651-587E9BE0ED54}" presName="Name9" presStyleLbl="parChTrans1D2" presStyleIdx="6" presStyleCnt="8"/>
      <dgm:spPr/>
      <dgm:t>
        <a:bodyPr/>
        <a:lstStyle/>
        <a:p>
          <a:endParaRPr lang="en-US"/>
        </a:p>
      </dgm:t>
    </dgm:pt>
    <dgm:pt modelId="{1E9D8200-BA99-480B-BDDC-4CF73B20C59F}" type="pres">
      <dgm:prSet presAssocID="{33B953C5-0B48-42D4-B651-587E9BE0ED5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2D429C81-68F2-4637-BA48-AEAA6663B3E3}" type="pres">
      <dgm:prSet presAssocID="{9CD1F404-1CE4-418A-B8B6-B6B97267BDF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A6CC-1552-484F-BFA6-8BBC83032145}" type="pres">
      <dgm:prSet presAssocID="{9554DBE3-08C9-42A9-A5F8-0A31C2A1611D}" presName="Name9" presStyleLbl="parChTrans1D2" presStyleIdx="7" presStyleCnt="8"/>
      <dgm:spPr/>
      <dgm:t>
        <a:bodyPr/>
        <a:lstStyle/>
        <a:p>
          <a:endParaRPr lang="en-US"/>
        </a:p>
      </dgm:t>
    </dgm:pt>
    <dgm:pt modelId="{E01D228C-D098-4527-9B6B-A10ADE06DC08}" type="pres">
      <dgm:prSet presAssocID="{9554DBE3-08C9-42A9-A5F8-0A31C2A1611D}" presName="connTx" presStyleLbl="parChTrans1D2" presStyleIdx="7" presStyleCnt="8"/>
      <dgm:spPr/>
      <dgm:t>
        <a:bodyPr/>
        <a:lstStyle/>
        <a:p>
          <a:endParaRPr lang="en-US"/>
        </a:p>
      </dgm:t>
    </dgm:pt>
    <dgm:pt modelId="{A7498AEC-96DC-424B-A559-66D6DA8434F4}" type="pres">
      <dgm:prSet presAssocID="{DF903A6D-2AF7-4A6B-AB31-7CB9F9EEFF4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211D7-D118-470A-BDD3-2A10762635FF}" type="presOf" srcId="{B9D47478-F57E-48CD-AB3E-6A8F3684F1CF}" destId="{C23CE3AB-D849-4296-B79B-8D88531E7DDD}" srcOrd="0" destOrd="0" presId="urn:microsoft.com/office/officeart/2005/8/layout/radial1"/>
    <dgm:cxn modelId="{C53B12FF-B7C5-410B-BC6E-E52B4940EAB6}" type="presOf" srcId="{9554DBE3-08C9-42A9-A5F8-0A31C2A1611D}" destId="{D475A6CC-1552-484F-BFA6-8BBC83032145}" srcOrd="0" destOrd="0" presId="urn:microsoft.com/office/officeart/2005/8/layout/radial1"/>
    <dgm:cxn modelId="{BC7690D2-32EB-4286-B1D4-7B06B9D7BF78}" type="presOf" srcId="{9CD1F404-1CE4-418A-B8B6-B6B97267BDFA}" destId="{2D429C81-68F2-4637-BA48-AEAA6663B3E3}" srcOrd="0" destOrd="0" presId="urn:microsoft.com/office/officeart/2005/8/layout/radial1"/>
    <dgm:cxn modelId="{5B09B521-9960-47AF-B014-5C5AD4F914C1}" type="presOf" srcId="{14662101-83B5-4BFF-94E1-F7577127A9A0}" destId="{61ADBD5D-458A-4BD5-9FB4-A1E509D98CD9}" srcOrd="0" destOrd="0" presId="urn:microsoft.com/office/officeart/2005/8/layout/radial1"/>
    <dgm:cxn modelId="{95A218BA-615F-4B00-ADD8-3279A0072386}" type="presOf" srcId="{659FB9B1-FE2F-446A-BB3C-79A04FC0D2C5}" destId="{2004ADF7-5261-43FF-9F6F-CF0924EF2874}" srcOrd="0" destOrd="0" presId="urn:microsoft.com/office/officeart/2005/8/layout/radial1"/>
    <dgm:cxn modelId="{36354221-B813-42B3-8289-08B8F0C82D6D}" type="presOf" srcId="{D01D6930-9820-4970-9567-00B71B146F9C}" destId="{35EB8ACC-894C-40C5-9673-CC004347F753}" srcOrd="0" destOrd="0" presId="urn:microsoft.com/office/officeart/2005/8/layout/radial1"/>
    <dgm:cxn modelId="{59B5C811-7BBA-4AFD-813E-B982B6E82660}" srcId="{288311D0-B997-4EEC-94CE-F7F77237E988}" destId="{F7A1C78A-AA45-4E58-A39A-9641BD04E094}" srcOrd="2" destOrd="0" parTransId="{2926EF66-3F58-454A-B99D-78E8BD66AACE}" sibTransId="{7A105500-810F-4676-8694-7D9356B3FB99}"/>
    <dgm:cxn modelId="{09DA3BA5-ED22-409D-95B9-A3CAADC6887E}" srcId="{288311D0-B997-4EEC-94CE-F7F77237E988}" destId="{9CD1F404-1CE4-418A-B8B6-B6B97267BDFA}" srcOrd="6" destOrd="0" parTransId="{33B953C5-0B48-42D4-B651-587E9BE0ED54}" sibTransId="{4D6B2DF8-1781-414F-8B13-5CB23BBC4DBB}"/>
    <dgm:cxn modelId="{43B6361A-D1A0-4E79-9357-09C059695495}" type="presOf" srcId="{DF903A6D-2AF7-4A6B-AB31-7CB9F9EEFF45}" destId="{A7498AEC-96DC-424B-A559-66D6DA8434F4}" srcOrd="0" destOrd="0" presId="urn:microsoft.com/office/officeart/2005/8/layout/radial1"/>
    <dgm:cxn modelId="{282DC414-90FB-4FDB-8FBA-59A5C7FF8DE7}" type="presOf" srcId="{F65B6577-7B04-4116-965D-63F368C0E6EC}" destId="{5043DF02-1512-409A-8222-535006871605}" srcOrd="0" destOrd="0" presId="urn:microsoft.com/office/officeart/2005/8/layout/radial1"/>
    <dgm:cxn modelId="{38F8D3DE-E925-46BC-AC76-5B8BCB02251F}" type="presOf" srcId="{F7A1C78A-AA45-4E58-A39A-9641BD04E094}" destId="{3CF648DB-8824-4E6C-B7CB-8C089DC309C7}" srcOrd="0" destOrd="0" presId="urn:microsoft.com/office/officeart/2005/8/layout/radial1"/>
    <dgm:cxn modelId="{297136A0-8374-4E3B-932E-4F51807F3A31}" type="presOf" srcId="{33B953C5-0B48-42D4-B651-587E9BE0ED54}" destId="{2C59F88E-4760-42A9-A50E-6DFA1C22DB2C}" srcOrd="0" destOrd="0" presId="urn:microsoft.com/office/officeart/2005/8/layout/radial1"/>
    <dgm:cxn modelId="{C4906D78-A40C-4D9E-B5B4-A045C18C418C}" type="presOf" srcId="{0A45438F-33B4-479C-9C3B-55873D8AE044}" destId="{3267ADA6-D55C-4860-B0A1-36BF45110BB5}" srcOrd="0" destOrd="0" presId="urn:microsoft.com/office/officeart/2005/8/layout/radial1"/>
    <dgm:cxn modelId="{6C36DD0D-F67C-4A8D-AA0D-DDB6E18FEEA1}" srcId="{288311D0-B997-4EEC-94CE-F7F77237E988}" destId="{A1DE2BA3-D714-43A3-99BE-E2DE2AC6A476}" srcOrd="1" destOrd="0" parTransId="{45D3F7F6-3861-4613-A00C-06873E326E03}" sibTransId="{1973163B-106F-4656-A4D5-46A370C9B915}"/>
    <dgm:cxn modelId="{0B2B20A7-E0F9-4D04-92BB-05B3F1151918}" srcId="{288311D0-B997-4EEC-94CE-F7F77237E988}" destId="{C3185A7A-CEBF-420C-A38C-A6D14CA3D529}" srcOrd="0" destOrd="0" parTransId="{F65B6577-7B04-4116-965D-63F368C0E6EC}" sibTransId="{023576B8-9A96-4C86-9CB0-2E1F7ADBFFE6}"/>
    <dgm:cxn modelId="{D110F61C-C5DE-47A9-AC76-AC3E672BCA61}" srcId="{288311D0-B997-4EEC-94CE-F7F77237E988}" destId="{DF903A6D-2AF7-4A6B-AB31-7CB9F9EEFF45}" srcOrd="7" destOrd="0" parTransId="{9554DBE3-08C9-42A9-A5F8-0A31C2A1611D}" sibTransId="{1B5470C9-2C00-4AAA-80C3-F7796284B898}"/>
    <dgm:cxn modelId="{92E649DF-9DBE-4496-A03D-7130B6C2C5ED}" type="presOf" srcId="{69C4BC18-3367-4CB8-9ACD-1E4DFEFC33FB}" destId="{C8FF8A38-C709-4A88-B01F-A03B762A217A}" srcOrd="0" destOrd="0" presId="urn:microsoft.com/office/officeart/2005/8/layout/radial1"/>
    <dgm:cxn modelId="{DA8289D4-C3E5-4F89-AADF-C8F032186ED8}" type="presOf" srcId="{659FB9B1-FE2F-446A-BB3C-79A04FC0D2C5}" destId="{4521B43B-411F-41CF-9241-B135794BFA16}" srcOrd="1" destOrd="0" presId="urn:microsoft.com/office/officeart/2005/8/layout/radial1"/>
    <dgm:cxn modelId="{9C40BB63-FD85-4851-B6B2-E0FFC127162D}" type="presOf" srcId="{F65B6577-7B04-4116-965D-63F368C0E6EC}" destId="{1ECA132D-0C5B-413A-828B-C186A9D6B3ED}" srcOrd="1" destOrd="0" presId="urn:microsoft.com/office/officeart/2005/8/layout/radial1"/>
    <dgm:cxn modelId="{78ACD1AD-56B3-4117-A279-3D7CFA9C2D8E}" type="presOf" srcId="{45D3F7F6-3861-4613-A00C-06873E326E03}" destId="{7BF8F443-2370-4DE3-9DE4-77141A2D0BD5}" srcOrd="0" destOrd="0" presId="urn:microsoft.com/office/officeart/2005/8/layout/radial1"/>
    <dgm:cxn modelId="{11C51979-E109-482E-BE95-94C35C53AA28}" type="presOf" srcId="{2926EF66-3F58-454A-B99D-78E8BD66AACE}" destId="{D71CF296-64D6-4621-B424-5D2930EBA79B}" srcOrd="1" destOrd="0" presId="urn:microsoft.com/office/officeart/2005/8/layout/radial1"/>
    <dgm:cxn modelId="{93E4298F-A02C-441E-B924-4615194D4B5F}" srcId="{288311D0-B997-4EEC-94CE-F7F77237E988}" destId="{0A45438F-33B4-479C-9C3B-55873D8AE044}" srcOrd="3" destOrd="0" parTransId="{659FB9B1-FE2F-446A-BB3C-79A04FC0D2C5}" sibTransId="{320FA14D-C7AC-4604-A942-BF2782092414}"/>
    <dgm:cxn modelId="{52E07369-B2A6-4340-B368-AD90B4099F31}" srcId="{D01D6930-9820-4970-9567-00B71B146F9C}" destId="{288311D0-B997-4EEC-94CE-F7F77237E988}" srcOrd="0" destOrd="0" parTransId="{02F536D8-B7A4-4ACA-90B4-F921E10787E5}" sibTransId="{DB3B412A-F051-45DF-A6B5-F2967C15FE81}"/>
    <dgm:cxn modelId="{36A81DA5-1BD7-4500-A8C7-40186106AF6D}" type="presOf" srcId="{B9D47478-F57E-48CD-AB3E-6A8F3684F1CF}" destId="{BE95492F-7116-41AD-B973-7872ED65FDD4}" srcOrd="1" destOrd="0" presId="urn:microsoft.com/office/officeart/2005/8/layout/radial1"/>
    <dgm:cxn modelId="{A19E4763-F309-44B6-BEB5-57EED2223A85}" srcId="{288311D0-B997-4EEC-94CE-F7F77237E988}" destId="{69C4BC18-3367-4CB8-9ACD-1E4DFEFC33FB}" srcOrd="5" destOrd="0" parTransId="{14662101-83B5-4BFF-94E1-F7577127A9A0}" sibTransId="{1DC0797F-1CE6-4148-B728-2616C74594FE}"/>
    <dgm:cxn modelId="{910C45F2-9ED8-4FA7-9F74-1201363B274A}" type="presOf" srcId="{33B953C5-0B48-42D4-B651-587E9BE0ED54}" destId="{1E9D8200-BA99-480B-BDDC-4CF73B20C59F}" srcOrd="1" destOrd="0" presId="urn:microsoft.com/office/officeart/2005/8/layout/radial1"/>
    <dgm:cxn modelId="{A34B05FE-771E-4516-8C57-243F8BE39789}" type="presOf" srcId="{9554DBE3-08C9-42A9-A5F8-0A31C2A1611D}" destId="{E01D228C-D098-4527-9B6B-A10ADE06DC08}" srcOrd="1" destOrd="0" presId="urn:microsoft.com/office/officeart/2005/8/layout/radial1"/>
    <dgm:cxn modelId="{B248F45C-237E-4818-9C07-29B5AFF9574A}" type="presOf" srcId="{C3185A7A-CEBF-420C-A38C-A6D14CA3D529}" destId="{E4C0A0FF-EA87-48DD-B43A-53BFC3175F8B}" srcOrd="0" destOrd="0" presId="urn:microsoft.com/office/officeart/2005/8/layout/radial1"/>
    <dgm:cxn modelId="{24DE3DEC-571D-48FA-81FF-68534A90DACF}" type="presOf" srcId="{288311D0-B997-4EEC-94CE-F7F77237E988}" destId="{BDB451EF-0562-40C2-A50A-C37BE395BFA5}" srcOrd="0" destOrd="0" presId="urn:microsoft.com/office/officeart/2005/8/layout/radial1"/>
    <dgm:cxn modelId="{21732A60-7C9A-4442-BDC1-FFDE00BEE6F2}" type="presOf" srcId="{2926EF66-3F58-454A-B99D-78E8BD66AACE}" destId="{A0D50E24-0117-4C96-AE5B-2A227999B366}" srcOrd="0" destOrd="0" presId="urn:microsoft.com/office/officeart/2005/8/layout/radial1"/>
    <dgm:cxn modelId="{058437DD-2098-4705-824E-AA38FA9EB5BE}" type="presOf" srcId="{24B66A11-BD0B-4A3C-9805-E4118D6D3120}" destId="{6D9B84A9-4D89-4B53-B7F4-6E9302FAE09C}" srcOrd="0" destOrd="0" presId="urn:microsoft.com/office/officeart/2005/8/layout/radial1"/>
    <dgm:cxn modelId="{11D0EFDA-2F7E-4B41-BE78-963A8674102B}" type="presOf" srcId="{14662101-83B5-4BFF-94E1-F7577127A9A0}" destId="{E87FF150-C576-4B5F-805B-16D055D96527}" srcOrd="1" destOrd="0" presId="urn:microsoft.com/office/officeart/2005/8/layout/radial1"/>
    <dgm:cxn modelId="{EF1499CA-35DD-422A-A4BB-18673D0AC45E}" type="presOf" srcId="{A1DE2BA3-D714-43A3-99BE-E2DE2AC6A476}" destId="{AD976929-4E9E-4417-90E2-B60D8C3922B5}" srcOrd="0" destOrd="0" presId="urn:microsoft.com/office/officeart/2005/8/layout/radial1"/>
    <dgm:cxn modelId="{3A03B6EF-C6B2-4717-876C-E8513868D799}" type="presOf" srcId="{45D3F7F6-3861-4613-A00C-06873E326E03}" destId="{8801B2AF-4F85-4E0C-97A2-0D4AEBFDB6D7}" srcOrd="1" destOrd="0" presId="urn:microsoft.com/office/officeart/2005/8/layout/radial1"/>
    <dgm:cxn modelId="{F79C488F-1E04-4AC3-9DF4-E46FA90B59A1}" srcId="{288311D0-B997-4EEC-94CE-F7F77237E988}" destId="{24B66A11-BD0B-4A3C-9805-E4118D6D3120}" srcOrd="4" destOrd="0" parTransId="{B9D47478-F57E-48CD-AB3E-6A8F3684F1CF}" sibTransId="{5E0B7F99-468E-4B2A-B419-D2FF6CF7B9B1}"/>
    <dgm:cxn modelId="{725D4F93-09EF-4A5D-8402-D2E352E12D67}" type="presParOf" srcId="{35EB8ACC-894C-40C5-9673-CC004347F753}" destId="{BDB451EF-0562-40C2-A50A-C37BE395BFA5}" srcOrd="0" destOrd="0" presId="urn:microsoft.com/office/officeart/2005/8/layout/radial1"/>
    <dgm:cxn modelId="{1D5B08ED-51C8-4406-9B51-B7FDE2688AF8}" type="presParOf" srcId="{35EB8ACC-894C-40C5-9673-CC004347F753}" destId="{5043DF02-1512-409A-8222-535006871605}" srcOrd="1" destOrd="0" presId="urn:microsoft.com/office/officeart/2005/8/layout/radial1"/>
    <dgm:cxn modelId="{2E025849-5678-4820-BE2A-53EE21CA8C1D}" type="presParOf" srcId="{5043DF02-1512-409A-8222-535006871605}" destId="{1ECA132D-0C5B-413A-828B-C186A9D6B3ED}" srcOrd="0" destOrd="0" presId="urn:microsoft.com/office/officeart/2005/8/layout/radial1"/>
    <dgm:cxn modelId="{08E97A8B-C07F-4F5C-B6DB-5DB1F974C1B1}" type="presParOf" srcId="{35EB8ACC-894C-40C5-9673-CC004347F753}" destId="{E4C0A0FF-EA87-48DD-B43A-53BFC3175F8B}" srcOrd="2" destOrd="0" presId="urn:microsoft.com/office/officeart/2005/8/layout/radial1"/>
    <dgm:cxn modelId="{7B903BD6-18CC-4809-8FFE-0E2BF8FD383E}" type="presParOf" srcId="{35EB8ACC-894C-40C5-9673-CC004347F753}" destId="{7BF8F443-2370-4DE3-9DE4-77141A2D0BD5}" srcOrd="3" destOrd="0" presId="urn:microsoft.com/office/officeart/2005/8/layout/radial1"/>
    <dgm:cxn modelId="{6602E163-6574-4C9E-96C4-4AA16980438E}" type="presParOf" srcId="{7BF8F443-2370-4DE3-9DE4-77141A2D0BD5}" destId="{8801B2AF-4F85-4E0C-97A2-0D4AEBFDB6D7}" srcOrd="0" destOrd="0" presId="urn:microsoft.com/office/officeart/2005/8/layout/radial1"/>
    <dgm:cxn modelId="{8A6DC298-2ED4-44DF-9B41-0DFC63D51B22}" type="presParOf" srcId="{35EB8ACC-894C-40C5-9673-CC004347F753}" destId="{AD976929-4E9E-4417-90E2-B60D8C3922B5}" srcOrd="4" destOrd="0" presId="urn:microsoft.com/office/officeart/2005/8/layout/radial1"/>
    <dgm:cxn modelId="{28B37C6B-9FD7-4231-BC1E-B30BE6BB2CC3}" type="presParOf" srcId="{35EB8ACC-894C-40C5-9673-CC004347F753}" destId="{A0D50E24-0117-4C96-AE5B-2A227999B366}" srcOrd="5" destOrd="0" presId="urn:microsoft.com/office/officeart/2005/8/layout/radial1"/>
    <dgm:cxn modelId="{8F4B7FC6-C1D9-426F-9665-B60D0A6017A9}" type="presParOf" srcId="{A0D50E24-0117-4C96-AE5B-2A227999B366}" destId="{D71CF296-64D6-4621-B424-5D2930EBA79B}" srcOrd="0" destOrd="0" presId="urn:microsoft.com/office/officeart/2005/8/layout/radial1"/>
    <dgm:cxn modelId="{67B09ED8-3068-4E05-A057-45FE987AA20A}" type="presParOf" srcId="{35EB8ACC-894C-40C5-9673-CC004347F753}" destId="{3CF648DB-8824-4E6C-B7CB-8C089DC309C7}" srcOrd="6" destOrd="0" presId="urn:microsoft.com/office/officeart/2005/8/layout/radial1"/>
    <dgm:cxn modelId="{E084E986-9CA1-4FF7-B3E6-92B6059563C8}" type="presParOf" srcId="{35EB8ACC-894C-40C5-9673-CC004347F753}" destId="{2004ADF7-5261-43FF-9F6F-CF0924EF2874}" srcOrd="7" destOrd="0" presId="urn:microsoft.com/office/officeart/2005/8/layout/radial1"/>
    <dgm:cxn modelId="{569AD253-CE0C-4209-9D70-05A699507E61}" type="presParOf" srcId="{2004ADF7-5261-43FF-9F6F-CF0924EF2874}" destId="{4521B43B-411F-41CF-9241-B135794BFA16}" srcOrd="0" destOrd="0" presId="urn:microsoft.com/office/officeart/2005/8/layout/radial1"/>
    <dgm:cxn modelId="{D0301317-760E-4119-AB1E-565C587B8F55}" type="presParOf" srcId="{35EB8ACC-894C-40C5-9673-CC004347F753}" destId="{3267ADA6-D55C-4860-B0A1-36BF45110BB5}" srcOrd="8" destOrd="0" presId="urn:microsoft.com/office/officeart/2005/8/layout/radial1"/>
    <dgm:cxn modelId="{5B0EDAA7-453F-49AE-9E14-CB64160CACDE}" type="presParOf" srcId="{35EB8ACC-894C-40C5-9673-CC004347F753}" destId="{C23CE3AB-D849-4296-B79B-8D88531E7DDD}" srcOrd="9" destOrd="0" presId="urn:microsoft.com/office/officeart/2005/8/layout/radial1"/>
    <dgm:cxn modelId="{13B7671A-AFCE-4A42-AE7F-87CB9F2CFC1B}" type="presParOf" srcId="{C23CE3AB-D849-4296-B79B-8D88531E7DDD}" destId="{BE95492F-7116-41AD-B973-7872ED65FDD4}" srcOrd="0" destOrd="0" presId="urn:microsoft.com/office/officeart/2005/8/layout/radial1"/>
    <dgm:cxn modelId="{F0A0973C-AFB0-43D1-AFC9-E991150813C9}" type="presParOf" srcId="{35EB8ACC-894C-40C5-9673-CC004347F753}" destId="{6D9B84A9-4D89-4B53-B7F4-6E9302FAE09C}" srcOrd="10" destOrd="0" presId="urn:microsoft.com/office/officeart/2005/8/layout/radial1"/>
    <dgm:cxn modelId="{6B9CB104-A8F3-4740-BB59-332722C38EED}" type="presParOf" srcId="{35EB8ACC-894C-40C5-9673-CC004347F753}" destId="{61ADBD5D-458A-4BD5-9FB4-A1E509D98CD9}" srcOrd="11" destOrd="0" presId="urn:microsoft.com/office/officeart/2005/8/layout/radial1"/>
    <dgm:cxn modelId="{77AD1988-4C8D-47BA-8652-E870E4C4E6D9}" type="presParOf" srcId="{61ADBD5D-458A-4BD5-9FB4-A1E509D98CD9}" destId="{E87FF150-C576-4B5F-805B-16D055D96527}" srcOrd="0" destOrd="0" presId="urn:microsoft.com/office/officeart/2005/8/layout/radial1"/>
    <dgm:cxn modelId="{5DB95ADA-9E08-49C0-B36A-596FC73CB6EB}" type="presParOf" srcId="{35EB8ACC-894C-40C5-9673-CC004347F753}" destId="{C8FF8A38-C709-4A88-B01F-A03B762A217A}" srcOrd="12" destOrd="0" presId="urn:microsoft.com/office/officeart/2005/8/layout/radial1"/>
    <dgm:cxn modelId="{D96FD4F9-9926-45FC-9ECB-EA1DBCC7E6A5}" type="presParOf" srcId="{35EB8ACC-894C-40C5-9673-CC004347F753}" destId="{2C59F88E-4760-42A9-A50E-6DFA1C22DB2C}" srcOrd="13" destOrd="0" presId="urn:microsoft.com/office/officeart/2005/8/layout/radial1"/>
    <dgm:cxn modelId="{B2D346D7-2C78-446D-BC54-4B7F4C3E5B84}" type="presParOf" srcId="{2C59F88E-4760-42A9-A50E-6DFA1C22DB2C}" destId="{1E9D8200-BA99-480B-BDDC-4CF73B20C59F}" srcOrd="0" destOrd="0" presId="urn:microsoft.com/office/officeart/2005/8/layout/radial1"/>
    <dgm:cxn modelId="{6E4231B7-BEE9-41A6-AEE0-9E77E5940E7F}" type="presParOf" srcId="{35EB8ACC-894C-40C5-9673-CC004347F753}" destId="{2D429C81-68F2-4637-BA48-AEAA6663B3E3}" srcOrd="14" destOrd="0" presId="urn:microsoft.com/office/officeart/2005/8/layout/radial1"/>
    <dgm:cxn modelId="{748B873A-7041-4F93-A6B6-B068EB4BD2CD}" type="presParOf" srcId="{35EB8ACC-894C-40C5-9673-CC004347F753}" destId="{D475A6CC-1552-484F-BFA6-8BBC83032145}" srcOrd="15" destOrd="0" presId="urn:microsoft.com/office/officeart/2005/8/layout/radial1"/>
    <dgm:cxn modelId="{A5AFE728-7A59-42C7-8A68-1B4C43794A61}" type="presParOf" srcId="{D475A6CC-1552-484F-BFA6-8BBC83032145}" destId="{E01D228C-D098-4527-9B6B-A10ADE06DC08}" srcOrd="0" destOrd="0" presId="urn:microsoft.com/office/officeart/2005/8/layout/radial1"/>
    <dgm:cxn modelId="{9E7F33A0-E021-4830-8820-07A4846F4808}" type="presParOf" srcId="{35EB8ACC-894C-40C5-9673-CC004347F753}" destId="{A7498AEC-96DC-424B-A559-66D6DA8434F4}" srcOrd="16" destOrd="0" presId="urn:microsoft.com/office/officeart/2005/8/layout/radia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E2C34-3BD3-4A07-B07E-A5E25D9F03D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5B342F-EDD3-4C46-A9F2-B29E986FFBE7}">
      <dgm:prSet phldrT="[טקסט]"/>
      <dgm:spPr/>
      <dgm:t>
        <a:bodyPr/>
        <a:lstStyle/>
        <a:p>
          <a:pPr rtl="1"/>
          <a:r>
            <a:rPr lang="he-IL" b="1" dirty="0" smtClean="0"/>
            <a:t>תכנון דינמי של משימות הפצה ואיסוף</a:t>
          </a:r>
          <a:endParaRPr lang="en-US" b="1" dirty="0"/>
        </a:p>
      </dgm:t>
    </dgm:pt>
    <dgm:pt modelId="{69446989-A64B-4AFF-ACE7-53832385B0A9}" type="parTrans" cxnId="{94DBC14F-0D27-4EEF-B2E9-FB11206C194D}">
      <dgm:prSet/>
      <dgm:spPr/>
      <dgm:t>
        <a:bodyPr/>
        <a:lstStyle/>
        <a:p>
          <a:endParaRPr lang="en-US"/>
        </a:p>
      </dgm:t>
    </dgm:pt>
    <dgm:pt modelId="{D9007DEA-424A-40AF-A05A-B49DC202103F}" type="sibTrans" cxnId="{94DBC14F-0D27-4EEF-B2E9-FB11206C194D}">
      <dgm:prSet/>
      <dgm:spPr/>
      <dgm:t>
        <a:bodyPr/>
        <a:lstStyle/>
        <a:p>
          <a:endParaRPr lang="en-US"/>
        </a:p>
      </dgm:t>
    </dgm:pt>
    <dgm:pt modelId="{B7C6114A-B7AD-470D-A4F5-848940C28E1C}">
      <dgm:prSet/>
      <dgm:spPr/>
      <dgm:t>
        <a:bodyPr/>
        <a:lstStyle/>
        <a:p>
          <a:pPr rtl="1"/>
          <a:r>
            <a:rPr lang="he-IL" b="1" dirty="0" smtClean="0"/>
            <a:t>התחשבות במגוון אילוצים להשגת תכנית הובלות אופטימאלית </a:t>
          </a:r>
          <a:endParaRPr lang="en-US" b="1" dirty="0"/>
        </a:p>
      </dgm:t>
    </dgm:pt>
    <dgm:pt modelId="{60745AA1-8BEC-4CEA-A050-D5D084B15F36}" type="parTrans" cxnId="{8AAAD9EB-ACE9-48E8-898A-08937B3EE5E7}">
      <dgm:prSet/>
      <dgm:spPr/>
      <dgm:t>
        <a:bodyPr/>
        <a:lstStyle/>
        <a:p>
          <a:endParaRPr lang="en-US"/>
        </a:p>
      </dgm:t>
    </dgm:pt>
    <dgm:pt modelId="{54BAE535-47E9-40B2-94AD-626E1ED129CD}" type="sibTrans" cxnId="{8AAAD9EB-ACE9-48E8-898A-08937B3EE5E7}">
      <dgm:prSet/>
      <dgm:spPr/>
      <dgm:t>
        <a:bodyPr/>
        <a:lstStyle/>
        <a:p>
          <a:endParaRPr lang="en-US"/>
        </a:p>
      </dgm:t>
    </dgm:pt>
    <dgm:pt modelId="{AE400593-1F4F-4ABE-AB15-4F0F1E92D1CC}">
      <dgm:prSet/>
      <dgm:spPr/>
      <dgm:t>
        <a:bodyPr/>
        <a:lstStyle/>
        <a:p>
          <a:pPr rtl="1"/>
          <a:r>
            <a:rPr lang="he-IL" b="1" dirty="0" smtClean="0"/>
            <a:t>שיגור משימות שמתקבלות במהלך יום העבודה לתוכנית הנהג</a:t>
          </a:r>
          <a:endParaRPr lang="en-US" b="1" dirty="0"/>
        </a:p>
      </dgm:t>
    </dgm:pt>
    <dgm:pt modelId="{9B599647-E61E-4BD6-A4B2-8A0E09D5B625}" type="parTrans" cxnId="{F383FC59-5DB2-4791-9D88-E2BE386D0658}">
      <dgm:prSet/>
      <dgm:spPr/>
      <dgm:t>
        <a:bodyPr/>
        <a:lstStyle/>
        <a:p>
          <a:endParaRPr lang="en-US"/>
        </a:p>
      </dgm:t>
    </dgm:pt>
    <dgm:pt modelId="{E44E70E9-CD9A-4BF9-84B9-0C8466DF9D84}" type="sibTrans" cxnId="{F383FC59-5DB2-4791-9D88-E2BE386D0658}">
      <dgm:prSet/>
      <dgm:spPr/>
      <dgm:t>
        <a:bodyPr/>
        <a:lstStyle/>
        <a:p>
          <a:endParaRPr lang="en-US"/>
        </a:p>
      </dgm:t>
    </dgm:pt>
    <dgm:pt modelId="{5CB0C4D1-1E42-4EB6-8F17-FE6A9F2BBD63}">
      <dgm:prSet/>
      <dgm:spPr/>
      <dgm:t>
        <a:bodyPr/>
        <a:lstStyle/>
        <a:p>
          <a:r>
            <a:rPr lang="he-IL" b="1" dirty="0" smtClean="0"/>
            <a:t>שינוי תכנית העבודה של הנהג במהלך יום העבודה</a:t>
          </a:r>
          <a:endParaRPr lang="en-US" b="1" dirty="0"/>
        </a:p>
      </dgm:t>
    </dgm:pt>
    <dgm:pt modelId="{E0CA1E4C-FB91-4A88-9D75-D976FBB75B2F}" type="parTrans" cxnId="{13C60B75-9CB6-458B-856F-8EC63354041A}">
      <dgm:prSet/>
      <dgm:spPr/>
      <dgm:t>
        <a:bodyPr/>
        <a:lstStyle/>
        <a:p>
          <a:endParaRPr lang="en-US"/>
        </a:p>
      </dgm:t>
    </dgm:pt>
    <dgm:pt modelId="{149B107E-1D9F-45D7-BA7D-D5367F9649EF}" type="sibTrans" cxnId="{13C60B75-9CB6-458B-856F-8EC63354041A}">
      <dgm:prSet/>
      <dgm:spPr/>
      <dgm:t>
        <a:bodyPr/>
        <a:lstStyle/>
        <a:p>
          <a:endParaRPr lang="en-US"/>
        </a:p>
      </dgm:t>
    </dgm:pt>
    <dgm:pt modelId="{174BFD42-096C-47EB-8842-F4020FF2CA1C}">
      <dgm:prSet/>
      <dgm:spPr/>
      <dgm:t>
        <a:bodyPr/>
        <a:lstStyle/>
        <a:p>
          <a:pPr rtl="1"/>
          <a:r>
            <a:rPr lang="he-IL" b="1" dirty="0" smtClean="0"/>
            <a:t>בקרת ביצוע המשימות במהלך יום העבודה – </a:t>
          </a:r>
        </a:p>
        <a:p>
          <a:pPr rtl="1"/>
          <a:r>
            <a:rPr lang="he-IL" b="1" dirty="0" smtClean="0"/>
            <a:t>ביצוע מול תכנון</a:t>
          </a:r>
          <a:endParaRPr lang="en-US" b="1" dirty="0"/>
        </a:p>
      </dgm:t>
    </dgm:pt>
    <dgm:pt modelId="{49571060-9E5A-4B0B-85F7-3CC81DE3FF10}" type="parTrans" cxnId="{2BCFE0FE-CEBD-46A8-9073-EBB711C1FCCE}">
      <dgm:prSet/>
      <dgm:spPr/>
      <dgm:t>
        <a:bodyPr/>
        <a:lstStyle/>
        <a:p>
          <a:endParaRPr lang="en-US"/>
        </a:p>
      </dgm:t>
    </dgm:pt>
    <dgm:pt modelId="{EBBB11E1-07AF-422B-A41B-83426C2E54B3}" type="sibTrans" cxnId="{2BCFE0FE-CEBD-46A8-9073-EBB711C1FCCE}">
      <dgm:prSet/>
      <dgm:spPr/>
      <dgm:t>
        <a:bodyPr/>
        <a:lstStyle/>
        <a:p>
          <a:endParaRPr lang="en-US"/>
        </a:p>
      </dgm:t>
    </dgm:pt>
    <dgm:pt modelId="{35B32615-F876-4A56-A2B1-E8DA34964775}">
      <dgm:prSet/>
      <dgm:spPr/>
      <dgm:t>
        <a:bodyPr/>
        <a:lstStyle/>
        <a:p>
          <a:pPr rtl="1"/>
          <a:r>
            <a:rPr lang="he-IL" b="1" dirty="0" smtClean="0"/>
            <a:t>קבלת סטאטוסים על ביצוע או על אי ביצוע </a:t>
          </a:r>
          <a:r>
            <a:rPr lang="he-IL" b="1" dirty="0" err="1" smtClean="0"/>
            <a:t>ממסופונים</a:t>
          </a:r>
          <a:r>
            <a:rPr lang="he-IL" b="1" dirty="0" smtClean="0"/>
            <a:t> </a:t>
          </a:r>
          <a:endParaRPr lang="en-US" b="1" dirty="0"/>
        </a:p>
      </dgm:t>
    </dgm:pt>
    <dgm:pt modelId="{14068A98-83E5-4EF7-A527-D3BFB046EE56}" type="parTrans" cxnId="{1667B9A3-9868-4C60-8DC6-01F460FC42BF}">
      <dgm:prSet/>
      <dgm:spPr/>
      <dgm:t>
        <a:bodyPr/>
        <a:lstStyle/>
        <a:p>
          <a:endParaRPr lang="en-US"/>
        </a:p>
      </dgm:t>
    </dgm:pt>
    <dgm:pt modelId="{7A1349CC-CEE3-4E20-925E-54E9175D18BA}" type="sibTrans" cxnId="{1667B9A3-9868-4C60-8DC6-01F460FC42BF}">
      <dgm:prSet/>
      <dgm:spPr/>
      <dgm:t>
        <a:bodyPr/>
        <a:lstStyle/>
        <a:p>
          <a:endParaRPr lang="en-US"/>
        </a:p>
      </dgm:t>
    </dgm:pt>
    <dgm:pt modelId="{39A7A4C2-20E6-4A25-8ACB-A2F0DA993DBC}">
      <dgm:prSet/>
      <dgm:spPr/>
      <dgm:t>
        <a:bodyPr/>
        <a:lstStyle/>
        <a:p>
          <a:r>
            <a:rPr lang="he-IL" b="1" dirty="0" smtClean="0"/>
            <a:t>דוחות נתוני תכנון, תכנון מול ביצוע, עלויות, וכו</a:t>
          </a:r>
          <a:r>
            <a:rPr lang="he-IL" dirty="0" smtClean="0"/>
            <a:t>'</a:t>
          </a:r>
          <a:endParaRPr lang="en-US" dirty="0"/>
        </a:p>
      </dgm:t>
    </dgm:pt>
    <dgm:pt modelId="{5F4B0FEC-31B6-406B-82D5-A924213D4989}" type="parTrans" cxnId="{12A81113-0501-4D2C-AA24-E0DF99290E53}">
      <dgm:prSet/>
      <dgm:spPr/>
      <dgm:t>
        <a:bodyPr/>
        <a:lstStyle/>
        <a:p>
          <a:endParaRPr lang="en-US"/>
        </a:p>
      </dgm:t>
    </dgm:pt>
    <dgm:pt modelId="{3CFA1DC0-D5FD-49B8-8668-65BA34D2DC4D}" type="sibTrans" cxnId="{12A81113-0501-4D2C-AA24-E0DF99290E53}">
      <dgm:prSet/>
      <dgm:spPr/>
      <dgm:t>
        <a:bodyPr/>
        <a:lstStyle/>
        <a:p>
          <a:endParaRPr lang="en-US"/>
        </a:p>
      </dgm:t>
    </dgm:pt>
    <dgm:pt modelId="{AC48B82C-2FA2-41B2-A626-9FE32D190C80}">
      <dgm:prSet/>
      <dgm:spPr/>
      <dgm:t>
        <a:bodyPr/>
        <a:lstStyle/>
        <a:p>
          <a:pPr rtl="1"/>
          <a:r>
            <a:rPr lang="he-IL" b="1" dirty="0" smtClean="0"/>
            <a:t>אפשרות יצירת סימולציות למצבים חדשים ומשתנים  - </a:t>
          </a:r>
          <a:r>
            <a:rPr lang="en-US" b="1" dirty="0" smtClean="0"/>
            <a:t>What-if</a:t>
          </a:r>
          <a:endParaRPr lang="en-US" b="1" dirty="0"/>
        </a:p>
      </dgm:t>
    </dgm:pt>
    <dgm:pt modelId="{600F369B-64B6-4B2B-9F35-910DF8458B28}" type="parTrans" cxnId="{2649B90C-036D-4A88-BDE8-417CAA092A62}">
      <dgm:prSet/>
      <dgm:spPr/>
      <dgm:t>
        <a:bodyPr/>
        <a:lstStyle/>
        <a:p>
          <a:endParaRPr lang="en-US"/>
        </a:p>
      </dgm:t>
    </dgm:pt>
    <dgm:pt modelId="{3FC5C040-818C-4BE3-B6D2-967C5DA4FDEE}" type="sibTrans" cxnId="{2649B90C-036D-4A88-BDE8-417CAA092A62}">
      <dgm:prSet/>
      <dgm:spPr/>
      <dgm:t>
        <a:bodyPr/>
        <a:lstStyle/>
        <a:p>
          <a:endParaRPr lang="en-US"/>
        </a:p>
      </dgm:t>
    </dgm:pt>
    <dgm:pt modelId="{5957A975-7C93-4806-AA45-192A4D443C7F}">
      <dgm:prSet/>
      <dgm:spPr/>
      <dgm:t>
        <a:bodyPr/>
        <a:lstStyle/>
        <a:p>
          <a:pPr rtl="1"/>
          <a:r>
            <a:rPr lang="he-IL" b="1" dirty="0" smtClean="0"/>
            <a:t>שילוב </a:t>
          </a:r>
          <a:r>
            <a:rPr lang="he-IL" b="1" dirty="0" err="1" smtClean="0"/>
            <a:t>אופטימיזציית</a:t>
          </a:r>
          <a:r>
            <a:rPr lang="he-IL" b="1" dirty="0" smtClean="0"/>
            <a:t> אריזה, העמסה והובלה</a:t>
          </a:r>
          <a:endParaRPr lang="en-US" b="1" dirty="0"/>
        </a:p>
      </dgm:t>
    </dgm:pt>
    <dgm:pt modelId="{DD089270-1635-457A-B236-37BD0F7E815D}" type="parTrans" cxnId="{6BD1EC16-AAFA-4CFE-8AF6-BAEA8DEEC09E}">
      <dgm:prSet/>
      <dgm:spPr/>
      <dgm:t>
        <a:bodyPr/>
        <a:lstStyle/>
        <a:p>
          <a:endParaRPr lang="en-US"/>
        </a:p>
      </dgm:t>
    </dgm:pt>
    <dgm:pt modelId="{016F0F2B-9FC8-47F6-B605-C4339F4514B4}" type="sibTrans" cxnId="{6BD1EC16-AAFA-4CFE-8AF6-BAEA8DEEC09E}">
      <dgm:prSet/>
      <dgm:spPr/>
      <dgm:t>
        <a:bodyPr/>
        <a:lstStyle/>
        <a:p>
          <a:endParaRPr lang="en-US"/>
        </a:p>
      </dgm:t>
    </dgm:pt>
    <dgm:pt modelId="{CA85D557-BA4D-4B13-AF79-C609455CB27D}" type="pres">
      <dgm:prSet presAssocID="{A0EE2C34-3BD3-4A07-B07E-A5E25D9F03D3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593AF9-6AB6-4359-956D-F7BA2D7C8D35}" type="pres">
      <dgm:prSet presAssocID="{195B342F-EDD3-4C46-A9F2-B29E986FFBE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9362C-82CB-427F-B6D3-8A33EC85BC14}" type="pres">
      <dgm:prSet presAssocID="{D9007DEA-424A-40AF-A05A-B49DC202103F}" presName="sibTrans" presStyleCnt="0"/>
      <dgm:spPr/>
    </dgm:pt>
    <dgm:pt modelId="{B0521E48-7FCD-4E6A-AEE2-E46E937337F5}" type="pres">
      <dgm:prSet presAssocID="{B7C6114A-B7AD-470D-A4F5-848940C28E1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A312E-539C-4278-8C6B-45B4A21506D1}" type="pres">
      <dgm:prSet presAssocID="{54BAE535-47E9-40B2-94AD-626E1ED129CD}" presName="sibTrans" presStyleCnt="0"/>
      <dgm:spPr/>
    </dgm:pt>
    <dgm:pt modelId="{90273F05-1FED-4A85-9ABB-9CEB017746B3}" type="pres">
      <dgm:prSet presAssocID="{AE400593-1F4F-4ABE-AB15-4F0F1E92D1C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1A6B5-91D1-4CC8-82CF-6F9C60ECBDCF}" type="pres">
      <dgm:prSet presAssocID="{E44E70E9-CD9A-4BF9-84B9-0C8466DF9D84}" presName="sibTrans" presStyleCnt="0"/>
      <dgm:spPr/>
    </dgm:pt>
    <dgm:pt modelId="{4694A986-632F-4BDD-984D-6AE92F8BAA7A}" type="pres">
      <dgm:prSet presAssocID="{5CB0C4D1-1E42-4EB6-8F17-FE6A9F2BBD6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6A994-242D-4676-A943-CAE33A89D4B7}" type="pres">
      <dgm:prSet presAssocID="{149B107E-1D9F-45D7-BA7D-D5367F9649EF}" presName="sibTrans" presStyleCnt="0"/>
      <dgm:spPr/>
    </dgm:pt>
    <dgm:pt modelId="{2C15A4C5-2EDE-419A-B1A5-DE96C4410D75}" type="pres">
      <dgm:prSet presAssocID="{174BFD42-096C-47EB-8842-F4020FF2CA1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EAE0F-EDDF-4C79-A85F-DA68E7155F8E}" type="pres">
      <dgm:prSet presAssocID="{EBBB11E1-07AF-422B-A41B-83426C2E54B3}" presName="sibTrans" presStyleCnt="0"/>
      <dgm:spPr/>
    </dgm:pt>
    <dgm:pt modelId="{0DD12E0A-FC9A-40B3-BE56-6005535FD7D4}" type="pres">
      <dgm:prSet presAssocID="{35B32615-F876-4A56-A2B1-E8DA3496477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26200-E3A7-42A1-B757-D268B513B5A3}" type="pres">
      <dgm:prSet presAssocID="{7A1349CC-CEE3-4E20-925E-54E9175D18BA}" presName="sibTrans" presStyleCnt="0"/>
      <dgm:spPr/>
    </dgm:pt>
    <dgm:pt modelId="{4578D6CB-2EAB-4FF5-9D96-6DABBB1B0900}" type="pres">
      <dgm:prSet presAssocID="{39A7A4C2-20E6-4A25-8ACB-A2F0DA993DBC}" presName="node" presStyleLbl="node1" presStyleIdx="6" presStyleCnt="9" custLinFactNeighborX="2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18D14-7364-482C-840B-8B1959C0FDED}" type="pres">
      <dgm:prSet presAssocID="{3CFA1DC0-D5FD-49B8-8668-65BA34D2DC4D}" presName="sibTrans" presStyleCnt="0"/>
      <dgm:spPr/>
    </dgm:pt>
    <dgm:pt modelId="{3899B585-27CE-42A3-9658-0A7BE83FAEB5}" type="pres">
      <dgm:prSet presAssocID="{AC48B82C-2FA2-41B2-A626-9FE32D190C80}" presName="node" presStyleLbl="node1" presStyleIdx="7" presStyleCnt="9" custLinFactNeighborX="1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7015D-11D2-45FD-9844-E316476C203F}" type="pres">
      <dgm:prSet presAssocID="{3FC5C040-818C-4BE3-B6D2-967C5DA4FDEE}" presName="sibTrans" presStyleCnt="0"/>
      <dgm:spPr/>
    </dgm:pt>
    <dgm:pt modelId="{51B54805-89F6-4462-A2F6-AC01BA053507}" type="pres">
      <dgm:prSet presAssocID="{5957A975-7C93-4806-AA45-192A4D443C7F}" presName="node" presStyleLbl="node1" presStyleIdx="8" presStyleCnt="9" custLinFactNeighborX="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1EC16-AAFA-4CFE-8AF6-BAEA8DEEC09E}" srcId="{A0EE2C34-3BD3-4A07-B07E-A5E25D9F03D3}" destId="{5957A975-7C93-4806-AA45-192A4D443C7F}" srcOrd="8" destOrd="0" parTransId="{DD089270-1635-457A-B236-37BD0F7E815D}" sibTransId="{016F0F2B-9FC8-47F6-B605-C4339F4514B4}"/>
    <dgm:cxn modelId="{13C60B75-9CB6-458B-856F-8EC63354041A}" srcId="{A0EE2C34-3BD3-4A07-B07E-A5E25D9F03D3}" destId="{5CB0C4D1-1E42-4EB6-8F17-FE6A9F2BBD63}" srcOrd="3" destOrd="0" parTransId="{E0CA1E4C-FB91-4A88-9D75-D976FBB75B2F}" sibTransId="{149B107E-1D9F-45D7-BA7D-D5367F9649EF}"/>
    <dgm:cxn modelId="{D93C18AE-45C8-48BA-B7BC-BB942F3D6311}" type="presOf" srcId="{AC48B82C-2FA2-41B2-A626-9FE32D190C80}" destId="{3899B585-27CE-42A3-9658-0A7BE83FAEB5}" srcOrd="0" destOrd="0" presId="urn:microsoft.com/office/officeart/2005/8/layout/default#1"/>
    <dgm:cxn modelId="{F28324F4-A919-4293-8E9A-2AFA8649DE85}" type="presOf" srcId="{39A7A4C2-20E6-4A25-8ACB-A2F0DA993DBC}" destId="{4578D6CB-2EAB-4FF5-9D96-6DABBB1B0900}" srcOrd="0" destOrd="0" presId="urn:microsoft.com/office/officeart/2005/8/layout/default#1"/>
    <dgm:cxn modelId="{269D9B51-D7B1-4911-B73E-73D16266121C}" type="presOf" srcId="{174BFD42-096C-47EB-8842-F4020FF2CA1C}" destId="{2C15A4C5-2EDE-419A-B1A5-DE96C4410D75}" srcOrd="0" destOrd="0" presId="urn:microsoft.com/office/officeart/2005/8/layout/default#1"/>
    <dgm:cxn modelId="{F383FC59-5DB2-4791-9D88-E2BE386D0658}" srcId="{A0EE2C34-3BD3-4A07-B07E-A5E25D9F03D3}" destId="{AE400593-1F4F-4ABE-AB15-4F0F1E92D1CC}" srcOrd="2" destOrd="0" parTransId="{9B599647-E61E-4BD6-A4B2-8A0E09D5B625}" sibTransId="{E44E70E9-CD9A-4BF9-84B9-0C8466DF9D84}"/>
    <dgm:cxn modelId="{BBC25606-88C4-483E-A5C9-A41295D9531F}" type="presOf" srcId="{5957A975-7C93-4806-AA45-192A4D443C7F}" destId="{51B54805-89F6-4462-A2F6-AC01BA053507}" srcOrd="0" destOrd="0" presId="urn:microsoft.com/office/officeart/2005/8/layout/default#1"/>
    <dgm:cxn modelId="{2649B90C-036D-4A88-BDE8-417CAA092A62}" srcId="{A0EE2C34-3BD3-4A07-B07E-A5E25D9F03D3}" destId="{AC48B82C-2FA2-41B2-A626-9FE32D190C80}" srcOrd="7" destOrd="0" parTransId="{600F369B-64B6-4B2B-9F35-910DF8458B28}" sibTransId="{3FC5C040-818C-4BE3-B6D2-967C5DA4FDEE}"/>
    <dgm:cxn modelId="{D0AC7874-9469-4CFB-8D78-9E92004BBDB3}" type="presOf" srcId="{AE400593-1F4F-4ABE-AB15-4F0F1E92D1CC}" destId="{90273F05-1FED-4A85-9ABB-9CEB017746B3}" srcOrd="0" destOrd="0" presId="urn:microsoft.com/office/officeart/2005/8/layout/default#1"/>
    <dgm:cxn modelId="{174ECD81-D5DC-498F-913D-166148EFC5F7}" type="presOf" srcId="{5CB0C4D1-1E42-4EB6-8F17-FE6A9F2BBD63}" destId="{4694A986-632F-4BDD-984D-6AE92F8BAA7A}" srcOrd="0" destOrd="0" presId="urn:microsoft.com/office/officeart/2005/8/layout/default#1"/>
    <dgm:cxn modelId="{8AAAD9EB-ACE9-48E8-898A-08937B3EE5E7}" srcId="{A0EE2C34-3BD3-4A07-B07E-A5E25D9F03D3}" destId="{B7C6114A-B7AD-470D-A4F5-848940C28E1C}" srcOrd="1" destOrd="0" parTransId="{60745AA1-8BEC-4CEA-A050-D5D084B15F36}" sibTransId="{54BAE535-47E9-40B2-94AD-626E1ED129CD}"/>
    <dgm:cxn modelId="{61E1EF20-7AE3-4FEA-A278-ABBE422FF23C}" type="presOf" srcId="{B7C6114A-B7AD-470D-A4F5-848940C28E1C}" destId="{B0521E48-7FCD-4E6A-AEE2-E46E937337F5}" srcOrd="0" destOrd="0" presId="urn:microsoft.com/office/officeart/2005/8/layout/default#1"/>
    <dgm:cxn modelId="{1667B9A3-9868-4C60-8DC6-01F460FC42BF}" srcId="{A0EE2C34-3BD3-4A07-B07E-A5E25D9F03D3}" destId="{35B32615-F876-4A56-A2B1-E8DA34964775}" srcOrd="5" destOrd="0" parTransId="{14068A98-83E5-4EF7-A527-D3BFB046EE56}" sibTransId="{7A1349CC-CEE3-4E20-925E-54E9175D18BA}"/>
    <dgm:cxn modelId="{94DBC14F-0D27-4EEF-B2E9-FB11206C194D}" srcId="{A0EE2C34-3BD3-4A07-B07E-A5E25D9F03D3}" destId="{195B342F-EDD3-4C46-A9F2-B29E986FFBE7}" srcOrd="0" destOrd="0" parTransId="{69446989-A64B-4AFF-ACE7-53832385B0A9}" sibTransId="{D9007DEA-424A-40AF-A05A-B49DC202103F}"/>
    <dgm:cxn modelId="{D4E5A9F7-8961-4994-BAF0-4E98D92D4F6C}" type="presOf" srcId="{195B342F-EDD3-4C46-A9F2-B29E986FFBE7}" destId="{42593AF9-6AB6-4359-956D-F7BA2D7C8D35}" srcOrd="0" destOrd="0" presId="urn:microsoft.com/office/officeart/2005/8/layout/default#1"/>
    <dgm:cxn modelId="{2BCFE0FE-CEBD-46A8-9073-EBB711C1FCCE}" srcId="{A0EE2C34-3BD3-4A07-B07E-A5E25D9F03D3}" destId="{174BFD42-096C-47EB-8842-F4020FF2CA1C}" srcOrd="4" destOrd="0" parTransId="{49571060-9E5A-4B0B-85F7-3CC81DE3FF10}" sibTransId="{EBBB11E1-07AF-422B-A41B-83426C2E54B3}"/>
    <dgm:cxn modelId="{7AB9EEBC-BCE7-464A-9755-6D19314F0C17}" type="presOf" srcId="{35B32615-F876-4A56-A2B1-E8DA34964775}" destId="{0DD12E0A-FC9A-40B3-BE56-6005535FD7D4}" srcOrd="0" destOrd="0" presId="urn:microsoft.com/office/officeart/2005/8/layout/default#1"/>
    <dgm:cxn modelId="{29E1263B-7D84-49C2-8A80-9D17DA1CA7D9}" type="presOf" srcId="{A0EE2C34-3BD3-4A07-B07E-A5E25D9F03D3}" destId="{CA85D557-BA4D-4B13-AF79-C609455CB27D}" srcOrd="0" destOrd="0" presId="urn:microsoft.com/office/officeart/2005/8/layout/default#1"/>
    <dgm:cxn modelId="{12A81113-0501-4D2C-AA24-E0DF99290E53}" srcId="{A0EE2C34-3BD3-4A07-B07E-A5E25D9F03D3}" destId="{39A7A4C2-20E6-4A25-8ACB-A2F0DA993DBC}" srcOrd="6" destOrd="0" parTransId="{5F4B0FEC-31B6-406B-82D5-A924213D4989}" sibTransId="{3CFA1DC0-D5FD-49B8-8668-65BA34D2DC4D}"/>
    <dgm:cxn modelId="{882EBF0B-6E20-4F5E-81D5-311664F099B0}" type="presParOf" srcId="{CA85D557-BA4D-4B13-AF79-C609455CB27D}" destId="{42593AF9-6AB6-4359-956D-F7BA2D7C8D35}" srcOrd="0" destOrd="0" presId="urn:microsoft.com/office/officeart/2005/8/layout/default#1"/>
    <dgm:cxn modelId="{9B962CFB-DEA1-466F-99C3-066D4380EF7C}" type="presParOf" srcId="{CA85D557-BA4D-4B13-AF79-C609455CB27D}" destId="{F849362C-82CB-427F-B6D3-8A33EC85BC14}" srcOrd="1" destOrd="0" presId="urn:microsoft.com/office/officeart/2005/8/layout/default#1"/>
    <dgm:cxn modelId="{14D0B980-99E6-42A5-A86D-F307F39CE488}" type="presParOf" srcId="{CA85D557-BA4D-4B13-AF79-C609455CB27D}" destId="{B0521E48-7FCD-4E6A-AEE2-E46E937337F5}" srcOrd="2" destOrd="0" presId="urn:microsoft.com/office/officeart/2005/8/layout/default#1"/>
    <dgm:cxn modelId="{1CC9F635-5184-4823-A1D5-07F73153D2C0}" type="presParOf" srcId="{CA85D557-BA4D-4B13-AF79-C609455CB27D}" destId="{BF2A312E-539C-4278-8C6B-45B4A21506D1}" srcOrd="3" destOrd="0" presId="urn:microsoft.com/office/officeart/2005/8/layout/default#1"/>
    <dgm:cxn modelId="{CBE32E98-59EB-4C1F-8E54-AD8B85525509}" type="presParOf" srcId="{CA85D557-BA4D-4B13-AF79-C609455CB27D}" destId="{90273F05-1FED-4A85-9ABB-9CEB017746B3}" srcOrd="4" destOrd="0" presId="urn:microsoft.com/office/officeart/2005/8/layout/default#1"/>
    <dgm:cxn modelId="{11831FBA-4AB1-4660-AA70-ADEEF0B69763}" type="presParOf" srcId="{CA85D557-BA4D-4B13-AF79-C609455CB27D}" destId="{5771A6B5-91D1-4CC8-82CF-6F9C60ECBDCF}" srcOrd="5" destOrd="0" presId="urn:microsoft.com/office/officeart/2005/8/layout/default#1"/>
    <dgm:cxn modelId="{B9377F38-0FAF-430E-A697-9D7D492016F4}" type="presParOf" srcId="{CA85D557-BA4D-4B13-AF79-C609455CB27D}" destId="{4694A986-632F-4BDD-984D-6AE92F8BAA7A}" srcOrd="6" destOrd="0" presId="urn:microsoft.com/office/officeart/2005/8/layout/default#1"/>
    <dgm:cxn modelId="{CBC3C012-1C34-43E8-BD4C-BC5C133C2210}" type="presParOf" srcId="{CA85D557-BA4D-4B13-AF79-C609455CB27D}" destId="{89E6A994-242D-4676-A943-CAE33A89D4B7}" srcOrd="7" destOrd="0" presId="urn:microsoft.com/office/officeart/2005/8/layout/default#1"/>
    <dgm:cxn modelId="{ED54BC34-7B74-41CA-A499-3F169AF80D03}" type="presParOf" srcId="{CA85D557-BA4D-4B13-AF79-C609455CB27D}" destId="{2C15A4C5-2EDE-419A-B1A5-DE96C4410D75}" srcOrd="8" destOrd="0" presId="urn:microsoft.com/office/officeart/2005/8/layout/default#1"/>
    <dgm:cxn modelId="{95CF89BF-5F25-4A3F-9BE3-5F1577365C92}" type="presParOf" srcId="{CA85D557-BA4D-4B13-AF79-C609455CB27D}" destId="{5CFEAE0F-EDDF-4C79-A85F-DA68E7155F8E}" srcOrd="9" destOrd="0" presId="urn:microsoft.com/office/officeart/2005/8/layout/default#1"/>
    <dgm:cxn modelId="{17EED079-E152-4E54-8CE7-57066E755BF1}" type="presParOf" srcId="{CA85D557-BA4D-4B13-AF79-C609455CB27D}" destId="{0DD12E0A-FC9A-40B3-BE56-6005535FD7D4}" srcOrd="10" destOrd="0" presId="urn:microsoft.com/office/officeart/2005/8/layout/default#1"/>
    <dgm:cxn modelId="{5F699B1D-889D-4EFE-A0B3-AEC5F05031F9}" type="presParOf" srcId="{CA85D557-BA4D-4B13-AF79-C609455CB27D}" destId="{3E626200-E3A7-42A1-B757-D268B513B5A3}" srcOrd="11" destOrd="0" presId="urn:microsoft.com/office/officeart/2005/8/layout/default#1"/>
    <dgm:cxn modelId="{72872C84-82D3-4A4E-8F02-A333A1D427C8}" type="presParOf" srcId="{CA85D557-BA4D-4B13-AF79-C609455CB27D}" destId="{4578D6CB-2EAB-4FF5-9D96-6DABBB1B0900}" srcOrd="12" destOrd="0" presId="urn:microsoft.com/office/officeart/2005/8/layout/default#1"/>
    <dgm:cxn modelId="{09E1FDA4-B445-4137-9808-A6736EE48E13}" type="presParOf" srcId="{CA85D557-BA4D-4B13-AF79-C609455CB27D}" destId="{98C18D14-7364-482C-840B-8B1959C0FDED}" srcOrd="13" destOrd="0" presId="urn:microsoft.com/office/officeart/2005/8/layout/default#1"/>
    <dgm:cxn modelId="{52C7E751-139F-4104-917F-81F8023448C5}" type="presParOf" srcId="{CA85D557-BA4D-4B13-AF79-C609455CB27D}" destId="{3899B585-27CE-42A3-9658-0A7BE83FAEB5}" srcOrd="14" destOrd="0" presId="urn:microsoft.com/office/officeart/2005/8/layout/default#1"/>
    <dgm:cxn modelId="{1DC7E342-0301-4C17-BCD2-511CDCE4B5D2}" type="presParOf" srcId="{CA85D557-BA4D-4B13-AF79-C609455CB27D}" destId="{A527015D-11D2-45FD-9844-E316476C203F}" srcOrd="15" destOrd="0" presId="urn:microsoft.com/office/officeart/2005/8/layout/default#1"/>
    <dgm:cxn modelId="{F8CF740C-ECC7-4A46-8D09-EE7EE0DD7329}" type="presParOf" srcId="{CA85D557-BA4D-4B13-AF79-C609455CB27D}" destId="{51B54805-89F6-4462-A2F6-AC01BA053507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85ADF6-9C77-4919-BE1A-0D9B889E35D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6590D-2007-46F5-8B5D-C977C1100AFF}">
      <dgm:prSet phldrT="[טקסט]"/>
      <dgm:spPr/>
      <dgm:t>
        <a:bodyPr/>
        <a:lstStyle/>
        <a:p>
          <a:pPr rtl="0"/>
          <a:r>
            <a:rPr lang="he-IL" b="1" dirty="0" smtClean="0"/>
            <a:t>הפחתת מרחק (ק"מ) נסיעה</a:t>
          </a:r>
          <a:endParaRPr lang="en-US" dirty="0"/>
        </a:p>
      </dgm:t>
    </dgm:pt>
    <dgm:pt modelId="{57F5A6FC-C1F0-4C30-8D57-6E485821C7E6}" type="parTrans" cxnId="{40F8B18C-8FCE-4F0A-ABF2-177E34339616}">
      <dgm:prSet/>
      <dgm:spPr/>
      <dgm:t>
        <a:bodyPr/>
        <a:lstStyle/>
        <a:p>
          <a:endParaRPr lang="en-US"/>
        </a:p>
      </dgm:t>
    </dgm:pt>
    <dgm:pt modelId="{8E470AA6-D06A-44CF-ADEE-B4ABD78762C4}" type="sibTrans" cxnId="{40F8B18C-8FCE-4F0A-ABF2-177E34339616}">
      <dgm:prSet/>
      <dgm:spPr/>
      <dgm:t>
        <a:bodyPr/>
        <a:lstStyle/>
        <a:p>
          <a:endParaRPr lang="en-US"/>
        </a:p>
      </dgm:t>
    </dgm:pt>
    <dgm:pt modelId="{4B1BBF64-F86C-4954-AFA4-A78348F714A1}">
      <dgm:prSet/>
      <dgm:spPr/>
      <dgm:t>
        <a:bodyPr/>
        <a:lstStyle/>
        <a:p>
          <a:r>
            <a:rPr lang="he-IL" b="1" smtClean="0"/>
            <a:t>הפחתת מספר רכבים נדרשים</a:t>
          </a:r>
          <a:endParaRPr lang="en-US"/>
        </a:p>
      </dgm:t>
    </dgm:pt>
    <dgm:pt modelId="{7F944DAB-B713-4A58-983E-271605EAAD48}" type="parTrans" cxnId="{66374E6A-8FE3-4077-B6E9-3C499B330125}">
      <dgm:prSet/>
      <dgm:spPr/>
      <dgm:t>
        <a:bodyPr/>
        <a:lstStyle/>
        <a:p>
          <a:endParaRPr lang="en-US"/>
        </a:p>
      </dgm:t>
    </dgm:pt>
    <dgm:pt modelId="{64E78402-C1EB-4DBA-9A30-333094856297}" type="sibTrans" cxnId="{66374E6A-8FE3-4077-B6E9-3C499B330125}">
      <dgm:prSet/>
      <dgm:spPr/>
      <dgm:t>
        <a:bodyPr/>
        <a:lstStyle/>
        <a:p>
          <a:endParaRPr lang="en-US"/>
        </a:p>
      </dgm:t>
    </dgm:pt>
    <dgm:pt modelId="{841E20CC-F080-4366-BBFA-9C2E7AFF7C8E}">
      <dgm:prSet/>
      <dgm:spPr/>
      <dgm:t>
        <a:bodyPr/>
        <a:lstStyle/>
        <a:p>
          <a:r>
            <a:rPr lang="he-IL" b="1" smtClean="0"/>
            <a:t>הפחתת שעות עבודת נהגים</a:t>
          </a:r>
          <a:endParaRPr lang="en-US"/>
        </a:p>
      </dgm:t>
    </dgm:pt>
    <dgm:pt modelId="{61938A6F-560D-4A9B-B6D6-AF75EA5B6573}" type="parTrans" cxnId="{27B93504-F6D7-42A8-994D-C950CC5C3236}">
      <dgm:prSet/>
      <dgm:spPr/>
      <dgm:t>
        <a:bodyPr/>
        <a:lstStyle/>
        <a:p>
          <a:endParaRPr lang="en-US"/>
        </a:p>
      </dgm:t>
    </dgm:pt>
    <dgm:pt modelId="{4C796D0B-B65D-4DF4-A23B-166A74CF9810}" type="sibTrans" cxnId="{27B93504-F6D7-42A8-994D-C950CC5C3236}">
      <dgm:prSet/>
      <dgm:spPr/>
      <dgm:t>
        <a:bodyPr/>
        <a:lstStyle/>
        <a:p>
          <a:endParaRPr lang="en-US"/>
        </a:p>
      </dgm:t>
    </dgm:pt>
    <dgm:pt modelId="{2809A1FC-A051-4341-B3D9-20488DFAA8A3}">
      <dgm:prSet/>
      <dgm:spPr/>
      <dgm:t>
        <a:bodyPr/>
        <a:lstStyle/>
        <a:p>
          <a:r>
            <a:rPr lang="he-IL" b="1" smtClean="0"/>
            <a:t>הפחתת זמן תכנון המשימות</a:t>
          </a:r>
          <a:endParaRPr lang="en-US"/>
        </a:p>
      </dgm:t>
    </dgm:pt>
    <dgm:pt modelId="{3B2341E2-DC67-4027-84C5-84C480463815}" type="parTrans" cxnId="{61A20F5E-CE4D-4CC8-A574-A8CB91C5C9A7}">
      <dgm:prSet/>
      <dgm:spPr/>
      <dgm:t>
        <a:bodyPr/>
        <a:lstStyle/>
        <a:p>
          <a:endParaRPr lang="en-US"/>
        </a:p>
      </dgm:t>
    </dgm:pt>
    <dgm:pt modelId="{1A703F8C-56CE-4B9E-8A6D-F05AB54D7E16}" type="sibTrans" cxnId="{61A20F5E-CE4D-4CC8-A574-A8CB91C5C9A7}">
      <dgm:prSet/>
      <dgm:spPr/>
      <dgm:t>
        <a:bodyPr/>
        <a:lstStyle/>
        <a:p>
          <a:endParaRPr lang="en-US"/>
        </a:p>
      </dgm:t>
    </dgm:pt>
    <dgm:pt modelId="{DC6DE3D0-190F-414F-86AF-E71315EE8D3E}">
      <dgm:prSet/>
      <dgm:spPr/>
      <dgm:t>
        <a:bodyPr/>
        <a:lstStyle/>
        <a:p>
          <a:r>
            <a:rPr lang="he-IL" b="1" smtClean="0"/>
            <a:t>העלאת ניצולת קיבולת הרכבים</a:t>
          </a:r>
          <a:endParaRPr lang="en-US"/>
        </a:p>
      </dgm:t>
    </dgm:pt>
    <dgm:pt modelId="{8509F980-515A-40AE-9E95-54D1B30A4CB2}" type="parTrans" cxnId="{15671C29-4EAA-4474-92B3-1E518580F40E}">
      <dgm:prSet/>
      <dgm:spPr/>
      <dgm:t>
        <a:bodyPr/>
        <a:lstStyle/>
        <a:p>
          <a:endParaRPr lang="en-US"/>
        </a:p>
      </dgm:t>
    </dgm:pt>
    <dgm:pt modelId="{FE9A5EED-ADBD-422C-B2E4-80222BB2EC0D}" type="sibTrans" cxnId="{15671C29-4EAA-4474-92B3-1E518580F40E}">
      <dgm:prSet/>
      <dgm:spPr/>
      <dgm:t>
        <a:bodyPr/>
        <a:lstStyle/>
        <a:p>
          <a:endParaRPr lang="en-US"/>
        </a:p>
      </dgm:t>
    </dgm:pt>
    <dgm:pt modelId="{CBCBD8CA-B628-4A4F-A6F6-F46623C018F8}">
      <dgm:prSet/>
      <dgm:spPr/>
      <dgm:t>
        <a:bodyPr/>
        <a:lstStyle/>
        <a:p>
          <a:r>
            <a:rPr lang="he-IL" b="1" smtClean="0"/>
            <a:t>שיפור ברמת השירות ללקוח</a:t>
          </a:r>
          <a:endParaRPr lang="en-US"/>
        </a:p>
      </dgm:t>
    </dgm:pt>
    <dgm:pt modelId="{9BC0D4E3-6BF2-4701-85F0-2173C709B6A4}" type="parTrans" cxnId="{20355C44-647F-4000-9DE2-F5BEAEF097EB}">
      <dgm:prSet/>
      <dgm:spPr/>
      <dgm:t>
        <a:bodyPr/>
        <a:lstStyle/>
        <a:p>
          <a:endParaRPr lang="en-US"/>
        </a:p>
      </dgm:t>
    </dgm:pt>
    <dgm:pt modelId="{7D6BBAFE-21C1-48D2-8D0E-AFCCE644B714}" type="sibTrans" cxnId="{20355C44-647F-4000-9DE2-F5BEAEF097EB}">
      <dgm:prSet/>
      <dgm:spPr/>
      <dgm:t>
        <a:bodyPr/>
        <a:lstStyle/>
        <a:p>
          <a:endParaRPr lang="en-US"/>
        </a:p>
      </dgm:t>
    </dgm:pt>
    <dgm:pt modelId="{988B2271-2FD3-4442-9C6B-F38521C4C46E}">
      <dgm:prSet/>
      <dgm:spPr/>
      <dgm:t>
        <a:bodyPr/>
        <a:lstStyle/>
        <a:p>
          <a:r>
            <a:rPr lang="he-IL" b="1" dirty="0" smtClean="0"/>
            <a:t>חיבור אינטגרטיבי ל-</a:t>
          </a:r>
          <a:r>
            <a:rPr lang="en-US" b="1" dirty="0" smtClean="0"/>
            <a:t>SAP</a:t>
          </a:r>
          <a:endParaRPr lang="en-US" dirty="0"/>
        </a:p>
      </dgm:t>
    </dgm:pt>
    <dgm:pt modelId="{077204A1-18B8-4F73-8629-6A47F3CCF821}" type="parTrans" cxnId="{22DC2137-36FC-4010-B46A-DE278E101020}">
      <dgm:prSet/>
      <dgm:spPr/>
      <dgm:t>
        <a:bodyPr/>
        <a:lstStyle/>
        <a:p>
          <a:endParaRPr lang="en-US"/>
        </a:p>
      </dgm:t>
    </dgm:pt>
    <dgm:pt modelId="{C0A902AA-FB21-45F0-ACE7-7781740E24BF}" type="sibTrans" cxnId="{22DC2137-36FC-4010-B46A-DE278E101020}">
      <dgm:prSet/>
      <dgm:spPr/>
      <dgm:t>
        <a:bodyPr/>
        <a:lstStyle/>
        <a:p>
          <a:endParaRPr lang="en-US"/>
        </a:p>
      </dgm:t>
    </dgm:pt>
    <dgm:pt modelId="{5E4C6550-A854-4F53-926A-1C8BB1647035}" type="pres">
      <dgm:prSet presAssocID="{5E85ADF6-9C77-4919-BE1A-0D9B889E35D8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01F0C1-BF20-49E7-AE40-D3B4852BF58F}" type="pres">
      <dgm:prSet presAssocID="{9956590D-2007-46F5-8B5D-C977C1100AF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993CE-E746-4F97-845C-2B29685849D7}" type="pres">
      <dgm:prSet presAssocID="{8E470AA6-D06A-44CF-ADEE-B4ABD78762C4}" presName="sibTrans" presStyleCnt="0"/>
      <dgm:spPr/>
    </dgm:pt>
    <dgm:pt modelId="{1793B6E5-7D3D-46A0-9CBD-369AA599C4F5}" type="pres">
      <dgm:prSet presAssocID="{4B1BBF64-F86C-4954-AFA4-A78348F714A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01392-054F-493A-B67F-E7EBF1288B8C}" type="pres">
      <dgm:prSet presAssocID="{64E78402-C1EB-4DBA-9A30-333094856297}" presName="sibTrans" presStyleCnt="0"/>
      <dgm:spPr/>
    </dgm:pt>
    <dgm:pt modelId="{E2DE6D92-EE10-474E-B1CC-00AB0B17BEDD}" type="pres">
      <dgm:prSet presAssocID="{841E20CC-F080-4366-BBFA-9C2E7AFF7C8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93671-E709-4ECA-A978-53F6A1954A4B}" type="pres">
      <dgm:prSet presAssocID="{4C796D0B-B65D-4DF4-A23B-166A74CF9810}" presName="sibTrans" presStyleCnt="0"/>
      <dgm:spPr/>
    </dgm:pt>
    <dgm:pt modelId="{DE30BE04-25EB-443C-9E4E-5CA4E3E81A42}" type="pres">
      <dgm:prSet presAssocID="{2809A1FC-A051-4341-B3D9-20488DFAA8A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302CD-B0F1-4E8C-B998-4273BFBA8EB4}" type="pres">
      <dgm:prSet presAssocID="{1A703F8C-56CE-4B9E-8A6D-F05AB54D7E16}" presName="sibTrans" presStyleCnt="0"/>
      <dgm:spPr/>
    </dgm:pt>
    <dgm:pt modelId="{FE3D349B-E6C5-4673-ADD0-00166BB10A6B}" type="pres">
      <dgm:prSet presAssocID="{DC6DE3D0-190F-414F-86AF-E71315EE8D3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0966C-674F-4675-95DE-8A29D12E88D7}" type="pres">
      <dgm:prSet presAssocID="{FE9A5EED-ADBD-422C-B2E4-80222BB2EC0D}" presName="sibTrans" presStyleCnt="0"/>
      <dgm:spPr/>
    </dgm:pt>
    <dgm:pt modelId="{851257ED-B81C-4538-A85E-7519CE3794C8}" type="pres">
      <dgm:prSet presAssocID="{CBCBD8CA-B628-4A4F-A6F6-F46623C018F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9844B-7080-4E25-B9EF-A6936BABF66E}" type="pres">
      <dgm:prSet presAssocID="{7D6BBAFE-21C1-48D2-8D0E-AFCCE644B714}" presName="sibTrans" presStyleCnt="0"/>
      <dgm:spPr/>
    </dgm:pt>
    <dgm:pt modelId="{4395993E-57EC-45DC-BEDF-B71F5BDD4480}" type="pres">
      <dgm:prSet presAssocID="{988B2271-2FD3-4442-9C6B-F38521C4C46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DC4347-23D6-4578-9C00-7B255B9551AC}" type="presOf" srcId="{DC6DE3D0-190F-414F-86AF-E71315EE8D3E}" destId="{FE3D349B-E6C5-4673-ADD0-00166BB10A6B}" srcOrd="0" destOrd="0" presId="urn:microsoft.com/office/officeart/2005/8/layout/default#2"/>
    <dgm:cxn modelId="{40F8B18C-8FCE-4F0A-ABF2-177E34339616}" srcId="{5E85ADF6-9C77-4919-BE1A-0D9B889E35D8}" destId="{9956590D-2007-46F5-8B5D-C977C1100AFF}" srcOrd="0" destOrd="0" parTransId="{57F5A6FC-C1F0-4C30-8D57-6E485821C7E6}" sibTransId="{8E470AA6-D06A-44CF-ADEE-B4ABD78762C4}"/>
    <dgm:cxn modelId="{C5938CCC-1EB1-40E4-AD37-24CC77FEF3BA}" type="presOf" srcId="{2809A1FC-A051-4341-B3D9-20488DFAA8A3}" destId="{DE30BE04-25EB-443C-9E4E-5CA4E3E81A42}" srcOrd="0" destOrd="0" presId="urn:microsoft.com/office/officeart/2005/8/layout/default#2"/>
    <dgm:cxn modelId="{20355C44-647F-4000-9DE2-F5BEAEF097EB}" srcId="{5E85ADF6-9C77-4919-BE1A-0D9B889E35D8}" destId="{CBCBD8CA-B628-4A4F-A6F6-F46623C018F8}" srcOrd="5" destOrd="0" parTransId="{9BC0D4E3-6BF2-4701-85F0-2173C709B6A4}" sibTransId="{7D6BBAFE-21C1-48D2-8D0E-AFCCE644B714}"/>
    <dgm:cxn modelId="{15671C29-4EAA-4474-92B3-1E518580F40E}" srcId="{5E85ADF6-9C77-4919-BE1A-0D9B889E35D8}" destId="{DC6DE3D0-190F-414F-86AF-E71315EE8D3E}" srcOrd="4" destOrd="0" parTransId="{8509F980-515A-40AE-9E95-54D1B30A4CB2}" sibTransId="{FE9A5EED-ADBD-422C-B2E4-80222BB2EC0D}"/>
    <dgm:cxn modelId="{7F59139D-6901-4ED5-BB74-92CADF12E474}" type="presOf" srcId="{4B1BBF64-F86C-4954-AFA4-A78348F714A1}" destId="{1793B6E5-7D3D-46A0-9CBD-369AA599C4F5}" srcOrd="0" destOrd="0" presId="urn:microsoft.com/office/officeart/2005/8/layout/default#2"/>
    <dgm:cxn modelId="{F8AC6FA0-7A82-4D03-B1CE-C45256DB50BC}" type="presOf" srcId="{9956590D-2007-46F5-8B5D-C977C1100AFF}" destId="{C301F0C1-BF20-49E7-AE40-D3B4852BF58F}" srcOrd="0" destOrd="0" presId="urn:microsoft.com/office/officeart/2005/8/layout/default#2"/>
    <dgm:cxn modelId="{61A20F5E-CE4D-4CC8-A574-A8CB91C5C9A7}" srcId="{5E85ADF6-9C77-4919-BE1A-0D9B889E35D8}" destId="{2809A1FC-A051-4341-B3D9-20488DFAA8A3}" srcOrd="3" destOrd="0" parTransId="{3B2341E2-DC67-4027-84C5-84C480463815}" sibTransId="{1A703F8C-56CE-4B9E-8A6D-F05AB54D7E16}"/>
    <dgm:cxn modelId="{6BCA7356-B953-4C5F-B0BA-C1F76233679B}" type="presOf" srcId="{5E85ADF6-9C77-4919-BE1A-0D9B889E35D8}" destId="{5E4C6550-A854-4F53-926A-1C8BB1647035}" srcOrd="0" destOrd="0" presId="urn:microsoft.com/office/officeart/2005/8/layout/default#2"/>
    <dgm:cxn modelId="{27B93504-F6D7-42A8-994D-C950CC5C3236}" srcId="{5E85ADF6-9C77-4919-BE1A-0D9B889E35D8}" destId="{841E20CC-F080-4366-BBFA-9C2E7AFF7C8E}" srcOrd="2" destOrd="0" parTransId="{61938A6F-560D-4A9B-B6D6-AF75EA5B6573}" sibTransId="{4C796D0B-B65D-4DF4-A23B-166A74CF9810}"/>
    <dgm:cxn modelId="{45287135-14BD-47A1-8A34-9C6263B85FBC}" type="presOf" srcId="{841E20CC-F080-4366-BBFA-9C2E7AFF7C8E}" destId="{E2DE6D92-EE10-474E-B1CC-00AB0B17BEDD}" srcOrd="0" destOrd="0" presId="urn:microsoft.com/office/officeart/2005/8/layout/default#2"/>
    <dgm:cxn modelId="{22DC2137-36FC-4010-B46A-DE278E101020}" srcId="{5E85ADF6-9C77-4919-BE1A-0D9B889E35D8}" destId="{988B2271-2FD3-4442-9C6B-F38521C4C46E}" srcOrd="6" destOrd="0" parTransId="{077204A1-18B8-4F73-8629-6A47F3CCF821}" sibTransId="{C0A902AA-FB21-45F0-ACE7-7781740E24BF}"/>
    <dgm:cxn modelId="{D62728AC-9F07-4DC0-B2B3-61033ECBEF88}" type="presOf" srcId="{CBCBD8CA-B628-4A4F-A6F6-F46623C018F8}" destId="{851257ED-B81C-4538-A85E-7519CE3794C8}" srcOrd="0" destOrd="0" presId="urn:microsoft.com/office/officeart/2005/8/layout/default#2"/>
    <dgm:cxn modelId="{BE8E61C6-BBFA-4F43-9644-3C8F0EA8F313}" type="presOf" srcId="{988B2271-2FD3-4442-9C6B-F38521C4C46E}" destId="{4395993E-57EC-45DC-BEDF-B71F5BDD4480}" srcOrd="0" destOrd="0" presId="urn:microsoft.com/office/officeart/2005/8/layout/default#2"/>
    <dgm:cxn modelId="{66374E6A-8FE3-4077-B6E9-3C499B330125}" srcId="{5E85ADF6-9C77-4919-BE1A-0D9B889E35D8}" destId="{4B1BBF64-F86C-4954-AFA4-A78348F714A1}" srcOrd="1" destOrd="0" parTransId="{7F944DAB-B713-4A58-983E-271605EAAD48}" sibTransId="{64E78402-C1EB-4DBA-9A30-333094856297}"/>
    <dgm:cxn modelId="{4F709103-58A9-4A1D-89D6-8F8BDE9FBDDB}" type="presParOf" srcId="{5E4C6550-A854-4F53-926A-1C8BB1647035}" destId="{C301F0C1-BF20-49E7-AE40-D3B4852BF58F}" srcOrd="0" destOrd="0" presId="urn:microsoft.com/office/officeart/2005/8/layout/default#2"/>
    <dgm:cxn modelId="{7B44BB7C-3C44-4EFD-A028-8D3AA526669B}" type="presParOf" srcId="{5E4C6550-A854-4F53-926A-1C8BB1647035}" destId="{ECC993CE-E746-4F97-845C-2B29685849D7}" srcOrd="1" destOrd="0" presId="urn:microsoft.com/office/officeart/2005/8/layout/default#2"/>
    <dgm:cxn modelId="{3A2C559F-FE53-4C32-951D-60773771B1F1}" type="presParOf" srcId="{5E4C6550-A854-4F53-926A-1C8BB1647035}" destId="{1793B6E5-7D3D-46A0-9CBD-369AA599C4F5}" srcOrd="2" destOrd="0" presId="urn:microsoft.com/office/officeart/2005/8/layout/default#2"/>
    <dgm:cxn modelId="{7693AB85-DC4E-4FA4-B265-25C9C210ABD0}" type="presParOf" srcId="{5E4C6550-A854-4F53-926A-1C8BB1647035}" destId="{96101392-054F-493A-B67F-E7EBF1288B8C}" srcOrd="3" destOrd="0" presId="urn:microsoft.com/office/officeart/2005/8/layout/default#2"/>
    <dgm:cxn modelId="{B7451086-EF62-43AF-947A-24C234392C42}" type="presParOf" srcId="{5E4C6550-A854-4F53-926A-1C8BB1647035}" destId="{E2DE6D92-EE10-474E-B1CC-00AB0B17BEDD}" srcOrd="4" destOrd="0" presId="urn:microsoft.com/office/officeart/2005/8/layout/default#2"/>
    <dgm:cxn modelId="{4C66BC3F-1589-48E8-B213-4AB29C358D68}" type="presParOf" srcId="{5E4C6550-A854-4F53-926A-1C8BB1647035}" destId="{C7D93671-E709-4ECA-A978-53F6A1954A4B}" srcOrd="5" destOrd="0" presId="urn:microsoft.com/office/officeart/2005/8/layout/default#2"/>
    <dgm:cxn modelId="{50BE50F4-EE0B-46A4-AB9D-204DE97C290E}" type="presParOf" srcId="{5E4C6550-A854-4F53-926A-1C8BB1647035}" destId="{DE30BE04-25EB-443C-9E4E-5CA4E3E81A42}" srcOrd="6" destOrd="0" presId="urn:microsoft.com/office/officeart/2005/8/layout/default#2"/>
    <dgm:cxn modelId="{1F40A1F9-3672-465A-9BB8-A8E4587310DE}" type="presParOf" srcId="{5E4C6550-A854-4F53-926A-1C8BB1647035}" destId="{1B4302CD-B0F1-4E8C-B998-4273BFBA8EB4}" srcOrd="7" destOrd="0" presId="urn:microsoft.com/office/officeart/2005/8/layout/default#2"/>
    <dgm:cxn modelId="{793BC819-9AEA-4F9C-9D9F-04FB39701071}" type="presParOf" srcId="{5E4C6550-A854-4F53-926A-1C8BB1647035}" destId="{FE3D349B-E6C5-4673-ADD0-00166BB10A6B}" srcOrd="8" destOrd="0" presId="urn:microsoft.com/office/officeart/2005/8/layout/default#2"/>
    <dgm:cxn modelId="{8D88CCE3-0BE3-47A6-AAD5-A6DCF3D59C4A}" type="presParOf" srcId="{5E4C6550-A854-4F53-926A-1C8BB1647035}" destId="{1150966C-674F-4675-95DE-8A29D12E88D7}" srcOrd="9" destOrd="0" presId="urn:microsoft.com/office/officeart/2005/8/layout/default#2"/>
    <dgm:cxn modelId="{B3324A3F-42F1-4E63-905E-35968813A8C9}" type="presParOf" srcId="{5E4C6550-A854-4F53-926A-1C8BB1647035}" destId="{851257ED-B81C-4538-A85E-7519CE3794C8}" srcOrd="10" destOrd="0" presId="urn:microsoft.com/office/officeart/2005/8/layout/default#2"/>
    <dgm:cxn modelId="{153BDE99-01EA-477C-B906-91465D88D1C3}" type="presParOf" srcId="{5E4C6550-A854-4F53-926A-1C8BB1647035}" destId="{8929844B-7080-4E25-B9EF-A6936BABF66E}" srcOrd="11" destOrd="0" presId="urn:microsoft.com/office/officeart/2005/8/layout/default#2"/>
    <dgm:cxn modelId="{7583AE0F-A9F5-4B40-BD52-F313FACCA074}" type="presParOf" srcId="{5E4C6550-A854-4F53-926A-1C8BB1647035}" destId="{4395993E-57EC-45DC-BEDF-B71F5BDD4480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1B612A-8AA9-4B3F-81D5-1F02A97BE64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AFCAC06-6D83-4960-96FD-249ACD4D73FD}">
      <dgm:prSet phldrT="[טקסט]" custT="1"/>
      <dgm:spPr/>
      <dgm:t>
        <a:bodyPr/>
        <a:lstStyle/>
        <a:p>
          <a:pPr rtl="1"/>
          <a:r>
            <a:rPr lang="he-IL" sz="2000" dirty="0" smtClean="0"/>
            <a:t>קבוצת </a:t>
          </a:r>
          <a:r>
            <a:rPr lang="en-US" sz="2000" dirty="0" smtClean="0"/>
            <a:t>One1</a:t>
          </a:r>
          <a:r>
            <a:rPr lang="he-IL" sz="2000" dirty="0" smtClean="0"/>
            <a:t> הינה קבוצת ה</a:t>
          </a:r>
          <a:r>
            <a:rPr lang="en-US" sz="2000" dirty="0" smtClean="0"/>
            <a:t>IT</a:t>
          </a:r>
          <a:r>
            <a:rPr lang="he-IL" sz="2000" dirty="0" smtClean="0"/>
            <a:t>  הצומחת ביותר בישראל</a:t>
          </a:r>
          <a:endParaRPr lang="he-IL" sz="2000" dirty="0"/>
        </a:p>
      </dgm:t>
    </dgm:pt>
    <dgm:pt modelId="{42A00A44-9765-441E-9D61-CE87C7E1D628}" type="parTrans" cxnId="{40B5D4BC-00F5-4162-AB98-9FBB3365C0C0}">
      <dgm:prSet/>
      <dgm:spPr/>
      <dgm:t>
        <a:bodyPr/>
        <a:lstStyle/>
        <a:p>
          <a:pPr rtl="1"/>
          <a:endParaRPr lang="he-IL"/>
        </a:p>
      </dgm:t>
    </dgm:pt>
    <dgm:pt modelId="{2B2B1ABD-7EDB-4BCD-A83D-1C750AC09166}" type="sibTrans" cxnId="{40B5D4BC-00F5-4162-AB98-9FBB3365C0C0}">
      <dgm:prSet/>
      <dgm:spPr/>
      <dgm:t>
        <a:bodyPr/>
        <a:lstStyle/>
        <a:p>
          <a:pPr rtl="1"/>
          <a:endParaRPr lang="he-IL"/>
        </a:p>
      </dgm:t>
    </dgm:pt>
    <dgm:pt modelId="{19651BF4-CA3D-4567-A3E7-27AFAD24E270}">
      <dgm:prSet custT="1"/>
      <dgm:spPr/>
      <dgm:t>
        <a:bodyPr/>
        <a:lstStyle/>
        <a:p>
          <a:pPr rtl="1"/>
          <a:r>
            <a:rPr lang="he-IL" sz="2000" dirty="0" smtClean="0"/>
            <a:t>חברה ציבורית עם מחזור שנתי של למעלה ממיליארד ₪ </a:t>
          </a:r>
        </a:p>
      </dgm:t>
    </dgm:pt>
    <dgm:pt modelId="{B48235FE-2730-4014-A6DF-00AF17F3A3D5}" type="parTrans" cxnId="{A949C9D3-9878-43F0-8D82-97992F807DCC}">
      <dgm:prSet/>
      <dgm:spPr/>
      <dgm:t>
        <a:bodyPr/>
        <a:lstStyle/>
        <a:p>
          <a:pPr rtl="1"/>
          <a:endParaRPr lang="he-IL"/>
        </a:p>
      </dgm:t>
    </dgm:pt>
    <dgm:pt modelId="{98DEF926-1001-4523-AD4A-0CBB76815D66}" type="sibTrans" cxnId="{A949C9D3-9878-43F0-8D82-97992F807DCC}">
      <dgm:prSet/>
      <dgm:spPr/>
      <dgm:t>
        <a:bodyPr/>
        <a:lstStyle/>
        <a:p>
          <a:pPr rtl="1"/>
          <a:endParaRPr lang="he-IL"/>
        </a:p>
      </dgm:t>
    </dgm:pt>
    <dgm:pt modelId="{0B842D6C-8AD7-4FAE-B202-3AAB94FDF49A}">
      <dgm:prSet custT="1"/>
      <dgm:spPr/>
      <dgm:t>
        <a:bodyPr/>
        <a:lstStyle/>
        <a:p>
          <a:pPr rtl="1"/>
          <a:r>
            <a:rPr lang="he-IL" sz="2000" dirty="0" smtClean="0"/>
            <a:t>החברה מעניקה פתרונות מחשוב מקצה לקצה</a:t>
          </a:r>
        </a:p>
      </dgm:t>
    </dgm:pt>
    <dgm:pt modelId="{F4057B95-D461-474E-A408-E533ABAA7460}" type="parTrans" cxnId="{BAF9F32F-4EF6-4716-A039-7ADB562C2E84}">
      <dgm:prSet/>
      <dgm:spPr/>
      <dgm:t>
        <a:bodyPr/>
        <a:lstStyle/>
        <a:p>
          <a:pPr rtl="1"/>
          <a:endParaRPr lang="he-IL"/>
        </a:p>
      </dgm:t>
    </dgm:pt>
    <dgm:pt modelId="{B155B46C-2F78-44C6-B258-5162FD12E54A}" type="sibTrans" cxnId="{BAF9F32F-4EF6-4716-A039-7ADB562C2E84}">
      <dgm:prSet/>
      <dgm:spPr/>
      <dgm:t>
        <a:bodyPr/>
        <a:lstStyle/>
        <a:p>
          <a:pPr rtl="1"/>
          <a:endParaRPr lang="he-IL"/>
        </a:p>
      </dgm:t>
    </dgm:pt>
    <dgm:pt modelId="{5A177484-8642-40B7-8798-1575F1951CC2}">
      <dgm:prSet custT="1"/>
      <dgm:spPr/>
      <dgm:t>
        <a:bodyPr/>
        <a:lstStyle/>
        <a:p>
          <a:pPr rtl="1"/>
          <a:r>
            <a:rPr lang="en-US" sz="2000" dirty="0" smtClean="0"/>
            <a:t>One1 In A Box</a:t>
          </a:r>
          <a:r>
            <a:rPr lang="he-IL" sz="1600" dirty="0" smtClean="0"/>
            <a:t> </a:t>
          </a:r>
          <a:r>
            <a:rPr lang="en-US" sz="1600" dirty="0" smtClean="0"/>
            <a:t> </a:t>
          </a:r>
          <a:r>
            <a:rPr lang="he-IL" sz="1600" dirty="0" smtClean="0"/>
            <a:t> </a:t>
          </a:r>
          <a:r>
            <a:rPr lang="he-IL" sz="2000" dirty="0" smtClean="0"/>
            <a:t>מתשתיות חומרה ועד פתרונות תוכנה</a:t>
          </a:r>
        </a:p>
      </dgm:t>
    </dgm:pt>
    <dgm:pt modelId="{90D6541C-4AF4-4E04-8FD1-6E88176E8834}" type="parTrans" cxnId="{D31A967C-0E5C-4BD3-9281-EF8230BD7C5A}">
      <dgm:prSet/>
      <dgm:spPr/>
      <dgm:t>
        <a:bodyPr/>
        <a:lstStyle/>
        <a:p>
          <a:pPr rtl="1"/>
          <a:endParaRPr lang="he-IL"/>
        </a:p>
      </dgm:t>
    </dgm:pt>
    <dgm:pt modelId="{B3A691E4-143F-4D42-8F3B-36A05AE2C3C5}" type="sibTrans" cxnId="{D31A967C-0E5C-4BD3-9281-EF8230BD7C5A}">
      <dgm:prSet/>
      <dgm:spPr/>
      <dgm:t>
        <a:bodyPr/>
        <a:lstStyle/>
        <a:p>
          <a:pPr rtl="1"/>
          <a:endParaRPr lang="he-IL"/>
        </a:p>
      </dgm:t>
    </dgm:pt>
    <dgm:pt modelId="{7555415B-621F-46F4-BB10-066DB93B7D92}">
      <dgm:prSet/>
      <dgm:spPr/>
      <dgm:t>
        <a:bodyPr/>
        <a:lstStyle/>
        <a:p>
          <a:pPr rtl="1"/>
          <a:r>
            <a:rPr lang="he-IL" dirty="0" smtClean="0"/>
            <a:t>מעל 3500 עובדים בישראל ובעולם</a:t>
          </a:r>
        </a:p>
      </dgm:t>
    </dgm:pt>
    <dgm:pt modelId="{668B9EFF-2880-411D-B1F8-7E0807A705CD}" type="parTrans" cxnId="{CCED70D3-5F65-4D8D-94FC-17F36D636D27}">
      <dgm:prSet/>
      <dgm:spPr/>
      <dgm:t>
        <a:bodyPr/>
        <a:lstStyle/>
        <a:p>
          <a:pPr rtl="1"/>
          <a:endParaRPr lang="he-IL"/>
        </a:p>
      </dgm:t>
    </dgm:pt>
    <dgm:pt modelId="{FBD34BDC-BB24-427E-9511-7D4008B7380D}" type="sibTrans" cxnId="{CCED70D3-5F65-4D8D-94FC-17F36D636D27}">
      <dgm:prSet/>
      <dgm:spPr/>
      <dgm:t>
        <a:bodyPr/>
        <a:lstStyle/>
        <a:p>
          <a:pPr rtl="1"/>
          <a:endParaRPr lang="he-IL"/>
        </a:p>
      </dgm:t>
    </dgm:pt>
    <dgm:pt modelId="{CB341C59-B809-42F7-ACC1-7BFF0E7D6348}">
      <dgm:prSet custT="1"/>
      <dgm:spPr/>
      <dgm:t>
        <a:bodyPr/>
        <a:lstStyle/>
        <a:p>
          <a:pPr rtl="1"/>
          <a:r>
            <a:rPr lang="he-IL" sz="2000" dirty="0" smtClean="0"/>
            <a:t>למעלה מ 1500 לקוחות במגזרי המשק השונים: </a:t>
          </a:r>
          <a:r>
            <a:rPr lang="he-IL" sz="1600" b="1" dirty="0" smtClean="0"/>
            <a:t>בנקאות, הי </a:t>
          </a:r>
          <a:r>
            <a:rPr lang="he-IL" sz="1600" b="1" dirty="0" err="1" smtClean="0"/>
            <a:t>טק</a:t>
          </a:r>
          <a:r>
            <a:rPr lang="he-IL" sz="1600" b="1" dirty="0" smtClean="0"/>
            <a:t>, חינוך, אנרגיה,תעשייה, טלקום ומדיה, תיירות,קמעונאות</a:t>
          </a:r>
          <a:endParaRPr lang="he-IL" sz="1600" b="1" dirty="0"/>
        </a:p>
      </dgm:t>
    </dgm:pt>
    <dgm:pt modelId="{CFE7C235-4255-4E03-BB3E-AF33058F73B4}" type="parTrans" cxnId="{15FBB9E3-A306-4CF0-8A32-B2FA1292AA6D}">
      <dgm:prSet/>
      <dgm:spPr/>
      <dgm:t>
        <a:bodyPr/>
        <a:lstStyle/>
        <a:p>
          <a:pPr rtl="1"/>
          <a:endParaRPr lang="he-IL"/>
        </a:p>
      </dgm:t>
    </dgm:pt>
    <dgm:pt modelId="{AE7B0D3F-12D4-4CE2-80AA-B4E217E7115C}" type="sibTrans" cxnId="{15FBB9E3-A306-4CF0-8A32-B2FA1292AA6D}">
      <dgm:prSet/>
      <dgm:spPr/>
      <dgm:t>
        <a:bodyPr/>
        <a:lstStyle/>
        <a:p>
          <a:pPr rtl="1"/>
          <a:endParaRPr lang="he-IL"/>
        </a:p>
      </dgm:t>
    </dgm:pt>
    <dgm:pt modelId="{3E117EEB-D469-4FB6-AECE-1AB6572F56AF}" type="pres">
      <dgm:prSet presAssocID="{6B1B612A-8AA9-4B3F-81D5-1F02A97BE6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2EEFA9-96F6-421F-9176-CAC5E0FB174C}" type="pres">
      <dgm:prSet presAssocID="{DAFCAC06-6D83-4960-96FD-249ACD4D73FD}" presName="composite" presStyleCnt="0"/>
      <dgm:spPr/>
    </dgm:pt>
    <dgm:pt modelId="{C1AE585F-0563-44DD-AC7D-7404CA5C3812}" type="pres">
      <dgm:prSet presAssocID="{DAFCAC06-6D83-4960-96FD-249ACD4D73FD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CE19F0B-755C-49BB-B732-7E7B2B680F72}" type="pres">
      <dgm:prSet presAssocID="{DAFCAC06-6D83-4960-96FD-249ACD4D73FD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215B7491-2C2A-4039-BDE8-000D64FC860E}" type="pres">
      <dgm:prSet presAssocID="{2B2B1ABD-7EDB-4BCD-A83D-1C750AC09166}" presName="sibTrans" presStyleCnt="0"/>
      <dgm:spPr/>
    </dgm:pt>
    <dgm:pt modelId="{C35472E7-BC5F-4614-BAEA-9B1B858EEFE2}" type="pres">
      <dgm:prSet presAssocID="{19651BF4-CA3D-4567-A3E7-27AFAD24E270}" presName="composite" presStyleCnt="0"/>
      <dgm:spPr/>
    </dgm:pt>
    <dgm:pt modelId="{AC22D319-FD99-4FA3-B385-5214E5DB5C69}" type="pres">
      <dgm:prSet presAssocID="{19651BF4-CA3D-4567-A3E7-27AFAD24E270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DF8DC-760C-4D80-A9FC-47C5A795D3E8}" type="pres">
      <dgm:prSet presAssocID="{19651BF4-CA3D-4567-A3E7-27AFAD24E270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34017433-58C2-4A0E-A519-4E758D3AD7F5}" type="pres">
      <dgm:prSet presAssocID="{98DEF926-1001-4523-AD4A-0CBB76815D66}" presName="sibTrans" presStyleCnt="0"/>
      <dgm:spPr/>
    </dgm:pt>
    <dgm:pt modelId="{30CBA927-A7C4-4D5F-8F80-4AEFA73A0B06}" type="pres">
      <dgm:prSet presAssocID="{0B842D6C-8AD7-4FAE-B202-3AAB94FDF49A}" presName="composite" presStyleCnt="0"/>
      <dgm:spPr/>
    </dgm:pt>
    <dgm:pt modelId="{1EF1A7DE-D5E7-47DC-95BE-8A646236532A}" type="pres">
      <dgm:prSet presAssocID="{0B842D6C-8AD7-4FAE-B202-3AAB94FDF49A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A92F3-B046-4061-B89B-E28DDEECAFB7}" type="pres">
      <dgm:prSet presAssocID="{0B842D6C-8AD7-4FAE-B202-3AAB94FDF49A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ACF8A11-9715-4B4B-ADFD-1E6B4442E7F3}" type="pres">
      <dgm:prSet presAssocID="{B155B46C-2F78-44C6-B258-5162FD12E54A}" presName="sibTrans" presStyleCnt="0"/>
      <dgm:spPr/>
    </dgm:pt>
    <dgm:pt modelId="{7D8DC994-BC34-4096-93D8-C6A93899B880}" type="pres">
      <dgm:prSet presAssocID="{5A177484-8642-40B7-8798-1575F1951CC2}" presName="composite" presStyleCnt="0"/>
      <dgm:spPr/>
    </dgm:pt>
    <dgm:pt modelId="{9931A253-DB62-4EA2-9022-6A4FCF3DE12F}" type="pres">
      <dgm:prSet presAssocID="{5A177484-8642-40B7-8798-1575F1951CC2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7F942-7582-4167-8771-F3603F75BCF2}" type="pres">
      <dgm:prSet presAssocID="{5A177484-8642-40B7-8798-1575F1951CC2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9E3BCFCF-BB7C-4EE2-968B-8180D8A6DA20}" type="pres">
      <dgm:prSet presAssocID="{B3A691E4-143F-4D42-8F3B-36A05AE2C3C5}" presName="sibTrans" presStyleCnt="0"/>
      <dgm:spPr/>
    </dgm:pt>
    <dgm:pt modelId="{9D80752B-9ECC-4095-87E4-C276556680FE}" type="pres">
      <dgm:prSet presAssocID="{7555415B-621F-46F4-BB10-066DB93B7D92}" presName="composite" presStyleCnt="0"/>
      <dgm:spPr/>
    </dgm:pt>
    <dgm:pt modelId="{3C959ED1-928F-4C7D-B80F-3C5D27ABDC0C}" type="pres">
      <dgm:prSet presAssocID="{7555415B-621F-46F4-BB10-066DB93B7D92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458C5-3B6B-4CCE-ABB4-8F0C9543651A}" type="pres">
      <dgm:prSet presAssocID="{7555415B-621F-46F4-BB10-066DB93B7D92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8E1E0B8-C148-4E64-A00B-AC246DF3ABF3}" type="pres">
      <dgm:prSet presAssocID="{FBD34BDC-BB24-427E-9511-7D4008B7380D}" presName="sibTrans" presStyleCnt="0"/>
      <dgm:spPr/>
    </dgm:pt>
    <dgm:pt modelId="{4C44D229-9502-46BB-AEA2-3F7D6DF23E88}" type="pres">
      <dgm:prSet presAssocID="{CB341C59-B809-42F7-ACC1-7BFF0E7D6348}" presName="composite" presStyleCnt="0"/>
      <dgm:spPr/>
    </dgm:pt>
    <dgm:pt modelId="{37E8E48B-B75A-4A95-A575-0D34073FC253}" type="pres">
      <dgm:prSet presAssocID="{CB341C59-B809-42F7-ACC1-7BFF0E7D6348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3F518-23B2-456C-905A-7B080A20C1FC}" type="pres">
      <dgm:prSet presAssocID="{CB341C59-B809-42F7-ACC1-7BFF0E7D6348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D31A967C-0E5C-4BD3-9281-EF8230BD7C5A}" srcId="{6B1B612A-8AA9-4B3F-81D5-1F02A97BE64F}" destId="{5A177484-8642-40B7-8798-1575F1951CC2}" srcOrd="3" destOrd="0" parTransId="{90D6541C-4AF4-4E04-8FD1-6E88176E8834}" sibTransId="{B3A691E4-143F-4D42-8F3B-36A05AE2C3C5}"/>
    <dgm:cxn modelId="{6EDFE08B-2EFE-490D-87EF-2FA6C1D40832}" type="presOf" srcId="{5A177484-8642-40B7-8798-1575F1951CC2}" destId="{9931A253-DB62-4EA2-9022-6A4FCF3DE12F}" srcOrd="0" destOrd="0" presId="urn:microsoft.com/office/officeart/2008/layout/PictureStrips"/>
    <dgm:cxn modelId="{15FBB9E3-A306-4CF0-8A32-B2FA1292AA6D}" srcId="{6B1B612A-8AA9-4B3F-81D5-1F02A97BE64F}" destId="{CB341C59-B809-42F7-ACC1-7BFF0E7D6348}" srcOrd="5" destOrd="0" parTransId="{CFE7C235-4255-4E03-BB3E-AF33058F73B4}" sibTransId="{AE7B0D3F-12D4-4CE2-80AA-B4E217E7115C}"/>
    <dgm:cxn modelId="{B1EEC55A-CF07-44DB-8B88-5D92AA69EC74}" type="presOf" srcId="{CB341C59-B809-42F7-ACC1-7BFF0E7D6348}" destId="{37E8E48B-B75A-4A95-A575-0D34073FC253}" srcOrd="0" destOrd="0" presId="urn:microsoft.com/office/officeart/2008/layout/PictureStrips"/>
    <dgm:cxn modelId="{4E885887-6DAD-4E09-B249-527BB39E3FA0}" type="presOf" srcId="{6B1B612A-8AA9-4B3F-81D5-1F02A97BE64F}" destId="{3E117EEB-D469-4FB6-AECE-1AB6572F56AF}" srcOrd="0" destOrd="0" presId="urn:microsoft.com/office/officeart/2008/layout/PictureStrips"/>
    <dgm:cxn modelId="{74EBFED0-7D5F-41D8-AFB0-EB791D8056C3}" type="presOf" srcId="{DAFCAC06-6D83-4960-96FD-249ACD4D73FD}" destId="{C1AE585F-0563-44DD-AC7D-7404CA5C3812}" srcOrd="0" destOrd="0" presId="urn:microsoft.com/office/officeart/2008/layout/PictureStrips"/>
    <dgm:cxn modelId="{BAF9F32F-4EF6-4716-A039-7ADB562C2E84}" srcId="{6B1B612A-8AA9-4B3F-81D5-1F02A97BE64F}" destId="{0B842D6C-8AD7-4FAE-B202-3AAB94FDF49A}" srcOrd="2" destOrd="0" parTransId="{F4057B95-D461-474E-A408-E533ABAA7460}" sibTransId="{B155B46C-2F78-44C6-B258-5162FD12E54A}"/>
    <dgm:cxn modelId="{40B5D4BC-00F5-4162-AB98-9FBB3365C0C0}" srcId="{6B1B612A-8AA9-4B3F-81D5-1F02A97BE64F}" destId="{DAFCAC06-6D83-4960-96FD-249ACD4D73FD}" srcOrd="0" destOrd="0" parTransId="{42A00A44-9765-441E-9D61-CE87C7E1D628}" sibTransId="{2B2B1ABD-7EDB-4BCD-A83D-1C750AC09166}"/>
    <dgm:cxn modelId="{35C72AFC-0CCB-405E-9509-7C282142C70D}" type="presOf" srcId="{0B842D6C-8AD7-4FAE-B202-3AAB94FDF49A}" destId="{1EF1A7DE-D5E7-47DC-95BE-8A646236532A}" srcOrd="0" destOrd="0" presId="urn:microsoft.com/office/officeart/2008/layout/PictureStrips"/>
    <dgm:cxn modelId="{EF039573-B3CD-4B62-8BE7-5E2B587BE20D}" type="presOf" srcId="{19651BF4-CA3D-4567-A3E7-27AFAD24E270}" destId="{AC22D319-FD99-4FA3-B385-5214E5DB5C69}" srcOrd="0" destOrd="0" presId="urn:microsoft.com/office/officeart/2008/layout/PictureStrips"/>
    <dgm:cxn modelId="{A7FFA59F-45D9-4764-B80E-7A5797DDC962}" type="presOf" srcId="{7555415B-621F-46F4-BB10-066DB93B7D92}" destId="{3C959ED1-928F-4C7D-B80F-3C5D27ABDC0C}" srcOrd="0" destOrd="0" presId="urn:microsoft.com/office/officeart/2008/layout/PictureStrips"/>
    <dgm:cxn modelId="{CCED70D3-5F65-4D8D-94FC-17F36D636D27}" srcId="{6B1B612A-8AA9-4B3F-81D5-1F02A97BE64F}" destId="{7555415B-621F-46F4-BB10-066DB93B7D92}" srcOrd="4" destOrd="0" parTransId="{668B9EFF-2880-411D-B1F8-7E0807A705CD}" sibTransId="{FBD34BDC-BB24-427E-9511-7D4008B7380D}"/>
    <dgm:cxn modelId="{A949C9D3-9878-43F0-8D82-97992F807DCC}" srcId="{6B1B612A-8AA9-4B3F-81D5-1F02A97BE64F}" destId="{19651BF4-CA3D-4567-A3E7-27AFAD24E270}" srcOrd="1" destOrd="0" parTransId="{B48235FE-2730-4014-A6DF-00AF17F3A3D5}" sibTransId="{98DEF926-1001-4523-AD4A-0CBB76815D66}"/>
    <dgm:cxn modelId="{C13949F2-9E83-41AF-9DD6-F9DC42F4561B}" type="presParOf" srcId="{3E117EEB-D469-4FB6-AECE-1AB6572F56AF}" destId="{762EEFA9-96F6-421F-9176-CAC5E0FB174C}" srcOrd="0" destOrd="0" presId="urn:microsoft.com/office/officeart/2008/layout/PictureStrips"/>
    <dgm:cxn modelId="{198FC0AA-0BFA-4338-AC79-5E48379480D0}" type="presParOf" srcId="{762EEFA9-96F6-421F-9176-CAC5E0FB174C}" destId="{C1AE585F-0563-44DD-AC7D-7404CA5C3812}" srcOrd="0" destOrd="0" presId="urn:microsoft.com/office/officeart/2008/layout/PictureStrips"/>
    <dgm:cxn modelId="{A8B4D002-40D1-4B37-95C7-40AED993EE02}" type="presParOf" srcId="{762EEFA9-96F6-421F-9176-CAC5E0FB174C}" destId="{4CE19F0B-755C-49BB-B732-7E7B2B680F72}" srcOrd="1" destOrd="0" presId="urn:microsoft.com/office/officeart/2008/layout/PictureStrips"/>
    <dgm:cxn modelId="{6E7C64C5-7810-4A0A-9A3D-C55441E3DD44}" type="presParOf" srcId="{3E117EEB-D469-4FB6-AECE-1AB6572F56AF}" destId="{215B7491-2C2A-4039-BDE8-000D64FC860E}" srcOrd="1" destOrd="0" presId="urn:microsoft.com/office/officeart/2008/layout/PictureStrips"/>
    <dgm:cxn modelId="{C3E1FDFC-BB4B-4A93-BADA-E6B23CCDC578}" type="presParOf" srcId="{3E117EEB-D469-4FB6-AECE-1AB6572F56AF}" destId="{C35472E7-BC5F-4614-BAEA-9B1B858EEFE2}" srcOrd="2" destOrd="0" presId="urn:microsoft.com/office/officeart/2008/layout/PictureStrips"/>
    <dgm:cxn modelId="{2453E318-9E31-4277-8899-179580F4260C}" type="presParOf" srcId="{C35472E7-BC5F-4614-BAEA-9B1B858EEFE2}" destId="{AC22D319-FD99-4FA3-B385-5214E5DB5C69}" srcOrd="0" destOrd="0" presId="urn:microsoft.com/office/officeart/2008/layout/PictureStrips"/>
    <dgm:cxn modelId="{1FD380A1-0DF7-4752-BA47-FD5AD21BB9E0}" type="presParOf" srcId="{C35472E7-BC5F-4614-BAEA-9B1B858EEFE2}" destId="{D09DF8DC-760C-4D80-A9FC-47C5A795D3E8}" srcOrd="1" destOrd="0" presId="urn:microsoft.com/office/officeart/2008/layout/PictureStrips"/>
    <dgm:cxn modelId="{C8B19DA8-0345-43A7-96FB-725FFA7F7335}" type="presParOf" srcId="{3E117EEB-D469-4FB6-AECE-1AB6572F56AF}" destId="{34017433-58C2-4A0E-A519-4E758D3AD7F5}" srcOrd="3" destOrd="0" presId="urn:microsoft.com/office/officeart/2008/layout/PictureStrips"/>
    <dgm:cxn modelId="{DDB8A0F5-0D71-4B4D-866E-31EFA83A9A0C}" type="presParOf" srcId="{3E117EEB-D469-4FB6-AECE-1AB6572F56AF}" destId="{30CBA927-A7C4-4D5F-8F80-4AEFA73A0B06}" srcOrd="4" destOrd="0" presId="urn:microsoft.com/office/officeart/2008/layout/PictureStrips"/>
    <dgm:cxn modelId="{118F34E7-E1F3-4C9A-B6B3-3CD76698FB92}" type="presParOf" srcId="{30CBA927-A7C4-4D5F-8F80-4AEFA73A0B06}" destId="{1EF1A7DE-D5E7-47DC-95BE-8A646236532A}" srcOrd="0" destOrd="0" presId="urn:microsoft.com/office/officeart/2008/layout/PictureStrips"/>
    <dgm:cxn modelId="{A800806A-0644-43C6-9BAB-C2D79B4A123A}" type="presParOf" srcId="{30CBA927-A7C4-4D5F-8F80-4AEFA73A0B06}" destId="{B34A92F3-B046-4061-B89B-E28DDEECAFB7}" srcOrd="1" destOrd="0" presId="urn:microsoft.com/office/officeart/2008/layout/PictureStrips"/>
    <dgm:cxn modelId="{ADF89C15-E14D-429D-BF29-1E79ACB26967}" type="presParOf" srcId="{3E117EEB-D469-4FB6-AECE-1AB6572F56AF}" destId="{4ACF8A11-9715-4B4B-ADFD-1E6B4442E7F3}" srcOrd="5" destOrd="0" presId="urn:microsoft.com/office/officeart/2008/layout/PictureStrips"/>
    <dgm:cxn modelId="{0ED064E2-AEC5-4C3C-85C4-8697EE2A14EB}" type="presParOf" srcId="{3E117EEB-D469-4FB6-AECE-1AB6572F56AF}" destId="{7D8DC994-BC34-4096-93D8-C6A93899B880}" srcOrd="6" destOrd="0" presId="urn:microsoft.com/office/officeart/2008/layout/PictureStrips"/>
    <dgm:cxn modelId="{890105B3-B93B-445F-BC12-E3EBC9F9BA1C}" type="presParOf" srcId="{7D8DC994-BC34-4096-93D8-C6A93899B880}" destId="{9931A253-DB62-4EA2-9022-6A4FCF3DE12F}" srcOrd="0" destOrd="0" presId="urn:microsoft.com/office/officeart/2008/layout/PictureStrips"/>
    <dgm:cxn modelId="{810F8D81-CEEA-4F21-8FED-B301A167311F}" type="presParOf" srcId="{7D8DC994-BC34-4096-93D8-C6A93899B880}" destId="{9617F942-7582-4167-8771-F3603F75BCF2}" srcOrd="1" destOrd="0" presId="urn:microsoft.com/office/officeart/2008/layout/PictureStrips"/>
    <dgm:cxn modelId="{793691F8-F38C-4CEB-817E-6DA3D8BC4E4E}" type="presParOf" srcId="{3E117EEB-D469-4FB6-AECE-1AB6572F56AF}" destId="{9E3BCFCF-BB7C-4EE2-968B-8180D8A6DA20}" srcOrd="7" destOrd="0" presId="urn:microsoft.com/office/officeart/2008/layout/PictureStrips"/>
    <dgm:cxn modelId="{B91E11B3-A76D-4161-9DF2-7C40D71DD4C4}" type="presParOf" srcId="{3E117EEB-D469-4FB6-AECE-1AB6572F56AF}" destId="{9D80752B-9ECC-4095-87E4-C276556680FE}" srcOrd="8" destOrd="0" presId="urn:microsoft.com/office/officeart/2008/layout/PictureStrips"/>
    <dgm:cxn modelId="{8D454B9F-94B3-44FD-B7FC-8758562991DE}" type="presParOf" srcId="{9D80752B-9ECC-4095-87E4-C276556680FE}" destId="{3C959ED1-928F-4C7D-B80F-3C5D27ABDC0C}" srcOrd="0" destOrd="0" presId="urn:microsoft.com/office/officeart/2008/layout/PictureStrips"/>
    <dgm:cxn modelId="{671790CA-8D20-420D-8413-4C979B402342}" type="presParOf" srcId="{9D80752B-9ECC-4095-87E4-C276556680FE}" destId="{4DF458C5-3B6B-4CCE-ABB4-8F0C9543651A}" srcOrd="1" destOrd="0" presId="urn:microsoft.com/office/officeart/2008/layout/PictureStrips"/>
    <dgm:cxn modelId="{5D282ACA-7166-4F5A-B9F3-D952EB2F7F6E}" type="presParOf" srcId="{3E117EEB-D469-4FB6-AECE-1AB6572F56AF}" destId="{18E1E0B8-C148-4E64-A00B-AC246DF3ABF3}" srcOrd="9" destOrd="0" presId="urn:microsoft.com/office/officeart/2008/layout/PictureStrips"/>
    <dgm:cxn modelId="{E6D19D5A-B32D-4F4E-960F-36BA993A40D4}" type="presParOf" srcId="{3E117EEB-D469-4FB6-AECE-1AB6572F56AF}" destId="{4C44D229-9502-46BB-AEA2-3F7D6DF23E88}" srcOrd="10" destOrd="0" presId="urn:microsoft.com/office/officeart/2008/layout/PictureStrips"/>
    <dgm:cxn modelId="{86B8E3C5-9DCD-41B2-832F-2624F4E7321C}" type="presParOf" srcId="{4C44D229-9502-46BB-AEA2-3F7D6DF23E88}" destId="{37E8E48B-B75A-4A95-A575-0D34073FC253}" srcOrd="0" destOrd="0" presId="urn:microsoft.com/office/officeart/2008/layout/PictureStrips"/>
    <dgm:cxn modelId="{BEF71DC9-EA00-4DA3-A0E0-50859A389B17}" type="presParOf" srcId="{4C44D229-9502-46BB-AEA2-3F7D6DF23E88}" destId="{F9D3F518-23B2-456C-905A-7B080A20C1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282336-E69C-49DA-95E6-46F0433AC548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E04C5-558E-4CA0-A004-7327F4ADB975}">
      <dgm:prSet phldrT="[טקסט]"/>
      <dgm:spPr/>
      <dgm:t>
        <a:bodyPr/>
        <a:lstStyle/>
        <a:p>
          <a:r>
            <a:rPr lang="he-IL" dirty="0" smtClean="0"/>
            <a:t> </a:t>
          </a:r>
          <a:r>
            <a:rPr lang="he-IL" b="1" dirty="0" smtClean="0"/>
            <a:t>תכנון מסלולים</a:t>
          </a:r>
          <a:endParaRPr lang="en-US" b="1" dirty="0"/>
        </a:p>
      </dgm:t>
    </dgm:pt>
    <dgm:pt modelId="{5A1C35E6-9F8E-421F-B348-F396F5D19A78}" type="parTrans" cxnId="{65727DE3-273F-4637-A672-EC9E7717F549}">
      <dgm:prSet/>
      <dgm:spPr/>
      <dgm:t>
        <a:bodyPr/>
        <a:lstStyle/>
        <a:p>
          <a:endParaRPr lang="en-US"/>
        </a:p>
      </dgm:t>
    </dgm:pt>
    <dgm:pt modelId="{ED897B65-8C83-4EEB-94A3-7412430E231E}" type="sibTrans" cxnId="{65727DE3-273F-4637-A672-EC9E7717F549}">
      <dgm:prSet/>
      <dgm:spPr/>
      <dgm:t>
        <a:bodyPr/>
        <a:lstStyle/>
        <a:p>
          <a:endParaRPr lang="en-US"/>
        </a:p>
      </dgm:t>
    </dgm:pt>
    <dgm:pt modelId="{44EA34DA-BA4C-4ACD-9D39-6D7D7D462661}">
      <dgm:prSet phldrT="[טקסט]"/>
      <dgm:spPr/>
      <dgm:t>
        <a:bodyPr/>
        <a:lstStyle/>
        <a:p>
          <a:pPr rtl="1"/>
          <a:r>
            <a:rPr lang="he-IL" dirty="0" smtClean="0"/>
            <a:t>תכנון מסלולים אופטימאליים</a:t>
          </a:r>
          <a:endParaRPr lang="en-US" dirty="0"/>
        </a:p>
      </dgm:t>
    </dgm:pt>
    <dgm:pt modelId="{377B9886-E2A6-4442-805E-F1D02E49F9E0}" type="parTrans" cxnId="{B99589F8-601D-48DB-B3B6-11B542C18404}">
      <dgm:prSet/>
      <dgm:spPr/>
      <dgm:t>
        <a:bodyPr/>
        <a:lstStyle/>
        <a:p>
          <a:endParaRPr lang="en-US"/>
        </a:p>
      </dgm:t>
    </dgm:pt>
    <dgm:pt modelId="{09D362A2-EA3C-48C9-A89E-D4EBD1BB88B8}" type="sibTrans" cxnId="{B99589F8-601D-48DB-B3B6-11B542C18404}">
      <dgm:prSet/>
      <dgm:spPr/>
      <dgm:t>
        <a:bodyPr/>
        <a:lstStyle/>
        <a:p>
          <a:endParaRPr lang="en-US"/>
        </a:p>
      </dgm:t>
    </dgm:pt>
    <dgm:pt modelId="{0E2D959F-B69E-45D7-B5B8-9D437B49213A}">
      <dgm:prSet phldrT="[טקסט]"/>
      <dgm:spPr/>
      <dgm:t>
        <a:bodyPr/>
        <a:lstStyle/>
        <a:p>
          <a:r>
            <a:rPr lang="he-IL" b="1" dirty="0" smtClean="0"/>
            <a:t>תכנון העמסה</a:t>
          </a:r>
          <a:endParaRPr lang="en-US" b="1" dirty="0"/>
        </a:p>
      </dgm:t>
    </dgm:pt>
    <dgm:pt modelId="{E97F6185-2850-4856-9AF8-CFC4724412DC}" type="parTrans" cxnId="{80619E6C-C823-4003-931D-EE3CC6FF3D00}">
      <dgm:prSet/>
      <dgm:spPr/>
      <dgm:t>
        <a:bodyPr/>
        <a:lstStyle/>
        <a:p>
          <a:endParaRPr lang="en-US"/>
        </a:p>
      </dgm:t>
    </dgm:pt>
    <dgm:pt modelId="{87ADBA84-EC6E-49B1-B439-3EB5D0B82167}" type="sibTrans" cxnId="{80619E6C-C823-4003-931D-EE3CC6FF3D00}">
      <dgm:prSet/>
      <dgm:spPr/>
      <dgm:t>
        <a:bodyPr/>
        <a:lstStyle/>
        <a:p>
          <a:endParaRPr lang="en-US"/>
        </a:p>
      </dgm:t>
    </dgm:pt>
    <dgm:pt modelId="{A4C4B907-1D5C-4C6C-994A-B02C7C0A7251}">
      <dgm:prSet phldrT="[טקסט]"/>
      <dgm:spPr/>
      <dgm:t>
        <a:bodyPr/>
        <a:lstStyle/>
        <a:p>
          <a:pPr rtl="1"/>
          <a:r>
            <a:rPr lang="he-IL" dirty="0" smtClean="0"/>
            <a:t>בחינת קיבולת הרכב בכל מסלול </a:t>
          </a:r>
          <a:endParaRPr lang="en-US" dirty="0"/>
        </a:p>
      </dgm:t>
    </dgm:pt>
    <dgm:pt modelId="{F1D47535-63AD-4C59-A0E7-C0F9147E9A38}" type="parTrans" cxnId="{64D7E615-3EB9-462F-8852-26B4B6250796}">
      <dgm:prSet/>
      <dgm:spPr/>
      <dgm:t>
        <a:bodyPr/>
        <a:lstStyle/>
        <a:p>
          <a:endParaRPr lang="en-US"/>
        </a:p>
      </dgm:t>
    </dgm:pt>
    <dgm:pt modelId="{021F3DB5-7331-48D2-88A0-FD2305DF6E9C}" type="sibTrans" cxnId="{64D7E615-3EB9-462F-8852-26B4B6250796}">
      <dgm:prSet/>
      <dgm:spPr/>
      <dgm:t>
        <a:bodyPr/>
        <a:lstStyle/>
        <a:p>
          <a:endParaRPr lang="en-US"/>
        </a:p>
      </dgm:t>
    </dgm:pt>
    <dgm:pt modelId="{CFB973C7-2155-40D5-A150-67204AC59010}">
      <dgm:prSet phldrT="[טקסט]"/>
      <dgm:spPr/>
      <dgm:t>
        <a:bodyPr/>
        <a:lstStyle/>
        <a:p>
          <a:r>
            <a:rPr lang="he-IL" b="1" dirty="0" smtClean="0"/>
            <a:t>עדכון מסלולים</a:t>
          </a:r>
          <a:endParaRPr lang="en-US" b="1" dirty="0"/>
        </a:p>
      </dgm:t>
    </dgm:pt>
    <dgm:pt modelId="{A3C5B221-900B-4AB0-9903-4C65F1CBCE4B}" type="parTrans" cxnId="{5CA70EA3-321D-4C43-A051-28BCF759DC7E}">
      <dgm:prSet/>
      <dgm:spPr/>
      <dgm:t>
        <a:bodyPr/>
        <a:lstStyle/>
        <a:p>
          <a:endParaRPr lang="en-US"/>
        </a:p>
      </dgm:t>
    </dgm:pt>
    <dgm:pt modelId="{B7525ECA-BB76-40CF-97AC-35662911D12D}" type="sibTrans" cxnId="{5CA70EA3-321D-4C43-A051-28BCF759DC7E}">
      <dgm:prSet/>
      <dgm:spPr/>
      <dgm:t>
        <a:bodyPr/>
        <a:lstStyle/>
        <a:p>
          <a:endParaRPr lang="en-US"/>
        </a:p>
      </dgm:t>
    </dgm:pt>
    <dgm:pt modelId="{49B08F7B-B759-4CEF-A51D-720F77961932}">
      <dgm:prSet phldrT="[טקסט]"/>
      <dgm:spPr/>
      <dgm:t>
        <a:bodyPr/>
        <a:lstStyle/>
        <a:p>
          <a:pPr rtl="1"/>
          <a:r>
            <a:rPr lang="he-IL" dirty="0" smtClean="0"/>
            <a:t>המשך תכנון מסלולים אופטימליים על סמך משוב מתמשך ממודול תכנון ההעמסה</a:t>
          </a:r>
          <a:endParaRPr lang="en-US" dirty="0"/>
        </a:p>
      </dgm:t>
    </dgm:pt>
    <dgm:pt modelId="{7917A54F-5385-4368-98CE-7D0DC966DE76}" type="parTrans" cxnId="{351DCB66-859E-43BA-B26C-D8D36F557BDF}">
      <dgm:prSet/>
      <dgm:spPr/>
      <dgm:t>
        <a:bodyPr/>
        <a:lstStyle/>
        <a:p>
          <a:endParaRPr lang="en-US"/>
        </a:p>
      </dgm:t>
    </dgm:pt>
    <dgm:pt modelId="{37BCB454-BB9D-4EF9-9B6E-D0065AF715B3}" type="sibTrans" cxnId="{351DCB66-859E-43BA-B26C-D8D36F557BDF}">
      <dgm:prSet/>
      <dgm:spPr/>
      <dgm:t>
        <a:bodyPr/>
        <a:lstStyle/>
        <a:p>
          <a:endParaRPr lang="en-US"/>
        </a:p>
      </dgm:t>
    </dgm:pt>
    <dgm:pt modelId="{2389565B-1B14-4697-9537-758BD663A669}" type="pres">
      <dgm:prSet presAssocID="{72282336-E69C-49DA-95E6-46F0433AC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E44DE29-9B8F-416D-B2A5-9B9FF1CE97D6}" type="pres">
      <dgm:prSet presAssocID="{1BCE04C5-558E-4CA0-A004-7327F4ADB97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F65774-FF9D-4645-B4FD-71FFE6B47144}" type="pres">
      <dgm:prSet presAssocID="{ED897B65-8C83-4EEB-94A3-7412430E231E}" presName="sibTrans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1BF6B110-24BE-487C-8C18-2E1DD7652797}" type="pres">
      <dgm:prSet presAssocID="{ED897B65-8C83-4EEB-94A3-7412430E231E}" presName="connectorText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D5E9BAEB-BA4C-4084-AE3D-ECF1CC035E42}" type="pres">
      <dgm:prSet presAssocID="{0E2D959F-B69E-45D7-B5B8-9D437B4921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5D78105-F883-4173-8510-5775116A062C}" type="pres">
      <dgm:prSet presAssocID="{87ADBA84-EC6E-49B1-B439-3EB5D0B82167}" presName="sibTrans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44B6DB6E-DBA2-4E9B-8FCD-7DB2665C6484}" type="pres">
      <dgm:prSet presAssocID="{87ADBA84-EC6E-49B1-B439-3EB5D0B82167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97099E86-70A9-4FC9-9A52-EAF085562D7B}" type="pres">
      <dgm:prSet presAssocID="{CFB973C7-2155-40D5-A150-67204AC590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F61EFD0-52D4-46F8-BCF7-220482308DA1}" type="presOf" srcId="{0E2D959F-B69E-45D7-B5B8-9D437B49213A}" destId="{D5E9BAEB-BA4C-4084-AE3D-ECF1CC035E42}" srcOrd="0" destOrd="0" presId="urn:microsoft.com/office/officeart/2005/8/layout/process1"/>
    <dgm:cxn modelId="{5F28ADAE-D90D-4DE4-AFBA-94CCDD0FED9F}" type="presOf" srcId="{CFB973C7-2155-40D5-A150-67204AC59010}" destId="{97099E86-70A9-4FC9-9A52-EAF085562D7B}" srcOrd="0" destOrd="0" presId="urn:microsoft.com/office/officeart/2005/8/layout/process1"/>
    <dgm:cxn modelId="{FF875B33-AE69-4E86-8A09-DC3FD15C19FB}" type="presOf" srcId="{72282336-E69C-49DA-95E6-46F0433AC548}" destId="{2389565B-1B14-4697-9537-758BD663A669}" srcOrd="0" destOrd="0" presId="urn:microsoft.com/office/officeart/2005/8/layout/process1"/>
    <dgm:cxn modelId="{64D7E615-3EB9-462F-8852-26B4B6250796}" srcId="{0E2D959F-B69E-45D7-B5B8-9D437B49213A}" destId="{A4C4B907-1D5C-4C6C-994A-B02C7C0A7251}" srcOrd="0" destOrd="0" parTransId="{F1D47535-63AD-4C59-A0E7-C0F9147E9A38}" sibTransId="{021F3DB5-7331-48D2-88A0-FD2305DF6E9C}"/>
    <dgm:cxn modelId="{5FC7036C-E969-43B3-B60D-72749D869ED8}" type="presOf" srcId="{A4C4B907-1D5C-4C6C-994A-B02C7C0A7251}" destId="{D5E9BAEB-BA4C-4084-AE3D-ECF1CC035E42}" srcOrd="0" destOrd="1" presId="urn:microsoft.com/office/officeart/2005/8/layout/process1"/>
    <dgm:cxn modelId="{65727DE3-273F-4637-A672-EC9E7717F549}" srcId="{72282336-E69C-49DA-95E6-46F0433AC548}" destId="{1BCE04C5-558E-4CA0-A004-7327F4ADB975}" srcOrd="0" destOrd="0" parTransId="{5A1C35E6-9F8E-421F-B348-F396F5D19A78}" sibTransId="{ED897B65-8C83-4EEB-94A3-7412430E231E}"/>
    <dgm:cxn modelId="{80619E6C-C823-4003-931D-EE3CC6FF3D00}" srcId="{72282336-E69C-49DA-95E6-46F0433AC548}" destId="{0E2D959F-B69E-45D7-B5B8-9D437B49213A}" srcOrd="1" destOrd="0" parTransId="{E97F6185-2850-4856-9AF8-CFC4724412DC}" sibTransId="{87ADBA84-EC6E-49B1-B439-3EB5D0B82167}"/>
    <dgm:cxn modelId="{AFE52B1C-CDDC-4903-952D-F42E49FAA5BF}" type="presOf" srcId="{44EA34DA-BA4C-4ACD-9D39-6D7D7D462661}" destId="{AE44DE29-9B8F-416D-B2A5-9B9FF1CE97D6}" srcOrd="0" destOrd="1" presId="urn:microsoft.com/office/officeart/2005/8/layout/process1"/>
    <dgm:cxn modelId="{5CA70EA3-321D-4C43-A051-28BCF759DC7E}" srcId="{72282336-E69C-49DA-95E6-46F0433AC548}" destId="{CFB973C7-2155-40D5-A150-67204AC59010}" srcOrd="2" destOrd="0" parTransId="{A3C5B221-900B-4AB0-9903-4C65F1CBCE4B}" sibTransId="{B7525ECA-BB76-40CF-97AC-35662911D12D}"/>
    <dgm:cxn modelId="{D2D9FA8B-0880-4D34-B1EF-C484CA323E37}" type="presOf" srcId="{87ADBA84-EC6E-49B1-B439-3EB5D0B82167}" destId="{85D78105-F883-4173-8510-5775116A062C}" srcOrd="0" destOrd="0" presId="urn:microsoft.com/office/officeart/2005/8/layout/process1"/>
    <dgm:cxn modelId="{351DCB66-859E-43BA-B26C-D8D36F557BDF}" srcId="{CFB973C7-2155-40D5-A150-67204AC59010}" destId="{49B08F7B-B759-4CEF-A51D-720F77961932}" srcOrd="0" destOrd="0" parTransId="{7917A54F-5385-4368-98CE-7D0DC966DE76}" sibTransId="{37BCB454-BB9D-4EF9-9B6E-D0065AF715B3}"/>
    <dgm:cxn modelId="{B99589F8-601D-48DB-B3B6-11B542C18404}" srcId="{1BCE04C5-558E-4CA0-A004-7327F4ADB975}" destId="{44EA34DA-BA4C-4ACD-9D39-6D7D7D462661}" srcOrd="0" destOrd="0" parTransId="{377B9886-E2A6-4442-805E-F1D02E49F9E0}" sibTransId="{09D362A2-EA3C-48C9-A89E-D4EBD1BB88B8}"/>
    <dgm:cxn modelId="{4507A1C4-2D73-4488-B437-CE5BBEECE871}" type="presOf" srcId="{87ADBA84-EC6E-49B1-B439-3EB5D0B82167}" destId="{44B6DB6E-DBA2-4E9B-8FCD-7DB2665C6484}" srcOrd="1" destOrd="0" presId="urn:microsoft.com/office/officeart/2005/8/layout/process1"/>
    <dgm:cxn modelId="{BB3AB825-59CA-4B51-95F1-D5F9CE87C756}" type="presOf" srcId="{ED897B65-8C83-4EEB-94A3-7412430E231E}" destId="{5EF65774-FF9D-4645-B4FD-71FFE6B47144}" srcOrd="0" destOrd="0" presId="urn:microsoft.com/office/officeart/2005/8/layout/process1"/>
    <dgm:cxn modelId="{82E90D2D-E84F-4DC9-88F2-CBA6A666477E}" type="presOf" srcId="{1BCE04C5-558E-4CA0-A004-7327F4ADB975}" destId="{AE44DE29-9B8F-416D-B2A5-9B9FF1CE97D6}" srcOrd="0" destOrd="0" presId="urn:microsoft.com/office/officeart/2005/8/layout/process1"/>
    <dgm:cxn modelId="{E873CAFA-7DD6-44CD-BD65-AFE76632A1E1}" type="presOf" srcId="{ED897B65-8C83-4EEB-94A3-7412430E231E}" destId="{1BF6B110-24BE-487C-8C18-2E1DD7652797}" srcOrd="1" destOrd="0" presId="urn:microsoft.com/office/officeart/2005/8/layout/process1"/>
    <dgm:cxn modelId="{CBB4DFBC-5988-4FD6-BA32-740A53C7E600}" type="presOf" srcId="{49B08F7B-B759-4CEF-A51D-720F77961932}" destId="{97099E86-70A9-4FC9-9A52-EAF085562D7B}" srcOrd="0" destOrd="1" presId="urn:microsoft.com/office/officeart/2005/8/layout/process1"/>
    <dgm:cxn modelId="{A0806A30-C3ED-42D4-8D28-2C502AB40313}" type="presParOf" srcId="{2389565B-1B14-4697-9537-758BD663A669}" destId="{AE44DE29-9B8F-416D-B2A5-9B9FF1CE97D6}" srcOrd="0" destOrd="0" presId="urn:microsoft.com/office/officeart/2005/8/layout/process1"/>
    <dgm:cxn modelId="{BE2A358D-44F0-44CC-ADC3-B7CB69D35E93}" type="presParOf" srcId="{2389565B-1B14-4697-9537-758BD663A669}" destId="{5EF65774-FF9D-4645-B4FD-71FFE6B47144}" srcOrd="1" destOrd="0" presId="urn:microsoft.com/office/officeart/2005/8/layout/process1"/>
    <dgm:cxn modelId="{D6488AA2-1A7E-47CE-BCAF-CBB7EBBB5E00}" type="presParOf" srcId="{5EF65774-FF9D-4645-B4FD-71FFE6B47144}" destId="{1BF6B110-24BE-487C-8C18-2E1DD7652797}" srcOrd="0" destOrd="0" presId="urn:microsoft.com/office/officeart/2005/8/layout/process1"/>
    <dgm:cxn modelId="{302953E1-773A-4242-8FC8-6C4E7B279216}" type="presParOf" srcId="{2389565B-1B14-4697-9537-758BD663A669}" destId="{D5E9BAEB-BA4C-4084-AE3D-ECF1CC035E42}" srcOrd="2" destOrd="0" presId="urn:microsoft.com/office/officeart/2005/8/layout/process1"/>
    <dgm:cxn modelId="{C845F84C-DA92-46F8-AAC3-DEB40C44BDC7}" type="presParOf" srcId="{2389565B-1B14-4697-9537-758BD663A669}" destId="{85D78105-F883-4173-8510-5775116A062C}" srcOrd="3" destOrd="0" presId="urn:microsoft.com/office/officeart/2005/8/layout/process1"/>
    <dgm:cxn modelId="{8506B56D-A85A-4B4C-8F9B-7F81129E2F4E}" type="presParOf" srcId="{85D78105-F883-4173-8510-5775116A062C}" destId="{44B6DB6E-DBA2-4E9B-8FCD-7DB2665C6484}" srcOrd="0" destOrd="0" presId="urn:microsoft.com/office/officeart/2005/8/layout/process1"/>
    <dgm:cxn modelId="{A88C66AF-AFCA-46D0-9401-F16EFB5D3846}" type="presParOf" srcId="{2389565B-1B14-4697-9537-758BD663A669}" destId="{97099E86-70A9-4FC9-9A52-EAF085562D7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451EF-0562-40C2-A50A-C37BE395BFA5}">
      <dsp:nvSpPr>
        <dsp:cNvPr id="0" name=""/>
        <dsp:cNvSpPr/>
      </dsp:nvSpPr>
      <dsp:spPr>
        <a:xfrm>
          <a:off x="3668985" y="2297385"/>
          <a:ext cx="1348829" cy="13488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i="0" kern="1200" dirty="0"/>
        </a:p>
      </dsp:txBody>
      <dsp:txXfrm>
        <a:off x="3866516" y="2494916"/>
        <a:ext cx="953767" cy="953767"/>
      </dsp:txXfrm>
    </dsp:sp>
    <dsp:sp modelId="{5043DF02-1512-409A-8222-535006871605}">
      <dsp:nvSpPr>
        <dsp:cNvPr id="0" name=""/>
        <dsp:cNvSpPr/>
      </dsp:nvSpPr>
      <dsp:spPr>
        <a:xfrm rot="16200000">
          <a:off x="3872117" y="1812127"/>
          <a:ext cx="94256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42565" y="13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19835" y="1802538"/>
        <a:ext cx="47128" cy="47128"/>
      </dsp:txXfrm>
    </dsp:sp>
    <dsp:sp modelId="{E4C0A0FF-EA87-48DD-B43A-53BFC3175F8B}">
      <dsp:nvSpPr>
        <dsp:cNvPr id="0" name=""/>
        <dsp:cNvSpPr/>
      </dsp:nvSpPr>
      <dsp:spPr>
        <a:xfrm>
          <a:off x="3668985" y="5990"/>
          <a:ext cx="1348829" cy="1348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i="0" kern="1200" dirty="0" smtClean="0"/>
            <a:t>הגבלת כניסת רכב לחצר הלקוח </a:t>
          </a:r>
          <a:endParaRPr lang="en-US" sz="1800" b="0" i="0" kern="1200" dirty="0"/>
        </a:p>
      </dsp:txBody>
      <dsp:txXfrm>
        <a:off x="3866516" y="203521"/>
        <a:ext cx="953767" cy="953767"/>
      </dsp:txXfrm>
    </dsp:sp>
    <dsp:sp modelId="{7BF8F443-2370-4DE3-9DE4-77141A2D0BD5}">
      <dsp:nvSpPr>
        <dsp:cNvPr id="0" name=""/>
        <dsp:cNvSpPr/>
      </dsp:nvSpPr>
      <dsp:spPr>
        <a:xfrm rot="13473769">
          <a:off x="3004581" y="2132901"/>
          <a:ext cx="1002417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002417" y="13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480729" y="2121815"/>
        <a:ext cx="50120" cy="50120"/>
      </dsp:txXfrm>
    </dsp:sp>
    <dsp:sp modelId="{AD976929-4E9E-4417-90E2-B60D8C3922B5}">
      <dsp:nvSpPr>
        <dsp:cNvPr id="0" name=""/>
        <dsp:cNvSpPr/>
      </dsp:nvSpPr>
      <dsp:spPr>
        <a:xfrm>
          <a:off x="1993765" y="647537"/>
          <a:ext cx="1348829" cy="1348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i="0" kern="1200" dirty="0" smtClean="0"/>
            <a:t>סוג הסחורה וגודל המטען</a:t>
          </a:r>
          <a:endParaRPr lang="en-US" sz="1800" b="0" i="0" kern="1200" dirty="0"/>
        </a:p>
      </dsp:txBody>
      <dsp:txXfrm>
        <a:off x="2191296" y="845068"/>
        <a:ext cx="953767" cy="953767"/>
      </dsp:txXfrm>
    </dsp:sp>
    <dsp:sp modelId="{A0D50E24-0117-4C96-AE5B-2A227999B366}">
      <dsp:nvSpPr>
        <dsp:cNvPr id="0" name=""/>
        <dsp:cNvSpPr/>
      </dsp:nvSpPr>
      <dsp:spPr>
        <a:xfrm rot="10800000">
          <a:off x="2726419" y="2957825"/>
          <a:ext cx="94256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42565" y="13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174138" y="2948235"/>
        <a:ext cx="47128" cy="47128"/>
      </dsp:txXfrm>
    </dsp:sp>
    <dsp:sp modelId="{3CF648DB-8824-4E6C-B7CB-8C089DC309C7}">
      <dsp:nvSpPr>
        <dsp:cNvPr id="0" name=""/>
        <dsp:cNvSpPr/>
      </dsp:nvSpPr>
      <dsp:spPr>
        <a:xfrm>
          <a:off x="1377590" y="2297385"/>
          <a:ext cx="1348829" cy="1348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i="0" kern="1200" dirty="0" smtClean="0"/>
            <a:t>הרשאות כניסה של נהגים ללקוחות</a:t>
          </a:r>
          <a:endParaRPr lang="en-US" sz="1800" b="0" i="0" kern="1200" dirty="0"/>
        </a:p>
      </dsp:txBody>
      <dsp:txXfrm>
        <a:off x="1575121" y="2494916"/>
        <a:ext cx="953767" cy="953767"/>
      </dsp:txXfrm>
    </dsp:sp>
    <dsp:sp modelId="{2004ADF7-5261-43FF-9F6F-CF0924EF2874}">
      <dsp:nvSpPr>
        <dsp:cNvPr id="0" name=""/>
        <dsp:cNvSpPr/>
      </dsp:nvSpPr>
      <dsp:spPr>
        <a:xfrm rot="8100000">
          <a:off x="3061986" y="3767955"/>
          <a:ext cx="94256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42565" y="13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509705" y="3758366"/>
        <a:ext cx="47128" cy="47128"/>
      </dsp:txXfrm>
    </dsp:sp>
    <dsp:sp modelId="{3267ADA6-D55C-4860-B0A1-36BF45110BB5}">
      <dsp:nvSpPr>
        <dsp:cNvPr id="0" name=""/>
        <dsp:cNvSpPr/>
      </dsp:nvSpPr>
      <dsp:spPr>
        <a:xfrm>
          <a:off x="2048724" y="3917646"/>
          <a:ext cx="1348829" cy="1348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i="0" kern="1200" smtClean="0"/>
            <a:t>שעות עבודה נהגים</a:t>
          </a:r>
          <a:endParaRPr lang="en-US" sz="1800" b="0" i="0" kern="1200"/>
        </a:p>
      </dsp:txBody>
      <dsp:txXfrm>
        <a:off x="2246255" y="4115177"/>
        <a:ext cx="953767" cy="953767"/>
      </dsp:txXfrm>
    </dsp:sp>
    <dsp:sp modelId="{C23CE3AB-D849-4296-B79B-8D88531E7DDD}">
      <dsp:nvSpPr>
        <dsp:cNvPr id="0" name=""/>
        <dsp:cNvSpPr/>
      </dsp:nvSpPr>
      <dsp:spPr>
        <a:xfrm rot="5400000">
          <a:off x="3872117" y="4103522"/>
          <a:ext cx="94256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42565" y="13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19835" y="4093933"/>
        <a:ext cx="47128" cy="47128"/>
      </dsp:txXfrm>
    </dsp:sp>
    <dsp:sp modelId="{6D9B84A9-4D89-4B53-B7F4-6E9302FAE09C}">
      <dsp:nvSpPr>
        <dsp:cNvPr id="0" name=""/>
        <dsp:cNvSpPr/>
      </dsp:nvSpPr>
      <dsp:spPr>
        <a:xfrm>
          <a:off x="3668985" y="4588780"/>
          <a:ext cx="1348829" cy="1348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i="0" kern="1200" dirty="0" smtClean="0"/>
            <a:t>חלונות זמן הגעה</a:t>
          </a:r>
          <a:endParaRPr lang="en-US" sz="1800" b="0" i="0" kern="1200" dirty="0"/>
        </a:p>
      </dsp:txBody>
      <dsp:txXfrm>
        <a:off x="3866516" y="4786311"/>
        <a:ext cx="953767" cy="953767"/>
      </dsp:txXfrm>
    </dsp:sp>
    <dsp:sp modelId="{61ADBD5D-458A-4BD5-9FB4-A1E509D98CD9}">
      <dsp:nvSpPr>
        <dsp:cNvPr id="0" name=""/>
        <dsp:cNvSpPr/>
      </dsp:nvSpPr>
      <dsp:spPr>
        <a:xfrm rot="2700000">
          <a:off x="4682247" y="3767955"/>
          <a:ext cx="94256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42565" y="13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29966" y="3758366"/>
        <a:ext cx="47128" cy="47128"/>
      </dsp:txXfrm>
    </dsp:sp>
    <dsp:sp modelId="{C8FF8A38-C709-4A88-B01F-A03B762A217A}">
      <dsp:nvSpPr>
        <dsp:cNvPr id="0" name=""/>
        <dsp:cNvSpPr/>
      </dsp:nvSpPr>
      <dsp:spPr>
        <a:xfrm>
          <a:off x="5289246" y="3917646"/>
          <a:ext cx="1348829" cy="1348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i="0" kern="1200" dirty="0" smtClean="0"/>
            <a:t>גודל רכב</a:t>
          </a:r>
          <a:endParaRPr lang="en-US" sz="1800" b="0" i="0" kern="1200" dirty="0"/>
        </a:p>
      </dsp:txBody>
      <dsp:txXfrm>
        <a:off x="5486777" y="4115177"/>
        <a:ext cx="953767" cy="953767"/>
      </dsp:txXfrm>
    </dsp:sp>
    <dsp:sp modelId="{2C59F88E-4760-42A9-A50E-6DFA1C22DB2C}">
      <dsp:nvSpPr>
        <dsp:cNvPr id="0" name=""/>
        <dsp:cNvSpPr/>
      </dsp:nvSpPr>
      <dsp:spPr>
        <a:xfrm>
          <a:off x="5017814" y="2957825"/>
          <a:ext cx="94256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42565" y="13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65533" y="2948235"/>
        <a:ext cx="47128" cy="47128"/>
      </dsp:txXfrm>
    </dsp:sp>
    <dsp:sp modelId="{2D429C81-68F2-4637-BA48-AEAA6663B3E3}">
      <dsp:nvSpPr>
        <dsp:cNvPr id="0" name=""/>
        <dsp:cNvSpPr/>
      </dsp:nvSpPr>
      <dsp:spPr>
        <a:xfrm>
          <a:off x="5960380" y="2297385"/>
          <a:ext cx="1348829" cy="1348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i="0" kern="1200" dirty="0" smtClean="0"/>
            <a:t>ציוד נדרש ברכב </a:t>
          </a:r>
          <a:endParaRPr lang="en-US" sz="1800" b="0" i="0" kern="1200" dirty="0"/>
        </a:p>
      </dsp:txBody>
      <dsp:txXfrm>
        <a:off x="6157911" y="2494916"/>
        <a:ext cx="953767" cy="953767"/>
      </dsp:txXfrm>
    </dsp:sp>
    <dsp:sp modelId="{D475A6CC-1552-484F-BFA6-8BBC83032145}">
      <dsp:nvSpPr>
        <dsp:cNvPr id="0" name=""/>
        <dsp:cNvSpPr/>
      </dsp:nvSpPr>
      <dsp:spPr>
        <a:xfrm rot="18900000">
          <a:off x="4682247" y="2147694"/>
          <a:ext cx="94256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42565" y="13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29966" y="2138105"/>
        <a:ext cx="47128" cy="47128"/>
      </dsp:txXfrm>
    </dsp:sp>
    <dsp:sp modelId="{A7498AEC-96DC-424B-A559-66D6DA8434F4}">
      <dsp:nvSpPr>
        <dsp:cNvPr id="0" name=""/>
        <dsp:cNvSpPr/>
      </dsp:nvSpPr>
      <dsp:spPr>
        <a:xfrm>
          <a:off x="5289246" y="677124"/>
          <a:ext cx="1348829" cy="1348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i="0" kern="1200" dirty="0" smtClean="0"/>
            <a:t>משקל מורשה להובלה</a:t>
          </a:r>
          <a:endParaRPr lang="en-US" sz="1800" b="0" i="0" kern="1200" dirty="0"/>
        </a:p>
      </dsp:txBody>
      <dsp:txXfrm>
        <a:off x="5486777" y="874655"/>
        <a:ext cx="953767" cy="953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93AF9-6AB6-4359-956D-F7BA2D7C8D35}">
      <dsp:nvSpPr>
        <dsp:cNvPr id="0" name=""/>
        <dsp:cNvSpPr/>
      </dsp:nvSpPr>
      <dsp:spPr>
        <a:xfrm>
          <a:off x="5446588" y="2852"/>
          <a:ext cx="2346647" cy="1407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תכנון דינמי של משימות הפצה ואיסוף</a:t>
          </a:r>
          <a:endParaRPr lang="en-US" sz="2000" b="1" kern="1200" dirty="0"/>
        </a:p>
      </dsp:txBody>
      <dsp:txXfrm>
        <a:off x="5446588" y="2852"/>
        <a:ext cx="2346647" cy="1407988"/>
      </dsp:txXfrm>
    </dsp:sp>
    <dsp:sp modelId="{B0521E48-7FCD-4E6A-AEE2-E46E937337F5}">
      <dsp:nvSpPr>
        <dsp:cNvPr id="0" name=""/>
        <dsp:cNvSpPr/>
      </dsp:nvSpPr>
      <dsp:spPr>
        <a:xfrm>
          <a:off x="2865276" y="2852"/>
          <a:ext cx="2346647" cy="1407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התחשבות במגוון אילוצים להשגת תכנית הובלות אופטימאלית </a:t>
          </a:r>
          <a:endParaRPr lang="en-US" sz="2000" b="1" kern="1200" dirty="0"/>
        </a:p>
      </dsp:txBody>
      <dsp:txXfrm>
        <a:off x="2865276" y="2852"/>
        <a:ext cx="2346647" cy="1407988"/>
      </dsp:txXfrm>
    </dsp:sp>
    <dsp:sp modelId="{90273F05-1FED-4A85-9ABB-9CEB017746B3}">
      <dsp:nvSpPr>
        <dsp:cNvPr id="0" name=""/>
        <dsp:cNvSpPr/>
      </dsp:nvSpPr>
      <dsp:spPr>
        <a:xfrm>
          <a:off x="283964" y="2852"/>
          <a:ext cx="2346647" cy="1407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שיגור משימות שמתקבלות במהלך יום העבודה לתוכנית הנהג</a:t>
          </a:r>
          <a:endParaRPr lang="en-US" sz="2000" b="1" kern="1200" dirty="0"/>
        </a:p>
      </dsp:txBody>
      <dsp:txXfrm>
        <a:off x="283964" y="2852"/>
        <a:ext cx="2346647" cy="1407988"/>
      </dsp:txXfrm>
    </dsp:sp>
    <dsp:sp modelId="{4694A986-632F-4BDD-984D-6AE92F8BAA7A}">
      <dsp:nvSpPr>
        <dsp:cNvPr id="0" name=""/>
        <dsp:cNvSpPr/>
      </dsp:nvSpPr>
      <dsp:spPr>
        <a:xfrm>
          <a:off x="5446588" y="1645505"/>
          <a:ext cx="2346647" cy="1407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שינוי תכנית העבודה של הנהג במהלך יום העבודה</a:t>
          </a:r>
          <a:endParaRPr lang="en-US" sz="2000" b="1" kern="1200" dirty="0"/>
        </a:p>
      </dsp:txBody>
      <dsp:txXfrm>
        <a:off x="5446588" y="1645505"/>
        <a:ext cx="2346647" cy="1407988"/>
      </dsp:txXfrm>
    </dsp:sp>
    <dsp:sp modelId="{2C15A4C5-2EDE-419A-B1A5-DE96C4410D75}">
      <dsp:nvSpPr>
        <dsp:cNvPr id="0" name=""/>
        <dsp:cNvSpPr/>
      </dsp:nvSpPr>
      <dsp:spPr>
        <a:xfrm>
          <a:off x="2865276" y="1645505"/>
          <a:ext cx="2346647" cy="1407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בקרת ביצוע המשימות במהלך יום העבודה –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ביצוע מול תכנון</a:t>
          </a:r>
          <a:endParaRPr lang="en-US" sz="2000" b="1" kern="1200" dirty="0"/>
        </a:p>
      </dsp:txBody>
      <dsp:txXfrm>
        <a:off x="2865276" y="1645505"/>
        <a:ext cx="2346647" cy="1407988"/>
      </dsp:txXfrm>
    </dsp:sp>
    <dsp:sp modelId="{0DD12E0A-FC9A-40B3-BE56-6005535FD7D4}">
      <dsp:nvSpPr>
        <dsp:cNvPr id="0" name=""/>
        <dsp:cNvSpPr/>
      </dsp:nvSpPr>
      <dsp:spPr>
        <a:xfrm>
          <a:off x="283964" y="1645505"/>
          <a:ext cx="2346647" cy="1407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קבלת סטאטוסים על ביצוע או על אי ביצוע </a:t>
          </a:r>
          <a:r>
            <a:rPr lang="he-IL" sz="2000" b="1" kern="1200" dirty="0" err="1" smtClean="0"/>
            <a:t>ממסופונים</a:t>
          </a:r>
          <a:r>
            <a:rPr lang="he-IL" sz="2000" b="1" kern="1200" dirty="0" smtClean="0"/>
            <a:t> </a:t>
          </a:r>
          <a:endParaRPr lang="en-US" sz="2000" b="1" kern="1200" dirty="0"/>
        </a:p>
      </dsp:txBody>
      <dsp:txXfrm>
        <a:off x="283964" y="1645505"/>
        <a:ext cx="2346647" cy="1407988"/>
      </dsp:txXfrm>
    </dsp:sp>
    <dsp:sp modelId="{4578D6CB-2EAB-4FF5-9D96-6DABBB1B0900}">
      <dsp:nvSpPr>
        <dsp:cNvPr id="0" name=""/>
        <dsp:cNvSpPr/>
      </dsp:nvSpPr>
      <dsp:spPr>
        <a:xfrm>
          <a:off x="5501945" y="3288158"/>
          <a:ext cx="2346647" cy="1407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דוחות נתוני תכנון, תכנון מול ביצוע, עלויות, וכו</a:t>
          </a:r>
          <a:r>
            <a:rPr lang="he-IL" sz="2000" kern="1200" dirty="0" smtClean="0"/>
            <a:t>'</a:t>
          </a:r>
          <a:endParaRPr lang="en-US" sz="2000" kern="1200" dirty="0"/>
        </a:p>
      </dsp:txBody>
      <dsp:txXfrm>
        <a:off x="5501945" y="3288158"/>
        <a:ext cx="2346647" cy="1407988"/>
      </dsp:txXfrm>
    </dsp:sp>
    <dsp:sp modelId="{3899B585-27CE-42A3-9658-0A7BE83FAEB5}">
      <dsp:nvSpPr>
        <dsp:cNvPr id="0" name=""/>
        <dsp:cNvSpPr/>
      </dsp:nvSpPr>
      <dsp:spPr>
        <a:xfrm>
          <a:off x="2895594" y="3288158"/>
          <a:ext cx="2346647" cy="1407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אפשרות יצירת סימולציות למצבים חדשים ומשתנים  - </a:t>
          </a:r>
          <a:r>
            <a:rPr lang="en-US" sz="2000" b="1" kern="1200" dirty="0" smtClean="0"/>
            <a:t>What-if</a:t>
          </a:r>
          <a:endParaRPr lang="en-US" sz="2000" b="1" kern="1200" dirty="0"/>
        </a:p>
      </dsp:txBody>
      <dsp:txXfrm>
        <a:off x="2895594" y="3288158"/>
        <a:ext cx="2346647" cy="1407988"/>
      </dsp:txXfrm>
    </dsp:sp>
    <dsp:sp modelId="{51B54805-89F6-4462-A2F6-AC01BA053507}">
      <dsp:nvSpPr>
        <dsp:cNvPr id="0" name=""/>
        <dsp:cNvSpPr/>
      </dsp:nvSpPr>
      <dsp:spPr>
        <a:xfrm>
          <a:off x="304802" y="3288158"/>
          <a:ext cx="2346647" cy="1407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שילוב </a:t>
          </a:r>
          <a:r>
            <a:rPr lang="he-IL" sz="2000" b="1" kern="1200" dirty="0" err="1" smtClean="0"/>
            <a:t>אופטימיזציית</a:t>
          </a:r>
          <a:r>
            <a:rPr lang="he-IL" sz="2000" b="1" kern="1200" dirty="0" smtClean="0"/>
            <a:t> אריזה, העמסה והובלה</a:t>
          </a:r>
          <a:endParaRPr lang="en-US" sz="2000" b="1" kern="1200" dirty="0"/>
        </a:p>
      </dsp:txBody>
      <dsp:txXfrm>
        <a:off x="304802" y="3288158"/>
        <a:ext cx="2346647" cy="1407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1F0C1-BF20-49E7-AE40-D3B4852BF58F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/>
            <a:t>הפחתת מרחק (ק"מ) נסיעה</a:t>
          </a:r>
          <a:endParaRPr lang="en-US" sz="2800" kern="1200" dirty="0"/>
        </a:p>
      </dsp:txBody>
      <dsp:txXfrm>
        <a:off x="5472201" y="645"/>
        <a:ext cx="2262336" cy="1357401"/>
      </dsp:txXfrm>
    </dsp:sp>
    <dsp:sp modelId="{1793B6E5-7D3D-46A0-9CBD-369AA599C4F5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smtClean="0"/>
            <a:t>הפחתת מספר רכבים נדרשים</a:t>
          </a:r>
          <a:endParaRPr lang="en-US" sz="2800" kern="1200"/>
        </a:p>
      </dsp:txBody>
      <dsp:txXfrm>
        <a:off x="2983631" y="645"/>
        <a:ext cx="2262336" cy="1357401"/>
      </dsp:txXfrm>
    </dsp:sp>
    <dsp:sp modelId="{E2DE6D92-EE10-474E-B1CC-00AB0B17BEDD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smtClean="0"/>
            <a:t>הפחתת שעות עבודת נהגים</a:t>
          </a:r>
          <a:endParaRPr lang="en-US" sz="2800" kern="1200"/>
        </a:p>
      </dsp:txBody>
      <dsp:txXfrm>
        <a:off x="495061" y="645"/>
        <a:ext cx="2262336" cy="1357401"/>
      </dsp:txXfrm>
    </dsp:sp>
    <dsp:sp modelId="{DE30BE04-25EB-443C-9E4E-5CA4E3E81A42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smtClean="0"/>
            <a:t>הפחתת זמן תכנון המשימות</a:t>
          </a:r>
          <a:endParaRPr lang="en-US" sz="2800" kern="1200"/>
        </a:p>
      </dsp:txBody>
      <dsp:txXfrm>
        <a:off x="5472201" y="1584280"/>
        <a:ext cx="2262336" cy="1357401"/>
      </dsp:txXfrm>
    </dsp:sp>
    <dsp:sp modelId="{FE3D349B-E6C5-4673-ADD0-00166BB10A6B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smtClean="0"/>
            <a:t>העלאת ניצולת קיבולת הרכבים</a:t>
          </a:r>
          <a:endParaRPr lang="en-US" sz="2800" kern="1200"/>
        </a:p>
      </dsp:txBody>
      <dsp:txXfrm>
        <a:off x="2983631" y="1584280"/>
        <a:ext cx="2262336" cy="1357401"/>
      </dsp:txXfrm>
    </dsp:sp>
    <dsp:sp modelId="{851257ED-B81C-4538-A85E-7519CE3794C8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smtClean="0"/>
            <a:t>שיפור ברמת השירות ללקוח</a:t>
          </a:r>
          <a:endParaRPr lang="en-US" sz="2800" kern="1200"/>
        </a:p>
      </dsp:txBody>
      <dsp:txXfrm>
        <a:off x="495061" y="1584280"/>
        <a:ext cx="2262336" cy="1357401"/>
      </dsp:txXfrm>
    </dsp:sp>
    <dsp:sp modelId="{4395993E-57EC-45DC-BEDF-B71F5BDD4480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/>
            <a:t>חיבור אינטגרטיבי ל-</a:t>
          </a:r>
          <a:r>
            <a:rPr lang="en-US" sz="2800" b="1" kern="1200" dirty="0" smtClean="0"/>
            <a:t>SAP</a:t>
          </a:r>
          <a:endParaRPr lang="en-US" sz="2800" kern="1200" dirty="0"/>
        </a:p>
      </dsp:txBody>
      <dsp:txXfrm>
        <a:off x="2983631" y="3167916"/>
        <a:ext cx="2262336" cy="1357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E585F-0563-44DD-AC7D-7404CA5C3812}">
      <dsp:nvSpPr>
        <dsp:cNvPr id="0" name=""/>
        <dsp:cNvSpPr/>
      </dsp:nvSpPr>
      <dsp:spPr>
        <a:xfrm>
          <a:off x="165385" y="477020"/>
          <a:ext cx="3876539" cy="1211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534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קבוצת </a:t>
          </a:r>
          <a:r>
            <a:rPr lang="en-US" sz="2000" kern="1200" dirty="0" smtClean="0"/>
            <a:t>One1</a:t>
          </a:r>
          <a:r>
            <a:rPr lang="he-IL" sz="2000" kern="1200" dirty="0" smtClean="0"/>
            <a:t> הינה קבוצת ה</a:t>
          </a:r>
          <a:r>
            <a:rPr lang="en-US" sz="2000" kern="1200" dirty="0" smtClean="0"/>
            <a:t>IT</a:t>
          </a:r>
          <a:r>
            <a:rPr lang="he-IL" sz="2000" kern="1200" dirty="0" smtClean="0"/>
            <a:t>  הצומחת ביותר בישראל</a:t>
          </a:r>
          <a:endParaRPr lang="he-IL" sz="2000" kern="1200" dirty="0"/>
        </a:p>
      </dsp:txBody>
      <dsp:txXfrm>
        <a:off x="165385" y="477020"/>
        <a:ext cx="3876539" cy="1211418"/>
      </dsp:txXfrm>
    </dsp:sp>
    <dsp:sp modelId="{4CE19F0B-755C-49BB-B732-7E7B2B680F72}">
      <dsp:nvSpPr>
        <dsp:cNvPr id="0" name=""/>
        <dsp:cNvSpPr/>
      </dsp:nvSpPr>
      <dsp:spPr>
        <a:xfrm>
          <a:off x="3863" y="302038"/>
          <a:ext cx="847992" cy="12719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2D319-FD99-4FA3-B385-5214E5DB5C69}">
      <dsp:nvSpPr>
        <dsp:cNvPr id="0" name=""/>
        <dsp:cNvSpPr/>
      </dsp:nvSpPr>
      <dsp:spPr>
        <a:xfrm>
          <a:off x="4447845" y="477020"/>
          <a:ext cx="3876539" cy="1211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534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חברה ציבורית עם מחזור שנתי של למעלה ממיליארד ₪ </a:t>
          </a:r>
        </a:p>
      </dsp:txBody>
      <dsp:txXfrm>
        <a:off x="4447845" y="477020"/>
        <a:ext cx="3876539" cy="1211418"/>
      </dsp:txXfrm>
    </dsp:sp>
    <dsp:sp modelId="{D09DF8DC-760C-4D80-A9FC-47C5A795D3E8}">
      <dsp:nvSpPr>
        <dsp:cNvPr id="0" name=""/>
        <dsp:cNvSpPr/>
      </dsp:nvSpPr>
      <dsp:spPr>
        <a:xfrm>
          <a:off x="4286323" y="302038"/>
          <a:ext cx="847992" cy="127198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1A7DE-D5E7-47DC-95BE-8A646236532A}">
      <dsp:nvSpPr>
        <dsp:cNvPr id="0" name=""/>
        <dsp:cNvSpPr/>
      </dsp:nvSpPr>
      <dsp:spPr>
        <a:xfrm>
          <a:off x="165385" y="2002062"/>
          <a:ext cx="3876539" cy="1211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534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החברה מעניקה פתרונות מחשוב מקצה לקצה</a:t>
          </a:r>
        </a:p>
      </dsp:txBody>
      <dsp:txXfrm>
        <a:off x="165385" y="2002062"/>
        <a:ext cx="3876539" cy="1211418"/>
      </dsp:txXfrm>
    </dsp:sp>
    <dsp:sp modelId="{B34A92F3-B046-4061-B89B-E28DDEECAFB7}">
      <dsp:nvSpPr>
        <dsp:cNvPr id="0" name=""/>
        <dsp:cNvSpPr/>
      </dsp:nvSpPr>
      <dsp:spPr>
        <a:xfrm>
          <a:off x="3863" y="1827079"/>
          <a:ext cx="847992" cy="12719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1A253-DB62-4EA2-9022-6A4FCF3DE12F}">
      <dsp:nvSpPr>
        <dsp:cNvPr id="0" name=""/>
        <dsp:cNvSpPr/>
      </dsp:nvSpPr>
      <dsp:spPr>
        <a:xfrm>
          <a:off x="4447845" y="2002062"/>
          <a:ext cx="3876539" cy="1211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534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One1 In A Box</a:t>
          </a:r>
          <a:r>
            <a:rPr lang="he-IL" sz="1600" kern="1200" dirty="0" smtClean="0"/>
            <a:t> </a:t>
          </a:r>
          <a:r>
            <a:rPr lang="en-US" sz="1600" kern="1200" dirty="0" smtClean="0"/>
            <a:t> </a:t>
          </a:r>
          <a:r>
            <a:rPr lang="he-IL" sz="1600" kern="1200" dirty="0" smtClean="0"/>
            <a:t> </a:t>
          </a:r>
          <a:r>
            <a:rPr lang="he-IL" sz="2000" kern="1200" dirty="0" smtClean="0"/>
            <a:t>מתשתיות חומרה ועד פתרונות תוכנה</a:t>
          </a:r>
        </a:p>
      </dsp:txBody>
      <dsp:txXfrm>
        <a:off x="4447845" y="2002062"/>
        <a:ext cx="3876539" cy="1211418"/>
      </dsp:txXfrm>
    </dsp:sp>
    <dsp:sp modelId="{9617F942-7582-4167-8771-F3603F75BCF2}">
      <dsp:nvSpPr>
        <dsp:cNvPr id="0" name=""/>
        <dsp:cNvSpPr/>
      </dsp:nvSpPr>
      <dsp:spPr>
        <a:xfrm>
          <a:off x="4286323" y="1827079"/>
          <a:ext cx="847992" cy="127198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59ED1-928F-4C7D-B80F-3C5D27ABDC0C}">
      <dsp:nvSpPr>
        <dsp:cNvPr id="0" name=""/>
        <dsp:cNvSpPr/>
      </dsp:nvSpPr>
      <dsp:spPr>
        <a:xfrm>
          <a:off x="165385" y="3527103"/>
          <a:ext cx="3876539" cy="1211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534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מעל 3500 עובדים בישראל ובעולם</a:t>
          </a:r>
        </a:p>
      </dsp:txBody>
      <dsp:txXfrm>
        <a:off x="165385" y="3527103"/>
        <a:ext cx="3876539" cy="1211418"/>
      </dsp:txXfrm>
    </dsp:sp>
    <dsp:sp modelId="{4DF458C5-3B6B-4CCE-ABB4-8F0C9543651A}">
      <dsp:nvSpPr>
        <dsp:cNvPr id="0" name=""/>
        <dsp:cNvSpPr/>
      </dsp:nvSpPr>
      <dsp:spPr>
        <a:xfrm>
          <a:off x="3863" y="3352120"/>
          <a:ext cx="847992" cy="127198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8E48B-B75A-4A95-A575-0D34073FC253}">
      <dsp:nvSpPr>
        <dsp:cNvPr id="0" name=""/>
        <dsp:cNvSpPr/>
      </dsp:nvSpPr>
      <dsp:spPr>
        <a:xfrm>
          <a:off x="4447845" y="3527103"/>
          <a:ext cx="3876539" cy="1211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534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למעלה מ 1500 לקוחות במגזרי המשק השונים: </a:t>
          </a:r>
          <a:r>
            <a:rPr lang="he-IL" sz="1600" b="1" kern="1200" dirty="0" smtClean="0"/>
            <a:t>בנקאות, הי </a:t>
          </a:r>
          <a:r>
            <a:rPr lang="he-IL" sz="1600" b="1" kern="1200" dirty="0" err="1" smtClean="0"/>
            <a:t>טק</a:t>
          </a:r>
          <a:r>
            <a:rPr lang="he-IL" sz="1600" b="1" kern="1200" dirty="0" smtClean="0"/>
            <a:t>, חינוך, אנרגיה,תעשייה, טלקום ומדיה, תיירות,קמעונאות</a:t>
          </a:r>
          <a:endParaRPr lang="he-IL" sz="1600" b="1" kern="1200" dirty="0"/>
        </a:p>
      </dsp:txBody>
      <dsp:txXfrm>
        <a:off x="4447845" y="3527103"/>
        <a:ext cx="3876539" cy="1211418"/>
      </dsp:txXfrm>
    </dsp:sp>
    <dsp:sp modelId="{F9D3F518-23B2-456C-905A-7B080A20C1FC}">
      <dsp:nvSpPr>
        <dsp:cNvPr id="0" name=""/>
        <dsp:cNvSpPr/>
      </dsp:nvSpPr>
      <dsp:spPr>
        <a:xfrm>
          <a:off x="4286323" y="3352120"/>
          <a:ext cx="847992" cy="1271989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4DE29-9B8F-416D-B2A5-9B9FF1CE97D6}">
      <dsp:nvSpPr>
        <dsp:cNvPr id="0" name=""/>
        <dsp:cNvSpPr/>
      </dsp:nvSpPr>
      <dsp:spPr>
        <a:xfrm>
          <a:off x="6161" y="740930"/>
          <a:ext cx="1841599" cy="1312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 </a:t>
          </a:r>
          <a:r>
            <a:rPr lang="he-IL" sz="1800" b="1" kern="1200" dirty="0" smtClean="0"/>
            <a:t>תכנון מסלולים</a:t>
          </a:r>
          <a:endParaRPr lang="en-US" sz="1800" b="1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kern="1200" dirty="0" smtClean="0"/>
            <a:t>תכנון מסלולים אופטימאליים</a:t>
          </a:r>
          <a:endParaRPr lang="en-US" sz="1400" kern="1200" dirty="0"/>
        </a:p>
      </dsp:txBody>
      <dsp:txXfrm>
        <a:off x="44592" y="779361"/>
        <a:ext cx="1764737" cy="1235277"/>
      </dsp:txXfrm>
    </dsp:sp>
    <dsp:sp modelId="{5EF65774-FF9D-4645-B4FD-71FFE6B47144}">
      <dsp:nvSpPr>
        <dsp:cNvPr id="0" name=""/>
        <dsp:cNvSpPr/>
      </dsp:nvSpPr>
      <dsp:spPr>
        <a:xfrm>
          <a:off x="2031920" y="1168641"/>
          <a:ext cx="390419" cy="4567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031920" y="1259984"/>
        <a:ext cx="273293" cy="274030"/>
      </dsp:txXfrm>
    </dsp:sp>
    <dsp:sp modelId="{D5E9BAEB-BA4C-4084-AE3D-ECF1CC035E42}">
      <dsp:nvSpPr>
        <dsp:cNvPr id="0" name=""/>
        <dsp:cNvSpPr/>
      </dsp:nvSpPr>
      <dsp:spPr>
        <a:xfrm>
          <a:off x="2584400" y="740930"/>
          <a:ext cx="1841599" cy="1312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תכנון העמסה</a:t>
          </a:r>
          <a:endParaRPr lang="en-US" sz="1800" b="1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kern="1200" dirty="0" smtClean="0"/>
            <a:t>בחינת קיבולת הרכב בכל מסלול </a:t>
          </a:r>
          <a:endParaRPr lang="en-US" sz="1400" kern="1200" dirty="0"/>
        </a:p>
      </dsp:txBody>
      <dsp:txXfrm>
        <a:off x="2622831" y="779361"/>
        <a:ext cx="1764737" cy="1235277"/>
      </dsp:txXfrm>
    </dsp:sp>
    <dsp:sp modelId="{85D78105-F883-4173-8510-5775116A062C}">
      <dsp:nvSpPr>
        <dsp:cNvPr id="0" name=""/>
        <dsp:cNvSpPr/>
      </dsp:nvSpPr>
      <dsp:spPr>
        <a:xfrm>
          <a:off x="4610159" y="1168641"/>
          <a:ext cx="390419" cy="4567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610159" y="1259984"/>
        <a:ext cx="273293" cy="274030"/>
      </dsp:txXfrm>
    </dsp:sp>
    <dsp:sp modelId="{97099E86-70A9-4FC9-9A52-EAF085562D7B}">
      <dsp:nvSpPr>
        <dsp:cNvPr id="0" name=""/>
        <dsp:cNvSpPr/>
      </dsp:nvSpPr>
      <dsp:spPr>
        <a:xfrm>
          <a:off x="5162639" y="740930"/>
          <a:ext cx="1841599" cy="1312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עדכון מסלולים</a:t>
          </a:r>
          <a:endParaRPr lang="en-US" sz="1800" b="1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kern="1200" dirty="0" smtClean="0"/>
            <a:t>המשך תכנון מסלולים אופטימליים על סמך משוב מתמשך ממודול תכנון ההעמסה</a:t>
          </a:r>
          <a:endParaRPr lang="en-US" sz="1400" kern="1200" dirty="0"/>
        </a:p>
      </dsp:txBody>
      <dsp:txXfrm>
        <a:off x="5201070" y="779361"/>
        <a:ext cx="1764737" cy="1235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9C29D0-7EDC-4F9E-8068-114FC398F96B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1E0D63-2161-42A2-9689-F0C1D4B998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11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590E2-AEC2-43B6-B221-A48ED4D9B6B3}" type="slidenum">
              <a:rPr lang="he-IL" altLang="en-US"/>
              <a:pPr/>
              <a:t>6</a:t>
            </a:fld>
            <a:endParaRPr lang="en-GB" alt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51138-CFE9-47EA-A746-BFBA07FA7589}" type="slidenum">
              <a:rPr lang="ar-SA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51138-CFE9-47EA-A746-BFBA07FA7589}" type="slidenum">
              <a:rPr lang="ar-SA" smtClean="0">
                <a:latin typeface="Arial" charset="0"/>
                <a:cs typeface="Arial" charset="0"/>
              </a:rPr>
              <a:pPr/>
              <a:t>37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51138-CFE9-47EA-A746-BFBA07FA7589}" type="slidenum">
              <a:rPr lang="ar-SA" smtClean="0">
                <a:latin typeface="Arial" charset="0"/>
                <a:cs typeface="Arial" charset="0"/>
              </a:rPr>
              <a:pPr/>
              <a:t>38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he-IL" smtClean="0"/>
          </a:p>
        </p:txBody>
      </p:sp>
      <p:sp>
        <p:nvSpPr>
          <p:cNvPr id="9523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D4124ED-7746-4DE0-8170-1118C66A5F01}" type="slidenum">
              <a:rPr lang="en-US" altLang="he-IL">
                <a:solidFill>
                  <a:srgbClr val="000000"/>
                </a:solidFill>
              </a:rPr>
              <a:pPr/>
              <a:t>12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19487BF-E353-4F9C-AD17-6A820CE65371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519" indent="-28508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878" indent="-2274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875" indent="-2274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314" indent="-2274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4965" indent="-227441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3615" indent="-227441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265" indent="-227441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0916" indent="-227441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B3F7651-B4CE-4D79-A5EF-DD0532000198}" type="slidenum">
              <a:rPr lang="he-IL" altLang="en-US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15</a:t>
            </a:fld>
            <a:endParaRPr lang="he-IL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131BB-D301-4600-8907-931022AA264F}" type="slidenum">
              <a:rPr lang="nl-NL" smtClean="0"/>
              <a:pPr/>
              <a:t>21</a:t>
            </a:fld>
            <a:endParaRPr lang="nl-NL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nl-NL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51138-CFE9-47EA-A746-BFBA07FA7589}" type="slidenum">
              <a:rPr lang="ar-SA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51138-CFE9-47EA-A746-BFBA07FA7589}" type="slidenum">
              <a:rPr lang="ar-SA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51138-CFE9-47EA-A746-BFBA07FA7589}" type="slidenum">
              <a:rPr lang="ar-SA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51138-CFE9-47EA-A746-BFBA07FA7589}" type="slidenum">
              <a:rPr lang="ar-SA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3200" b="1">
                <a:solidFill>
                  <a:srgbClr val="C00000"/>
                </a:solidFill>
                <a:cs typeface="Reforma" pitchFamily="2" charset="-79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2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  <a:lvl2pPr>
              <a:defRPr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he-IL" dirty="0" smtClean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533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  <a:lvl2pPr>
              <a:defRPr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he-IL" dirty="0" smtClean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3326290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176213"/>
            <a:ext cx="6326187" cy="6524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13" y="6597650"/>
            <a:ext cx="2133600" cy="1952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4F489C-506A-437E-BD4B-B11E7BE80F50}" type="datetime1">
              <a:rPr lang="nl-NL"/>
              <a:pPr>
                <a:defRPr/>
              </a:pPr>
              <a:t>20-4-2015</a:t>
            </a:fld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6597650"/>
            <a:ext cx="2133600" cy="1984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B8D235-812D-44B8-AEF6-BEC9128E529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1008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>
          <a:xfrm>
            <a:off x="7061200" y="63119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D9FEE6-05D3-4CEC-AC57-AA7B706C0446}" type="slidenum">
              <a:rPr lang="he-IL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329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176213"/>
            <a:ext cx="6326187" cy="6524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13" y="6597650"/>
            <a:ext cx="2133600" cy="195263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856E30-A21A-4E51-A7E5-10CCA778593A}" type="datetime1">
              <a:rPr lang="nl-NL"/>
              <a:pPr>
                <a:defRPr/>
              </a:pPr>
              <a:t>20-4-2015</a:t>
            </a:fld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6597650"/>
            <a:ext cx="2133600" cy="198438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57F65E-F9FC-41B7-B27B-927B4DA8B7B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3pPr algn="r" rtl="1">
              <a:defRPr sz="2400"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he-IL" dirty="0" smtClean="0"/>
              <a:t>כותרת משנה</a:t>
            </a:r>
            <a:endParaRPr lang="en-US" dirty="0" smtClean="0"/>
          </a:p>
          <a:p>
            <a:pPr lvl="2"/>
            <a:r>
              <a:rPr lang="he-IL" dirty="0" smtClean="0"/>
              <a:t>טקסט רץ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3200" b="1">
                <a:solidFill>
                  <a:srgbClr val="C00000"/>
                </a:solidFill>
                <a:cs typeface="Reforma" pitchFamily="2" charset="-79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+mn-cs"/>
              </a:defRPr>
            </a:lvl1pPr>
            <a:lvl2pPr>
              <a:defRPr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he-IL" dirty="0" smtClean="0"/>
              <a:t>כותרת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0672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toalo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-76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כותרת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Reforma"/>
          <a:cs typeface="Reforma" pitchFamily="2" charset="-79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Reforma"/>
          <a:cs typeface="Reforma" pitchFamily="2" charset="-79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Reforma"/>
          <a:cs typeface="Reforma" pitchFamily="2" charset="-79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Reforma"/>
          <a:cs typeface="Reforma" pitchFamily="2" charset="-79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Reforma"/>
          <a:cs typeface="Reforma" pitchFamily="2" charset="-79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Reforma" pitchFamily="2" charset="-79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Reforma" pitchFamily="2" charset="-79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Reforma" pitchFamily="2" charset="-79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Reforma" pitchFamily="2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n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כותרת משנה</a:t>
            </a:r>
          </a:p>
          <a:p>
            <a:pPr lvl="2"/>
            <a:r>
              <a:rPr lang="he-IL" smtClean="0"/>
              <a:t>טקסט רץ</a:t>
            </a:r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כותרת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r" rtl="1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2F2F2"/>
          </a:solidFill>
          <a:latin typeface="+mj-lt"/>
          <a:ea typeface="Reforma"/>
          <a:cs typeface="Reforma" pitchFamily="2" charset="-79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F2F2F2"/>
          </a:solidFill>
          <a:latin typeface="Calibri" pitchFamily="34" charset="0"/>
          <a:ea typeface="Reforma"/>
          <a:cs typeface="Reforma" pitchFamily="2" charset="-79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F2F2F2"/>
          </a:solidFill>
          <a:latin typeface="Calibri" pitchFamily="34" charset="0"/>
          <a:ea typeface="Reforma"/>
          <a:cs typeface="Reforma" pitchFamily="2" charset="-79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F2F2F2"/>
          </a:solidFill>
          <a:latin typeface="Calibri" pitchFamily="34" charset="0"/>
          <a:ea typeface="Reforma"/>
          <a:cs typeface="Reforma" pitchFamily="2" charset="-79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F2F2F2"/>
          </a:solidFill>
          <a:latin typeface="Calibri" pitchFamily="34" charset="0"/>
          <a:ea typeface="Reforma"/>
          <a:cs typeface="Reforma" pitchFamily="2" charset="-79"/>
        </a:defRPr>
      </a:lvl5pPr>
      <a:lvl6pPr marL="457200" algn="r" rtl="1" fontAlgn="base">
        <a:spcBef>
          <a:spcPct val="0"/>
        </a:spcBef>
        <a:spcAft>
          <a:spcPct val="0"/>
        </a:spcAft>
        <a:defRPr sz="4000" b="1">
          <a:solidFill>
            <a:srgbClr val="F2F2F2"/>
          </a:solidFill>
          <a:latin typeface="Calibri" pitchFamily="34" charset="0"/>
          <a:cs typeface="Reforma" pitchFamily="2" charset="-79"/>
        </a:defRPr>
      </a:lvl6pPr>
      <a:lvl7pPr marL="914400" algn="r" rtl="1" fontAlgn="base">
        <a:spcBef>
          <a:spcPct val="0"/>
        </a:spcBef>
        <a:spcAft>
          <a:spcPct val="0"/>
        </a:spcAft>
        <a:defRPr sz="4000" b="1">
          <a:solidFill>
            <a:srgbClr val="F2F2F2"/>
          </a:solidFill>
          <a:latin typeface="Calibri" pitchFamily="34" charset="0"/>
          <a:cs typeface="Reforma" pitchFamily="2" charset="-79"/>
        </a:defRPr>
      </a:lvl7pPr>
      <a:lvl8pPr marL="1371600" algn="r" rtl="1" fontAlgn="base">
        <a:spcBef>
          <a:spcPct val="0"/>
        </a:spcBef>
        <a:spcAft>
          <a:spcPct val="0"/>
        </a:spcAft>
        <a:defRPr sz="4000" b="1">
          <a:solidFill>
            <a:srgbClr val="F2F2F2"/>
          </a:solidFill>
          <a:latin typeface="Calibri" pitchFamily="34" charset="0"/>
          <a:cs typeface="Reforma" pitchFamily="2" charset="-79"/>
        </a:defRPr>
      </a:lvl8pPr>
      <a:lvl9pPr marL="1828800" algn="r" rtl="1" fontAlgn="base">
        <a:spcBef>
          <a:spcPct val="0"/>
        </a:spcBef>
        <a:spcAft>
          <a:spcPct val="0"/>
        </a:spcAft>
        <a:defRPr sz="4000" b="1">
          <a:solidFill>
            <a:srgbClr val="F2F2F2"/>
          </a:solidFill>
          <a:latin typeface="Calibri" pitchFamily="34" charset="0"/>
          <a:cs typeface="Reforma" pitchFamily="2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10253F"/>
          </a:solidFill>
          <a:latin typeface="+mn-lt"/>
          <a:ea typeface="Reforma"/>
          <a:cs typeface="Reforma" pitchFamily="2" charset="-79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Reforma"/>
          <a:cs typeface="Reforma" pitchFamily="2" charset="-79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10253F"/>
          </a:solidFill>
          <a:latin typeface="+mn-lt"/>
          <a:ea typeface="Reforma"/>
          <a:cs typeface="Reforma" pitchFamily="2" charset="-79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Reforma"/>
          <a:cs typeface="Reforma" pitchFamily="2" charset="-79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Reforma"/>
          <a:cs typeface="Reforma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Reforma" pitchFamily="2" charset="-79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worke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men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C00000"/>
          </a:solidFill>
          <a:latin typeface="+mn-lt"/>
          <a:ea typeface="Reforma"/>
          <a:cs typeface="Reforma" pitchFamily="2" charset="-79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Reforma"/>
          <a:cs typeface="Reforma" pitchFamily="2" charset="-79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Reforma"/>
          <a:cs typeface="Reforma" pitchFamily="2" charset="-79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Reforma"/>
          <a:cs typeface="Reforma" pitchFamily="2" charset="-79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Reforma"/>
          <a:cs typeface="Reforma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in_3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כותרת</a:t>
            </a:r>
          </a:p>
          <a:p>
            <a:pPr lvl="1"/>
            <a:r>
              <a:rPr lang="he-IL" smtClean="0"/>
              <a:t>טקטס רץ</a:t>
            </a:r>
          </a:p>
        </p:txBody>
      </p:sp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כותרת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xStyles>
    <p:titleStyle>
      <a:lvl1pPr algn="r" rtl="1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cs typeface="Reforma" pitchFamily="2" charset="-79"/>
        </a:defRPr>
      </a:lvl6pPr>
      <a:lvl7pPr marL="914400" algn="r" rtl="1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cs typeface="Reforma" pitchFamily="2" charset="-79"/>
        </a:defRPr>
      </a:lvl7pPr>
      <a:lvl8pPr marL="1371600" algn="r" rtl="1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cs typeface="Reforma" pitchFamily="2" charset="-79"/>
        </a:defRPr>
      </a:lvl8pPr>
      <a:lvl9pPr marL="1828800" algn="r" rtl="1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cs typeface="Reforma" pitchFamily="2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10253F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10253F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Reforma"/>
          <a:cs typeface="Reforma" pitchFamily="2" charset="-79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Reforma"/>
          <a:cs typeface="Reforma" pitchFamily="2" charset="-79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Reforma"/>
          <a:cs typeface="Reforma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in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כותרת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066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כותרת משנה</a:t>
            </a:r>
          </a:p>
          <a:p>
            <a:pPr lvl="1"/>
            <a:r>
              <a:rPr lang="he-IL" smtClean="0"/>
              <a:t>טקסט רץ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Reforma" pitchFamily="2" charset="-79"/>
        </a:defRPr>
      </a:lvl6pPr>
      <a:lvl7pPr marL="914400" algn="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Reforma" pitchFamily="2" charset="-79"/>
        </a:defRPr>
      </a:lvl7pPr>
      <a:lvl8pPr marL="1371600" algn="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Reforma" pitchFamily="2" charset="-79"/>
        </a:defRPr>
      </a:lvl8pPr>
      <a:lvl9pPr marL="1828800" algn="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Reforma" pitchFamily="2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10253F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10253F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Reforma"/>
          <a:cs typeface="Reforma" pitchFamily="2" charset="-79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Reforma"/>
          <a:cs typeface="Reforma" pitchFamily="2" charset="-79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Reforma"/>
          <a:cs typeface="Reforma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n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2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כותרת משנה</a:t>
            </a:r>
          </a:p>
          <a:p>
            <a:pPr lvl="1"/>
            <a:r>
              <a:rPr lang="he-IL" smtClean="0"/>
              <a:t>טקסט רץ</a:t>
            </a:r>
          </a:p>
        </p:txBody>
      </p:sp>
      <p:sp>
        <p:nvSpPr>
          <p:cNvPr id="16388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כותרת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Reforma" pitchFamily="2" charset="-79"/>
        </a:defRPr>
      </a:lvl6pPr>
      <a:lvl7pPr marL="914400" algn="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Reforma" pitchFamily="2" charset="-79"/>
        </a:defRPr>
      </a:lvl7pPr>
      <a:lvl8pPr marL="1371600" algn="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Reforma" pitchFamily="2" charset="-79"/>
        </a:defRPr>
      </a:lvl8pPr>
      <a:lvl9pPr marL="1828800" algn="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Reforma" pitchFamily="2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10253F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0253F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Reforma"/>
          <a:cs typeface="Reforma" pitchFamily="2" charset="-79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Reforma"/>
          <a:cs typeface="Reforma" pitchFamily="2" charset="-79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Reforma"/>
          <a:cs typeface="Reforma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jpe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2.png"/><Relationship Id="rId21" Type="http://schemas.openxmlformats.org/officeDocument/2006/relationships/image" Target="../media/image58.emf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4.jpe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jpeg"/><Relationship Id="rId5" Type="http://schemas.openxmlformats.org/officeDocument/2006/relationships/image" Target="../media/image44.jpeg"/><Relationship Id="rId15" Type="http://schemas.openxmlformats.org/officeDocument/2006/relationships/image" Target="../media/image52.jpe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41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" Type="http://schemas.openxmlformats.org/officeDocument/2006/relationships/image" Target="../media/image43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1.jpe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ortecenglish.m8.mailplus.nl/nct2133036/VDaD32Vf" TargetMode="External"/><Relationship Id="rId13" Type="http://schemas.openxmlformats.org/officeDocument/2006/relationships/image" Target="../media/image79.png"/><Relationship Id="rId18" Type="http://schemas.openxmlformats.org/officeDocument/2006/relationships/image" Target="../media/image83.jpeg"/><Relationship Id="rId26" Type="http://schemas.openxmlformats.org/officeDocument/2006/relationships/image" Target="../media/image91.jpeg"/><Relationship Id="rId3" Type="http://schemas.openxmlformats.org/officeDocument/2006/relationships/image" Target="../media/image71.png"/><Relationship Id="rId21" Type="http://schemas.openxmlformats.org/officeDocument/2006/relationships/image" Target="../media/image86.png"/><Relationship Id="rId7" Type="http://schemas.openxmlformats.org/officeDocument/2006/relationships/image" Target="../media/image75.png"/><Relationship Id="rId12" Type="http://schemas.openxmlformats.org/officeDocument/2006/relationships/hyperlink" Target="http://www.schenk-tanktransport.com/homeNL.asp" TargetMode="External"/><Relationship Id="rId17" Type="http://schemas.openxmlformats.org/officeDocument/2006/relationships/image" Target="../media/image82.jpeg"/><Relationship Id="rId25" Type="http://schemas.openxmlformats.org/officeDocument/2006/relationships/image" Target="../media/image9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1.jpeg"/><Relationship Id="rId20" Type="http://schemas.openxmlformats.org/officeDocument/2006/relationships/image" Target="../media/image85.jpeg"/><Relationship Id="rId29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11" Type="http://schemas.openxmlformats.org/officeDocument/2006/relationships/image" Target="../media/image78.jpeg"/><Relationship Id="rId24" Type="http://schemas.openxmlformats.org/officeDocument/2006/relationships/image" Target="../media/image89.jpeg"/><Relationship Id="rId5" Type="http://schemas.openxmlformats.org/officeDocument/2006/relationships/image" Target="../media/image73.jpeg"/><Relationship Id="rId15" Type="http://schemas.openxmlformats.org/officeDocument/2006/relationships/image" Target="../media/image80.jpeg"/><Relationship Id="rId23" Type="http://schemas.openxmlformats.org/officeDocument/2006/relationships/image" Target="../media/image88.png"/><Relationship Id="rId28" Type="http://schemas.openxmlformats.org/officeDocument/2006/relationships/image" Target="../media/image93.jpeg"/><Relationship Id="rId10" Type="http://schemas.openxmlformats.org/officeDocument/2006/relationships/image" Target="../media/image77.jpeg"/><Relationship Id="rId19" Type="http://schemas.openxmlformats.org/officeDocument/2006/relationships/image" Target="../media/image84.png"/><Relationship Id="rId4" Type="http://schemas.openxmlformats.org/officeDocument/2006/relationships/image" Target="../media/image72.jpeg"/><Relationship Id="rId9" Type="http://schemas.openxmlformats.org/officeDocument/2006/relationships/image" Target="../media/image76.jpeg"/><Relationship Id="rId14" Type="http://schemas.openxmlformats.org/officeDocument/2006/relationships/hyperlink" Target="http://www.negocios.pt/upload/CN/Minuto/galp_logo_min.gif" TargetMode="External"/><Relationship Id="rId22" Type="http://schemas.openxmlformats.org/officeDocument/2006/relationships/image" Target="../media/image87.jpeg"/><Relationship Id="rId27" Type="http://schemas.openxmlformats.org/officeDocument/2006/relationships/image" Target="../media/image92.jpeg"/><Relationship Id="rId30" Type="http://schemas.openxmlformats.org/officeDocument/2006/relationships/image" Target="../media/image9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jpeg"/><Relationship Id="rId7" Type="http://schemas.openxmlformats.org/officeDocument/2006/relationships/image" Target="../media/image102.png"/><Relationship Id="rId12" Type="http://schemas.openxmlformats.org/officeDocument/2006/relationships/image" Target="../media/image107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jpeg"/><Relationship Id="rId10" Type="http://schemas.openxmlformats.org/officeDocument/2006/relationships/image" Target="../media/image105.png"/><Relationship Id="rId4" Type="http://schemas.openxmlformats.org/officeDocument/2006/relationships/image" Target="../media/image99.jpeg"/><Relationship Id="rId9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jhJv4L0PU&amp;feature=youtu.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REgqITgkCrI&amp;feature=youtu.be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6866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o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0525"/>
            <a:ext cx="26670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238" y="314325"/>
            <a:ext cx="30781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6213" y="390525"/>
            <a:ext cx="269398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8950" y="-209550"/>
            <a:ext cx="22288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505200"/>
            <a:ext cx="7848600" cy="2438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" y="5092700"/>
            <a:ext cx="7848600" cy="13843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sz="3600" b="1" dirty="0">
                <a:solidFill>
                  <a:schemeClr val="bg1"/>
                </a:solidFill>
              </a:rPr>
              <a:t>פתרונות מתקדמים </a:t>
            </a:r>
            <a:r>
              <a:rPr lang="he-IL" sz="3200" b="1" dirty="0">
                <a:solidFill>
                  <a:schemeClr val="bg1"/>
                </a:solidFill>
              </a:rPr>
              <a:t>לאופטימיזציה של</a:t>
            </a:r>
          </a:p>
          <a:p>
            <a:pPr algn="ctr">
              <a:spcBef>
                <a:spcPct val="50000"/>
              </a:spcBef>
              <a:defRPr/>
            </a:pPr>
            <a:r>
              <a:rPr lang="he-IL" sz="3200" b="1" i="1" dirty="0">
                <a:solidFill>
                  <a:schemeClr val="bg1"/>
                </a:solidFill>
                <a:latin typeface="Arial" charset="0"/>
                <a:cs typeface="David" pitchFamily="2" charset="-79"/>
              </a:rPr>
              <a:t> </a:t>
            </a:r>
            <a:r>
              <a:rPr lang="he-IL" sz="3200" b="1" dirty="0">
                <a:solidFill>
                  <a:schemeClr val="bg1"/>
                </a:solidFill>
                <a:latin typeface="Arial" charset="0"/>
                <a:cs typeface="+mn-cs"/>
              </a:rPr>
              <a:t>תכנון וניהול הובלה והפצה</a:t>
            </a:r>
            <a:endParaRPr lang="en-US" sz="3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946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3505200"/>
            <a:ext cx="289560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28194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1037432" cy="151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6400800"/>
            <a:ext cx="167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/>
                </a:solidFill>
                <a:cs typeface="David" pitchFamily="2" charset="-79"/>
              </a:rPr>
              <a:t>אפריל 2015</a:t>
            </a:r>
            <a:endParaRPr lang="he-IL" b="1" dirty="0">
              <a:solidFill>
                <a:schemeClr val="bg1"/>
              </a:solidFill>
              <a:cs typeface="David" pitchFamily="2" charset="-79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2956670"/>
            <a:ext cx="7848600" cy="214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7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תועלות ל"מרכז הובלה"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12492"/>
              </p:ext>
            </p:extLst>
          </p:nvPr>
        </p:nvGraphicFramePr>
        <p:xfrm>
          <a:off x="457200" y="1066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1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89" y="-133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0525"/>
            <a:ext cx="26670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e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14325"/>
            <a:ext cx="307816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90525"/>
            <a:ext cx="269398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-209550"/>
            <a:ext cx="22288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81400"/>
            <a:ext cx="5410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3678238"/>
            <a:ext cx="6238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kern="0" dirty="0">
              <a:solidFill>
                <a:srgbClr val="1F497D">
                  <a:lumMod val="50000"/>
                </a:srgbClr>
              </a:solidFill>
              <a:cs typeface="Reforma" pitchFamily="2" charset="-79"/>
            </a:endParaRPr>
          </a:p>
        </p:txBody>
      </p:sp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1485900" y="3678238"/>
            <a:ext cx="52101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he-IL" altLang="he-IL" sz="2400" dirty="0">
              <a:solidFill>
                <a:srgbClr val="000000"/>
              </a:solidFill>
            </a:endParaRPr>
          </a:p>
          <a:p>
            <a:pPr algn="ctr"/>
            <a:r>
              <a:rPr lang="en-US" altLang="he-IL" sz="2400" dirty="0">
                <a:solidFill>
                  <a:srgbClr val="000000"/>
                </a:solidFill>
              </a:rPr>
              <a:t> </a:t>
            </a:r>
            <a:r>
              <a:rPr lang="en-US" altLang="he-IL" sz="3600" b="1" dirty="0" smtClean="0">
                <a:solidFill>
                  <a:srgbClr val="002060"/>
                </a:solidFill>
              </a:rPr>
              <a:t>One1</a:t>
            </a:r>
            <a:endParaRPr lang="he-IL" altLang="he-IL" sz="3600" b="1" dirty="0">
              <a:solidFill>
                <a:srgbClr val="002060"/>
              </a:solidFill>
            </a:endParaRPr>
          </a:p>
          <a:p>
            <a:pPr algn="ctr"/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he-IL" altLang="he-IL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9"/>
          <p:cNvSpPr txBox="1">
            <a:spLocks noChangeArrowheads="1"/>
          </p:cNvSpPr>
          <p:nvPr/>
        </p:nvSpPr>
        <p:spPr bwMode="auto">
          <a:xfrm>
            <a:off x="3563938" y="26988"/>
            <a:ext cx="489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 sz="3200" b="1">
                <a:solidFill>
                  <a:srgbClr val="FFFFFF"/>
                </a:solidFill>
              </a:rPr>
              <a:t>One1</a:t>
            </a:r>
            <a:r>
              <a:rPr lang="he-IL" altLang="he-IL" sz="3200" b="1">
                <a:solidFill>
                  <a:srgbClr val="FFFFFF"/>
                </a:solidFill>
              </a:rPr>
              <a:t> פרופיל חברה 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>
              <a:solidFill>
                <a:srgbClr val="000000"/>
              </a:solidFill>
            </a:endParaRPr>
          </a:p>
        </p:txBody>
      </p:sp>
      <p:graphicFrame>
        <p:nvGraphicFramePr>
          <p:cNvPr id="4" name="דיאגרמה 3"/>
          <p:cNvGraphicFramePr/>
          <p:nvPr/>
        </p:nvGraphicFramePr>
        <p:xfrm>
          <a:off x="395536" y="908720"/>
          <a:ext cx="83282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9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914400" y="846138"/>
            <a:ext cx="762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10253F"/>
                </a:solidFill>
                <a:cs typeface="Arial" pitchFamily="34" charset="0"/>
              </a:rPr>
              <a:t>One1</a:t>
            </a:r>
            <a:r>
              <a:rPr lang="he-IL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e-IL" sz="2400" b="1" dirty="0">
                <a:solidFill>
                  <a:srgbClr val="10253F"/>
                </a:solidFill>
              </a:rPr>
              <a:t>דורגה במקום השלישי מבין לחברות ה</a:t>
            </a:r>
            <a:r>
              <a:rPr lang="en-US" sz="2400" b="1" dirty="0">
                <a:solidFill>
                  <a:srgbClr val="10253F"/>
                </a:solidFill>
                <a:cs typeface="Arial" pitchFamily="34" charset="0"/>
              </a:rPr>
              <a:t>IT </a:t>
            </a:r>
            <a:r>
              <a:rPr lang="he-IL" sz="2400" b="1" dirty="0">
                <a:solidFill>
                  <a:srgbClr val="10253F"/>
                </a:solidFill>
              </a:rPr>
              <a:t> הישראליות</a:t>
            </a:r>
            <a:endParaRPr lang="en-US" sz="2400" dirty="0">
              <a:solidFill>
                <a:srgbClr val="10253F"/>
              </a:solidFill>
              <a:cs typeface="Arial" pitchFamily="34" charset="0"/>
            </a:endParaRPr>
          </a:p>
        </p:txBody>
      </p:sp>
      <p:sp>
        <p:nvSpPr>
          <p:cNvPr id="50179" name="מלבן 19"/>
          <p:cNvSpPr>
            <a:spLocks noChangeArrowheads="1"/>
          </p:cNvSpPr>
          <p:nvPr/>
        </p:nvSpPr>
        <p:spPr bwMode="auto">
          <a:xfrm>
            <a:off x="5029200" y="5791200"/>
            <a:ext cx="3767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altLang="en-US" b="1">
                <a:solidFill>
                  <a:srgbClr val="10253F"/>
                </a:solidFill>
              </a:rPr>
              <a:t>*</a:t>
            </a:r>
            <a:r>
              <a:rPr lang="he-IL" altLang="en-US">
                <a:solidFill>
                  <a:srgbClr val="10253F"/>
                </a:solidFill>
              </a:rPr>
              <a:t>לפי סקר </a:t>
            </a:r>
            <a:r>
              <a:rPr lang="en-US" altLang="en-US">
                <a:solidFill>
                  <a:srgbClr val="10253F"/>
                </a:solidFill>
              </a:rPr>
              <a:t>STKI  </a:t>
            </a:r>
            <a:r>
              <a:rPr lang="he-IL" altLang="en-US">
                <a:solidFill>
                  <a:srgbClr val="10253F"/>
                </a:solidFill>
              </a:rPr>
              <a:t> לשנת 2012</a:t>
            </a:r>
            <a:endParaRPr lang="he-IL" altLang="en-US">
              <a:solidFill>
                <a:prstClr val="black"/>
              </a:solidFill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944688" y="147638"/>
            <a:ext cx="6665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he-IL" altLang="en-US" sz="3200" b="1">
                <a:solidFill>
                  <a:prstClr val="white"/>
                </a:solidFill>
                <a:cs typeface="Reforma" pitchFamily="2" charset="-79"/>
              </a:rPr>
              <a:t>חברת ה </a:t>
            </a:r>
            <a:r>
              <a:rPr lang="en-US" altLang="en-US" sz="3200" b="1">
                <a:solidFill>
                  <a:prstClr val="white"/>
                </a:solidFill>
                <a:cs typeface="Reforma" pitchFamily="2" charset="-79"/>
              </a:rPr>
              <a:t>IT</a:t>
            </a:r>
            <a:r>
              <a:rPr lang="he-IL" altLang="en-US" sz="3200" b="1">
                <a:solidFill>
                  <a:prstClr val="white"/>
                </a:solidFill>
                <a:cs typeface="Reforma" pitchFamily="2" charset="-79"/>
              </a:rPr>
              <a:t>  השלישית בגודלה בישראל</a:t>
            </a:r>
            <a:endParaRPr lang="en-US" altLang="en-US" sz="3200" b="1">
              <a:solidFill>
                <a:prstClr val="white"/>
              </a:solidFill>
              <a:cs typeface="Reforma" pitchFamily="2" charset="-79"/>
            </a:endParaRPr>
          </a:p>
        </p:txBody>
      </p:sp>
      <p:sp>
        <p:nvSpPr>
          <p:cNvPr id="50181" name="Title 6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altLang="en-US" smtClean="0"/>
          </a:p>
        </p:txBody>
      </p:sp>
      <p:pic>
        <p:nvPicPr>
          <p:cNvPr id="50182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2222" r="1073" b="3333"/>
          <a:stretch>
            <a:fillRect/>
          </a:stretch>
        </p:blipFill>
        <p:spPr bwMode="auto">
          <a:xfrm>
            <a:off x="557213" y="9144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AutoShape 8" descr="data:image/jpeg;base64,/9j/4AAQSkZJRgABAQAAAQABAAD/2wCEAAkGBggGDgkIBwgVCQkKGRYWFAwMDRoTIBAWFSghIB8XHh4jHicoIyUvJR4eHzssJScpLDU4HiUxQTc2NzI3LjUBCQoKDQwNGg4PGTUkHiQtNTUyNS01NSw1NTYsLS0sLS8yNjU1NTUsMyw1LyspNSwsNS00LS81NTIvLCwpMCwsNP/AABEIAJEAyAMBIgACEQEDEQH/xAAbAAEBAQEBAQEBAAAAAAAAAAAABwYFCAQDAf/EAD8QAAEBBQQHBAkBBwUAAAAAAAABAgMEBRcGEVXSITFUkZSj0RITQZMHFBUyQlFhcYEzIlJTcpKhsRYlNEOi/8QAGgEBAAMBAQEAAAAAAAAAAAAAAAMEBQYCAf/EAC8RAAECBAQFAwMFAQAAAAAAAAABAwIEFFIRExVREjFTkaEhQWEFcfAigbHB4TL/2gAMAwEAAhEDEQA/ALiDFVhsntjzhXmUVhsntjzhXmUtUcx017KR5sG6G1Biqw2T2x5wrzKKw2T2x5wrzKKOY6a9lGbBuhtQYqsNk9secK8yisNk9secK8yijmOmvZRmwbobUGKrDZPbHnCvMorDZPbHnCvMoo5jpr2UZsG6G1Biqw2T2x5wrzKKw2T2x5wrzKKOY6a9lGbBuhtQYqsNk9secK8yisNk9secK8yijmOmvZRmwbobUGKrDZPbHnCvMorDZPbHnCvMoo5jpr2UZsG6G1Biqw2T2x5wrzKKw2T2x5wrzKKOY6a9lGbBuhtQYqsNk9secK8yisNk9secK8yijmOmvZRmwbobUGKrDZPbHnCvMorDZPbHnCvMoo5jpr2UZsG6G1Biqw2T2x5wrzKKw2T2x5wrzKKOY6a9lGbBuhtQYqsNk9secK8yisNk9secK8yijmOmvZRmwbobUGKrDZPbHnCvMoFHMdNeyjNg3QgIAO3MEAAAAAAAAAAAAAAAAAAAAAAAAAAAAAAAAAAAAqdCInGmPIXMKERONMeQuYsAOP1Sau8IbNK1sR+hETjTHkLmFCInGmPIXMWADVJq7wgpWtiP0IicaY8hcwoRE40x5C5iwAapNXeEFK1sR+hETjTHkLmFCInGmPIXMWADVJq7wgpWtiP0IicaY8hcwoRE40x5C5iwAapNXeEFK1sR+hETjTHkLmFCInGmPIXMWADVJq7wgpWtiP0IicaY8hcwoRE40x5C5jp1Wde2/U+9T2N+j3vh3l/6l/7t/wCzfqu06tJTSd6cnWcONeaY8kPEDDEeOCEfoRE40x5C5hQiJxpjyFzFgBBqk1d4Q90rWxH6ERONMeQuYUIicaY8hcxYANUmrvCCla2I/QiJxpjyFzChETjTHkLmLABqk1d4QUrWxH6ERONMeQuYUIicaY8hcxYANUmrvCCla2I/QiJxpjyFzChETjTHkLmLABqk1d4QUrWxH6ERONMeQuYFgA1Sau8IKVrYAAziyAAAAAAAAAACLeleHm9nYxiLg5k/YgZheqMsv20R28TWzr0X+8iff5FqVl6hzLxwUidcy4eLDEtJi/Sja5LNQaw8M8uj4+9l3drYZ+Jv8X3J9VQmkvkttJpDJNYWZttQSorSvVmKp2UZ13/taLrjiSyWzu2r7uIZpuPfu2b+0/eqvYZ+7S6NPgajH05uGPjjjRUh5/6VY5mJUwSFcVPup/G+yP8AUHZXs9r/AI/Z/wCjV3m/T9tJWPRda5LSwaQ8S8vj4C5l5frbZ+Fv83XL9UUwH+gLf9juO9b7m7s936/ou+V3auuMxM5bO7FPu4iWm4B+8Zv7Th6qdtn7srp0+BcdbgnIFbVxFixxTD2+CKGJWV4uFcPc9NAgEwkttJXDLNYqZtswSIjSPUmKr2ka1Xftab7zreiiHm9ooxuLjJk/bgZfcqstP21R48XUzr03e8qfb5mVH9OSFtXcxFRNv4LUMwqxJDwlpABlFoAAAAAAAAAAAAAAAAAAAAAAAAHJtTZ5xaeDiJc/0K8S9hv9xtPda3nWPgnk4h5BDRMxjGrnThL7r/eXwZT6qug9trEkaLBzx9D5FhguPI85pO5vIoeZWeetLDunzSd65bTSw0x7yIvyXRfrRURLtem1ejGyKWYgkexDF0fHdlt4qppZT4Xf4vX8qpEI1maWi9oz2IdK9ZRplXz5hLkYaeaGWU+iIiJ43JdfrL3YC1bFrIJ1ENtJ644uYfM6rm0+L7Lr3nRfVOJGf0+6/qw3wTD8+xny2HH6/t9jSmO9J1kUtPBK9h2L4+B7TbtUTS0nxO/zcn5RDYmat/atiycE9iGGk9cf3sOWdd7a/F9k17jCllcR6HL54l1zh4F4uRCVnc3nsPLbPOmliHTlpe6csJpbab91FX5Jpu1IiKt+rR6FstZ5xZiDh5c40q7S9tv99tfea3nnWCZmlnfZ09h3SumVaaVy+bS9G2nehplfoqKqeF6X3aj0jI5xDz+GhpjBtXun6X3X+6viyv1RdBsfV8UhhSD/AJxXlv8AP5uVJT1VVXn/AEfeADny+AAAAAAAAAAAAAAAAAAAAAAAACJ+mS1azKIYksI9VYaC0vUZ1NvV1Iv8qf3Vfloth+Swzhb1Vyyqr49lC1KPwsOZiw44ETsCxw8KLgefpT6QXspgWpG7lLl7CvUaR4ratXvFb1tLp1/4uQ51krXR1jnz2JgGWXqPmUZbdvb7mrtKLo8UvXep6S9VcfwGf6EMF6W7HMzaFZmcC6ui5eiqrLCfqOl95LvmmtPyniazM+w5GrcTeCRc/XEqRsOQpxJFyMvXKc4a5/8AfUyVrbXR1sXzqJj2WXSOWVZYdur7mb9Krp8VuTch2qiNexfY3dp6/f3ff9lP0Pnfd73w/wBzd+iSxzMphWpnHOr4uYIioy2n6bpPdS75rrX8J4FmJWZSFXVbwXHBPXn8/BGiRvLw8WKE7m3pBezaBZkbyUuXUK6RlHasK1e7VjU0mnX/AJvU7XobtWstiG5LFvVSGjdLpGtTD1NaJ/Mn90T56bP6q4/gM/0IEhnCXKjllFTx7KGbHPtRNRNI3gi/PvvyLMLEaRpEsXg/UAGQWwAAAAAAAAAAAACb1xk2wP8Acz1FcZNsD/cz1LtBM2KQVDVxSATeuMm2B/uZ6iuMm2B/uZ6igmbFFQ1cUgE3rjJtgf7meorjJtgf7meooJmxRUNXFIBN64ybYH+5nqK4ybYH+5nqKCZsUVDVxSATeuMm2B/uZ6iuMm2B/uZ6igmbFFQ1cUg/iojSKjSXovgpOK4ybYH+5nqK4ybYH+5nqKCZsUVDVxw6S/716p3S+wru++nYv/Rv++j53byxoiMoiMpcieCE4rjJtgf7meorjJtgf7mepZmGZ1/h44V9E/FI4I2IMcF5lIBN64ybYH+5nqK4ybYH+5nqVqCZsUkqGrikAm9cZNsD/cz1FcZNsD/cz1FBM2KKhq4pAJvXGTbA/wBzPUVxk2wP9zPUUEzYoqGrikAm9cZNsD/cz1FcZNsD/cz1FBM2KKhq4pAJvXGTbA/3M9RXGTbA/wBzPUUEzYoqGrikAm9cZNsD/cz1AoJmxRUNXEUAB2hiAAAAAAAAAAAAAAAAAAAAAAAAAAAAAAAAAAAAFnoTKMViOXkFCZRisRy8hTAcZqEzebmQ3aTOhMoxWI5eQUJlGKxHLyFMA1CZvGQ3aTOhMoxWI5eQUJlGKxHLyFMA1CZvGQ3aTOhMoxWI5eQUJlGKxHLyFMA1CZvGQ3aTOhMoxWI5eQUJlGKxHLyFMA1CZvGQ3aTOhMoxWI5eQUJlGKxHLyFMA1CZvGQ3aTOhMoxWI5eQUJlGKxHLyFMA1CZvGQ3aTOhMoxWI5eQUJlGKxHLyFMA1CZvGQ3aTOhMoxWI5eQUJlGKxHLyFMA1CZvGQ3aTOhMoxWI5eQUJlGKxHLyFMA1CZvGQ3aTOhMoxWI5eQUJlGKxHLyFMA1CZvGQ3aTOhMoxWI5eQUJlGKxHLyFMA1CZvGQ3aTOhMoxWI5eQFMA1CZvGQ3aAAUSYAAAAAAAAAAAAAAAAAAAAAAAAAAAAAAAAAAAA//2Q=="/>
          <p:cNvSpPr>
            <a:spLocks noChangeAspect="1" noChangeArrowheads="1"/>
          </p:cNvSpPr>
          <p:nvPr/>
        </p:nvSpPr>
        <p:spPr bwMode="auto">
          <a:xfrm>
            <a:off x="9015413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altLang="en-US">
              <a:solidFill>
                <a:prstClr val="black"/>
              </a:solidFill>
            </a:endParaRPr>
          </a:p>
        </p:txBody>
      </p:sp>
      <p:pic>
        <p:nvPicPr>
          <p:cNvPr id="5018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82838"/>
            <a:ext cx="4540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60675"/>
            <a:ext cx="4540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3352800"/>
            <a:ext cx="4540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420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337300" cy="576262"/>
          </a:xfrm>
        </p:spPr>
        <p:txBody>
          <a:bodyPr rtlCol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2400" dirty="0" smtClean="0">
                <a:cs typeface="+mn-cs"/>
              </a:rPr>
              <a:t>וואן1 ממעוף הציפור</a:t>
            </a:r>
            <a:endParaRPr lang="he-IL" sz="2400" dirty="0">
              <a:cs typeface="+mn-cs"/>
            </a:endParaRPr>
          </a:p>
        </p:txBody>
      </p:sp>
      <p:pic>
        <p:nvPicPr>
          <p:cNvPr id="4" name="מציין מיקום תוכן 3" descr="שקף One1 סקיצה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37"/>
          <a:stretch>
            <a:fillRect/>
          </a:stretch>
        </p:blipFill>
        <p:spPr bwMode="auto">
          <a:xfrm>
            <a:off x="1116013" y="830263"/>
            <a:ext cx="6624637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31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e-I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323" name="Text Placeholder 2"/>
          <p:cNvSpPr txBox="1">
            <a:spLocks/>
          </p:cNvSpPr>
          <p:nvPr/>
        </p:nvSpPr>
        <p:spPr bwMode="auto">
          <a:xfrm>
            <a:off x="9144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3800" b="1">
                <a:solidFill>
                  <a:srgbClr val="FFFFFF"/>
                </a:solidFill>
                <a:cs typeface="Reforma" pitchFamily="2" charset="-79"/>
              </a:rPr>
              <a:t>One1</a:t>
            </a:r>
            <a:r>
              <a:rPr lang="he-IL" altLang="en-US" sz="3800" b="1">
                <a:solidFill>
                  <a:srgbClr val="FFFFFF"/>
                </a:solidFill>
                <a:cs typeface="Reforma" pitchFamily="2" charset="-79"/>
              </a:rPr>
              <a:t> מתמחה בפרויקטים</a:t>
            </a:r>
            <a:endParaRPr lang="en-US" altLang="en-US" sz="3800" b="1">
              <a:solidFill>
                <a:srgbClr val="FFFFFF"/>
              </a:solidFill>
              <a:cs typeface="Reforma" pitchFamily="2" charset="-79"/>
            </a:endParaRPr>
          </a:p>
        </p:txBody>
      </p:sp>
      <p:pic>
        <p:nvPicPr>
          <p:cNvPr id="56324" name="תמונה 2" descr="new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382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42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89" y="-133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0525"/>
            <a:ext cx="26670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e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14325"/>
            <a:ext cx="307816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90525"/>
            <a:ext cx="269398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-209550"/>
            <a:ext cx="22288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81400"/>
            <a:ext cx="5410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3678238"/>
            <a:ext cx="6238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kern="0" dirty="0">
              <a:solidFill>
                <a:srgbClr val="1F497D">
                  <a:lumMod val="50000"/>
                </a:srgbClr>
              </a:solidFill>
              <a:cs typeface="Reforma" pitchFamily="2" charset="-79"/>
            </a:endParaRPr>
          </a:p>
        </p:txBody>
      </p:sp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1485900" y="3916740"/>
            <a:ext cx="5210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he-IL" sz="3600" b="1" dirty="0" smtClean="0">
                <a:solidFill>
                  <a:srgbClr val="002060"/>
                </a:solidFill>
              </a:rPr>
              <a:t>ORTEC</a:t>
            </a:r>
            <a:endParaRPr lang="he-IL" altLang="he-IL" sz="3600" b="1" dirty="0">
              <a:solidFill>
                <a:srgbClr val="002060"/>
              </a:solidFill>
            </a:endParaRPr>
          </a:p>
          <a:p>
            <a:pPr algn="ctr"/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he-IL" altLang="he-IL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8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16" y="3622766"/>
            <a:ext cx="8667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1" y="5029200"/>
            <a:ext cx="59957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ORTEC</a:t>
            </a:r>
            <a:r>
              <a:rPr lang="he-IL" dirty="0" smtClean="0"/>
              <a:t> - מוביל שוק עולמי</a:t>
            </a:r>
            <a:endParaRPr lang="he-IL" dirty="0"/>
          </a:p>
        </p:txBody>
      </p:sp>
      <p:sp>
        <p:nvSpPr>
          <p:cNvPr id="7" name="Title 25"/>
          <p:cNvSpPr txBox="1">
            <a:spLocks/>
          </p:cNvSpPr>
          <p:nvPr/>
        </p:nvSpPr>
        <p:spPr bwMode="auto">
          <a:xfrm>
            <a:off x="152400" y="579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 eaLnBrk="0" hangingPunct="0">
              <a:defRPr/>
            </a:pPr>
            <a:r>
              <a:rPr lang="he-IL" sz="3600" b="1" dirty="0" smtClean="0">
                <a:solidFill>
                  <a:schemeClr val="bg1"/>
                </a:solidFill>
                <a:latin typeface="Arial" charset="0"/>
              </a:rPr>
              <a:t>משווק </a:t>
            </a:r>
            <a:r>
              <a:rPr lang="he-IL" sz="3600" b="1" dirty="0">
                <a:solidFill>
                  <a:schemeClr val="bg1"/>
                </a:solidFill>
                <a:latin typeface="Arial" charset="0"/>
              </a:rPr>
              <a:t>ונתמך בישראל בלעדית ע"י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One1</a:t>
            </a:r>
            <a:r>
              <a:rPr lang="he-IL" sz="4000" dirty="0">
                <a:solidFill>
                  <a:schemeClr val="bg1"/>
                </a:solidFill>
                <a:latin typeface="Arial" charset="0"/>
              </a:rPr>
              <a:t>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514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8013" y="76200"/>
            <a:ext cx="7850187" cy="652463"/>
          </a:xfrm>
        </p:spPr>
        <p:txBody>
          <a:bodyPr/>
          <a:lstStyle/>
          <a:p>
            <a:pPr algn="ctr"/>
            <a:r>
              <a:rPr lang="en-US" dirty="0" smtClean="0">
                <a:cs typeface="+mn-cs"/>
              </a:rPr>
              <a:t>ORTEC</a:t>
            </a:r>
            <a:r>
              <a:rPr lang="he-IL" dirty="0" smtClean="0">
                <a:cs typeface="+mn-cs"/>
              </a:rPr>
              <a:t> פרופיל חברה </a:t>
            </a:r>
            <a:endParaRPr lang="en-US" dirty="0" smtClean="0"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14400"/>
            <a:ext cx="8534400" cy="4893647"/>
          </a:xfrm>
          <a:prstGeom prst="rect">
            <a:avLst/>
          </a:prstGeom>
          <a:solidFill>
            <a:schemeClr val="bg1"/>
          </a:solidFill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2400" b="1" dirty="0" smtClean="0">
                <a:latin typeface="Arial" charset="0"/>
                <a:cs typeface="Arial" charset="0"/>
              </a:rPr>
              <a:t>הספק הגדול באירופה של טכנולוגיית אופטימיזציה </a:t>
            </a:r>
          </a:p>
          <a:p>
            <a:pPr algn="ctr">
              <a:defRPr/>
            </a:pPr>
            <a:endParaRPr lang="he-IL" sz="2400" b="1" dirty="0" smtClean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sz="2400" b="1" dirty="0" smtClean="0">
                <a:latin typeface="Arial" charset="0"/>
                <a:cs typeface="Arial" charset="0"/>
              </a:rPr>
              <a:t>מעל 30 שנות ניסיון (נוסדה 1981) </a:t>
            </a:r>
            <a:endParaRPr lang="he-IL" sz="24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he-IL" sz="24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sz="2400" b="1" dirty="0">
                <a:latin typeface="Arial" charset="0"/>
                <a:cs typeface="Arial" charset="0"/>
              </a:rPr>
              <a:t>משרד ראשי בהולנד</a:t>
            </a:r>
          </a:p>
          <a:p>
            <a:pPr algn="ctr">
              <a:defRPr/>
            </a:pPr>
            <a:endParaRPr lang="he-IL" sz="24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sz="2400" b="1" dirty="0">
                <a:latin typeface="Arial" charset="0"/>
                <a:cs typeface="Arial" charset="0"/>
              </a:rPr>
              <a:t>למעלה מ 700 עובדים</a:t>
            </a:r>
          </a:p>
          <a:p>
            <a:pPr algn="ctr">
              <a:defRPr/>
            </a:pPr>
            <a:endParaRPr lang="he-IL" sz="24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sz="2400" b="1" dirty="0">
                <a:latin typeface="Arial" charset="0"/>
                <a:cs typeface="Arial" charset="0"/>
              </a:rPr>
              <a:t>למעלה מ 1500 לקוחות</a:t>
            </a:r>
          </a:p>
          <a:p>
            <a:pPr algn="ctr">
              <a:defRPr/>
            </a:pPr>
            <a:r>
              <a:rPr lang="he-IL" sz="2400" b="1" dirty="0">
                <a:latin typeface="Arial" charset="0"/>
                <a:cs typeface="Arial" charset="0"/>
              </a:rPr>
              <a:t>  </a:t>
            </a:r>
          </a:p>
          <a:p>
            <a:pPr algn="ctr">
              <a:defRPr/>
            </a:pPr>
            <a:r>
              <a:rPr lang="he-IL" sz="2400" b="1" dirty="0">
                <a:latin typeface="Arial" charset="0"/>
                <a:cs typeface="Arial" charset="0"/>
              </a:rPr>
              <a:t>נציגים ושותפים באירופה, אמריקה, אסיה ואוסטרליה</a:t>
            </a:r>
          </a:p>
          <a:p>
            <a:pPr algn="ctr">
              <a:defRPr/>
            </a:pPr>
            <a:endParaRPr lang="en-US" sz="2400" b="1" dirty="0" smtClean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sz="2400" b="1" dirty="0" smtClean="0">
                <a:latin typeface="Arial" charset="0"/>
                <a:cs typeface="Arial" charset="0"/>
              </a:rPr>
              <a:t>ניסיון רב ומומחיות בהובלות ולוגיסטיקה </a:t>
            </a:r>
            <a:endParaRPr lang="he-IL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82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 smtClean="0">
                <a:cs typeface="+mn-cs"/>
              </a:rPr>
              <a:t> אופטימיזציה של כל סוגי ההובלה</a:t>
            </a:r>
            <a:endParaRPr lang="he-IL" sz="3600" dirty="0">
              <a:cs typeface="+mn-cs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376154" cy="563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643" y="3429000"/>
            <a:ext cx="524075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838200"/>
            <a:ext cx="2752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838200"/>
            <a:ext cx="2667000" cy="11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066800"/>
            <a:ext cx="2438400" cy="235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13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מציין מיקום תוכן 3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he-IL" sz="2800" dirty="0" smtClean="0">
                <a:solidFill>
                  <a:schemeClr val="accent1">
                    <a:lumMod val="50000"/>
                  </a:schemeClr>
                </a:solidFill>
              </a:rPr>
              <a:t>תהליך ניהול ההובלות בצה"ל  – הפתרון המוצע</a:t>
            </a:r>
          </a:p>
          <a:p>
            <a:r>
              <a:rPr lang="he-IL" sz="2800" dirty="0" smtClean="0">
                <a:solidFill>
                  <a:schemeClr val="accent1">
                    <a:lumMod val="50000"/>
                  </a:schemeClr>
                </a:solidFill>
              </a:rPr>
              <a:t>הצגת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One1 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 - ספק הפתרון בישראל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e-IL" sz="2800" noProof="1">
                <a:solidFill>
                  <a:schemeClr val="accent1">
                    <a:lumMod val="50000"/>
                  </a:schemeClr>
                </a:solidFill>
              </a:rPr>
              <a:t>הצגת </a:t>
            </a:r>
            <a:r>
              <a:rPr lang="en-US" sz="2800" noProof="1">
                <a:solidFill>
                  <a:schemeClr val="accent1">
                    <a:lumMod val="50000"/>
                  </a:schemeClr>
                </a:solidFill>
              </a:rPr>
              <a:t>ORTEC</a:t>
            </a:r>
            <a:r>
              <a:rPr lang="he-IL" sz="2800" noProof="1">
                <a:solidFill>
                  <a:schemeClr val="accent1">
                    <a:lumMod val="50000"/>
                  </a:schemeClr>
                </a:solidFill>
              </a:rPr>
              <a:t> יצרן </a:t>
            </a:r>
            <a:r>
              <a:rPr lang="he-IL" sz="2800" noProof="1" smtClean="0">
                <a:solidFill>
                  <a:schemeClr val="accent1">
                    <a:lumMod val="50000"/>
                  </a:schemeClr>
                </a:solidFill>
              </a:rPr>
              <a:t>המוצר</a:t>
            </a:r>
            <a:endParaRPr lang="da-DK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he-IL" sz="2800" noProof="1" smtClean="0">
                <a:solidFill>
                  <a:schemeClr val="accent1">
                    <a:lumMod val="50000"/>
                  </a:schemeClr>
                </a:solidFill>
              </a:rPr>
              <a:t>תכנון וניהול ההובלות, אופטימיזציית מסלולים - דמו  </a:t>
            </a:r>
            <a:endParaRPr lang="da-DK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e-IL" sz="2800" dirty="0" err="1" smtClean="0">
                <a:solidFill>
                  <a:schemeClr val="accent1">
                    <a:lumMod val="50000"/>
                  </a:schemeClr>
                </a:solidFill>
              </a:rPr>
              <a:t>אופטימיזציית</a:t>
            </a:r>
            <a:r>
              <a:rPr lang="he-IL" sz="2800" dirty="0" smtClean="0">
                <a:solidFill>
                  <a:schemeClr val="accent1">
                    <a:lumMod val="50000"/>
                  </a:schemeClr>
                </a:solidFill>
              </a:rPr>
              <a:t> אריזה והעמסה - דמו   </a:t>
            </a:r>
          </a:p>
          <a:p>
            <a:r>
              <a:rPr lang="he-IL" sz="2800" dirty="0" smtClean="0">
                <a:solidFill>
                  <a:schemeClr val="accent1">
                    <a:lumMod val="50000"/>
                  </a:schemeClr>
                </a:solidFill>
              </a:rPr>
              <a:t>סיפור הצלחה – </a:t>
            </a:r>
            <a:r>
              <a:rPr lang="he-IL" sz="2800" dirty="0" err="1" smtClean="0">
                <a:solidFill>
                  <a:schemeClr val="accent1">
                    <a:lumMod val="50000"/>
                  </a:schemeClr>
                </a:solidFill>
              </a:rPr>
              <a:t>וולמרט</a:t>
            </a:r>
            <a:endParaRPr lang="he-IL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e-IL" sz="2800" dirty="0" smtClean="0">
                <a:solidFill>
                  <a:schemeClr val="accent1">
                    <a:lumMod val="50000"/>
                  </a:schemeClr>
                </a:solidFill>
              </a:rPr>
              <a:t>שאלות ותשובות </a:t>
            </a:r>
          </a:p>
          <a:p>
            <a:r>
              <a:rPr lang="he-IL" sz="2800" dirty="0" smtClean="0">
                <a:solidFill>
                  <a:schemeClr val="accent1">
                    <a:lumMod val="50000"/>
                  </a:schemeClr>
                </a:solidFill>
              </a:rPr>
              <a:t>סיכום ומסלול התקדמות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e-I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כותרת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סדר יום</a:t>
            </a: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לקוחות </a:t>
            </a:r>
            <a:r>
              <a:rPr lang="en-US" dirty="0" smtClean="0"/>
              <a:t>ORTEC</a:t>
            </a:r>
            <a:r>
              <a:rPr lang="he-IL" dirty="0" smtClean="0"/>
              <a:t> לפי מגזר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graphicFrame>
        <p:nvGraphicFramePr>
          <p:cNvPr id="4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33901"/>
              </p:ext>
            </p:extLst>
          </p:nvPr>
        </p:nvGraphicFramePr>
        <p:xfrm>
          <a:off x="428065" y="838201"/>
          <a:ext cx="8334935" cy="4952997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1666987"/>
                <a:gridCol w="1666987"/>
                <a:gridCol w="1666987"/>
                <a:gridCol w="1666987"/>
                <a:gridCol w="1666987"/>
              </a:tblGrid>
              <a:tr h="396867">
                <a:tc>
                  <a:txBody>
                    <a:bodyPr/>
                    <a:lstStyle/>
                    <a:p>
                      <a:pPr algn="ctr"/>
                      <a:r>
                        <a:rPr lang="he-IL" sz="1800" i="1" dirty="0" smtClean="0"/>
                        <a:t>הפצה</a:t>
                      </a:r>
                      <a:endParaRPr lang="en-US" sz="18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i="1" dirty="0" smtClean="0"/>
                        <a:t>הובלות</a:t>
                      </a:r>
                      <a:r>
                        <a:rPr lang="he-IL" sz="1800" i="1" baseline="0" dirty="0" smtClean="0"/>
                        <a:t> </a:t>
                      </a:r>
                      <a:endParaRPr lang="en-US" sz="18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i="1" dirty="0" smtClean="0"/>
                        <a:t>קמעונאות </a:t>
                      </a:r>
                      <a:endParaRPr lang="en-US" sz="18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i="1" dirty="0" smtClean="0"/>
                        <a:t>שרות</a:t>
                      </a:r>
                      <a:r>
                        <a:rPr lang="he-IL" sz="1800" i="1" baseline="0" dirty="0" smtClean="0"/>
                        <a:t> לוגיסטי</a:t>
                      </a:r>
                      <a:endParaRPr lang="en-US" sz="18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i="1" dirty="0" smtClean="0"/>
                        <a:t>דלק-גז ואחרים</a:t>
                      </a:r>
                      <a:endParaRPr lang="en-US" sz="1800" i="1" dirty="0" smtClean="0"/>
                    </a:p>
                  </a:txBody>
                  <a:tcPr anchor="ctr"/>
                </a:tc>
              </a:tr>
              <a:tr h="75935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75935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75935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75935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75935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75935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logoBrin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6116" y="2745580"/>
            <a:ext cx="14398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ocac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028" y="3505200"/>
            <a:ext cx="14414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fm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8090" y="2867025"/>
            <a:ext cx="12969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9678" y="3636962"/>
            <a:ext cx="12239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9203" y="2152650"/>
            <a:ext cx="12969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4" descr="schenker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9678" y="4451350"/>
            <a:ext cx="12239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Grp="1" noChangeAspect="1"/>
          </p:cNvGraphicFramePr>
          <p:nvPr/>
        </p:nvGraphicFramePr>
        <p:xfrm>
          <a:off x="4006290" y="2243137"/>
          <a:ext cx="1284288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84" name="Bitmap Image" r:id="rId9" imgW="1848108" imgH="380852" progId="PBrush">
                  <p:embed/>
                </p:oleObj>
              </mc:Choice>
              <mc:Fallback>
                <p:oleObj name="Bitmap Image" r:id="rId9" imgW="1848108" imgH="380852" progId="PBrush">
                  <p:embed/>
                  <p:pic>
                    <p:nvPicPr>
                      <p:cNvPr id="0" name="Picture 1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290" y="2243137"/>
                        <a:ext cx="1284288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62" descr="logo_in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97203" y="12954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3" descr="boltjesklei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96200" y="1990483"/>
            <a:ext cx="585228" cy="4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4" descr="TCE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578" y="1295400"/>
            <a:ext cx="12223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5" descr="Dunc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0528" y="1295400"/>
            <a:ext cx="12969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6" descr="eu56wtflzk95otjwcgc9pq_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23553" y="2081212"/>
            <a:ext cx="10810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2115" y="2938462"/>
            <a:ext cx="1295400" cy="284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18" name="Picture 4" descr="http://t2.gstatic.com/images?q=tbn:ANd9GcSpTr81rwxwMDmzkbzhMsrLs5R5hKKNKjHbIrA0Z5JT4fLlw9d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28901" y="5091632"/>
            <a:ext cx="1274934" cy="583705"/>
          </a:xfrm>
          <a:prstGeom prst="rect">
            <a:avLst/>
          </a:prstGeom>
          <a:noFill/>
        </p:spPr>
      </p:pic>
      <p:pic>
        <p:nvPicPr>
          <p:cNvPr id="19" name="Picture 1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3" y="1908372"/>
            <a:ext cx="1204223" cy="84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C:\Users\stelianc.ORTECADS\Desktop\Untitled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47365" y="3505200"/>
            <a:ext cx="1190332" cy="525462"/>
          </a:xfrm>
          <a:prstGeom prst="rect">
            <a:avLst/>
          </a:prstGeom>
          <a:noFill/>
        </p:spPr>
      </p:pic>
      <p:pic>
        <p:nvPicPr>
          <p:cNvPr id="21" name="Picture 3" descr="C:\Users\stelianc.ORTECADS\Desktop\fm_logistics-1150811437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47365" y="4267200"/>
            <a:ext cx="1277201" cy="4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1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86318" y="4191000"/>
            <a:ext cx="1485015" cy="64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3" descr="C:\Users\stelianc.ORTECADS\Desktop\mi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68297" y="2667000"/>
            <a:ext cx="751417" cy="676275"/>
          </a:xfrm>
          <a:prstGeom prst="rect">
            <a:avLst/>
          </a:prstGeom>
          <a:noFill/>
        </p:spPr>
      </p:pic>
      <p:pic>
        <p:nvPicPr>
          <p:cNvPr id="24" name="Picture 16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15" y="1371600"/>
            <a:ext cx="1635836" cy="39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6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8" y="4419600"/>
            <a:ext cx="1240789" cy="53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6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30" y="5105400"/>
            <a:ext cx="1610031" cy="5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69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86" y="4953000"/>
            <a:ext cx="1192480" cy="63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7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8" y="2890363"/>
            <a:ext cx="1471645" cy="39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7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69" y="4395454"/>
            <a:ext cx="1389379" cy="38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7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46" y="3505200"/>
            <a:ext cx="825520" cy="83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23" y="1304925"/>
            <a:ext cx="1695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696200" y="4875119"/>
            <a:ext cx="685800" cy="7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bplogo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696200" y="3351119"/>
            <a:ext cx="786520" cy="92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dhl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48955" y="4794156"/>
            <a:ext cx="1460845" cy="1066800"/>
          </a:xfrm>
          <a:prstGeom prst="rect">
            <a:avLst/>
          </a:prstGeom>
        </p:spPr>
      </p:pic>
      <p:sp>
        <p:nvSpPr>
          <p:cNvPr id="35" name="Title 25"/>
          <p:cNvSpPr txBox="1">
            <a:spLocks/>
          </p:cNvSpPr>
          <p:nvPr/>
        </p:nvSpPr>
        <p:spPr bwMode="auto">
          <a:xfrm>
            <a:off x="152400" y="579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       למעלה מ 1500 לקוחות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7305675" y="2208213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09600" y="12954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609600" y="22098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609600" y="31242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609600" y="40386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609600" y="49530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2286000" y="12954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2286000" y="22098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286000" y="31242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2286000" y="40386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2286000" y="49530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3962400" y="12954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3962400" y="22098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3962400" y="31242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962400" y="40386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60" name="Rectangle 18"/>
          <p:cNvSpPr>
            <a:spLocks noChangeArrowheads="1"/>
          </p:cNvSpPr>
          <p:nvPr/>
        </p:nvSpPr>
        <p:spPr bwMode="auto">
          <a:xfrm>
            <a:off x="3962400" y="49530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5638800" y="12954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62" name="Rectangle 20"/>
          <p:cNvSpPr>
            <a:spLocks noChangeArrowheads="1"/>
          </p:cNvSpPr>
          <p:nvPr/>
        </p:nvSpPr>
        <p:spPr bwMode="auto">
          <a:xfrm>
            <a:off x="5638800" y="22098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5638800" y="31242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5638800" y="40386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5638800" y="4953000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7305675" y="1293813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7305675" y="3122613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7305675" y="4037013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7305675" y="4951413"/>
            <a:ext cx="1447800" cy="685800"/>
          </a:xfrm>
          <a:prstGeom prst="rect">
            <a:avLst/>
          </a:prstGeom>
          <a:ln>
            <a:solidFill>
              <a:srgbClr val="DE7008"/>
            </a:solidFill>
            <a:headEnd/>
            <a:tailEnd/>
          </a:ln>
          <a:effectLst>
            <a:outerShdw blurRad="50800" dist="50800" dir="5400000" algn="ctr" rotWithShape="0">
              <a:srgbClr val="F5C298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nl-NL"/>
          </a:p>
        </p:txBody>
      </p:sp>
      <p:pic>
        <p:nvPicPr>
          <p:cNvPr id="309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01775"/>
            <a:ext cx="1306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029200"/>
            <a:ext cx="1227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21" descr="00185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1484313"/>
            <a:ext cx="13874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22" descr="logoq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341438"/>
            <a:ext cx="7858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5638" y="2249488"/>
            <a:ext cx="5064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25" descr="bcs_logo">
            <a:hlinkClick r:id="rId8" tooltip="http://ortecenglish.m8.mailplus.nl/nct2133036/VDaD32Vf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2273300"/>
            <a:ext cx="1295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2286000"/>
            <a:ext cx="501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28" descr="gul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4200" y="3160713"/>
            <a:ext cx="63817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29" descr="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0" y="3257550"/>
            <a:ext cx="13223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0" descr="galp_logo_min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9650" y="4049713"/>
            <a:ext cx="7207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31" descr="untitle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38400" y="3200400"/>
            <a:ext cx="10556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32" descr="shell_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3838" y="4254500"/>
            <a:ext cx="13001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33" descr="repsol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19800" y="4114800"/>
            <a:ext cx="6429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3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000" y="5105400"/>
            <a:ext cx="1219200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3113" name="Picture 37" descr="gaspo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38400" y="5105400"/>
            <a:ext cx="1295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3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114800" y="5029200"/>
            <a:ext cx="11144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3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90800" y="1371600"/>
            <a:ext cx="7794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6" name="Picture 40" descr="bas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467600" y="1447800"/>
            <a:ext cx="116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7" name="Picture 4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5800" y="3200400"/>
            <a:ext cx="1295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8" name="Picture 43" descr="Lykines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67600" y="5083175"/>
            <a:ext cx="1143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13" descr="Engen.gif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96200" y="3151188"/>
            <a:ext cx="7620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0" name="Title 4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52463"/>
          </a:xfrm>
        </p:spPr>
        <p:txBody>
          <a:bodyPr/>
          <a:lstStyle/>
          <a:p>
            <a:pPr algn="ctr" rtl="0" eaLnBrk="1" hangingPunct="1"/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</a:rPr>
              <a:t>Oil, Gas &amp; Chemicals </a:t>
            </a:r>
            <a:endParaRPr lang="nl-NL" dirty="0" smtClean="0">
              <a:latin typeface="Arial" panose="020B0604020202020204" pitchFamily="34" charset="0"/>
            </a:endParaRPr>
          </a:p>
        </p:txBody>
      </p:sp>
      <p:pic>
        <p:nvPicPr>
          <p:cNvPr id="3121" name="Picture 69" descr="liquigas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391400" y="4114800"/>
            <a:ext cx="13128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2" name="Picture 97" descr="Nalco North America Home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620000" y="2286000"/>
            <a:ext cx="847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" name="Picture 98" descr="ECOLAB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362200" y="2438400"/>
            <a:ext cx="12954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4" name="Picture 6" descr="DowChemicalLogo"/>
          <p:cNvPicPr preferRelativeResize="0"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297113" y="4191000"/>
            <a:ext cx="136048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6917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כותרת תחתונה 4"/>
          <p:cNvSpPr>
            <a:spLocks noGrp="1"/>
          </p:cNvSpPr>
          <p:nvPr>
            <p:ph type="ftr" sz="quarter" idx="4294967295"/>
          </p:nvPr>
        </p:nvSpPr>
        <p:spPr>
          <a:xfrm>
            <a:off x="3132138" y="64008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BuDo Way</a:t>
            </a:r>
          </a:p>
        </p:txBody>
      </p:sp>
      <p:sp>
        <p:nvSpPr>
          <p:cNvPr id="9219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>
          <a:xfrm>
            <a:off x="6588125" y="64008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4B976344-10A4-44DA-AE1E-685F707338B7}" type="slidenum">
              <a:rPr lang="en-US" altLang="en-US" smtClean="0">
                <a:latin typeface="Arial" charset="0"/>
                <a:cs typeface="Arial" charset="0"/>
              </a:rPr>
              <a:pPr/>
              <a:t>22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2"/>
          </a:solidFill>
        </p:spPr>
        <p:txBody>
          <a:bodyPr/>
          <a:lstStyle/>
          <a:p>
            <a:pPr algn="ctr" rtl="0" eaLnBrk="1" hangingPunct="1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ORTEC – SAP customers</a:t>
            </a:r>
            <a:endParaRPr lang="en-US" sz="3200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6093296"/>
          </a:xfrm>
          <a:solidFill>
            <a:schemeClr val="bg1"/>
          </a:solidFill>
        </p:spPr>
        <p:txBody>
          <a:bodyPr/>
          <a:lstStyle/>
          <a:p>
            <a:pPr algn="ctr" rtl="0" eaLnBrk="1" hangingPunct="1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r>
              <a:rPr lang="en-US" sz="2800" b="1" dirty="0" smtClean="0">
                <a:cs typeface="David" pitchFamily="34" charset="-79"/>
              </a:rPr>
              <a:t> </a:t>
            </a:r>
            <a:endParaRPr lang="en-US" sz="2800" dirty="0" smtClean="0">
              <a:cs typeface="David" pitchFamily="34" charset="-79"/>
            </a:endParaRPr>
          </a:p>
          <a:p>
            <a:pPr lvl="1" algn="l" rtl="0" eaLnBrk="1" hangingPunct="1"/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/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-34925" y="6309320"/>
            <a:ext cx="9178925" cy="57606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cs typeface="David" pitchFamily="34" charset="-79"/>
              </a:rPr>
              <a:t>  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764704"/>
            <a:ext cx="9091431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8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מציין מיקום תוכן 8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5" name="כותרת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מגוון פתרונות </a:t>
            </a:r>
            <a:r>
              <a:rPr lang="en-US" dirty="0" smtClean="0"/>
              <a:t>ORTEC</a:t>
            </a: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46" name="Picture 2" descr="C:\ORTEC\PROJECTS\TESCO\dc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8200" y="762000"/>
            <a:ext cx="6967538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5943600" y="4267200"/>
            <a:ext cx="2743200" cy="1548000"/>
            <a:chOff x="431" y="1026"/>
            <a:chExt cx="1728" cy="960"/>
          </a:xfrm>
        </p:grpSpPr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431" y="1026"/>
              <a:ext cx="1728" cy="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9" name="Group 14"/>
            <p:cNvGrpSpPr>
              <a:grpSpLocks/>
            </p:cNvGrpSpPr>
            <p:nvPr/>
          </p:nvGrpSpPr>
          <p:grpSpPr bwMode="auto">
            <a:xfrm>
              <a:off x="567" y="1117"/>
              <a:ext cx="1453" cy="816"/>
              <a:chOff x="3696" y="3249"/>
              <a:chExt cx="1453" cy="816"/>
            </a:xfrm>
          </p:grpSpPr>
          <p:pic>
            <p:nvPicPr>
              <p:cNvPr id="50" name="Picture 15" descr="BOSS Screen dump 2 U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249"/>
                <a:ext cx="455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51" name="Picture 16" descr="BOSS Screen dump 3 U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95" y="3385"/>
                <a:ext cx="455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52" name="Picture 17" descr="BOSS Screen dump UK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94" y="3566"/>
                <a:ext cx="455" cy="49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  <p:grpSp>
        <p:nvGrpSpPr>
          <p:cNvPr id="53" name="Group 43"/>
          <p:cNvGrpSpPr/>
          <p:nvPr/>
        </p:nvGrpSpPr>
        <p:grpSpPr>
          <a:xfrm>
            <a:off x="5867400" y="4343400"/>
            <a:ext cx="2743200" cy="1548000"/>
            <a:chOff x="5364163" y="4850187"/>
            <a:chExt cx="2743200" cy="1548371"/>
          </a:xfrm>
        </p:grpSpPr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5364163" y="4850187"/>
              <a:ext cx="27432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5" name="Picture 2206" descr="Pictur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7764" y="4918491"/>
              <a:ext cx="2156759" cy="148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AutoShape 3"/>
          <p:cNvSpPr>
            <a:spLocks/>
          </p:cNvSpPr>
          <p:nvPr/>
        </p:nvSpPr>
        <p:spPr bwMode="auto">
          <a:xfrm>
            <a:off x="5773738" y="1631950"/>
            <a:ext cx="2743200" cy="284163"/>
          </a:xfrm>
          <a:prstGeom prst="borderCallout2">
            <a:avLst>
              <a:gd name="adj1" fmla="val 23079"/>
              <a:gd name="adj2" fmla="val -2778"/>
              <a:gd name="adj3" fmla="val 23079"/>
              <a:gd name="adj4" fmla="val -25986"/>
              <a:gd name="adj5" fmla="val 405955"/>
              <a:gd name="adj6" fmla="val -7379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1200" b="1" dirty="0" smtClean="0"/>
              <a:t>ניהול מלאי </a:t>
            </a:r>
            <a:endParaRPr lang="en-US" sz="1200" b="1" dirty="0"/>
          </a:p>
        </p:txBody>
      </p:sp>
      <p:sp>
        <p:nvSpPr>
          <p:cNvPr id="58" name="AutoShape 4"/>
          <p:cNvSpPr>
            <a:spLocks/>
          </p:cNvSpPr>
          <p:nvPr/>
        </p:nvSpPr>
        <p:spPr bwMode="auto">
          <a:xfrm>
            <a:off x="5834063" y="1928812"/>
            <a:ext cx="2743200" cy="284163"/>
          </a:xfrm>
          <a:prstGeom prst="borderCallout2">
            <a:avLst>
              <a:gd name="adj1" fmla="val 23079"/>
              <a:gd name="adj2" fmla="val -2778"/>
              <a:gd name="adj3" fmla="val 23079"/>
              <a:gd name="adj4" fmla="val -24944"/>
              <a:gd name="adj5" fmla="val 387163"/>
              <a:gd name="adj6" fmla="val -588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1200" b="1" dirty="0" smtClean="0"/>
              <a:t>ניהול כ"א</a:t>
            </a:r>
            <a:endParaRPr lang="en-US" sz="1200" b="1" dirty="0"/>
          </a:p>
        </p:txBody>
      </p:sp>
      <p:sp>
        <p:nvSpPr>
          <p:cNvPr id="59" name="AutoShape 5"/>
          <p:cNvSpPr>
            <a:spLocks/>
          </p:cNvSpPr>
          <p:nvPr/>
        </p:nvSpPr>
        <p:spPr bwMode="auto">
          <a:xfrm>
            <a:off x="5773738" y="2787650"/>
            <a:ext cx="2743200" cy="276999"/>
          </a:xfrm>
          <a:prstGeom prst="borderCallout2">
            <a:avLst>
              <a:gd name="adj1" fmla="val 23079"/>
              <a:gd name="adj2" fmla="val -2778"/>
              <a:gd name="adj3" fmla="val 23079"/>
              <a:gd name="adj4" fmla="val -25407"/>
              <a:gd name="adj5" fmla="val 372029"/>
              <a:gd name="adj6" fmla="val -6303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1200" b="1" dirty="0" smtClean="0"/>
              <a:t>איסוף הזמנות וניהול רציפים </a:t>
            </a:r>
            <a:endParaRPr lang="en-US" sz="1200" b="1" dirty="0"/>
          </a:p>
        </p:txBody>
      </p:sp>
      <p:sp>
        <p:nvSpPr>
          <p:cNvPr id="60" name="AutoShape 6"/>
          <p:cNvSpPr>
            <a:spLocks/>
          </p:cNvSpPr>
          <p:nvPr/>
        </p:nvSpPr>
        <p:spPr bwMode="auto">
          <a:xfrm>
            <a:off x="5773738" y="3352800"/>
            <a:ext cx="2743200" cy="276999"/>
          </a:xfrm>
          <a:prstGeom prst="borderCallout2">
            <a:avLst>
              <a:gd name="adj1" fmla="val 23079"/>
              <a:gd name="adj2" fmla="val -2778"/>
              <a:gd name="adj3" fmla="val 23079"/>
              <a:gd name="adj4" fmla="val -27083"/>
              <a:gd name="adj5" fmla="val 356006"/>
              <a:gd name="adj6" fmla="val -6126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1200" b="1" dirty="0" err="1" smtClean="0"/>
              <a:t>אופטימיזצית</a:t>
            </a:r>
            <a:r>
              <a:rPr lang="he-IL" sz="1200" b="1" dirty="0" smtClean="0"/>
              <a:t> העמסות </a:t>
            </a:r>
            <a:endParaRPr lang="en-US" sz="1200" b="1" dirty="0"/>
          </a:p>
        </p:txBody>
      </p:sp>
      <p:sp>
        <p:nvSpPr>
          <p:cNvPr id="61" name="AutoShape 7"/>
          <p:cNvSpPr>
            <a:spLocks/>
          </p:cNvSpPr>
          <p:nvPr/>
        </p:nvSpPr>
        <p:spPr bwMode="auto">
          <a:xfrm>
            <a:off x="2743200" y="5002213"/>
            <a:ext cx="2743200" cy="338554"/>
          </a:xfrm>
          <a:prstGeom prst="borderCallout2">
            <a:avLst>
              <a:gd name="adj1" fmla="val 36546"/>
              <a:gd name="adj2" fmla="val -3310"/>
              <a:gd name="adj3" fmla="val 36546"/>
              <a:gd name="adj4" fmla="val -21639"/>
              <a:gd name="adj5" fmla="val -451529"/>
              <a:gd name="adj6" fmla="val -15237"/>
            </a:avLst>
          </a:prstGeom>
          <a:solidFill>
            <a:schemeClr val="tx2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e-IL" sz="1600" b="1" dirty="0" smtClean="0">
                <a:solidFill>
                  <a:schemeClr val="bg1"/>
                </a:solidFill>
              </a:rPr>
              <a:t>תכנון מסלולים וביצוע הובלות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2" name="AutoShape 10"/>
          <p:cNvSpPr>
            <a:spLocks/>
          </p:cNvSpPr>
          <p:nvPr/>
        </p:nvSpPr>
        <p:spPr bwMode="auto">
          <a:xfrm>
            <a:off x="2965450" y="5584825"/>
            <a:ext cx="2303463" cy="276225"/>
          </a:xfrm>
          <a:prstGeom prst="borderCallout2">
            <a:avLst>
              <a:gd name="adj1" fmla="val 36546"/>
              <a:gd name="adj2" fmla="val -3310"/>
              <a:gd name="adj3" fmla="val 36546"/>
              <a:gd name="adj4" fmla="val -42796"/>
              <a:gd name="adj5" fmla="val -810584"/>
              <a:gd name="adj6" fmla="val -5786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1200" dirty="0" smtClean="0"/>
              <a:t> </a:t>
            </a:r>
            <a:r>
              <a:rPr lang="he-IL" sz="1200" b="1" dirty="0" smtClean="0"/>
              <a:t>תכנון וביצוע הפצות </a:t>
            </a:r>
            <a:endParaRPr lang="en-US" sz="1200" b="1" dirty="0"/>
          </a:p>
        </p:txBody>
      </p:sp>
      <p:sp>
        <p:nvSpPr>
          <p:cNvPr id="63" name="AutoShape 11"/>
          <p:cNvSpPr>
            <a:spLocks/>
          </p:cNvSpPr>
          <p:nvPr/>
        </p:nvSpPr>
        <p:spPr bwMode="auto">
          <a:xfrm>
            <a:off x="5773738" y="1063625"/>
            <a:ext cx="2743200" cy="284163"/>
          </a:xfrm>
          <a:prstGeom prst="borderCallout2">
            <a:avLst>
              <a:gd name="adj1" fmla="val 23079"/>
              <a:gd name="adj2" fmla="val -2778"/>
              <a:gd name="adj3" fmla="val 23079"/>
              <a:gd name="adj4" fmla="val -30963"/>
              <a:gd name="adj5" fmla="val 478845"/>
              <a:gd name="adj6" fmla="val -7270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1200" b="1" dirty="0" smtClean="0"/>
              <a:t>אופטימיזציה אסטרטגית</a:t>
            </a:r>
            <a:endParaRPr lang="en-US" sz="1200" b="1" dirty="0"/>
          </a:p>
        </p:txBody>
      </p:sp>
      <p:grpSp>
        <p:nvGrpSpPr>
          <p:cNvPr id="64" name="Group 21"/>
          <p:cNvGrpSpPr>
            <a:grpSpLocks/>
          </p:cNvGrpSpPr>
          <p:nvPr/>
        </p:nvGrpSpPr>
        <p:grpSpPr bwMode="auto">
          <a:xfrm>
            <a:off x="5867400" y="4267200"/>
            <a:ext cx="2743200" cy="1548000"/>
            <a:chOff x="3833" y="1706"/>
            <a:chExt cx="1728" cy="960"/>
          </a:xfrm>
        </p:grpSpPr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3833" y="1706"/>
              <a:ext cx="1728" cy="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6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78" y="1758"/>
              <a:ext cx="1270" cy="85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67" name="Group 24"/>
          <p:cNvGrpSpPr>
            <a:grpSpLocks/>
          </p:cNvGrpSpPr>
          <p:nvPr/>
        </p:nvGrpSpPr>
        <p:grpSpPr bwMode="auto">
          <a:xfrm>
            <a:off x="5943600" y="4267200"/>
            <a:ext cx="2743200" cy="1548000"/>
            <a:chOff x="3651" y="1842"/>
            <a:chExt cx="1728" cy="960"/>
          </a:xfrm>
        </p:grpSpPr>
        <p:sp>
          <p:nvSpPr>
            <p:cNvPr id="68" name="Rectangle 25"/>
            <p:cNvSpPr>
              <a:spLocks noChangeArrowheads="1"/>
            </p:cNvSpPr>
            <p:nvPr/>
          </p:nvSpPr>
          <p:spPr bwMode="auto">
            <a:xfrm>
              <a:off x="3651" y="1842"/>
              <a:ext cx="1728" cy="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9" name="Group 26"/>
            <p:cNvGrpSpPr>
              <a:grpSpLocks/>
            </p:cNvGrpSpPr>
            <p:nvPr/>
          </p:nvGrpSpPr>
          <p:grpSpPr bwMode="auto">
            <a:xfrm>
              <a:off x="3833" y="1979"/>
              <a:ext cx="1344" cy="672"/>
              <a:chOff x="4072" y="3408"/>
              <a:chExt cx="1228" cy="583"/>
            </a:xfrm>
          </p:grpSpPr>
          <p:pic>
            <p:nvPicPr>
              <p:cNvPr id="70" name="Picture 2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53050" t="40150" r="34041" b="35760"/>
              <a:stretch>
                <a:fillRect/>
              </a:stretch>
            </p:blipFill>
            <p:spPr bwMode="auto">
              <a:xfrm>
                <a:off x="4072" y="3408"/>
                <a:ext cx="584" cy="576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1" name="Picture 2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54111" t="72272" r="34218"/>
              <a:stretch>
                <a:fillRect/>
              </a:stretch>
            </p:blipFill>
            <p:spPr bwMode="auto">
              <a:xfrm>
                <a:off x="4848" y="3424"/>
                <a:ext cx="452" cy="567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  <p:grpSp>
        <p:nvGrpSpPr>
          <p:cNvPr id="72" name="Group 29"/>
          <p:cNvGrpSpPr>
            <a:grpSpLocks/>
          </p:cNvGrpSpPr>
          <p:nvPr/>
        </p:nvGrpSpPr>
        <p:grpSpPr bwMode="auto">
          <a:xfrm>
            <a:off x="5867400" y="4319400"/>
            <a:ext cx="2743200" cy="1548000"/>
            <a:chOff x="612" y="2704"/>
            <a:chExt cx="1728" cy="960"/>
          </a:xfrm>
        </p:grpSpPr>
        <p:sp>
          <p:nvSpPr>
            <p:cNvPr id="73" name="Rectangle 30"/>
            <p:cNvSpPr>
              <a:spLocks noChangeArrowheads="1"/>
            </p:cNvSpPr>
            <p:nvPr/>
          </p:nvSpPr>
          <p:spPr bwMode="auto">
            <a:xfrm>
              <a:off x="612" y="2704"/>
              <a:ext cx="1728" cy="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74" name="Picture 31" descr="Cont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30" y="2750"/>
              <a:ext cx="1152" cy="8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75" name="Group 32"/>
          <p:cNvGrpSpPr>
            <a:grpSpLocks/>
          </p:cNvGrpSpPr>
          <p:nvPr/>
        </p:nvGrpSpPr>
        <p:grpSpPr bwMode="auto">
          <a:xfrm>
            <a:off x="5943600" y="4267200"/>
            <a:ext cx="2743200" cy="1548000"/>
            <a:chOff x="703" y="2840"/>
            <a:chExt cx="1728" cy="960"/>
          </a:xfrm>
        </p:grpSpPr>
        <p:sp>
          <p:nvSpPr>
            <p:cNvPr id="76" name="Rectangle 33"/>
            <p:cNvSpPr>
              <a:spLocks noChangeArrowheads="1"/>
            </p:cNvSpPr>
            <p:nvPr/>
          </p:nvSpPr>
          <p:spPr bwMode="auto">
            <a:xfrm>
              <a:off x="703" y="2840"/>
              <a:ext cx="1728" cy="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7" name="Group 34"/>
            <p:cNvGrpSpPr>
              <a:grpSpLocks/>
            </p:cNvGrpSpPr>
            <p:nvPr/>
          </p:nvGrpSpPr>
          <p:grpSpPr bwMode="auto">
            <a:xfrm>
              <a:off x="748" y="3022"/>
              <a:ext cx="1635" cy="545"/>
              <a:chOff x="144" y="3600"/>
              <a:chExt cx="1680" cy="577"/>
            </a:xfrm>
          </p:grpSpPr>
          <p:pic>
            <p:nvPicPr>
              <p:cNvPr id="78" name="Picture 3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4" y="3600"/>
                <a:ext cx="864" cy="5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pic>
            <p:nvPicPr>
              <p:cNvPr id="79" name="Picture 36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t="15277" r="14285" b="4167"/>
              <a:stretch>
                <a:fillRect/>
              </a:stretch>
            </p:blipFill>
            <p:spPr bwMode="auto">
              <a:xfrm>
                <a:off x="1008" y="3602"/>
                <a:ext cx="816" cy="575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  <p:grpSp>
        <p:nvGrpSpPr>
          <p:cNvPr id="80" name="Group 37"/>
          <p:cNvGrpSpPr>
            <a:grpSpLocks/>
          </p:cNvGrpSpPr>
          <p:nvPr/>
        </p:nvGrpSpPr>
        <p:grpSpPr bwMode="auto">
          <a:xfrm>
            <a:off x="6019800" y="4191000"/>
            <a:ext cx="2743200" cy="1548000"/>
            <a:chOff x="3134" y="3287"/>
            <a:chExt cx="1728" cy="960"/>
          </a:xfrm>
        </p:grpSpPr>
        <p:sp>
          <p:nvSpPr>
            <p:cNvPr id="81" name="Rectangle 38"/>
            <p:cNvSpPr>
              <a:spLocks noChangeArrowheads="1"/>
            </p:cNvSpPr>
            <p:nvPr/>
          </p:nvSpPr>
          <p:spPr bwMode="auto">
            <a:xfrm>
              <a:off x="3134" y="3287"/>
              <a:ext cx="1728" cy="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2" name="Group 39"/>
            <p:cNvGrpSpPr>
              <a:grpSpLocks/>
            </p:cNvGrpSpPr>
            <p:nvPr/>
          </p:nvGrpSpPr>
          <p:grpSpPr bwMode="auto">
            <a:xfrm>
              <a:off x="3243" y="3339"/>
              <a:ext cx="1542" cy="842"/>
              <a:chOff x="288" y="624"/>
              <a:chExt cx="5088" cy="3240"/>
            </a:xfrm>
          </p:grpSpPr>
          <p:pic>
            <p:nvPicPr>
              <p:cNvPr id="83" name="Picture 40" descr="dd_planboar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88" y="624"/>
                <a:ext cx="5088" cy="32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  <p:sp>
            <p:nvSpPr>
              <p:cNvPr id="84" name="Line 41"/>
              <p:cNvSpPr>
                <a:spLocks noChangeShapeType="1"/>
              </p:cNvSpPr>
              <p:nvPr/>
            </p:nvSpPr>
            <p:spPr bwMode="auto">
              <a:xfrm flipV="1">
                <a:off x="2736" y="1536"/>
                <a:ext cx="1488" cy="1439"/>
              </a:xfrm>
              <a:prstGeom prst="line">
                <a:avLst/>
              </a:prstGeom>
              <a:ln>
                <a:headEnd type="oval" w="med" len="med"/>
                <a:tailEnd type="arrow" w="lg" len="lg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 autoUpdateAnimBg="0"/>
      <p:bldP spid="58" grpId="0" animBg="1" autoUpdateAnimBg="0"/>
      <p:bldP spid="59" grpId="0" animBg="1" autoUpdateAnimBg="0"/>
      <p:bldP spid="60" grpId="0" animBg="1" autoUpdateAnimBg="0"/>
      <p:bldP spid="61" grpId="0" animBg="1" autoUpdateAnimBg="0"/>
      <p:bldP spid="62" grpId="0" animBg="1" autoUpdateAnimBg="0"/>
      <p:bldP spid="6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החזר השקעה </a:t>
            </a:r>
            <a:r>
              <a:rPr lang="en-US" dirty="0" smtClean="0"/>
              <a:t>ROI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e-IL" sz="2400" dirty="0"/>
              <a:t>החזר השקעה </a:t>
            </a:r>
            <a:r>
              <a:rPr lang="he-IL" sz="2400" dirty="0" smtClean="0"/>
              <a:t>תוך </a:t>
            </a:r>
            <a:r>
              <a:rPr lang="he-IL" sz="2400" dirty="0"/>
              <a:t>פחות משנה ב 99% מהמקרים </a:t>
            </a:r>
            <a:endParaRPr lang="he-IL" sz="2400" dirty="0" smtClean="0"/>
          </a:p>
          <a:p>
            <a:pPr marL="0" indent="0">
              <a:buNone/>
            </a:pPr>
            <a:endParaRPr lang="he-IL" sz="2400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19145"/>
              </p:ext>
            </p:extLst>
          </p:nvPr>
        </p:nvGraphicFramePr>
        <p:xfrm>
          <a:off x="315912" y="2133599"/>
          <a:ext cx="8599488" cy="2133601"/>
        </p:xfrm>
        <a:graphic>
          <a:graphicData uri="http://schemas.openxmlformats.org/drawingml/2006/table">
            <a:tbl>
              <a:tblPr firstRow="1" firstCol="1">
                <a:tableStyleId>{74C1A8A3-306A-4EB7-A6B1-4F7E0EB9C5D6}</a:tableStyleId>
              </a:tblPr>
              <a:tblGrid>
                <a:gridCol w="3256925"/>
                <a:gridCol w="1213816"/>
                <a:gridCol w="1509740"/>
                <a:gridCol w="1256343"/>
                <a:gridCol w="1362664"/>
              </a:tblGrid>
              <a:tr h="49180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5822A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8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הולנד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הונגריה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רומניה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בריטניה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marL="0" marR="0" lvl="0" indent="0" algn="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חסכון בק"מ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marL="0" marR="0" lvl="0" indent="0" algn="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שיפור ביעילות התפוקה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marL="0" marR="0" lvl="0" indent="0" algn="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חסכון בסה"כ הוצאות תפעול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marL="0" marR="0" lvl="0" indent="0" algn="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חסכון במחלקת תכנון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8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89" y="-133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0525"/>
            <a:ext cx="26670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e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14325"/>
            <a:ext cx="307816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90525"/>
            <a:ext cx="269398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-209550"/>
            <a:ext cx="22288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3581400"/>
            <a:ext cx="5548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3678238"/>
            <a:ext cx="6238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kern="0" dirty="0">
              <a:solidFill>
                <a:srgbClr val="1F497D">
                  <a:lumMod val="50000"/>
                </a:srgbClr>
              </a:solidFill>
              <a:cs typeface="Reforma" pitchFamily="2" charset="-79"/>
            </a:endParaRPr>
          </a:p>
        </p:txBody>
      </p:sp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1800225" y="3678238"/>
            <a:ext cx="52101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he-IL" altLang="he-IL" sz="2400" dirty="0">
                <a:solidFill>
                  <a:srgbClr val="002060"/>
                </a:solidFill>
              </a:rPr>
              <a:t> </a:t>
            </a:r>
            <a:r>
              <a:rPr lang="he-IL" altLang="he-IL" sz="3600" b="1" dirty="0" smtClean="0">
                <a:solidFill>
                  <a:srgbClr val="002060"/>
                </a:solidFill>
              </a:rPr>
              <a:t>הדגמת מערכת תכנון וניהול הובלות עם  </a:t>
            </a:r>
            <a:r>
              <a:rPr lang="he-IL" altLang="he-IL" sz="3600" b="1" dirty="0" err="1" smtClean="0">
                <a:solidFill>
                  <a:srgbClr val="002060"/>
                </a:solidFill>
              </a:rPr>
              <a:t>אופטימיזצית</a:t>
            </a:r>
            <a:r>
              <a:rPr lang="he-IL" altLang="he-IL" sz="3600" b="1" dirty="0" smtClean="0">
                <a:solidFill>
                  <a:srgbClr val="002060"/>
                </a:solidFill>
              </a:rPr>
              <a:t> מסלולים</a:t>
            </a:r>
            <a:endParaRPr lang="he-IL" altLang="he-IL" sz="3600" b="1" dirty="0">
              <a:solidFill>
                <a:srgbClr val="002060"/>
              </a:solidFill>
            </a:endParaRPr>
          </a:p>
          <a:p>
            <a:pPr algn="ctr"/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he-IL" altLang="he-IL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כותרת תחתונה 4"/>
          <p:cNvSpPr>
            <a:spLocks noGrp="1"/>
          </p:cNvSpPr>
          <p:nvPr>
            <p:ph type="ftr" sz="quarter" idx="4294967295"/>
          </p:nvPr>
        </p:nvSpPr>
        <p:spPr>
          <a:xfrm>
            <a:off x="3132138" y="64008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BuDo Way</a:t>
            </a:r>
          </a:p>
        </p:txBody>
      </p:sp>
      <p:sp>
        <p:nvSpPr>
          <p:cNvPr id="9219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>
          <a:xfrm>
            <a:off x="6588125" y="64008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4B976344-10A4-44DA-AE1E-685F707338B7}" type="slidenum">
              <a:rPr lang="en-US" altLang="en-US" smtClean="0">
                <a:latin typeface="Arial" charset="0"/>
                <a:cs typeface="Arial" charset="0"/>
              </a:rPr>
              <a:pPr/>
              <a:t>26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he-IL" sz="3600" dirty="0" smtClean="0"/>
              <a:t>תכנון מסלולים- תכנון ויזואלי מתקדם </a:t>
            </a:r>
            <a:r>
              <a:rPr lang="he-IL" sz="1000" dirty="0" smtClean="0"/>
              <a:t>( 1.17)</a:t>
            </a:r>
            <a:endParaRPr lang="en-US" sz="1000" i="1" dirty="0" smtClean="0">
              <a:solidFill>
                <a:schemeClr val="bg1"/>
              </a:solidFill>
              <a:cs typeface="David" pitchFamily="34" charset="-79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805264"/>
          </a:xfrm>
          <a:solidFill>
            <a:schemeClr val="bg1"/>
          </a:solidFill>
        </p:spPr>
        <p:txBody>
          <a:bodyPr/>
          <a:lstStyle/>
          <a:p>
            <a:pPr algn="ctr" rtl="0" eaLnBrk="1" hangingPunct="1">
              <a:buNone/>
            </a:pPr>
            <a:endParaRPr lang="he-I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 rtl="0" eaLnBrk="1" hangingPunct="1">
              <a:buNone/>
            </a:pPr>
            <a:endParaRPr lang="he-I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 rtl="0" eaLnBrk="1" hangingPunct="1">
              <a:buNone/>
            </a:pPr>
            <a:endParaRPr lang="he-I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 rtl="0" eaLnBrk="1" hangingPunct="1">
              <a:buNone/>
            </a:pPr>
            <a:endParaRPr lang="he-I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 rtl="0" eaLnBrk="1" hangingPunct="1">
              <a:buNone/>
            </a:pPr>
            <a:endParaRPr lang="he-I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 rtl="0" eaLnBrk="1" hangingPunct="1">
              <a:buNone/>
            </a:pPr>
            <a:endParaRPr lang="he-I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 rtl="0" eaLnBrk="1" hangingPunct="1"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https://www.youtube.com/watch?v=x1jhJv4L0PU&amp;feature=youtu.be</a:t>
            </a:r>
            <a:r>
              <a:rPr lang="he-I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 eaLnBrk="1" hangingPunct="1">
              <a:buNone/>
            </a:pPr>
            <a:endParaRPr lang="he-I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89" y="-133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0525"/>
            <a:ext cx="26670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e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14325"/>
            <a:ext cx="307816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90525"/>
            <a:ext cx="269398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-209550"/>
            <a:ext cx="22288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81400"/>
            <a:ext cx="5410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3678238"/>
            <a:ext cx="6238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kern="0" dirty="0">
              <a:solidFill>
                <a:srgbClr val="1F497D">
                  <a:lumMod val="50000"/>
                </a:srgbClr>
              </a:solidFill>
              <a:cs typeface="Reforma" pitchFamily="2" charset="-79"/>
            </a:endParaRPr>
          </a:p>
        </p:txBody>
      </p:sp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1485900" y="3678238"/>
            <a:ext cx="521017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he-IL" altLang="he-IL" sz="2400" dirty="0">
                <a:solidFill>
                  <a:srgbClr val="002060"/>
                </a:solidFill>
              </a:rPr>
              <a:t>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</a:rPr>
              <a:t>פתרון </a:t>
            </a:r>
            <a:r>
              <a:rPr lang="he-IL" sz="3200" b="1" dirty="0" err="1" smtClean="0">
                <a:solidFill>
                  <a:schemeClr val="accent1">
                    <a:lumMod val="50000"/>
                  </a:schemeClr>
                </a:solidFill>
              </a:rPr>
              <a:t>אופטימיזצית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</a:rPr>
              <a:t>אריזה והעמסה </a:t>
            </a:r>
            <a:endParaRPr lang="he-IL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he-IL" altLang="he-IL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9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כותרת תחתונה 4"/>
          <p:cNvSpPr>
            <a:spLocks noGrp="1"/>
          </p:cNvSpPr>
          <p:nvPr>
            <p:ph type="ftr" sz="quarter" idx="4294967295"/>
          </p:nvPr>
        </p:nvSpPr>
        <p:spPr>
          <a:xfrm>
            <a:off x="3132138" y="64008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BuDo Way</a:t>
            </a:r>
          </a:p>
        </p:txBody>
      </p:sp>
      <p:sp>
        <p:nvSpPr>
          <p:cNvPr id="9219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>
          <a:xfrm>
            <a:off x="6588125" y="64008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4B976344-10A4-44DA-AE1E-685F707338B7}" type="slidenum">
              <a:rPr lang="en-US" altLang="en-US" smtClean="0">
                <a:latin typeface="Arial" charset="0"/>
                <a:cs typeface="Arial" charset="0"/>
              </a:rPr>
              <a:pPr/>
              <a:t>28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he-IL" sz="3600" dirty="0" smtClean="0">
                <a:solidFill>
                  <a:schemeClr val="bg1"/>
                </a:solidFill>
              </a:rPr>
              <a:t>אופטימיזציה בליקוט, אריזה והעמסה</a:t>
            </a:r>
            <a:endParaRPr lang="en-US" sz="3600" i="1" dirty="0" smtClean="0">
              <a:solidFill>
                <a:schemeClr val="bg1"/>
              </a:solidFill>
              <a:cs typeface="David" pitchFamily="34" charset="-79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805264"/>
          </a:xfrm>
          <a:solidFill>
            <a:schemeClr val="bg1"/>
          </a:solidFill>
        </p:spPr>
        <p:txBody>
          <a:bodyPr/>
          <a:lstStyle/>
          <a:p>
            <a:pPr algn="ctr" rtl="0" eaLnBrk="1" hangingPunct="1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4495799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9144000" cy="2503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81399"/>
            <a:ext cx="4572000" cy="3253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כותרת תחתונה 4"/>
          <p:cNvSpPr>
            <a:spLocks noGrp="1"/>
          </p:cNvSpPr>
          <p:nvPr>
            <p:ph type="ftr" sz="quarter" idx="4294967295"/>
          </p:nvPr>
        </p:nvSpPr>
        <p:spPr>
          <a:xfrm>
            <a:off x="3132138" y="64008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BuDo Way</a:t>
            </a:r>
          </a:p>
        </p:txBody>
      </p:sp>
      <p:sp>
        <p:nvSpPr>
          <p:cNvPr id="9219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>
          <a:xfrm>
            <a:off x="6588125" y="64008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4B976344-10A4-44DA-AE1E-685F707338B7}" type="slidenum">
              <a:rPr lang="en-US" altLang="en-US" smtClean="0">
                <a:latin typeface="Arial" charset="0"/>
                <a:cs typeface="Arial" charset="0"/>
              </a:rPr>
              <a:pPr/>
              <a:t>29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/>
          </a:solidFill>
        </p:spPr>
        <p:txBody>
          <a:bodyPr/>
          <a:lstStyle/>
          <a:p>
            <a:pPr algn="ctr" rtl="0" eaLnBrk="1" hangingPunct="1"/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cs typeface="+mn-cs"/>
              </a:rPr>
              <a:t>ORTEC Load Building </a:t>
            </a:r>
            <a:r>
              <a:rPr lang="he-IL" sz="3600" dirty="0" smtClean="0">
                <a:solidFill>
                  <a:schemeClr val="bg1"/>
                </a:solidFill>
                <a:cs typeface="+mn-cs"/>
              </a:rPr>
              <a:t> </a:t>
            </a:r>
            <a:endParaRPr lang="en-US" sz="3600" i="1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805264"/>
          </a:xfrm>
          <a:solidFill>
            <a:schemeClr val="bg1"/>
          </a:solidFill>
        </p:spPr>
        <p:txBody>
          <a:bodyPr/>
          <a:lstStyle/>
          <a:p>
            <a:pPr algn="ctr" rtl="0" eaLnBrk="1" hangingPunct="1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1" y="3597837"/>
            <a:ext cx="4571999" cy="325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8790" y="3597835"/>
            <a:ext cx="4455210" cy="3260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0600"/>
            <a:ext cx="9144000" cy="1212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63260"/>
            <a:ext cx="2514600" cy="1318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2257425"/>
            <a:ext cx="1066800" cy="132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286000"/>
            <a:ext cx="20574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2286000"/>
            <a:ext cx="1600200" cy="128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2084" y="2241223"/>
            <a:ext cx="1805516" cy="1340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89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0525"/>
            <a:ext cx="26670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e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14325"/>
            <a:ext cx="307816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90525"/>
            <a:ext cx="269398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-209550"/>
            <a:ext cx="22288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81400"/>
            <a:ext cx="5410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3678238"/>
            <a:ext cx="6238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kern="0" dirty="0">
              <a:solidFill>
                <a:srgbClr val="1F497D">
                  <a:lumMod val="50000"/>
                </a:srgbClr>
              </a:solidFill>
              <a:cs typeface="Reforma" pitchFamily="2" charset="-79"/>
            </a:endParaRPr>
          </a:p>
        </p:txBody>
      </p:sp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1485900" y="3429000"/>
            <a:ext cx="5210175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he-IL" altLang="he-IL" sz="2400" dirty="0">
              <a:solidFill>
                <a:srgbClr val="000000"/>
              </a:solidFill>
            </a:endParaRPr>
          </a:p>
          <a:p>
            <a:pPr algn="ctr"/>
            <a:r>
              <a:rPr lang="en-US" altLang="he-IL" sz="2400" dirty="0">
                <a:solidFill>
                  <a:srgbClr val="000000"/>
                </a:solidFill>
              </a:rPr>
              <a:t> </a:t>
            </a:r>
            <a:r>
              <a:rPr lang="he-IL" altLang="he-IL" sz="2400" dirty="0" smtClean="0">
                <a:solidFill>
                  <a:srgbClr val="002060"/>
                </a:solidFill>
              </a:rPr>
              <a:t> </a:t>
            </a:r>
            <a:r>
              <a:rPr lang="he-IL" altLang="he-IL" sz="3200" b="1" dirty="0" smtClean="0">
                <a:solidFill>
                  <a:srgbClr val="002060"/>
                </a:solidFill>
              </a:rPr>
              <a:t>הצגת הפתרון  לתחום ההובלות בצה"ל</a:t>
            </a:r>
            <a:endParaRPr lang="he-IL" altLang="he-IL" sz="3200" b="1" dirty="0">
              <a:solidFill>
                <a:srgbClr val="002060"/>
              </a:solidFill>
            </a:endParaRPr>
          </a:p>
          <a:p>
            <a:pPr algn="ctr"/>
            <a:endParaRPr lang="en-US" altLang="en-US" sz="2400" dirty="0">
              <a:solidFill>
                <a:srgbClr val="002060"/>
              </a:solidFill>
            </a:endParaRPr>
          </a:p>
          <a:p>
            <a:pPr algn="ctr"/>
            <a:endParaRPr lang="he-IL" altLang="he-IL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David" pitchFamily="34" charset="-79"/>
              </a:rPr>
              <a:t> 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4678363"/>
          </a:xfrm>
        </p:spPr>
        <p:txBody>
          <a:bodyPr/>
          <a:lstStyle/>
          <a:p>
            <a:r>
              <a:rPr lang="he-IL" sz="2400" dirty="0" err="1" smtClean="0"/>
              <a:t>אופטימיזצית</a:t>
            </a:r>
            <a:r>
              <a:rPr lang="he-IL" sz="2400" dirty="0" smtClean="0"/>
              <a:t> ההובלה או </a:t>
            </a:r>
            <a:r>
              <a:rPr lang="he-IL" sz="2400" dirty="0" err="1" smtClean="0"/>
              <a:t>אופטימיזצית</a:t>
            </a:r>
            <a:r>
              <a:rPr lang="he-IL" sz="2400" dirty="0" smtClean="0"/>
              <a:t> העמסה? </a:t>
            </a:r>
          </a:p>
          <a:p>
            <a:r>
              <a:rPr lang="he-IL" sz="2400" dirty="0" smtClean="0"/>
              <a:t>למה לא שניהם?</a:t>
            </a:r>
          </a:p>
          <a:p>
            <a:endParaRPr lang="he-IL" sz="2400" dirty="0" smtClean="0"/>
          </a:p>
          <a:p>
            <a:endParaRPr lang="he-IL" sz="2400" dirty="0"/>
          </a:p>
          <a:p>
            <a:endParaRPr lang="he-IL" sz="2400" dirty="0" smtClean="0"/>
          </a:p>
          <a:p>
            <a:r>
              <a:rPr lang="he-IL" sz="2400" dirty="0" smtClean="0"/>
              <a:t>התהליך אוטומטי לחלוטין ותוצאתו מסלולים דינאמיים עם ניצול מקסימאלי של נפח הובלה של הרכבים הקיימים.    </a:t>
            </a:r>
            <a:r>
              <a:rPr lang="he-IL" sz="2000" dirty="0" smtClean="0"/>
              <a:t>   </a:t>
            </a:r>
            <a:r>
              <a:rPr lang="he-IL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מלבן 5"/>
          <p:cNvSpPr/>
          <p:nvPr/>
        </p:nvSpPr>
        <p:spPr>
          <a:xfrm>
            <a:off x="2209800" y="152400"/>
            <a:ext cx="5160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</a:rPr>
              <a:t>אופטימיזציה משולבת </a:t>
            </a:r>
            <a:endParaRPr lang="en-US" sz="3200" b="1" dirty="0"/>
          </a:p>
        </p:txBody>
      </p:sp>
      <p:pic>
        <p:nvPicPr>
          <p:cNvPr id="7" name="Picture 7" descr="amsterdam routepla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407" y="4054934"/>
            <a:ext cx="4436338" cy="2648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:p14="http://schemas.microsoft.com/office/powerpoint/2010/main" val="2679349135"/>
              </p:ext>
            </p:extLst>
          </p:nvPr>
        </p:nvGraphicFramePr>
        <p:xfrm>
          <a:off x="1284625" y="1066800"/>
          <a:ext cx="70104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117" y="4038599"/>
            <a:ext cx="3972120" cy="266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David" pitchFamily="34" charset="-79"/>
              </a:rPr>
              <a:t> </a:t>
            </a:r>
            <a:r>
              <a:rPr lang="he-IL" sz="3200" dirty="0" smtClean="0">
                <a:cs typeface="David" pitchFamily="34" charset="-79"/>
              </a:rPr>
              <a:t>תכנון העמסה - ה</a:t>
            </a:r>
            <a:r>
              <a:rPr lang="he-IL" sz="3200" dirty="0" smtClean="0">
                <a:latin typeface="Arial" panose="020B0604020202020204" pitchFamily="34" charset="0"/>
              </a:rPr>
              <a:t>אתגרים והצורך בפתרון </a:t>
            </a:r>
            <a:endParaRPr lang="he-IL" sz="3200" dirty="0">
              <a:latin typeface="Arial" panose="020B0604020202020204" pitchFamily="34" charset="0"/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4678363"/>
          </a:xfrm>
        </p:spPr>
        <p:txBody>
          <a:bodyPr/>
          <a:lstStyle/>
          <a:p>
            <a:r>
              <a:rPr lang="he-IL" sz="2400" dirty="0" smtClean="0"/>
              <a:t>הורדת עלויות לוגיסטיות ללא סיכון רמת השרות ללקוח</a:t>
            </a:r>
          </a:p>
          <a:p>
            <a:r>
              <a:rPr lang="he-IL" sz="2400" dirty="0" err="1" smtClean="0"/>
              <a:t>מיקסום</a:t>
            </a:r>
            <a:r>
              <a:rPr lang="he-IL" sz="2400" dirty="0" smtClean="0"/>
              <a:t> יעילות ונצילות </a:t>
            </a:r>
            <a:r>
              <a:rPr lang="he-IL" sz="2400" dirty="0"/>
              <a:t>ה</a:t>
            </a:r>
            <a:r>
              <a:rPr lang="he-IL" sz="2400" dirty="0" smtClean="0"/>
              <a:t>הובלות </a:t>
            </a:r>
          </a:p>
          <a:p>
            <a:r>
              <a:rPr lang="he-IL" sz="2400" dirty="0" smtClean="0"/>
              <a:t>אופטימיזציה ניהול המחסן לביצוע הזמנות ביעילות מקסימאלית</a:t>
            </a:r>
          </a:p>
          <a:p>
            <a:r>
              <a:rPr lang="he-IL" sz="2400" dirty="0" smtClean="0"/>
              <a:t>השגת חיסכון משמעותי ע"י איחוד/פיצול הזמנות להעמסות</a:t>
            </a:r>
          </a:p>
          <a:p>
            <a:r>
              <a:rPr lang="he-IL" sz="2400" dirty="0" smtClean="0"/>
              <a:t>תכנון תלת מימדי </a:t>
            </a:r>
            <a:r>
              <a:rPr lang="en-US" sz="2400" dirty="0" smtClean="0"/>
              <a:t>D</a:t>
            </a:r>
            <a:r>
              <a:rPr lang="he-IL" sz="2400" dirty="0" smtClean="0"/>
              <a:t>3 לניצול אופטימאלי של ציוד ואמצעי הובלה:</a:t>
            </a:r>
          </a:p>
          <a:p>
            <a:pPr lvl="1"/>
            <a:r>
              <a:rPr lang="he-IL" sz="2000" b="1" dirty="0" smtClean="0"/>
              <a:t>אריזת קופסא    </a:t>
            </a:r>
            <a:r>
              <a:rPr lang="en-US" sz="2000" b="1" dirty="0" smtClean="0"/>
              <a:t>BOX LOADING</a:t>
            </a:r>
            <a:r>
              <a:rPr lang="he-IL" sz="2000" b="1" dirty="0" smtClean="0"/>
              <a:t> </a:t>
            </a:r>
          </a:p>
          <a:p>
            <a:pPr lvl="1"/>
            <a:r>
              <a:rPr lang="he-IL" sz="2000" b="1" dirty="0" smtClean="0"/>
              <a:t>בניית משטח   </a:t>
            </a:r>
            <a:r>
              <a:rPr lang="en-US" sz="2000" b="1" dirty="0" smtClean="0"/>
              <a:t>PALLET</a:t>
            </a:r>
            <a:r>
              <a:rPr lang="he-IL" sz="2000" b="1" dirty="0" smtClean="0"/>
              <a:t> </a:t>
            </a:r>
          </a:p>
          <a:p>
            <a:pPr lvl="1"/>
            <a:r>
              <a:rPr lang="he-IL" sz="2000" b="1" dirty="0" smtClean="0"/>
              <a:t>חלל רכב ההובלה</a:t>
            </a:r>
            <a:r>
              <a:rPr lang="en-US" sz="2400" b="0" dirty="0" smtClean="0"/>
              <a:t> </a:t>
            </a:r>
            <a:r>
              <a:rPr lang="he-IL" sz="2400" b="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David" pitchFamily="34" charset="-79"/>
              </a:rPr>
              <a:t>  </a:t>
            </a:r>
            <a:r>
              <a:rPr lang="he-IL" sz="3600" dirty="0" smtClean="0">
                <a:latin typeface="Arial" panose="020B0604020202020204" pitchFamily="34" charset="0"/>
              </a:rPr>
              <a:t>התחשבות בקריטריונים ואילוצים</a:t>
            </a:r>
            <a:r>
              <a:rPr lang="he-IL" dirty="0" smtClean="0">
                <a:latin typeface="Arial" panose="020B0604020202020204" pitchFamily="34" charset="0"/>
              </a:rPr>
              <a:t> </a:t>
            </a:r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4953000"/>
          </a:xfrm>
        </p:spPr>
        <p:txBody>
          <a:bodyPr/>
          <a:lstStyle/>
          <a:p>
            <a:pPr marL="0" indent="0">
              <a:buNone/>
            </a:pPr>
            <a:endParaRPr lang="he-IL" sz="2800" dirty="0" smtClean="0"/>
          </a:p>
          <a:p>
            <a:r>
              <a:rPr lang="he-IL" sz="2800" dirty="0" smtClean="0"/>
              <a:t> </a:t>
            </a:r>
            <a:r>
              <a:rPr lang="he-IL" dirty="0" smtClean="0"/>
              <a:t>כללי ערמות -  מה ניתן לארוז/להעמיס על מה </a:t>
            </a:r>
          </a:p>
          <a:p>
            <a:r>
              <a:rPr lang="he-IL" dirty="0" smtClean="0"/>
              <a:t>סדר תכנית ההובלה</a:t>
            </a:r>
          </a:p>
          <a:p>
            <a:r>
              <a:rPr lang="he-IL" dirty="0" smtClean="0"/>
              <a:t>משקל מותר</a:t>
            </a:r>
          </a:p>
          <a:p>
            <a:r>
              <a:rPr lang="he-IL" dirty="0" smtClean="0"/>
              <a:t>כללים ומגבלות אריזה  </a:t>
            </a:r>
            <a:r>
              <a:rPr lang="he-IL" b="0" dirty="0" smtClean="0"/>
              <a:t> </a:t>
            </a:r>
          </a:p>
          <a:p>
            <a:r>
              <a:rPr lang="he-IL" dirty="0" smtClean="0"/>
              <a:t>היבטיי זיהום</a:t>
            </a:r>
          </a:p>
          <a:p>
            <a:r>
              <a:rPr lang="he-IL" dirty="0" smtClean="0"/>
              <a:t>הפרדה נדרשת בין חומרים ספציפיים</a:t>
            </a:r>
          </a:p>
          <a:p>
            <a:r>
              <a:rPr lang="he-IL" dirty="0" smtClean="0"/>
              <a:t>שיוך חומרים מוגדרים לסוגי מיכלים ספציפיים    </a:t>
            </a:r>
            <a:endParaRPr lang="en-US" dirty="0" smtClean="0"/>
          </a:p>
          <a:p>
            <a:pPr algn="ctr" rtl="0">
              <a:buNone/>
            </a:pPr>
            <a:endParaRPr lang="en-US" sz="2600" dirty="0" smtClean="0">
              <a:solidFill>
                <a:srgbClr val="002060"/>
              </a:solidFill>
            </a:endParaRPr>
          </a:p>
          <a:p>
            <a:pPr algn="ctr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615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David" pitchFamily="34" charset="-79"/>
              </a:rPr>
              <a:t>  </a:t>
            </a:r>
            <a:r>
              <a:rPr lang="he-IL" dirty="0" smtClean="0">
                <a:latin typeface="Arial" panose="020B0604020202020204" pitchFamily="34" charset="0"/>
              </a:rPr>
              <a:t>אופטימיזציה בכול הרמות </a:t>
            </a:r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90800" y="838200"/>
            <a:ext cx="6172200" cy="5181600"/>
          </a:xfrm>
        </p:spPr>
        <p:txBody>
          <a:bodyPr/>
          <a:lstStyle/>
          <a:p>
            <a:r>
              <a:rPr lang="he-IL" sz="2800" dirty="0" smtClean="0"/>
              <a:t>קרטון \ קופסה – </a:t>
            </a:r>
            <a:r>
              <a:rPr lang="en-US" sz="2800" dirty="0" smtClean="0"/>
              <a:t>CPO</a:t>
            </a:r>
            <a:r>
              <a:rPr lang="he-IL" sz="2800" dirty="0" smtClean="0"/>
              <a:t> </a:t>
            </a:r>
          </a:p>
          <a:p>
            <a:endParaRPr lang="he-IL" sz="2800" dirty="0" smtClean="0"/>
          </a:p>
          <a:p>
            <a:endParaRPr lang="he-IL" sz="2800" dirty="0" smtClean="0"/>
          </a:p>
          <a:p>
            <a:r>
              <a:rPr lang="he-IL" sz="2800" dirty="0" smtClean="0"/>
              <a:t>משטח – </a:t>
            </a:r>
            <a:r>
              <a:rPr lang="en-US" sz="2800" dirty="0" smtClean="0"/>
              <a:t>PPO</a:t>
            </a:r>
            <a:endParaRPr lang="he-IL" sz="2800" dirty="0" smtClean="0"/>
          </a:p>
          <a:p>
            <a:pPr lvl="1"/>
            <a:r>
              <a:rPr lang="he-IL" sz="2000" dirty="0" smtClean="0"/>
              <a:t> חישוב סדר ליקוט תוך התחשבות בסוג משטח, גובה, משקל מותר</a:t>
            </a:r>
          </a:p>
          <a:p>
            <a:pPr lvl="1"/>
            <a:r>
              <a:rPr lang="he-IL" sz="2000" dirty="0" smtClean="0"/>
              <a:t>ביצוע סימולציה לתהליכי ליקוט מול הזמנות מורכבות להבאת "אורך מסלולי הליקוט" למינימום.</a:t>
            </a:r>
          </a:p>
          <a:p>
            <a:pPr lvl="1"/>
            <a:endParaRPr lang="he-IL" sz="2000" dirty="0" smtClean="0"/>
          </a:p>
          <a:p>
            <a:r>
              <a:rPr lang="he-IL" sz="2400" dirty="0" smtClean="0"/>
              <a:t>חלל רכב הובלה - </a:t>
            </a:r>
            <a:r>
              <a:rPr lang="en-US" sz="2400" dirty="0" smtClean="0"/>
              <a:t>VSO </a:t>
            </a:r>
            <a:r>
              <a:rPr lang="he-IL" sz="2400" dirty="0" smtClean="0"/>
              <a:t> </a:t>
            </a:r>
            <a:endParaRPr lang="en-US" sz="2400" dirty="0" smtClean="0"/>
          </a:p>
          <a:p>
            <a:pPr lvl="1"/>
            <a:r>
              <a:rPr lang="he-IL" sz="2000" dirty="0" smtClean="0"/>
              <a:t> משאיות, מובילים, מכולות, רכבים מיוחדים  </a:t>
            </a:r>
          </a:p>
          <a:p>
            <a:pPr lvl="1"/>
            <a:r>
              <a:rPr lang="he-IL" sz="2000" dirty="0" smtClean="0"/>
              <a:t> חישוב העמסה בהתאם לתכנית ההובלה </a:t>
            </a:r>
            <a:endParaRPr lang="en-US" b="0" dirty="0" smtClean="0"/>
          </a:p>
          <a:p>
            <a:pPr algn="ctr" rtl="0">
              <a:buNone/>
            </a:pPr>
            <a:endParaRPr lang="he-IL" sz="2600" dirty="0" smtClean="0">
              <a:solidFill>
                <a:srgbClr val="002060"/>
              </a:solidFill>
            </a:endParaRPr>
          </a:p>
          <a:p>
            <a:pPr algn="ctr" rtl="0">
              <a:buNone/>
            </a:pPr>
            <a:endParaRPr lang="en-US" sz="2600" dirty="0" smtClean="0">
              <a:solidFill>
                <a:srgbClr val="002060"/>
              </a:solidFill>
            </a:endParaRPr>
          </a:p>
          <a:p>
            <a:pPr algn="ctr"/>
            <a:endParaRPr lang="he-IL" sz="2400" dirty="0"/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1"/>
            <a:ext cx="2286000" cy="1606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2285999" cy="1776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4163844"/>
            <a:ext cx="2285999" cy="1779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כותרת תחתונה 4"/>
          <p:cNvSpPr>
            <a:spLocks noGrp="1"/>
          </p:cNvSpPr>
          <p:nvPr>
            <p:ph type="ftr" sz="quarter" idx="4294967295"/>
          </p:nvPr>
        </p:nvSpPr>
        <p:spPr>
          <a:xfrm>
            <a:off x="3132138" y="64008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BuDo Way</a:t>
            </a:r>
          </a:p>
        </p:txBody>
      </p:sp>
      <p:sp>
        <p:nvSpPr>
          <p:cNvPr id="9219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>
          <a:xfrm>
            <a:off x="6588125" y="64008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4B976344-10A4-44DA-AE1E-685F707338B7}" type="slidenum">
              <a:rPr lang="en-US" altLang="en-US" smtClean="0">
                <a:latin typeface="Arial" charset="0"/>
                <a:cs typeface="Arial" charset="0"/>
              </a:rPr>
              <a:pPr/>
              <a:t>34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/>
          </a:solidFill>
        </p:spPr>
        <p:txBody>
          <a:bodyPr/>
          <a:lstStyle/>
          <a:p>
            <a:pPr algn="ctr" rtl="0" eaLnBrk="1" hangingPunct="1"/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Load Building options  </a:t>
            </a:r>
            <a:endParaRPr lang="en-US" sz="3600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  <a:solidFill>
            <a:schemeClr val="bg1"/>
          </a:solidFill>
        </p:spPr>
        <p:txBody>
          <a:bodyPr/>
          <a:lstStyle/>
          <a:p>
            <a:pPr algn="ctr" rtl="0" eaLnBrk="1" hangingPunct="1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7315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1"/>
            <a:ext cx="7315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he-IL" sz="3200" dirty="0" smtClean="0"/>
              <a:t>    </a:t>
            </a:r>
            <a:r>
              <a:rPr lang="en-US" sz="3200" dirty="0" smtClean="0"/>
              <a:t>            </a:t>
            </a:r>
            <a:r>
              <a:rPr lang="en-US" sz="3200" dirty="0" smtClean="0">
                <a:latin typeface="Arial" panose="020B0604020202020204" pitchFamily="34" charset="0"/>
              </a:rPr>
              <a:t>Load Building Demo (</a:t>
            </a:r>
            <a:r>
              <a:rPr lang="en-US" sz="1200" dirty="0" smtClean="0">
                <a:latin typeface="Arial" panose="020B0604020202020204" pitchFamily="34" charset="0"/>
              </a:rPr>
              <a:t>0-2:25, 6:50-11:15</a:t>
            </a:r>
            <a:r>
              <a:rPr lang="en-US" sz="3200" dirty="0" smtClean="0">
                <a:latin typeface="Arial" panose="020B0604020202020204" pitchFamily="34" charset="0"/>
              </a:rPr>
              <a:t>)  </a:t>
            </a:r>
            <a:endParaRPr lang="he-IL" sz="3200" dirty="0">
              <a:latin typeface="Arial" panose="020B0604020202020204" pitchFamily="34" charset="0"/>
            </a:endParaRP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7377112" cy="3274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5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95600"/>
            <a:ext cx="6234113" cy="3903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מלבן 6"/>
          <p:cNvSpPr/>
          <p:nvPr/>
        </p:nvSpPr>
        <p:spPr>
          <a:xfrm>
            <a:off x="304800" y="990600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https://www.youtube.com/watch?v=REgqITgkCrI&amp;feature=youtu.be</a:t>
            </a:r>
            <a:r>
              <a:rPr lang="he-IL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89" y="-13335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0525"/>
            <a:ext cx="26670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e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14325"/>
            <a:ext cx="307816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90525"/>
            <a:ext cx="269398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-209550"/>
            <a:ext cx="22288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793377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3678238"/>
            <a:ext cx="6238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kern="0" dirty="0">
              <a:solidFill>
                <a:srgbClr val="1F497D">
                  <a:lumMod val="50000"/>
                </a:srgbClr>
              </a:solidFill>
              <a:cs typeface="Reforma" pitchFamily="2" charset="-79"/>
            </a:endParaRPr>
          </a:p>
        </p:txBody>
      </p:sp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1524000" y="3733800"/>
            <a:ext cx="5210175" cy="12003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he-IL" altLang="he-IL" dirty="0"/>
              <a:t> </a:t>
            </a:r>
            <a:r>
              <a:rPr lang="he-IL" altLang="he-IL" sz="3600" b="1" dirty="0" smtClean="0"/>
              <a:t>סיפור לקוח </a:t>
            </a:r>
            <a:endParaRPr lang="en-US" altLang="he-IL" sz="3600" b="1" dirty="0" smtClean="0"/>
          </a:p>
          <a:p>
            <a:pPr algn="ctr"/>
            <a:r>
              <a:rPr lang="en-US" altLang="he-IL" dirty="0" err="1" smtClean="0"/>
              <a:t>walmart</a:t>
            </a:r>
            <a:endParaRPr lang="en-US" altLang="en-US" dirty="0"/>
          </a:p>
          <a:p>
            <a:pPr algn="ctr"/>
            <a:endParaRPr lang="he-IL" altLang="he-I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4419599"/>
            <a:ext cx="3406878" cy="1320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8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כותרת תחתונה 4"/>
          <p:cNvSpPr>
            <a:spLocks noGrp="1"/>
          </p:cNvSpPr>
          <p:nvPr>
            <p:ph type="ftr" sz="quarter" idx="4294967295"/>
          </p:nvPr>
        </p:nvSpPr>
        <p:spPr>
          <a:xfrm>
            <a:off x="3132138" y="64008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BuDo Way</a:t>
            </a:r>
          </a:p>
        </p:txBody>
      </p:sp>
      <p:sp>
        <p:nvSpPr>
          <p:cNvPr id="9219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>
          <a:xfrm>
            <a:off x="6588125" y="64008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4B976344-10A4-44DA-AE1E-685F707338B7}" type="slidenum">
              <a:rPr lang="en-US" altLang="en-US" smtClean="0">
                <a:latin typeface="Arial" charset="0"/>
                <a:cs typeface="Arial" charset="0"/>
              </a:rPr>
              <a:pPr/>
              <a:t>37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he-IL" sz="3600" dirty="0" smtClean="0">
                <a:solidFill>
                  <a:schemeClr val="bg1"/>
                </a:solidFill>
              </a:rPr>
              <a:t> </a:t>
            </a:r>
            <a:r>
              <a:rPr lang="he-IL" sz="3200" dirty="0" smtClean="0">
                <a:solidFill>
                  <a:schemeClr val="bg1"/>
                </a:solidFill>
              </a:rPr>
              <a:t>שילוב אופטימאלי של העמסה והובלה בסביבת </a:t>
            </a:r>
            <a:r>
              <a:rPr lang="en-US" sz="3200" dirty="0" smtClean="0">
                <a:solidFill>
                  <a:schemeClr val="bg1"/>
                </a:solidFill>
              </a:rPr>
              <a:t>SAP</a:t>
            </a:r>
            <a:endParaRPr lang="en-US" sz="3200" i="1" dirty="0" smtClean="0">
              <a:solidFill>
                <a:schemeClr val="bg1"/>
              </a:solidFill>
              <a:cs typeface="David" pitchFamily="34" charset="-79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589240"/>
          </a:xfrm>
          <a:solidFill>
            <a:schemeClr val="bg1"/>
          </a:solidFill>
        </p:spPr>
        <p:txBody>
          <a:bodyPr/>
          <a:lstStyle/>
          <a:p>
            <a:pPr algn="ctr" rtl="0" eaLnBrk="1" hangingPunct="1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r>
              <a:rPr lang="en-US" sz="2800" b="1" dirty="0" smtClean="0">
                <a:cs typeface="David" pitchFamily="34" charset="-79"/>
              </a:rPr>
              <a:t> </a:t>
            </a:r>
            <a:endParaRPr lang="en-US" sz="2800" dirty="0" smtClean="0">
              <a:cs typeface="David" pitchFamily="34" charset="-79"/>
            </a:endParaRPr>
          </a:p>
          <a:p>
            <a:pPr lvl="1" algn="l" rtl="0" eaLnBrk="1" hangingPunct="1"/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/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105401"/>
            <a:ext cx="4522839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כותרת תחתונה 4"/>
          <p:cNvSpPr>
            <a:spLocks noGrp="1"/>
          </p:cNvSpPr>
          <p:nvPr>
            <p:ph type="ftr" sz="quarter" idx="4294967295"/>
          </p:nvPr>
        </p:nvSpPr>
        <p:spPr>
          <a:xfrm>
            <a:off x="3132138" y="64008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BuDo Way</a:t>
            </a:r>
          </a:p>
        </p:txBody>
      </p:sp>
      <p:sp>
        <p:nvSpPr>
          <p:cNvPr id="9219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>
          <a:xfrm>
            <a:off x="6588125" y="64008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4B976344-10A4-44DA-AE1E-685F707338B7}" type="slidenum">
              <a:rPr lang="en-US" altLang="en-US" smtClean="0">
                <a:latin typeface="Arial" charset="0"/>
                <a:cs typeface="Arial" charset="0"/>
              </a:rPr>
              <a:pPr/>
              <a:t>38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he-IL" sz="3200" dirty="0" smtClean="0">
                <a:solidFill>
                  <a:schemeClr val="bg1"/>
                </a:solidFill>
              </a:rPr>
              <a:t>פתרון משולב אופטימאלי </a:t>
            </a:r>
            <a:endParaRPr lang="en-US" sz="3200" i="1" dirty="0" smtClean="0">
              <a:solidFill>
                <a:schemeClr val="bg1"/>
              </a:solidFill>
              <a:cs typeface="David" pitchFamily="34" charset="-79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  <a:solidFill>
            <a:schemeClr val="bg1"/>
          </a:solidFill>
        </p:spPr>
        <p:txBody>
          <a:bodyPr/>
          <a:lstStyle/>
          <a:p>
            <a:pPr algn="ctr" rtl="0" eaLnBrk="1" hangingPunct="1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endParaRPr lang="en-US" sz="2800" b="1" dirty="0" smtClean="0">
              <a:cs typeface="David" pitchFamily="34" charset="-79"/>
            </a:endParaRPr>
          </a:p>
          <a:p>
            <a:pPr algn="ctr" rtl="0" eaLnBrk="1" hangingPunct="1">
              <a:buNone/>
            </a:pPr>
            <a:r>
              <a:rPr lang="en-US" sz="2800" b="1" dirty="0" smtClean="0">
                <a:cs typeface="David" pitchFamily="34" charset="-79"/>
              </a:rPr>
              <a:t> </a:t>
            </a:r>
            <a:endParaRPr lang="en-US" sz="2800" dirty="0" smtClean="0">
              <a:cs typeface="David" pitchFamily="34" charset="-79"/>
            </a:endParaRPr>
          </a:p>
          <a:p>
            <a:pPr lvl="1" algn="l" rtl="0" eaLnBrk="1" hangingPunct="1"/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/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091448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2175"/>
            <a:ext cx="3505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David" pitchFamily="34" charset="-79"/>
              </a:rPr>
              <a:t>  </a:t>
            </a:r>
            <a:r>
              <a:rPr lang="he-IL" dirty="0" smtClean="0">
                <a:latin typeface="Arial" panose="020B0604020202020204" pitchFamily="34" charset="0"/>
              </a:rPr>
              <a:t>עובדות ואתגרים</a:t>
            </a:r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4953000"/>
          </a:xfrm>
        </p:spPr>
        <p:txBody>
          <a:bodyPr/>
          <a:lstStyle/>
          <a:p>
            <a:endParaRPr lang="en-US" sz="2400" dirty="0" smtClean="0"/>
          </a:p>
          <a:p>
            <a:pPr algn="l" rtl="0"/>
            <a:r>
              <a:rPr lang="en-US" sz="2800" dirty="0" err="1" smtClean="0"/>
              <a:t>Walmart</a:t>
            </a:r>
            <a:r>
              <a:rPr lang="en-US" sz="2800" dirty="0" smtClean="0"/>
              <a:t>, the world’s leading retailer</a:t>
            </a:r>
          </a:p>
          <a:p>
            <a:pPr algn="l" rtl="0"/>
            <a:r>
              <a:rPr lang="en-US" sz="2800" dirty="0" smtClean="0"/>
              <a:t>$466 billion in 2012 revenues</a:t>
            </a:r>
          </a:p>
          <a:p>
            <a:pPr algn="l" rtl="0"/>
            <a:r>
              <a:rPr lang="en-US" sz="2800" dirty="0" smtClean="0"/>
              <a:t>165 distribution centers </a:t>
            </a:r>
          </a:p>
          <a:p>
            <a:pPr algn="l" rtl="0"/>
            <a:r>
              <a:rPr lang="en-US" sz="2800" dirty="0" smtClean="0"/>
              <a:t>53,500 dry van trailers</a:t>
            </a:r>
            <a:endParaRPr lang="he-IL" sz="2800" dirty="0" smtClean="0"/>
          </a:p>
          <a:p>
            <a:pPr algn="l" rtl="0"/>
            <a:r>
              <a:rPr lang="en-US" sz="2800" dirty="0" smtClean="0"/>
              <a:t>5,600 refrigerated trailers </a:t>
            </a:r>
          </a:p>
          <a:p>
            <a:pPr algn="l" rtl="0"/>
            <a:r>
              <a:rPr lang="en-US" sz="2800" dirty="0" smtClean="0"/>
              <a:t>7,250 drivers  </a:t>
            </a:r>
          </a:p>
          <a:p>
            <a:pPr algn="l" rtl="0"/>
            <a:r>
              <a:rPr lang="en-US" sz="2800" dirty="0" smtClean="0"/>
              <a:t>Drives more than 750M miles annually  </a:t>
            </a:r>
          </a:p>
          <a:p>
            <a:pPr algn="ctr" rtl="0">
              <a:buNone/>
            </a:pPr>
            <a:endParaRPr lang="en-US" sz="2600" dirty="0" smtClean="0">
              <a:solidFill>
                <a:srgbClr val="002060"/>
              </a:solidFill>
            </a:endParaRPr>
          </a:p>
          <a:p>
            <a:pPr algn="ctr"/>
            <a:endParaRPr lang="he-I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2895600" cy="1122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5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8013" y="76200"/>
            <a:ext cx="7850187" cy="652463"/>
          </a:xfrm>
        </p:spPr>
        <p:txBody>
          <a:bodyPr/>
          <a:lstStyle/>
          <a:p>
            <a:pPr algn="ctr"/>
            <a:r>
              <a:rPr lang="he-IL" sz="3600" dirty="0" err="1" smtClean="0">
                <a:latin typeface="Arial" panose="020B0604020202020204" pitchFamily="34" charset="0"/>
              </a:rPr>
              <a:t>אופטימיזצית</a:t>
            </a:r>
            <a:r>
              <a:rPr lang="he-IL" sz="3600" dirty="0" smtClean="0">
                <a:latin typeface="Arial" panose="020B0604020202020204" pitchFamily="34" charset="0"/>
              </a:rPr>
              <a:t> שרשרת ההובלה</a:t>
            </a:r>
            <a:endParaRPr lang="en-US" sz="3600" dirty="0" smtClean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14400"/>
            <a:ext cx="8534400" cy="2554545"/>
          </a:xfrm>
          <a:prstGeom prst="rect">
            <a:avLst/>
          </a:prstGeom>
          <a:solidFill>
            <a:schemeClr val="bg1"/>
          </a:solidFill>
        </p:spPr>
        <p:txBody>
          <a:bodyPr rtlCol="1">
            <a:spAutoFit/>
          </a:bodyPr>
          <a:lstStyle/>
          <a:p>
            <a:pPr algn="ctr"/>
            <a:r>
              <a:rPr lang="he-IL" sz="2800" dirty="0" smtClean="0"/>
              <a:t> </a:t>
            </a:r>
          </a:p>
          <a:p>
            <a:pPr algn="ctr"/>
            <a:r>
              <a:rPr lang="he-IL" sz="2800" dirty="0" smtClean="0"/>
              <a:t> </a:t>
            </a:r>
          </a:p>
          <a:p>
            <a:pPr algn="ctr"/>
            <a:endParaRPr lang="he-IL" sz="2800" dirty="0" smtClean="0"/>
          </a:p>
          <a:p>
            <a:pPr algn="ctr"/>
            <a:endParaRPr lang="he-IL" sz="2800" dirty="0" smtClean="0"/>
          </a:p>
          <a:p>
            <a:pPr rtl="0"/>
            <a:endParaRPr lang="en-US" sz="2400" dirty="0" smtClean="0"/>
          </a:p>
          <a:p>
            <a:pPr algn="ctr">
              <a:defRPr/>
            </a:pPr>
            <a:r>
              <a:rPr lang="he-IL" sz="2400" b="1" i="1" dirty="0" smtClean="0">
                <a:latin typeface="Arial" charset="0"/>
                <a:cs typeface="Arial" charset="0"/>
              </a:rPr>
              <a:t> </a:t>
            </a:r>
            <a:endParaRPr lang="he-IL" sz="2400" b="1" i="1" dirty="0">
              <a:latin typeface="Arial" charset="0"/>
              <a:cs typeface="Arial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258" y="4191000"/>
            <a:ext cx="4536142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4205867"/>
            <a:ext cx="4191001" cy="1737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762000"/>
            <a:ext cx="8619885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780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David" pitchFamily="34" charset="-79"/>
              </a:rPr>
              <a:t>  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 smtClean="0">
                <a:latin typeface="Arial" panose="020B0604020202020204" pitchFamily="34" charset="0"/>
              </a:rPr>
              <a:t>תוצאות וחיסכון </a:t>
            </a:r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4754563"/>
          </a:xfrm>
        </p:spPr>
        <p:txBody>
          <a:bodyPr/>
          <a:lstStyle/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By 2012 improved efficiency by </a:t>
            </a:r>
            <a:r>
              <a:rPr lang="en-US" sz="2400" u="sng" dirty="0" smtClean="0"/>
              <a:t>69% over 2005 baseline </a:t>
            </a:r>
          </a:p>
          <a:p>
            <a:pPr algn="l" rtl="0"/>
            <a:r>
              <a:rPr lang="en-US" sz="2400" dirty="0" smtClean="0"/>
              <a:t>Delivered 65 million more cases</a:t>
            </a:r>
          </a:p>
          <a:p>
            <a:pPr algn="l" rtl="0"/>
            <a:r>
              <a:rPr lang="en-US" sz="2400" dirty="0" smtClean="0"/>
              <a:t>Driving 28 million fewer miles, </a:t>
            </a:r>
            <a:r>
              <a:rPr lang="en-US" sz="2400" u="sng" dirty="0" smtClean="0"/>
              <a:t>saving 4M gallons of diesel fuel </a:t>
            </a:r>
          </a:p>
          <a:p>
            <a:pPr algn="l" rtl="0"/>
            <a:r>
              <a:rPr lang="en-US" sz="2400" dirty="0" smtClean="0"/>
              <a:t>Increased trailer utilization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over $45M in annual savings </a:t>
            </a:r>
          </a:p>
          <a:p>
            <a:pPr algn="l" rtl="0"/>
            <a:r>
              <a:rPr lang="en-US" sz="2400" dirty="0" smtClean="0"/>
              <a:t>Increased productivity of planners </a:t>
            </a:r>
          </a:p>
          <a:p>
            <a:pPr algn="l" rtl="0"/>
            <a:r>
              <a:rPr lang="en-US" sz="2400" dirty="0" smtClean="0"/>
              <a:t>Improved reporting </a:t>
            </a:r>
          </a:p>
          <a:p>
            <a:pPr algn="l" rtl="0"/>
            <a:r>
              <a:rPr lang="en-US" sz="2400" dirty="0" smtClean="0"/>
              <a:t>Ability to perform “what-if” analysis’ </a:t>
            </a:r>
          </a:p>
          <a:p>
            <a:pPr algn="l" rtl="0"/>
            <a:endParaRPr lang="en-US" sz="2400" dirty="0" smtClean="0"/>
          </a:p>
          <a:p>
            <a:pPr algn="ctr"/>
            <a:endParaRPr lang="he-I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419600"/>
            <a:ext cx="3608439" cy="1398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5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89" y="-133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o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0525"/>
            <a:ext cx="26670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e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14325"/>
            <a:ext cx="307816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90525"/>
            <a:ext cx="269398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-209550"/>
            <a:ext cx="22288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581400"/>
            <a:ext cx="5410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3678238"/>
            <a:ext cx="6238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kern="0" dirty="0">
              <a:solidFill>
                <a:srgbClr val="1F497D">
                  <a:lumMod val="50000"/>
                </a:srgbClr>
              </a:solidFill>
              <a:cs typeface="Reforma" pitchFamily="2" charset="-79"/>
            </a:endParaRPr>
          </a:p>
        </p:txBody>
      </p:sp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1485900" y="3678238"/>
            <a:ext cx="5210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he-IL" altLang="en-US" sz="3600" b="1" dirty="0" smtClean="0">
                <a:solidFill>
                  <a:srgbClr val="002060"/>
                </a:solidFill>
              </a:rPr>
              <a:t>שאלות ותשובות</a:t>
            </a:r>
            <a:endParaRPr lang="en-US" altLang="en-US" sz="3600" b="1" dirty="0">
              <a:solidFill>
                <a:srgbClr val="002060"/>
              </a:solidFill>
            </a:endParaRPr>
          </a:p>
          <a:p>
            <a:pPr algn="ctr"/>
            <a:endParaRPr lang="he-IL" altLang="he-IL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David" pitchFamily="34" charset="-79"/>
              </a:rPr>
              <a:t>  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 smtClean="0">
                <a:latin typeface="Arial" panose="020B0604020202020204" pitchFamily="34" charset="0"/>
              </a:rPr>
              <a:t>סיכום וצעדים הבאים </a:t>
            </a:r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105400"/>
          </a:xfrm>
        </p:spPr>
        <p:txBody>
          <a:bodyPr/>
          <a:lstStyle/>
          <a:p>
            <a:pPr algn="r"/>
            <a:r>
              <a:rPr lang="he-IL" sz="4000" dirty="0" smtClean="0"/>
              <a:t>מה ראינו </a:t>
            </a:r>
          </a:p>
          <a:p>
            <a:pPr lvl="1"/>
            <a:r>
              <a:rPr lang="he-IL" sz="2800" dirty="0" smtClean="0"/>
              <a:t>תהליך תכנון וניהול ההובלה – פתרון מקצה לקצה </a:t>
            </a:r>
          </a:p>
          <a:p>
            <a:pPr lvl="1"/>
            <a:r>
              <a:rPr lang="he-IL" sz="2800" dirty="0" err="1" smtClean="0"/>
              <a:t>אופטימיזצית</a:t>
            </a:r>
            <a:r>
              <a:rPr lang="he-IL" sz="2800" dirty="0" smtClean="0"/>
              <a:t> מסלולים</a:t>
            </a:r>
          </a:p>
          <a:p>
            <a:pPr lvl="1"/>
            <a:r>
              <a:rPr lang="he-IL" sz="2800" dirty="0" err="1" smtClean="0"/>
              <a:t>אופטימיזצית</a:t>
            </a:r>
            <a:r>
              <a:rPr lang="he-IL" sz="2800" dirty="0" smtClean="0"/>
              <a:t> העמסה</a:t>
            </a:r>
          </a:p>
          <a:p>
            <a:pPr lvl="1"/>
            <a:r>
              <a:rPr lang="he-IL" sz="2800" dirty="0" smtClean="0"/>
              <a:t>דיווח ביצוע אספקה</a:t>
            </a:r>
          </a:p>
          <a:p>
            <a:pPr lvl="1"/>
            <a:r>
              <a:rPr lang="he-IL" sz="2800" dirty="0" smtClean="0"/>
              <a:t>שילוב טבעי ב - </a:t>
            </a:r>
            <a:r>
              <a:rPr lang="en-US" sz="2800" dirty="0" smtClean="0"/>
              <a:t>SAP</a:t>
            </a:r>
            <a:endParaRPr lang="he-IL" sz="2800" dirty="0" smtClean="0"/>
          </a:p>
          <a:p>
            <a:pPr lvl="1"/>
            <a:r>
              <a:rPr lang="he-IL" sz="2800" dirty="0" smtClean="0"/>
              <a:t>סיפור לקוח </a:t>
            </a:r>
            <a:r>
              <a:rPr lang="en-US" sz="2800" dirty="0" smtClean="0"/>
              <a:t>WALMART</a:t>
            </a:r>
            <a:endParaRPr lang="he-IL" sz="2800" dirty="0" smtClean="0"/>
          </a:p>
          <a:p>
            <a:pPr algn="r"/>
            <a:r>
              <a:rPr lang="he-IL" sz="4000" dirty="0" smtClean="0"/>
              <a:t>השלב הבא</a:t>
            </a:r>
          </a:p>
          <a:p>
            <a:pPr lvl="1"/>
            <a:r>
              <a:rPr lang="he-IL" sz="2800" dirty="0" smtClean="0"/>
              <a:t>התקדמות מתואמת לקראת שלב </a:t>
            </a:r>
            <a:r>
              <a:rPr lang="en-US" sz="2800" b="1" dirty="0" smtClean="0"/>
              <a:t>RFP</a:t>
            </a:r>
            <a:endParaRPr lang="he-IL" sz="2800" b="1" dirty="0" smtClean="0"/>
          </a:p>
          <a:p>
            <a:pPr algn="l" rtl="0"/>
            <a:endParaRPr lang="en-US" sz="2400" dirty="0" smtClean="0"/>
          </a:p>
          <a:p>
            <a:pPr algn="ctr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615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 descr="end_b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o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0525"/>
            <a:ext cx="26670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238" y="314325"/>
            <a:ext cx="30781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 descr="n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6213" y="390525"/>
            <a:ext cx="269398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9" descr="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8950" y="-209550"/>
            <a:ext cx="22288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19200" y="3505200"/>
            <a:ext cx="670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תודה על ההקשבה </a:t>
            </a:r>
          </a:p>
          <a:p>
            <a:endParaRPr lang="he-I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53977"/>
            <a:ext cx="9144000" cy="240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מציין מיקום תוכן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e-I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כותרת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 smtClean="0"/>
              <a:t>ניהול שרשרת ההובלה בצה"ל</a:t>
            </a:r>
            <a:endParaRPr lang="he-IL" sz="3600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78158"/>
              </p:ext>
            </p:extLst>
          </p:nvPr>
        </p:nvGraphicFramePr>
        <p:xfrm>
          <a:off x="304800" y="632174"/>
          <a:ext cx="8610600" cy="630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828800"/>
                <a:gridCol w="4724400"/>
              </a:tblGrid>
              <a:tr h="3288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One1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SAP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נושא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4297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2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ממשק הזמנות,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רכבים,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נהגים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2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קלט</a:t>
                      </a:r>
                      <a:r>
                        <a:rPr lang="he-IL" sz="20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he-IL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הזמנה</a:t>
                      </a:r>
                      <a:r>
                        <a:rPr lang="he-IL" sz="20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כולל אילוצים  להזמנה,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2000" baseline="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סבב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WF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סבב אישורים של ההזמנה בסטאטוסים השונים – על סמך חוקה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5036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ניוד כ"א ע"ב אוטובוסים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5036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ניוד </a:t>
                      </a:r>
                      <a:r>
                        <a:rPr lang="he-IL" sz="2000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רק"ם</a:t>
                      </a:r>
                      <a:r>
                        <a:rPr lang="he-IL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 ע"ב מובילים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62293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הפצה של ציוד ממחסנים לוגיסטיים ליחידות </a:t>
                      </a:r>
                      <a:endParaRPr lang="he-IL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ע"ב </a:t>
                      </a:r>
                      <a:r>
                        <a:rPr lang="he-IL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משאיות – אופטימיזציה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1126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ניהול סיור מקדים לפני הזמנת ההובלה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6229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תכנון</a:t>
                      </a:r>
                      <a:r>
                        <a:rPr lang="he-IL" sz="20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מסלולים אופטימלי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/</a:t>
                      </a:r>
                      <a:endParaRPr lang="he-IL" sz="2000" baseline="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תכנון העמסות אופטימלי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מנגנון אופטימיזציה לשילוב נסיעות – </a:t>
                      </a:r>
                      <a:endParaRPr lang="he-IL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לחסכון </a:t>
                      </a:r>
                      <a:r>
                        <a:rPr lang="he-IL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כספי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4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effectLst/>
                          <a:latin typeface="+mn-lt"/>
                          <a:ea typeface="Calibri"/>
                          <a:cs typeface="+mn-cs"/>
                        </a:rPr>
                        <a:t>תמיכה בהזמנת כלי רכב ספציפי או ע"פ סוג המטען – לביצוע ההזמנה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4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effectLst/>
                          <a:latin typeface="+mn-lt"/>
                          <a:ea typeface="Calibri"/>
                          <a:cs typeface="+mn-cs"/>
                        </a:rPr>
                        <a:t>שיבוץ נהגים למשימות ע"פ חוקה – אופטימיזציה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5036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מנגנון אופטימיזציה למטענים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50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קבלת דיווח ביצוע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מעקב אחר ביצוע ההובלה באמצעות מפה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050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r>
                        <a:rPr lang="he-IL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הרשאות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סביבה </a:t>
                      </a:r>
                      <a:r>
                        <a:rPr lang="he-IL" sz="2000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תרגילית</a:t>
                      </a:r>
                      <a:r>
                        <a:rPr lang="he-IL" sz="20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נפרדת</a:t>
                      </a:r>
                      <a:endParaRPr lang="en-US" sz="20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חץ שמאלה 1"/>
          <p:cNvSpPr/>
          <p:nvPr/>
        </p:nvSpPr>
        <p:spPr>
          <a:xfrm>
            <a:off x="2057400" y="2133600"/>
            <a:ext cx="4572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חץ למטה 2"/>
          <p:cNvSpPr/>
          <p:nvPr/>
        </p:nvSpPr>
        <p:spPr>
          <a:xfrm>
            <a:off x="1143000" y="3352800"/>
            <a:ext cx="4572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חץ למעלה 3"/>
          <p:cNvSpPr/>
          <p:nvPr/>
        </p:nvSpPr>
        <p:spPr>
          <a:xfrm>
            <a:off x="1143000" y="5638800"/>
            <a:ext cx="457200" cy="4572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55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2889250" y="914400"/>
            <a:ext cx="3816350" cy="46101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/>
          <a:lstStyle/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ORTEC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sz="2800" dirty="0" smtClean="0"/>
              <a:t>זרימת המידע בתהליך הובלה והפצה בצה"ל</a:t>
            </a:r>
            <a:endParaRPr lang="en-US" altLang="en-US" sz="2800" dirty="0"/>
          </a:p>
        </p:txBody>
      </p:sp>
      <p:sp>
        <p:nvSpPr>
          <p:cNvPr id="862213" name="Rectangle 5"/>
          <p:cNvSpPr>
            <a:spLocks noChangeArrowheads="1"/>
          </p:cNvSpPr>
          <p:nvPr/>
        </p:nvSpPr>
        <p:spPr bwMode="auto">
          <a:xfrm>
            <a:off x="618853" y="914400"/>
            <a:ext cx="2087563" cy="4610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/>
          <a:lstStyle/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SAP/ </a:t>
            </a:r>
            <a:r>
              <a:rPr lang="en-US" altLang="en-US" b="1" dirty="0">
                <a:solidFill>
                  <a:schemeClr val="bg1"/>
                </a:solidFill>
              </a:rPr>
              <a:t>ERP</a:t>
            </a:r>
          </a:p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862214" name="Rectangle 6"/>
          <p:cNvSpPr>
            <a:spLocks noChangeArrowheads="1"/>
          </p:cNvSpPr>
          <p:nvPr/>
        </p:nvSpPr>
        <p:spPr bwMode="auto">
          <a:xfrm>
            <a:off x="6659563" y="914400"/>
            <a:ext cx="1944687" cy="46101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/>
          <a:lstStyle/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Mobile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device</a:t>
            </a:r>
            <a:r>
              <a:rPr lang="he-IL" altLang="en-US" sz="1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 One1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862215" name="Rectangle 7"/>
          <p:cNvSpPr>
            <a:spLocks noChangeArrowheads="1"/>
          </p:cNvSpPr>
          <p:nvPr/>
        </p:nvSpPr>
        <p:spPr bwMode="auto">
          <a:xfrm rot="16200000">
            <a:off x="1151731" y="1167606"/>
            <a:ext cx="792163" cy="15843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Order</a:t>
            </a:r>
          </a:p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entry</a:t>
            </a:r>
          </a:p>
        </p:txBody>
      </p:sp>
      <p:sp>
        <p:nvSpPr>
          <p:cNvPr id="862216" name="Rectangle 8"/>
          <p:cNvSpPr>
            <a:spLocks noChangeArrowheads="1"/>
          </p:cNvSpPr>
          <p:nvPr/>
        </p:nvSpPr>
        <p:spPr bwMode="auto">
          <a:xfrm rot="16200000">
            <a:off x="1151731" y="2536031"/>
            <a:ext cx="792163" cy="15843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Invoice</a:t>
            </a:r>
          </a:p>
        </p:txBody>
      </p:sp>
      <p:sp>
        <p:nvSpPr>
          <p:cNvPr id="862217" name="Rectangle 9"/>
          <p:cNvSpPr>
            <a:spLocks noChangeArrowheads="1"/>
          </p:cNvSpPr>
          <p:nvPr/>
        </p:nvSpPr>
        <p:spPr bwMode="auto">
          <a:xfrm rot="16200000">
            <a:off x="7128669" y="4047331"/>
            <a:ext cx="792163" cy="15843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Actions</a:t>
            </a:r>
          </a:p>
        </p:txBody>
      </p:sp>
      <p:sp>
        <p:nvSpPr>
          <p:cNvPr id="862218" name="Rectangle 10"/>
          <p:cNvSpPr>
            <a:spLocks noChangeArrowheads="1"/>
          </p:cNvSpPr>
          <p:nvPr/>
        </p:nvSpPr>
        <p:spPr bwMode="auto">
          <a:xfrm rot="16200000">
            <a:off x="4031456" y="2536031"/>
            <a:ext cx="792163" cy="15843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Realization</a:t>
            </a:r>
          </a:p>
        </p:txBody>
      </p:sp>
      <p:sp>
        <p:nvSpPr>
          <p:cNvPr id="862219" name="Rectangle 11"/>
          <p:cNvSpPr>
            <a:spLocks noChangeArrowheads="1"/>
          </p:cNvSpPr>
          <p:nvPr/>
        </p:nvSpPr>
        <p:spPr bwMode="auto">
          <a:xfrm rot="16200000">
            <a:off x="7128669" y="1167606"/>
            <a:ext cx="792163" cy="15843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Actions</a:t>
            </a:r>
          </a:p>
        </p:txBody>
      </p:sp>
      <p:sp>
        <p:nvSpPr>
          <p:cNvPr id="862220" name="Rectangle 12"/>
          <p:cNvSpPr>
            <a:spLocks noChangeArrowheads="1"/>
          </p:cNvSpPr>
          <p:nvPr/>
        </p:nvSpPr>
        <p:spPr bwMode="auto">
          <a:xfrm rot="16200000">
            <a:off x="4140994" y="338931"/>
            <a:ext cx="792163" cy="324167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Planning/ dispatch</a:t>
            </a:r>
          </a:p>
        </p:txBody>
      </p:sp>
      <p:sp>
        <p:nvSpPr>
          <p:cNvPr id="862221" name="Rectangle 13"/>
          <p:cNvSpPr>
            <a:spLocks noChangeArrowheads="1"/>
          </p:cNvSpPr>
          <p:nvPr/>
        </p:nvSpPr>
        <p:spPr bwMode="auto">
          <a:xfrm rot="16200000">
            <a:off x="4140994" y="3218656"/>
            <a:ext cx="792163" cy="324167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Recalculation</a:t>
            </a:r>
          </a:p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Planning/ dispatch</a:t>
            </a:r>
          </a:p>
        </p:txBody>
      </p:sp>
      <p:sp>
        <p:nvSpPr>
          <p:cNvPr id="862222" name="Line 14"/>
          <p:cNvSpPr>
            <a:spLocks noChangeShapeType="1"/>
          </p:cNvSpPr>
          <p:nvPr/>
        </p:nvSpPr>
        <p:spPr bwMode="auto">
          <a:xfrm>
            <a:off x="2411413" y="1922462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3" name="Line 15"/>
          <p:cNvSpPr>
            <a:spLocks noChangeShapeType="1"/>
          </p:cNvSpPr>
          <p:nvPr/>
        </p:nvSpPr>
        <p:spPr bwMode="auto">
          <a:xfrm>
            <a:off x="6227763" y="1922462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4" name="Rectangle 16"/>
          <p:cNvSpPr>
            <a:spLocks noChangeArrowheads="1"/>
          </p:cNvSpPr>
          <p:nvPr/>
        </p:nvSpPr>
        <p:spPr bwMode="auto">
          <a:xfrm rot="16200000">
            <a:off x="7128669" y="2536031"/>
            <a:ext cx="792163" cy="15843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lnSpc>
                <a:spcPct val="100000"/>
              </a:lnSpc>
              <a:buSzPct val="75000"/>
              <a:buFont typeface="Wingdings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Status</a:t>
            </a:r>
          </a:p>
        </p:txBody>
      </p:sp>
      <p:sp>
        <p:nvSpPr>
          <p:cNvPr id="862225" name="Line 17"/>
          <p:cNvSpPr>
            <a:spLocks noChangeShapeType="1"/>
          </p:cNvSpPr>
          <p:nvPr/>
        </p:nvSpPr>
        <p:spPr bwMode="auto">
          <a:xfrm flipH="1">
            <a:off x="5292725" y="3290887"/>
            <a:ext cx="1439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6" name="Line 18"/>
          <p:cNvSpPr>
            <a:spLocks noChangeShapeType="1"/>
          </p:cNvSpPr>
          <p:nvPr/>
        </p:nvSpPr>
        <p:spPr bwMode="auto">
          <a:xfrm flipH="1">
            <a:off x="2411413" y="3290887"/>
            <a:ext cx="12239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7" name="Line 19"/>
          <p:cNvSpPr>
            <a:spLocks noChangeShapeType="1"/>
          </p:cNvSpPr>
          <p:nvPr/>
        </p:nvSpPr>
        <p:spPr bwMode="auto">
          <a:xfrm>
            <a:off x="4500563" y="3722687"/>
            <a:ext cx="0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8" name="Line 20"/>
          <p:cNvSpPr>
            <a:spLocks noChangeShapeType="1"/>
          </p:cNvSpPr>
          <p:nvPr/>
        </p:nvSpPr>
        <p:spPr bwMode="auto">
          <a:xfrm>
            <a:off x="6227763" y="480377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9" name="Line 21"/>
          <p:cNvSpPr>
            <a:spLocks noChangeShapeType="1"/>
          </p:cNvSpPr>
          <p:nvPr/>
        </p:nvSpPr>
        <p:spPr bwMode="auto">
          <a:xfrm flipV="1">
            <a:off x="7667625" y="3722687"/>
            <a:ext cx="0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30" name="Line 22"/>
          <p:cNvSpPr>
            <a:spLocks noChangeShapeType="1"/>
          </p:cNvSpPr>
          <p:nvPr/>
        </p:nvSpPr>
        <p:spPr bwMode="auto">
          <a:xfrm>
            <a:off x="7667625" y="2355850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13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2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2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2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2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6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6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862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862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62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62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62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62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6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6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0" grpId="0" animBg="1"/>
      <p:bldP spid="862213" grpId="0" animBg="1"/>
      <p:bldP spid="862214" grpId="0" animBg="1"/>
      <p:bldP spid="862215" grpId="0" animBg="1"/>
      <p:bldP spid="862216" grpId="0" animBg="1"/>
      <p:bldP spid="862217" grpId="0" animBg="1"/>
      <p:bldP spid="862218" grpId="0" animBg="1"/>
      <p:bldP spid="862218" grpId="1" animBg="1"/>
      <p:bldP spid="862219" grpId="0" animBg="1"/>
      <p:bldP spid="862220" grpId="0" animBg="1"/>
      <p:bldP spid="862221" grpId="0" animBg="1"/>
      <p:bldP spid="862222" grpId="0" animBg="1"/>
      <p:bldP spid="862223" grpId="0" animBg="1"/>
      <p:bldP spid="862224" grpId="0" animBg="1"/>
      <p:bldP spid="862224" grpId="1" animBg="1"/>
      <p:bldP spid="862225" grpId="0" animBg="1"/>
      <p:bldP spid="862225" grpId="1" animBg="1"/>
      <p:bldP spid="862226" grpId="0" animBg="1"/>
      <p:bldP spid="862227" grpId="0" animBg="1"/>
      <p:bldP spid="862228" grpId="0" animBg="1"/>
      <p:bldP spid="862229" grpId="0" animBg="1"/>
      <p:bldP spid="8622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1100602871"/>
              </p:ext>
            </p:extLst>
          </p:nvPr>
        </p:nvGraphicFramePr>
        <p:xfrm>
          <a:off x="228600" y="7620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כותרת 1"/>
          <p:cNvSpPr txBox="1">
            <a:spLocks/>
          </p:cNvSpPr>
          <p:nvPr/>
        </p:nvSpPr>
        <p:spPr>
          <a:xfrm>
            <a:off x="152400" y="0"/>
            <a:ext cx="8229600" cy="1143000"/>
          </a:xfrm>
          <a:prstGeom prst="rect">
            <a:avLst/>
          </a:prstGeom>
        </p:spPr>
        <p:txBody>
          <a:bodyPr/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algn="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algn="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algn="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algn="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cs typeface="Reforma" pitchFamily="2" charset="-79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cs typeface="Reforma" pitchFamily="2" charset="-79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cs typeface="Reforma" pitchFamily="2" charset="-79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cs typeface="Reforma" pitchFamily="2" charset="-79"/>
              </a:defRPr>
            </a:lvl9pPr>
          </a:lstStyle>
          <a:p>
            <a:r>
              <a:rPr lang="he-IL" dirty="0" smtClean="0"/>
              <a:t>תכנון אופטימלי מול אילוצים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9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 הפתרון מאפשר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1" algn="ctr">
              <a:buFont typeface="Wingdings" pitchFamily="2" charset="2"/>
              <a:buChar char="v"/>
            </a:pPr>
            <a:endParaRPr lang="he-IL" sz="2800" dirty="0" smtClean="0">
              <a:cs typeface="David" pitchFamily="2" charset="-79"/>
            </a:endParaRPr>
          </a:p>
          <a:p>
            <a:pPr lvl="1" algn="ctr"/>
            <a:endParaRPr lang="he-IL" sz="2800" dirty="0" smtClean="0">
              <a:cs typeface="David" pitchFamily="2" charset="-79"/>
            </a:endParaRPr>
          </a:p>
          <a:p>
            <a:pPr algn="ctr"/>
            <a:endParaRPr lang="he-IL" dirty="0"/>
          </a:p>
        </p:txBody>
      </p:sp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:p14="http://schemas.microsoft.com/office/powerpoint/2010/main" val="3709336870"/>
              </p:ext>
            </p:extLst>
          </p:nvPr>
        </p:nvGraphicFramePr>
        <p:xfrm>
          <a:off x="457200" y="787400"/>
          <a:ext cx="80772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22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54062"/>
            <a:ext cx="7467600" cy="511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152400" y="0"/>
            <a:ext cx="8229600" cy="1143000"/>
          </a:xfrm>
          <a:prstGeom prst="rect">
            <a:avLst/>
          </a:prstGeom>
        </p:spPr>
        <p:txBody>
          <a:bodyPr/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algn="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algn="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algn="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algn="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cs typeface="Reforma" pitchFamily="2" charset="-79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cs typeface="Reforma" pitchFamily="2" charset="-79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cs typeface="Reforma" pitchFamily="2" charset="-79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cs typeface="Reforma" pitchFamily="2" charset="-79"/>
              </a:defRPr>
            </a:lvl9pPr>
          </a:lstStyle>
          <a:p>
            <a:r>
              <a:rPr lang="he-IL" sz="3600" dirty="0" smtClean="0"/>
              <a:t> שילוב הפתרון בסביבה הטכנולוגית</a:t>
            </a:r>
            <a:endParaRPr lang="he-IL" sz="3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12" y="2667000"/>
            <a:ext cx="1653988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5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one-new</Template>
  <TotalTime>4999</TotalTime>
  <Words>1043</Words>
  <Application>Microsoft Office PowerPoint</Application>
  <PresentationFormat>‫הצגה על המסך (4:3)</PresentationFormat>
  <Paragraphs>324</Paragraphs>
  <Slides>43</Slides>
  <Notes>12</Notes>
  <HiddenSlides>0</HiddenSlides>
  <MMClips>0</MMClips>
  <ScaleCrop>false</ScaleCrop>
  <HeadingPairs>
    <vt:vector size="6" baseType="variant">
      <vt:variant>
        <vt:lpstr>ערכת נושא</vt:lpstr>
      </vt:variant>
      <vt:variant>
        <vt:i4>8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52" baseType="lpstr">
      <vt:lpstr>one-new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Bitmap Image</vt:lpstr>
      <vt:lpstr>מצגת של PowerPoint</vt:lpstr>
      <vt:lpstr>סדר יום</vt:lpstr>
      <vt:lpstr>מצגת של PowerPoint</vt:lpstr>
      <vt:lpstr>אופטימיזצית שרשרת ההובלה</vt:lpstr>
      <vt:lpstr>ניהול שרשרת ההובלה בצה"ל</vt:lpstr>
      <vt:lpstr>זרימת המידע בתהליך הובלה והפצה בצה"ל</vt:lpstr>
      <vt:lpstr>מצגת של PowerPoint</vt:lpstr>
      <vt:lpstr>  הפתרון מאפשר </vt:lpstr>
      <vt:lpstr>מצגת של PowerPoint</vt:lpstr>
      <vt:lpstr>תועלות ל"מרכז הובלה"</vt:lpstr>
      <vt:lpstr>מצגת של PowerPoint</vt:lpstr>
      <vt:lpstr>מצגת של PowerPoint</vt:lpstr>
      <vt:lpstr>מצגת של PowerPoint</vt:lpstr>
      <vt:lpstr>וואן1 ממעוף הציפור</vt:lpstr>
      <vt:lpstr> </vt:lpstr>
      <vt:lpstr>מצגת של PowerPoint</vt:lpstr>
      <vt:lpstr>ORTEC - מוביל שוק עולמי</vt:lpstr>
      <vt:lpstr>ORTEC פרופיל חברה </vt:lpstr>
      <vt:lpstr> אופטימיזציה של כל סוגי ההובלה</vt:lpstr>
      <vt:lpstr>לקוחות ORTEC לפי מגזר </vt:lpstr>
      <vt:lpstr> Oil, Gas &amp; Chemicals </vt:lpstr>
      <vt:lpstr>ORTEC – SAP customers</vt:lpstr>
      <vt:lpstr>מגוון פתרונות ORTEC </vt:lpstr>
      <vt:lpstr>החזר השקעה ROI</vt:lpstr>
      <vt:lpstr>מצגת של PowerPoint</vt:lpstr>
      <vt:lpstr>תכנון מסלולים- תכנון ויזואלי מתקדם ( 1.17)</vt:lpstr>
      <vt:lpstr>מצגת של PowerPoint</vt:lpstr>
      <vt:lpstr> אופטימיזציה בליקוט, אריזה והעמסה</vt:lpstr>
      <vt:lpstr> ORTEC Load Building  </vt:lpstr>
      <vt:lpstr> </vt:lpstr>
      <vt:lpstr> תכנון העמסה - האתגרים והצורך בפתרון </vt:lpstr>
      <vt:lpstr>  התחשבות בקריטריונים ואילוצים </vt:lpstr>
      <vt:lpstr>  אופטימיזציה בכול הרמות </vt:lpstr>
      <vt:lpstr> Load Building options  </vt:lpstr>
      <vt:lpstr>                Load Building Demo (0-2:25, 6:50-11:15)  </vt:lpstr>
      <vt:lpstr>מצגת של PowerPoint</vt:lpstr>
      <vt:lpstr> שילוב אופטימאלי של העמסה והובלה בסביבת SAP</vt:lpstr>
      <vt:lpstr>פתרון משולב אופטימאלי </vt:lpstr>
      <vt:lpstr>  עובדות ואתגרים</vt:lpstr>
      <vt:lpstr>   תוצאות וחיסכון </vt:lpstr>
      <vt:lpstr>מצגת של PowerPoint</vt:lpstr>
      <vt:lpstr>   סיכום וצעדים הבאים 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Esty Levy</dc:creator>
  <cp:lastModifiedBy>Esty Levy</cp:lastModifiedBy>
  <cp:revision>414</cp:revision>
  <dcterms:created xsi:type="dcterms:W3CDTF">2011-07-10T11:17:11Z</dcterms:created>
  <dcterms:modified xsi:type="dcterms:W3CDTF">2015-04-20T11:01:32Z</dcterms:modified>
</cp:coreProperties>
</file>