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27" r:id="rId2"/>
    <p:sldId id="329" r:id="rId3"/>
    <p:sldId id="353" r:id="rId4"/>
    <p:sldId id="356" r:id="rId5"/>
    <p:sldId id="359" r:id="rId6"/>
    <p:sldId id="357" r:id="rId7"/>
    <p:sldId id="354" r:id="rId8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40" d="100"/>
          <a:sy n="40" d="100"/>
        </p:scale>
        <p:origin x="-72" y="-9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ד'/תשרי/תש"פ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ד'/תשרי/תש"פ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03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03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03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03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03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03 אוקטובר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03 אוקטובר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03 אוקטובר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03 אוקטובר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03 אוקטובר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03 אוקטובר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03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Israel National </a:t>
            </a:r>
            <a:r>
              <a:rPr lang="en-US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Defense College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xmlns="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75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Final Project</a:t>
            </a:r>
            <a:endParaRPr lang="he-IL" sz="75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xmlns="" id="{21383EB3-FAE7-4CB8-BF87-45961BEFBBF3}"/>
              </a:ext>
            </a:extLst>
          </p:cNvPr>
          <p:cNvSpPr txBox="1"/>
          <p:nvPr/>
        </p:nvSpPr>
        <p:spPr>
          <a:xfrm>
            <a:off x="1047750" y="53209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October 2019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46389" y="4927892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2470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9014" y="711595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Final Research Project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4450" y="1733551"/>
            <a:ext cx="9906000" cy="487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500" b="1" dirty="0" smtClean="0"/>
              <a:t>Objective:</a:t>
            </a:r>
            <a:r>
              <a:rPr lang="en-US" sz="2500" dirty="0" smtClean="0"/>
              <a:t> Training the participants to write an original paper, </a:t>
            </a:r>
          </a:p>
          <a:p>
            <a:pPr marL="285750" indent="-285750" algn="l" rtl="0">
              <a:lnSpc>
                <a:spcPct val="150000"/>
              </a:lnSpc>
            </a:pPr>
            <a:r>
              <a:rPr lang="en-US" sz="2500" dirty="0" smtClean="0"/>
              <a:t>    according to the academic research criteria, adapted to issues of national security and to the participants’ fields of interest. </a:t>
            </a:r>
          </a:p>
          <a:p>
            <a:pPr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500" dirty="0" smtClean="0"/>
              <a:t>   The project will be written on a relevant topic that is a challenge in</a:t>
            </a:r>
          </a:p>
          <a:p>
            <a:pPr algn="l" rtl="0">
              <a:lnSpc>
                <a:spcPct val="150000"/>
              </a:lnSpc>
            </a:pPr>
            <a:r>
              <a:rPr lang="en-US" sz="2500" dirty="0" smtClean="0"/>
              <a:t>    the field of national security, which will enable</a:t>
            </a:r>
          </a:p>
          <a:p>
            <a:pPr algn="l" rtl="0">
              <a:lnSpc>
                <a:spcPct val="150000"/>
              </a:lnSpc>
            </a:pPr>
            <a:r>
              <a:rPr lang="en-US" sz="2500" dirty="0" smtClean="0"/>
              <a:t> </a:t>
            </a:r>
            <a:r>
              <a:rPr lang="en-US" sz="2500" dirty="0" smtClean="0"/>
              <a:t> </a:t>
            </a:r>
            <a:r>
              <a:rPr lang="en-US" sz="2500" dirty="0" smtClean="0"/>
              <a:t>  participants to connect their practical experience with </a:t>
            </a:r>
          </a:p>
          <a:p>
            <a:pPr algn="l" rtl="0">
              <a:lnSpc>
                <a:spcPct val="150000"/>
              </a:lnSpc>
            </a:pPr>
            <a:r>
              <a:rPr lang="en-US" sz="2500" dirty="0" smtClean="0"/>
              <a:t> </a:t>
            </a:r>
            <a:r>
              <a:rPr lang="en-US" sz="2500" dirty="0" smtClean="0"/>
              <a:t>   </a:t>
            </a:r>
            <a:r>
              <a:rPr lang="en-US" sz="2500" dirty="0" smtClean="0"/>
              <a:t>the INDC curriculum.</a:t>
            </a:r>
            <a:endParaRPr lang="he-IL" altLang="he-IL" sz="2500" dirty="0" smtClean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l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55161" y="5120640"/>
            <a:ext cx="546239" cy="708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31410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M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ethod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500" y="1760377"/>
            <a:ext cx="958215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lvl="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Working in groups of three participants (exceptions </a:t>
            </a:r>
            <a:r>
              <a:rPr lang="en-US" sz="2400" dirty="0" smtClean="0"/>
              <a:t>need to be approved)</a:t>
            </a:r>
            <a:endParaRPr lang="en-US" sz="2400" dirty="0"/>
          </a:p>
          <a:p>
            <a:pPr marL="285750" lvl="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Multidisciplinary approach (topic selection, </a:t>
            </a:r>
            <a:r>
              <a:rPr lang="en-US" sz="2400" dirty="0" smtClean="0"/>
              <a:t>teaming-up and </a:t>
            </a:r>
            <a:r>
              <a:rPr lang="en-US" sz="2400" dirty="0"/>
              <a:t>writing)</a:t>
            </a:r>
          </a:p>
          <a:p>
            <a:pPr marL="285750" lvl="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Prioritizing </a:t>
            </a:r>
            <a:r>
              <a:rPr lang="en-US" sz="2400" dirty="0"/>
              <a:t>from a list of </a:t>
            </a:r>
            <a:r>
              <a:rPr lang="en-US" sz="2400" dirty="0" smtClean="0"/>
              <a:t>subjects</a:t>
            </a:r>
            <a:endParaRPr lang="en-US" sz="2400" dirty="0"/>
          </a:p>
          <a:p>
            <a:pPr marL="285750" lvl="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Accompanying instructor </a:t>
            </a:r>
            <a:endParaRPr lang="en-US" sz="2400" dirty="0"/>
          </a:p>
          <a:p>
            <a:pPr marL="285750" lvl="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Academic </a:t>
            </a:r>
            <a:r>
              <a:rPr lang="en-US" sz="2400" dirty="0"/>
              <a:t>advisor</a:t>
            </a:r>
          </a:p>
          <a:p>
            <a:pPr marL="285750" lvl="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Research program</a:t>
            </a: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9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46389" y="4927892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24403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Research Program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74" y="2256767"/>
            <a:ext cx="10130028" cy="4344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The proposal for a research program will be submitted to the academic </a:t>
            </a:r>
            <a:r>
              <a:rPr lang="en-US" sz="2600" dirty="0" smtClean="0"/>
              <a:t>advisor, </a:t>
            </a:r>
            <a:r>
              <a:rPr lang="en-US" sz="2600" dirty="0"/>
              <a:t>and after </a:t>
            </a:r>
            <a:r>
              <a:rPr lang="en-US" sz="2600" dirty="0" smtClean="0"/>
              <a:t>their approval, to the accompanying instructor</a:t>
            </a:r>
            <a:endParaRPr lang="en-US" sz="2600" dirty="0"/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The instructor will submit the proposal to the final project committee for approval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9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46389" y="4927892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86725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87521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Contents of the R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esearch Program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74" y="2256767"/>
            <a:ext cx="10130028" cy="3149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Definition of the subject</a:t>
            </a:r>
          </a:p>
          <a:p>
            <a:pPr marL="457200" indent="-457200" algn="l" rtl="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The purpose of the </a:t>
            </a:r>
            <a:r>
              <a:rPr lang="en-US" sz="2600" dirty="0" smtClean="0"/>
              <a:t>paper</a:t>
            </a:r>
            <a:endParaRPr lang="en-US" sz="2600" dirty="0"/>
          </a:p>
          <a:p>
            <a:pPr marL="457200" indent="-457200" algn="l" rtl="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Theoretical background</a:t>
            </a:r>
          </a:p>
          <a:p>
            <a:pPr marL="457200" indent="-457200" algn="l" rtl="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The research question (with the approval of the academic </a:t>
            </a:r>
            <a:r>
              <a:rPr lang="en-US" sz="2600" dirty="0" smtClean="0"/>
              <a:t>advisor)</a:t>
            </a:r>
            <a:endParaRPr lang="en-US" sz="2600" dirty="0"/>
          </a:p>
          <a:p>
            <a:pPr marL="457200" indent="-457200" algn="l" rtl="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The research method</a:t>
            </a:r>
          </a:p>
          <a:p>
            <a:pPr marL="457200" indent="-457200" algn="l" rtl="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Primary </a:t>
            </a:r>
            <a:r>
              <a:rPr lang="en-US" sz="2600" dirty="0" smtClean="0"/>
              <a:t>sources </a:t>
            </a:r>
            <a:r>
              <a:rPr lang="en-US" sz="2600" dirty="0"/>
              <a:t>(in Hebrew and English)</a:t>
            </a:r>
            <a:endParaRPr lang="he-IL" altLang="he-IL" sz="2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9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46389" y="4927892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6300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3350" y="609600"/>
            <a:ext cx="9637776" cy="1504950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Timetable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448" y="2034782"/>
            <a:ext cx="10130028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71811861"/>
              </p:ext>
            </p:extLst>
          </p:nvPr>
        </p:nvGraphicFramePr>
        <p:xfrm>
          <a:off x="1766752" y="1638061"/>
          <a:ext cx="4064000" cy="424775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xmlns="" val="3515206770"/>
                    </a:ext>
                  </a:extLst>
                </a:gridCol>
              </a:tblGrid>
              <a:tr h="6022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Submission</a:t>
                      </a: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 of subject preferences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81770751"/>
                  </a:ext>
                </a:extLst>
              </a:tr>
              <a:tr h="614671"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Announcing the selected subjects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9380124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Submitting a research proposal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94476034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Progress report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5990064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Presenting a draft of your paper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18179679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Submission of </a:t>
                      </a: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final</a:t>
                      </a: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 paper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58607178"/>
                  </a:ext>
                </a:extLst>
              </a:tr>
              <a:tr h="7753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Receiving your mark and feedback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19047527"/>
                  </a:ext>
                </a:extLst>
              </a:tr>
            </a:tbl>
          </a:graphicData>
        </a:graphic>
      </p:graphicFrame>
      <p:pic>
        <p:nvPicPr>
          <p:cNvPr id="15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46389" y="4927892"/>
            <a:ext cx="609550" cy="926515"/>
          </a:xfrm>
          <a:prstGeom prst="rect">
            <a:avLst/>
          </a:prstGeom>
        </p:spPr>
      </p:pic>
      <p:graphicFrame>
        <p:nvGraphicFramePr>
          <p:cNvPr id="16" name="טבלה 15"/>
          <p:cNvGraphicFramePr>
            <a:graphicFrameLocks noGrp="1"/>
          </p:cNvGraphicFramePr>
          <p:nvPr/>
        </p:nvGraphicFramePr>
        <p:xfrm>
          <a:off x="5887720" y="1652017"/>
          <a:ext cx="4064000" cy="420328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64000"/>
              </a:tblGrid>
              <a:tr h="565109">
                <a:tc>
                  <a:txBody>
                    <a:bodyPr/>
                    <a:lstStyle/>
                    <a:p>
                      <a:pPr marL="0" algn="l" defTabSz="914400" rtl="1" eaLnBrk="1" latinLnBrk="0" hangingPunct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28.10.2019</a:t>
                      </a:r>
                    </a:p>
                  </a:txBody>
                  <a:tcPr/>
                </a:tc>
              </a:tr>
              <a:tr h="633839">
                <a:tc>
                  <a:txBody>
                    <a:bodyPr/>
                    <a:lstStyle/>
                    <a:p>
                      <a:pPr algn="l" rtl="1"/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21.11.2019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</a:tr>
              <a:tr h="641475">
                <a:tc>
                  <a:txBody>
                    <a:bodyPr/>
                    <a:lstStyle/>
                    <a:p>
                      <a:pPr marL="0" marR="0" lvl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20.1.2020</a:t>
                      </a:r>
                    </a:p>
                    <a:p>
                      <a:pPr algn="l"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</a:tr>
              <a:tr h="496380">
                <a:tc>
                  <a:txBody>
                    <a:bodyPr/>
                    <a:lstStyle/>
                    <a:p>
                      <a:pPr algn="l"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2.4.2020</a:t>
                      </a:r>
                    </a:p>
                  </a:txBody>
                  <a:tcPr/>
                </a:tc>
              </a:tr>
              <a:tr h="527526">
                <a:tc>
                  <a:txBody>
                    <a:bodyPr/>
                    <a:lstStyle/>
                    <a:p>
                      <a:pPr algn="l"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18-20.5.2020</a:t>
                      </a:r>
                    </a:p>
                  </a:txBody>
                  <a:tcPr/>
                </a:tc>
              </a:tr>
              <a:tr h="585349">
                <a:tc>
                  <a:txBody>
                    <a:bodyPr/>
                    <a:lstStyle/>
                    <a:p>
                      <a:pPr algn="l"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3.6.2020</a:t>
                      </a:r>
                    </a:p>
                  </a:txBody>
                  <a:tcPr/>
                </a:tc>
              </a:tr>
              <a:tr h="753608">
                <a:tc>
                  <a:txBody>
                    <a:bodyPr/>
                    <a:lstStyle/>
                    <a:p>
                      <a:pPr algn="l"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1.7.2020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6673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77616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Highlights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943" y="1815343"/>
            <a:ext cx="10130028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lvl="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The minimum grade for academic and INDC credit is at least 70. </a:t>
            </a:r>
            <a:endParaRPr lang="en-US" sz="2400" dirty="0"/>
          </a:p>
          <a:p>
            <a:pPr marL="285750" lvl="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The weight of the </a:t>
            </a:r>
            <a:r>
              <a:rPr lang="en-US" sz="2400" dirty="0" smtClean="0"/>
              <a:t>paper will </a:t>
            </a:r>
            <a:r>
              <a:rPr lang="en-US" sz="2400" dirty="0"/>
              <a:t>be 20% of the final grade </a:t>
            </a:r>
            <a:r>
              <a:rPr lang="en-US" sz="2400" dirty="0" smtClean="0"/>
              <a:t>of the M.A.</a:t>
            </a:r>
            <a:endParaRPr lang="en-US" sz="2400" dirty="0"/>
          </a:p>
          <a:p>
            <a:pPr marL="285750" lvl="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Unclassified </a:t>
            </a:r>
            <a:r>
              <a:rPr lang="en-US" sz="2400" dirty="0" smtClean="0"/>
              <a:t>papers</a:t>
            </a:r>
            <a:endParaRPr lang="en-US" sz="2400" dirty="0"/>
          </a:p>
          <a:p>
            <a:pPr marL="285750" lvl="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An option for differential marking</a:t>
            </a:r>
            <a:endParaRPr lang="en-US" sz="2400" dirty="0"/>
          </a:p>
          <a:p>
            <a:pPr marL="285750" lvl="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The project’s scope- </a:t>
            </a:r>
            <a:r>
              <a:rPr lang="en-US" sz="2400" dirty="0"/>
              <a:t>75-80 pages (for a group of three </a:t>
            </a:r>
            <a:endParaRPr lang="en-US" sz="2400" dirty="0" smtClean="0"/>
          </a:p>
          <a:p>
            <a:pPr marL="285750" lvl="0" indent="-285750" algn="l" rtl="0">
              <a:lnSpc>
                <a:spcPct val="150000"/>
              </a:lnSpc>
            </a:pPr>
            <a:r>
              <a:rPr lang="en-US" sz="2400" dirty="0" smtClean="0"/>
              <a:t> </a:t>
            </a:r>
            <a:r>
              <a:rPr lang="en-US" sz="2400" dirty="0" smtClean="0"/>
              <a:t>   participants</a:t>
            </a:r>
            <a:r>
              <a:rPr lang="en-US" sz="2400" dirty="0"/>
              <a:t>) in font </a:t>
            </a:r>
            <a:r>
              <a:rPr lang="en-US" sz="2400" dirty="0" err="1">
                <a:latin typeface="David" pitchFamily="34" charset="-79"/>
                <a:cs typeface="David" pitchFamily="34" charset="-79"/>
              </a:rPr>
              <a:t>david</a:t>
            </a:r>
            <a:r>
              <a:rPr lang="en-US" sz="2400" dirty="0"/>
              <a:t> size 12, </a:t>
            </a:r>
            <a:r>
              <a:rPr lang="en-US" sz="2400" dirty="0" smtClean="0"/>
              <a:t>1.5</a:t>
            </a:r>
            <a:r>
              <a:rPr lang="he-IL" altLang="he-IL" sz="2400" dirty="0" smtClean="0"/>
              <a:t> </a:t>
            </a:r>
            <a:r>
              <a:rPr lang="en-US" altLang="he-IL" sz="2400" dirty="0" smtClean="0"/>
              <a:t>spacing.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endParaRPr lang="he-IL" altLang="he-IL" sz="20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9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46389" y="4927892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127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10871</TotalTime>
  <Words>305</Words>
  <Application>Microsoft Office PowerPoint</Application>
  <PresentationFormat>מותאם אישית</PresentationFormat>
  <Paragraphs>57</Paragraphs>
  <Slides>7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8" baseType="lpstr">
      <vt:lpstr>ערכת נושא Office</vt:lpstr>
      <vt:lpstr>Israel National Defense College</vt:lpstr>
      <vt:lpstr>The Final Research Project</vt:lpstr>
      <vt:lpstr>The Method</vt:lpstr>
      <vt:lpstr>The Research Program</vt:lpstr>
      <vt:lpstr>Contents of the Research Program</vt:lpstr>
      <vt:lpstr>Timetable</vt:lpstr>
      <vt:lpstr>Highlights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u45414</cp:lastModifiedBy>
  <cp:revision>328</cp:revision>
  <cp:lastPrinted>2019-08-30T14:02:34Z</cp:lastPrinted>
  <dcterms:created xsi:type="dcterms:W3CDTF">2017-08-17T05:53:13Z</dcterms:created>
  <dcterms:modified xsi:type="dcterms:W3CDTF">2019-10-03T07:31:33Z</dcterms:modified>
</cp:coreProperties>
</file>