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27" r:id="rId2"/>
    <p:sldId id="329" r:id="rId3"/>
    <p:sldId id="353" r:id="rId4"/>
    <p:sldId id="356" r:id="rId5"/>
    <p:sldId id="357" r:id="rId6"/>
    <p:sldId id="354" r:id="rId7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י"ח/אלול/תשע"ט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י"ח/אלול/תשע"ט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18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75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פרויקט הגמר</a:t>
            </a:r>
            <a:endParaRPr lang="he-IL" sz="75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אוקטובר </a:t>
            </a:r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מטרת פרויקט הגמר המחקרי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056757"/>
            <a:ext cx="9745978" cy="5293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 smtClean="0"/>
              <a:t>המטרה: להכשיר </a:t>
            </a:r>
            <a:r>
              <a:rPr lang="he-IL" sz="2700" dirty="0"/>
              <a:t>את המסיימים לכתוב עבודה מקורית</a:t>
            </a:r>
            <a:r>
              <a:rPr lang="ar-SA" sz="2700" dirty="0"/>
              <a:t>, </a:t>
            </a:r>
            <a:r>
              <a:rPr lang="he-IL" sz="2700" dirty="0"/>
              <a:t>על פי כללי המחקר האקדמיים</a:t>
            </a:r>
            <a:r>
              <a:rPr lang="ar-SA" sz="2700" dirty="0"/>
              <a:t>, </a:t>
            </a:r>
            <a:r>
              <a:rPr lang="he-IL" sz="2700" dirty="0"/>
              <a:t>המותאמת לתחומי הביטחון הלאומי ותחומי עיסוקם של </a:t>
            </a:r>
            <a:r>
              <a:rPr lang="he-IL" sz="2700" dirty="0" smtClean="0"/>
              <a:t>המשתתפים</a:t>
            </a:r>
            <a:endParaRPr lang="he-IL" sz="270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700" dirty="0"/>
              <a:t>הפרויקט ייכתב על נושא רלוונטי המהווה אתגר בתחום הביטחון </a:t>
            </a:r>
            <a:r>
              <a:rPr lang="he-IL" sz="2700" dirty="0" smtClean="0"/>
              <a:t>הלאומי, אשר יאפשר למשתתפים </a:t>
            </a:r>
            <a:r>
              <a:rPr lang="he-IL" sz="2700" dirty="0"/>
              <a:t>לחבר בין ניסיונם </a:t>
            </a:r>
            <a:r>
              <a:rPr lang="he-IL" sz="2700" dirty="0" smtClean="0"/>
              <a:t>המעשי לבין </a:t>
            </a:r>
            <a:r>
              <a:rPr lang="he-IL" sz="2700" dirty="0"/>
              <a:t>תכני הלימודים </a:t>
            </a:r>
            <a:r>
              <a:rPr lang="he-IL" sz="2700" dirty="0" err="1" smtClean="0"/>
              <a:t>במב"ל</a:t>
            </a:r>
            <a:endParaRPr lang="en-US" sz="27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השיטה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216" y="5084143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2" y="1851818"/>
            <a:ext cx="10130028" cy="4062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e-IL" sz="3000" dirty="0" smtClean="0"/>
              <a:t>עבודה </a:t>
            </a:r>
            <a:r>
              <a:rPr lang="he-IL" sz="3000" dirty="0"/>
              <a:t>בקבוצות </a:t>
            </a:r>
            <a:r>
              <a:rPr lang="he-IL" sz="3000" dirty="0" smtClean="0"/>
              <a:t>- שניים </a:t>
            </a:r>
            <a:r>
              <a:rPr lang="he-IL" sz="3000" dirty="0"/>
              <a:t>עד שלושה </a:t>
            </a:r>
            <a:r>
              <a:rPr lang="he-IL" sz="3000" dirty="0" smtClean="0"/>
              <a:t>משתתפים (חריגים מצריכים אישור מיוחד)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e-IL" sz="3000" dirty="0" smtClean="0"/>
              <a:t>גישה </a:t>
            </a:r>
            <a:r>
              <a:rPr lang="he-IL" sz="3000" dirty="0"/>
              <a:t>רב </a:t>
            </a:r>
            <a:r>
              <a:rPr lang="he-IL" sz="3000" dirty="0" smtClean="0"/>
              <a:t>תחומית (לבחירת נושא, לציוות ולכתיבה)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e-IL" altLang="he-IL" sz="3000" dirty="0" err="1" smtClean="0"/>
              <a:t>תיעדוף</a:t>
            </a:r>
            <a:r>
              <a:rPr lang="he-IL" altLang="he-IL" sz="3000" dirty="0" smtClean="0"/>
              <a:t> מתוך רשימת נושאים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e-IL" altLang="he-IL" sz="3000" dirty="0" smtClean="0"/>
              <a:t>מדריך מלווה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e-IL" altLang="he-IL" sz="3000" dirty="0" smtClean="0"/>
              <a:t>מנחה אקדמי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he-IL" altLang="he-IL" sz="3000" dirty="0" smtClean="0"/>
              <a:t>הגשת הצעת מחקר</a:t>
            </a: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2440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תכנית המחקר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755" y="5088585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1838751"/>
            <a:ext cx="10130028" cy="5457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/>
              <a:t>ההצעה לתכנית מחקר תוגש למנחה האקדמי, ולאחר אישורו למדריך המלווה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/>
              <a:t>המדריך יגיש את ההצעה לוועדת פרויקט הגמר לאישור</a:t>
            </a:r>
          </a:p>
          <a:p>
            <a:pPr marL="457200" indent="-45720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/>
              <a:t>ההצעה תכלול:</a:t>
            </a:r>
          </a:p>
          <a:p>
            <a:pPr marL="1200150" lvl="1" indent="-457200">
              <a:spcBef>
                <a:spcPts val="375"/>
              </a:spcBef>
              <a:buFont typeface="Courier New" panose="02070309020205020404" pitchFamily="49" charset="0"/>
              <a:buChar char="o"/>
              <a:defRPr/>
            </a:pPr>
            <a:r>
              <a:rPr lang="he-IL" sz="2400" dirty="0" smtClean="0"/>
              <a:t>הגדרת הנושא</a:t>
            </a:r>
          </a:p>
          <a:p>
            <a:pPr marL="1200150" lvl="1" indent="-457200">
              <a:spcBef>
                <a:spcPts val="375"/>
              </a:spcBef>
              <a:buFont typeface="Courier New" panose="02070309020205020404" pitchFamily="49" charset="0"/>
              <a:buChar char="o"/>
              <a:defRPr/>
            </a:pPr>
            <a:r>
              <a:rPr lang="he-IL" sz="2400" dirty="0" smtClean="0"/>
              <a:t>מטרת העבודה</a:t>
            </a:r>
          </a:p>
          <a:p>
            <a:pPr marL="1200150" lvl="1" indent="-457200">
              <a:spcBef>
                <a:spcPts val="375"/>
              </a:spcBef>
              <a:buFont typeface="Courier New" panose="02070309020205020404" pitchFamily="49" charset="0"/>
              <a:buChar char="o"/>
              <a:defRPr/>
            </a:pPr>
            <a:r>
              <a:rPr lang="he-IL" sz="2400" dirty="0" smtClean="0"/>
              <a:t>רקע תיאורטי</a:t>
            </a:r>
          </a:p>
          <a:p>
            <a:pPr marL="1200150" lvl="1" indent="-457200">
              <a:spcBef>
                <a:spcPts val="375"/>
              </a:spcBef>
              <a:buFont typeface="Courier New" panose="02070309020205020404" pitchFamily="49" charset="0"/>
              <a:buChar char="o"/>
              <a:defRPr/>
            </a:pPr>
            <a:r>
              <a:rPr lang="he-IL" sz="2400" dirty="0" smtClean="0"/>
              <a:t>שאלת/</a:t>
            </a:r>
            <a:r>
              <a:rPr lang="he-IL" sz="2400" dirty="0" err="1" smtClean="0"/>
              <a:t>ות</a:t>
            </a:r>
            <a:r>
              <a:rPr lang="he-IL" sz="2400" dirty="0" smtClean="0"/>
              <a:t> המחקר (באישור המנחה האקדמי)</a:t>
            </a:r>
          </a:p>
          <a:p>
            <a:pPr marL="1200150" lvl="1" indent="-457200">
              <a:spcBef>
                <a:spcPts val="375"/>
              </a:spcBef>
              <a:buFont typeface="Courier New" panose="02070309020205020404" pitchFamily="49" charset="0"/>
              <a:buChar char="o"/>
              <a:defRPr/>
            </a:pPr>
            <a:r>
              <a:rPr lang="he-IL" sz="2400" dirty="0" smtClean="0"/>
              <a:t>שיטת המחקר</a:t>
            </a:r>
          </a:p>
          <a:p>
            <a:pPr marL="1200150" lvl="1" indent="-457200">
              <a:spcBef>
                <a:spcPts val="375"/>
              </a:spcBef>
              <a:buFont typeface="Courier New" panose="02070309020205020404" pitchFamily="49" charset="0"/>
              <a:buChar char="o"/>
              <a:defRPr/>
            </a:pPr>
            <a:r>
              <a:rPr lang="he-IL" sz="2400" dirty="0" smtClean="0"/>
              <a:t>מקורות </a:t>
            </a:r>
            <a:r>
              <a:rPr lang="he-IL" sz="2400" dirty="0"/>
              <a:t>אפשריים בעברית </a:t>
            </a:r>
            <a:r>
              <a:rPr lang="he-IL" sz="2400" dirty="0" smtClean="0"/>
              <a:t>ובאנגלית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672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7071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לוחות זמנים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448" y="2034782"/>
            <a:ext cx="10130028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4130"/>
              </p:ext>
            </p:extLst>
          </p:nvPr>
        </p:nvGraphicFramePr>
        <p:xfrm>
          <a:off x="2084252" y="1771411"/>
          <a:ext cx="8128000" cy="4206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51520677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402093472"/>
                    </a:ext>
                  </a:extLst>
                </a:gridCol>
              </a:tblGrid>
              <a:tr h="33420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190523"/>
                  </a:ext>
                </a:extLst>
              </a:tr>
              <a:tr h="57685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הצגת </a:t>
                      </a:r>
                      <a:r>
                        <a:rPr lang="he-IL" sz="1800" b="0" kern="1200" dirty="0" err="1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ציוותים</a:t>
                      </a:r>
                      <a:endParaRPr lang="he-IL" sz="1800" b="0" kern="1200" dirty="0" smtClean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28.10.2019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770751"/>
                  </a:ext>
                </a:extLst>
              </a:tr>
              <a:tr h="57685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הגשת הצעת מחקר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עד הסימולציה המדינית-</a:t>
                      </a:r>
                      <a:r>
                        <a:rPr lang="he-IL" sz="1800" b="0" kern="1200" dirty="0" err="1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בטחונית</a:t>
                      </a:r>
                      <a:endParaRPr lang="he-IL" sz="1800" b="0" kern="1200" dirty="0" smtClean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476034"/>
                  </a:ext>
                </a:extLst>
              </a:tr>
              <a:tr h="57685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דו"ח התקדמות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עד פסח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90064"/>
                  </a:ext>
                </a:extLst>
              </a:tr>
              <a:tr h="57685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טיוטה ראשונה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31.5.2019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8607178"/>
                  </a:ext>
                </a:extLst>
              </a:tr>
              <a:tr h="82407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הערכת מנחה, ציון מוצע והצעות לשיפורים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1.7.2019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047527"/>
                  </a:ext>
                </a:extLst>
              </a:tr>
              <a:tr h="334207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1797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73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7761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דגשים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432" y="515751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943" y="1684713"/>
            <a:ext cx="10130028" cy="6170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ציון מינימלי המזכה בהכרה אקדמית </a:t>
            </a:r>
            <a:r>
              <a:rPr 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ומב"לית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הינו 70 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לפחות</a:t>
            </a:r>
            <a:endParaRPr lang="en-US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משקל העבודה יהיה 20% מהציון הסופי של המשתתף בתעודת </a:t>
            </a:r>
            <a:r>
              <a:rPr 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המב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''ל ובתעודת 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האוניברסיטה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עבודות 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לא מסווגות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אפשרות לציון דיפרנציאלי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היקף הפרויקט - 75-80 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עמודים (לקבוצה של שלושה משתתפים) בפונט </a:t>
            </a:r>
            <a:r>
              <a:rPr lang="en-US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david</a:t>
            </a: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גודל 12, רווח </a:t>
            </a:r>
            <a:r>
              <a:rPr lang="he-IL" sz="26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1.5</a:t>
            </a:r>
            <a:endParaRPr 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6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127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10698</TotalTime>
  <Words>217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David</vt:lpstr>
      <vt:lpstr>Levenim MT</vt:lpstr>
      <vt:lpstr>Tahoma</vt:lpstr>
      <vt:lpstr>Times New Roman</vt:lpstr>
      <vt:lpstr>ערכת נושא Office</vt:lpstr>
      <vt:lpstr>המכללה לביטחון לאומי</vt:lpstr>
      <vt:lpstr>מטרת פרויקט הגמר המחקרי</vt:lpstr>
      <vt:lpstr>השיטה</vt:lpstr>
      <vt:lpstr>תכנית המחקר</vt:lpstr>
      <vt:lpstr>לוחות זמנים</vt:lpstr>
      <vt:lpstr>דגשים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299</cp:revision>
  <cp:lastPrinted>2019-08-30T14:02:34Z</cp:lastPrinted>
  <dcterms:created xsi:type="dcterms:W3CDTF">2017-08-17T05:53:13Z</dcterms:created>
  <dcterms:modified xsi:type="dcterms:W3CDTF">2019-09-18T12:40:58Z</dcterms:modified>
</cp:coreProperties>
</file>