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27" r:id="rId2"/>
    <p:sldId id="329" r:id="rId3"/>
    <p:sldId id="353" r:id="rId4"/>
    <p:sldId id="356" r:id="rId5"/>
    <p:sldId id="359" r:id="rId6"/>
    <p:sldId id="357" r:id="rId7"/>
    <p:sldId id="354" r:id="rId8"/>
  </p:sldIdLst>
  <p:sldSz cx="12192000" cy="6858000"/>
  <p:notesSz cx="6797675" cy="987425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42" d="100"/>
          <a:sy n="42" d="100"/>
        </p:scale>
        <p:origin x="72" y="7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ג'/תשרי/תש"פ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13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3" y="0"/>
            <a:ext cx="2946292" cy="494661"/>
          </a:xfrm>
          <a:prstGeom prst="rect">
            <a:avLst/>
          </a:prstGeom>
        </p:spPr>
        <p:txBody>
          <a:bodyPr vert="horz" lIns="91074" tIns="45537" rIns="91074" bIns="45537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ג'/תשרי/תש"פ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5075"/>
            <a:ext cx="5924550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4" tIns="45537" rIns="91074" bIns="45537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401" y="4752220"/>
            <a:ext cx="5436874" cy="3887749"/>
          </a:xfrm>
          <a:prstGeom prst="rect">
            <a:avLst/>
          </a:prstGeom>
        </p:spPr>
        <p:txBody>
          <a:bodyPr vert="horz" lIns="91074" tIns="45537" rIns="91074" bIns="45537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13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3" y="9379590"/>
            <a:ext cx="2946292" cy="494660"/>
          </a:xfrm>
          <a:prstGeom prst="rect">
            <a:avLst/>
          </a:prstGeom>
        </p:spPr>
        <p:txBody>
          <a:bodyPr vert="horz" lIns="91074" tIns="45537" rIns="91074" bIns="45537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02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02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02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02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02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02 אוקטובר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02 אוקטובר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02 אוקטובר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02 אוקטובר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02 אוקטובר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02 אוקטובר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02 אוקטובר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en-US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National Defense College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75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Final Project</a:t>
            </a:r>
            <a:endParaRPr lang="he-IL" sz="7500" b="1" cap="none" dirty="0">
              <a:ln w="9525">
                <a:solidFill>
                  <a:schemeClr val="bg1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610600" y="5397196"/>
            <a:ext cx="261337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800" b="1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October 2019</a:t>
            </a:r>
            <a:endParaRPr lang="he-IL" sz="2800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3289" y="4897352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97345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Research Final </a:t>
            </a: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P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roject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2566" y="2056757"/>
            <a:ext cx="9745978" cy="4570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700" b="1" dirty="0" smtClean="0"/>
              <a:t>Objective:</a:t>
            </a:r>
            <a:r>
              <a:rPr lang="en-US" sz="2700" dirty="0" smtClean="0"/>
              <a:t> To train the participants to write original work, according to the academic research rules, adapted to the national security and the fields of activity of the participants</a:t>
            </a:r>
          </a:p>
          <a:p>
            <a:pPr algn="l" rtl="0">
              <a:lnSpc>
                <a:spcPct val="150000"/>
              </a:lnSpc>
            </a:pPr>
            <a:r>
              <a:rPr lang="en-US" sz="2700" dirty="0"/>
              <a:t>The project will be written on a relevant topic that is a challenge in the field of national security, which will enable participants to connect their practical experience with the curriculum.</a:t>
            </a:r>
            <a:endParaRPr lang="he-IL" altLang="he-IL" sz="2700" dirty="0" smtClean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l" rtl="1" eaLnBrk="1" hangingPunct="1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5161" y="5120640"/>
            <a:ext cx="446583" cy="678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M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ethod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852" y="1760377"/>
            <a:ext cx="10130028" cy="3365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lvl="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Working in groups of three participants (exceptions approved)</a:t>
            </a:r>
          </a:p>
          <a:p>
            <a:pPr marL="285750" lvl="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Multidisciplinary approach (topic selection, commanding and writing)</a:t>
            </a:r>
          </a:p>
          <a:p>
            <a:pPr marL="285750" lvl="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Prioritize from a list of topics</a:t>
            </a:r>
          </a:p>
          <a:p>
            <a:pPr marL="285750" lvl="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An accompanying guide</a:t>
            </a:r>
          </a:p>
          <a:p>
            <a:pPr marL="285750" lvl="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academic advisor</a:t>
            </a:r>
          </a:p>
          <a:p>
            <a:pPr marL="285750" lvl="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/>
              <a:t>Research program</a:t>
            </a: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2195" y="4872930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403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80989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The 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Research Program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574" y="2256767"/>
            <a:ext cx="10130028" cy="2872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The proposal for a research program will be submitted to the academic supervisor, and after approval by the supervisor</a:t>
            </a:r>
          </a:p>
          <a:p>
            <a:pPr marL="457200" indent="-457200" algn="l" rtl="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The instructor will submit the proposal to the final project committee for approval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l" rtl="0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2195" y="4872930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725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875214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Contents of the R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esearch Program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0574" y="2256767"/>
            <a:ext cx="10130028" cy="3365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l" rtl="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Definition of the subject</a:t>
            </a:r>
          </a:p>
          <a:p>
            <a:pPr marL="457200" indent="-457200" algn="l" rtl="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The purpose of the work</a:t>
            </a:r>
          </a:p>
          <a:p>
            <a:pPr marL="457200" indent="-457200" algn="l" rtl="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Theoretical background</a:t>
            </a:r>
          </a:p>
          <a:p>
            <a:pPr marL="457200" indent="-457200" algn="l" rtl="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The research question (with the approval of the academic supervisor)</a:t>
            </a:r>
          </a:p>
          <a:p>
            <a:pPr marL="457200" indent="-457200" algn="l" rtl="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The research method</a:t>
            </a:r>
          </a:p>
          <a:p>
            <a:pPr marL="457200" indent="-457200" algn="l" rtl="0">
              <a:spcBef>
                <a:spcPts val="375"/>
              </a:spcBef>
              <a:buFont typeface="Arial" panose="020B0604020202020204" pitchFamily="34" charset="0"/>
              <a:buChar char="•"/>
              <a:defRPr/>
            </a:pPr>
            <a:r>
              <a:rPr lang="en-US" sz="2800" dirty="0"/>
              <a:t>Primary Sources (in Hebrew and English)</a:t>
            </a: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2195" y="4872930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00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77071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Schedules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448" y="2034782"/>
            <a:ext cx="10130028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rtl="1" eaLnBrk="1" hangingPunct="1">
              <a:lnSpc>
                <a:spcPct val="150000"/>
              </a:lnSpc>
            </a:pPr>
            <a:r>
              <a:rPr lang="he-IL" altLang="he-IL" sz="32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1811861"/>
              </p:ext>
            </p:extLst>
          </p:nvPr>
        </p:nvGraphicFramePr>
        <p:xfrm>
          <a:off x="2084252" y="1771411"/>
          <a:ext cx="8128000" cy="429156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351520677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1402093472"/>
                    </a:ext>
                  </a:extLst>
                </a:gridCol>
              </a:tblGrid>
              <a:tr h="5803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Submit preferences to the topic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28.10.2019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1770751"/>
                  </a:ext>
                </a:extLst>
              </a:tr>
              <a:tr h="523049">
                <a:tc>
                  <a:txBody>
                    <a:bodyPr/>
                    <a:lstStyle/>
                    <a:p>
                      <a:pPr algn="l" rtl="0"/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Announcement of the selected topics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21.11.2019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801240"/>
                  </a:ext>
                </a:extLst>
              </a:tr>
              <a:tr h="5803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Submitting a research proposal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20.1.2020</a:t>
                      </a:r>
                    </a:p>
                    <a:p>
                      <a:pPr rtl="1"/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476034"/>
                  </a:ext>
                </a:extLst>
              </a:tr>
              <a:tr h="5803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Progress report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2.4.2020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990064"/>
                  </a:ext>
                </a:extLst>
              </a:tr>
              <a:tr h="523049">
                <a:tc>
                  <a:txBody>
                    <a:bodyPr/>
                    <a:lstStyle/>
                    <a:p>
                      <a:pPr algn="l" rtl="0"/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View the draft work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18-20.5.2020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8179679"/>
                  </a:ext>
                </a:extLst>
              </a:tr>
              <a:tr h="5803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Submission of work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3.6.2020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8607178"/>
                  </a:ext>
                </a:extLst>
              </a:tr>
              <a:tr h="7472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 smtClean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Get feedback and grade</a:t>
                      </a:r>
                      <a:endParaRPr lang="he-IL" sz="1800" b="0" kern="1200" dirty="0">
                        <a:solidFill>
                          <a:schemeClr val="dk1"/>
                        </a:solidFill>
                        <a:latin typeface="Levenim MT" panose="02010502060101010101" pitchFamily="2" charset="-79"/>
                        <a:ea typeface="+mn-ea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b="0" kern="1200" dirty="0">
                          <a:solidFill>
                            <a:schemeClr val="dk1"/>
                          </a:solidFill>
                          <a:latin typeface="Levenim MT" panose="02010502060101010101" pitchFamily="2" charset="-79"/>
                          <a:ea typeface="+mn-ea"/>
                          <a:cs typeface="Levenim MT" panose="02010502060101010101" pitchFamily="2" charset="-79"/>
                        </a:rPr>
                        <a:t>1.7.2020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9047527"/>
                  </a:ext>
                </a:extLst>
              </a:tr>
            </a:tbl>
          </a:graphicData>
        </a:graphic>
      </p:graphicFrame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2195" y="4872930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73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776164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Highlights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943" y="1815343"/>
            <a:ext cx="10130028" cy="38856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285750" lvl="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A</a:t>
            </a:r>
            <a:r>
              <a:rPr lang="en-US" sz="26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minimum grade of academic and national recognition is at least 70</a:t>
            </a:r>
          </a:p>
          <a:p>
            <a:pPr marL="285750" lvl="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The weight of the work will be 20% of the final grade of the second degree</a:t>
            </a:r>
          </a:p>
          <a:p>
            <a:pPr marL="285750" lvl="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Unclassified works</a:t>
            </a:r>
          </a:p>
          <a:p>
            <a:pPr marL="285750" lvl="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Differential marking option</a:t>
            </a:r>
          </a:p>
          <a:p>
            <a:pPr marL="285750" lvl="0" indent="-285750" algn="l" rtl="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Scope of the project - 75-80 pages (for a group of three participants) in font </a:t>
            </a:r>
            <a:r>
              <a:rPr lang="en-US" sz="2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david</a:t>
            </a:r>
            <a:r>
              <a:rPr lang="en-US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 size 12, profit 1.5</a:t>
            </a:r>
            <a:r>
              <a:rPr lang="he-IL" altLang="he-IL" sz="20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</a:b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l" rtl="0" eaLnBrk="1" hangingPunct="1">
              <a:lnSpc>
                <a:spcPct val="150000"/>
              </a:lnSpc>
              <a:buSzPct val="100000"/>
            </a:pPr>
            <a:endParaRPr lang="he-IL" altLang="he-IL" sz="20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2195" y="4872930"/>
            <a:ext cx="609550" cy="926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7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4AAAB59B80104CB16B26DA3248C953" ma:contentTypeVersion="12" ma:contentTypeDescription="Create a new document." ma:contentTypeScope="" ma:versionID="c86d64e660d868b7bd2885cdcbf88e30">
  <xsd:schema xmlns:xsd="http://www.w3.org/2001/XMLSchema" xmlns:xs="http://www.w3.org/2001/XMLSchema" xmlns:p="http://schemas.microsoft.com/office/2006/metadata/properties" xmlns:ns2="05187063-7f7a-474c-a948-eeb636a205b7" xmlns:ns3="e117b202-2014-45e8-bce2-ab03415b2dff" targetNamespace="http://schemas.microsoft.com/office/2006/metadata/properties" ma:root="true" ma:fieldsID="48cf91e1b8c47030ca59b12b43d462c1" ns2:_="" ns3:_="">
    <xsd:import namespace="05187063-7f7a-474c-a948-eeb636a205b7"/>
    <xsd:import namespace="e117b202-2014-45e8-bce2-ab03415b2d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187063-7f7a-474c-a948-eeb636a205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17b202-2014-45e8-bce2-ab03415b2dff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98727A0-91CC-4884-89B5-16EBAD45DB88}"/>
</file>

<file path=customXml/itemProps2.xml><?xml version="1.0" encoding="utf-8"?>
<ds:datastoreItem xmlns:ds="http://schemas.openxmlformats.org/officeDocument/2006/customXml" ds:itemID="{FCBF58A8-3DC5-46B8-B18B-644E25B05B23}"/>
</file>

<file path=customXml/itemProps3.xml><?xml version="1.0" encoding="utf-8"?>
<ds:datastoreItem xmlns:ds="http://schemas.openxmlformats.org/officeDocument/2006/customXml" ds:itemID="{3884FA75-078B-4FE8-AEA5-3204E8F05A4E}"/>
</file>

<file path=docProps/app.xml><?xml version="1.0" encoding="utf-8"?>
<Properties xmlns="http://schemas.openxmlformats.org/officeDocument/2006/extended-properties" xmlns:vt="http://schemas.openxmlformats.org/officeDocument/2006/docPropsVTypes">
  <TotalTime>10839</TotalTime>
  <Words>286</Words>
  <Application>Microsoft Office PowerPoint</Application>
  <PresentationFormat>Widescreen</PresentationFormat>
  <Paragraphs>52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ערכת נושא Office</vt:lpstr>
      <vt:lpstr>National Defense College</vt:lpstr>
      <vt:lpstr>The Research Final Project</vt:lpstr>
      <vt:lpstr>The Method</vt:lpstr>
      <vt:lpstr>The Research Program</vt:lpstr>
      <vt:lpstr>Contents of the Research Program</vt:lpstr>
      <vt:lpstr>Schedules</vt:lpstr>
      <vt:lpstr>Highlights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u26697</cp:lastModifiedBy>
  <cp:revision>325</cp:revision>
  <cp:lastPrinted>2019-08-30T14:02:34Z</cp:lastPrinted>
  <dcterms:created xsi:type="dcterms:W3CDTF">2017-08-17T05:53:13Z</dcterms:created>
  <dcterms:modified xsi:type="dcterms:W3CDTF">2019-10-02T12:20:01Z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0x0101004F4AAAB59B80104CB16B26DA3248C953</vt:lpwstr>
  </property>
</Properties>
</file>