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5" r:id="rId2"/>
    <p:sldId id="380" r:id="rId3"/>
    <p:sldId id="406" r:id="rId4"/>
    <p:sldId id="407" r:id="rId5"/>
    <p:sldId id="411" r:id="rId6"/>
    <p:sldId id="367" r:id="rId7"/>
    <p:sldId id="385" r:id="rId8"/>
    <p:sldId id="417" r:id="rId9"/>
    <p:sldId id="386" r:id="rId10"/>
    <p:sldId id="381" r:id="rId11"/>
    <p:sldId id="395" r:id="rId12"/>
    <p:sldId id="382" r:id="rId13"/>
    <p:sldId id="394" r:id="rId14"/>
    <p:sldId id="383" r:id="rId15"/>
    <p:sldId id="384" r:id="rId16"/>
    <p:sldId id="414" r:id="rId17"/>
    <p:sldId id="413" r:id="rId18"/>
    <p:sldId id="370" r:id="rId19"/>
    <p:sldId id="371" r:id="rId20"/>
    <p:sldId id="372" r:id="rId21"/>
    <p:sldId id="374" r:id="rId22"/>
    <p:sldId id="375" r:id="rId23"/>
    <p:sldId id="391" r:id="rId24"/>
    <p:sldId id="392" r:id="rId25"/>
    <p:sldId id="415" r:id="rId26"/>
    <p:sldId id="409" r:id="rId27"/>
    <p:sldId id="398" r:id="rId28"/>
    <p:sldId id="410" r:id="rId29"/>
    <p:sldId id="387" r:id="rId30"/>
    <p:sldId id="360" r:id="rId31"/>
    <p:sldId id="356" r:id="rId32"/>
    <p:sldId id="416" r:id="rId33"/>
    <p:sldId id="357" r:id="rId34"/>
    <p:sldId id="359" r:id="rId35"/>
    <p:sldId id="397" r:id="rId36"/>
    <p:sldId id="393" r:id="rId37"/>
    <p:sldId id="358" r:id="rId38"/>
    <p:sldId id="363" r:id="rId39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notesViewPr>
    <p:cSldViewPr snapToGrid="0">
      <p:cViewPr varScale="1">
        <p:scale>
          <a:sx n="52" d="100"/>
          <a:sy n="52" d="100"/>
        </p:scale>
        <p:origin x="2952" y="66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171 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54" y="41954"/>
        <a:ext cx="9945264" cy="775523"/>
      </dsp:txXfrm>
    </dsp:sp>
    <dsp:sp modelId="{AA1763CF-0535-4EB5-9F1B-E5921ACD9EC9}">
      <dsp:nvSpPr>
        <dsp:cNvPr id="0" name=""/>
        <dsp:cNvSpPr/>
      </dsp:nvSpPr>
      <dsp:spPr>
        <a:xfrm>
          <a:off x="0" y="860780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780"/>
        <a:ext cx="10029172" cy="70671"/>
      </dsp:txXfrm>
    </dsp:sp>
    <dsp:sp modelId="{9ED5C7C1-1684-4CCC-AA68-FD07DB5C8330}">
      <dsp:nvSpPr>
        <dsp:cNvPr id="0" name=""/>
        <dsp:cNvSpPr/>
      </dsp:nvSpPr>
      <dsp:spPr>
        <a:xfrm>
          <a:off x="0" y="915861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54" y="957815"/>
        <a:ext cx="9945264" cy="775523"/>
      </dsp:txXfrm>
    </dsp:sp>
    <dsp:sp modelId="{955B07DF-8AE3-429B-9B0F-E0CFCA63BBB9}">
      <dsp:nvSpPr>
        <dsp:cNvPr id="0" name=""/>
        <dsp:cNvSpPr/>
      </dsp:nvSpPr>
      <dsp:spPr>
        <a:xfrm>
          <a:off x="0" y="1790882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82"/>
        <a:ext cx="10029172" cy="70671"/>
      </dsp:txXfrm>
    </dsp:sp>
    <dsp:sp modelId="{5E754A90-AE2C-45F2-9786-EB090328BFCB}">
      <dsp:nvSpPr>
        <dsp:cNvPr id="0" name=""/>
        <dsp:cNvSpPr/>
      </dsp:nvSpPr>
      <dsp:spPr>
        <a:xfrm>
          <a:off x="0" y="1807468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54" y="1849422"/>
        <a:ext cx="9945264" cy="775523"/>
      </dsp:txXfrm>
    </dsp:sp>
    <dsp:sp modelId="{6346255E-E10B-44B1-8530-A632091AE487}">
      <dsp:nvSpPr>
        <dsp:cNvPr id="0" name=""/>
        <dsp:cNvSpPr/>
      </dsp:nvSpPr>
      <dsp:spPr>
        <a:xfrm>
          <a:off x="0" y="2726054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171 מדינות חברות (ללא חובת קבלת פיקוח מקיף)</a:t>
          </a:r>
          <a:endParaRPr lang="en-US" sz="2600" kern="1200" dirty="0"/>
        </a:p>
      </dsp:txBody>
      <dsp:txXfrm>
        <a:off x="41954" y="2768008"/>
        <a:ext cx="9945264" cy="77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כ"ח/תשרי/תש"פ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כ"ח/תשרי/תש"פ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6" y="4773613"/>
            <a:ext cx="5454650" cy="3905250"/>
          </a:xfrm>
          <a:prstGeom prst="rect">
            <a:avLst/>
          </a:prstGeom>
        </p:spPr>
        <p:txBody>
          <a:bodyPr vert="horz" lIns="91429" tIns="45715" rIns="91429" bIns="4571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האתגר בהכנת המצגת בהינתן הטרוגניות הכיתה והידע והרצון שהחומר יהיה מונגש (קושי עם חומרי קריאה)</a:t>
            </a:r>
          </a:p>
          <a:p>
            <a:endParaRPr lang="he-IL" sz="1600" dirty="0"/>
          </a:p>
          <a:p>
            <a:r>
              <a:rPr lang="he-IL" sz="1600" dirty="0"/>
              <a:t>על מנת לדבר על ההסכם ולהבין את משמעויותיו – על ה </a:t>
            </a:r>
            <a:r>
              <a:rPr lang="en-US" sz="1600" dirty="0"/>
              <a:t>NPT</a:t>
            </a:r>
            <a:r>
              <a:rPr lang="he-IL" sz="1600" dirty="0"/>
              <a:t>, גרעין, </a:t>
            </a:r>
            <a:r>
              <a:rPr lang="he-IL" sz="1600" dirty="0" err="1"/>
              <a:t>סבא"א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פישוט הדברים על חשבון דיוק (גל היועץ המדעי)</a:t>
            </a:r>
          </a:p>
          <a:p>
            <a:endParaRPr lang="he-IL" sz="1600" dirty="0"/>
          </a:p>
          <a:p>
            <a:r>
              <a:rPr lang="he-IL" sz="1600" dirty="0"/>
              <a:t>המטרה להבין על ההסכם ולא לדבר על עמדת ישראל ביחס אליו (</a:t>
            </a:r>
            <a:r>
              <a:rPr lang="he-IL" sz="1600" dirty="0" err="1"/>
              <a:t>התיחסות</a:t>
            </a:r>
            <a:r>
              <a:rPr lang="he-IL" sz="1600" dirty="0"/>
              <a:t> בתכניות של כאן)</a:t>
            </a:r>
          </a:p>
          <a:p>
            <a:endParaRPr lang="he-IL" sz="1600" dirty="0"/>
          </a:p>
          <a:p>
            <a:r>
              <a:rPr lang="he-IL" sz="1600" dirty="0"/>
              <a:t>אורן – שת"פ לאורך השנים וסוכריה </a:t>
            </a:r>
            <a:r>
              <a:rPr lang="he-IL" sz="1600" dirty="0" err="1"/>
              <a:t>מב"לית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איך נציג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9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האטום מגדיר יסוד, ומורכב מגרעין שמכיל פרוטונים וניטרונים ואלקטרונים שמקיפים את הגרעין.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היסוד נקבע ע"י מספר הפרוטונים.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ההבדל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בין איזוטופים שונים של אותו יסוד הוא במספר הניטרונים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בגרעין (אותו מספר פרוטונים)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– האיזוטופים שלו נמצאים בטבע בהרכב קבוע</a:t>
            </a:r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7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בתהליך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ביקוע של האטום – הגרעין נחלק לשני חלקים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(לא שווים) ופולט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אנרגיה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רבה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שמשתחררים גם הם בתהליך גורמים לביקועים נוספים וזה מכונה תגובת שרשרת.</a:t>
            </a: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בכור גרעיני התהליך מבוקר ובפצצה לא מבוקר – משתחררת כמות מאד גדולה של אנרגיה בזמן קצר מאד וזה אפקט הפיצוץ.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67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מצד אחד – מספר מדינות מחזיקות </a:t>
            </a:r>
            <a:r>
              <a:rPr lang="he-IL" sz="1600" dirty="0" err="1"/>
              <a:t>בנ"ג</a:t>
            </a:r>
            <a:r>
              <a:rPr lang="he-IL" sz="1600" dirty="0"/>
              <a:t> (טכנולוגיה מסובכת?)</a:t>
            </a:r>
          </a:p>
          <a:p>
            <a:r>
              <a:rPr lang="he-IL" sz="1600" dirty="0"/>
              <a:t>מצד שני - הגעה ליכולת גרעינית צבאית החל משנות ה 40 – מעיד על שהטכנולוגיה הבסיסית  הדרושה ליצור נשק גרעיני פרימיטיבי אינה מסובכת אך מחייבת מגוון של תחומים ויכולת תעשייתית לא סטנדרטית.</a:t>
            </a:r>
          </a:p>
          <a:p>
            <a:endParaRPr lang="he-IL" sz="1600" dirty="0"/>
          </a:p>
          <a:p>
            <a:r>
              <a:rPr lang="he-IL" sz="1600" dirty="0"/>
              <a:t>אולי ההצלחה טמונה בנורמה של ה </a:t>
            </a:r>
            <a:r>
              <a:rPr lang="en-US" sz="1600" dirty="0"/>
              <a:t>NPT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שני מסלולים אלטרנטיביים לנשק גרעיני. ההבדל – סוג החומר הבקיע – החומר שביקועו יוצר את אפקט ההרס</a:t>
            </a:r>
          </a:p>
          <a:p>
            <a:endParaRPr lang="he-IL" sz="1600" dirty="0"/>
          </a:p>
          <a:p>
            <a:r>
              <a:rPr lang="he-IL" sz="1600" dirty="0"/>
              <a:t>מעגל הדלק מראה שיש חפיפה בשלבים הראשונים, אך הם נבדלים בטכנולוגיות המשמשות לייצור החומר הבקיע 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821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אורניום בהעשרה צבאית מכיל לפחות 90% אורניום 235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06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521963" y="4773613"/>
            <a:ext cx="5852313" cy="3905250"/>
          </a:xfrm>
        </p:spPr>
        <p:txBody>
          <a:bodyPr/>
          <a:lstStyle/>
          <a:p>
            <a:pPr algn="just"/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המטרה – העלאת הריכוז של אורניום 235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235 ואורניום 238 הם איזוטופים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של אותו יסוד. ההבדל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היחיד בינם –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3 ניטרונים עודפים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של אורניום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238.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העודפים יוצרים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הפרש מסה קל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בין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האטומים. שיטות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ההעשרה מנצלות את הפרש מסה זה (ע"י הפרדה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).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ההעשרה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באיראן מתבססת על העשרה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בצנטריפוגות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גז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דרושות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צנטריפוגות רבות (אלפים) כדי להעשיר קילוגרמים של אורניום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טבעי לרמה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צבאית (מעל 90% אורניום 235)</a:t>
            </a: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פלוטוניום אינו קיים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בטבע.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יצור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מלאכותי של פלוטוניום מתבצע בכור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גרעיני. אורניום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238 (שנמצא בטבע) בולע ניטרון והופך לפלוטוניום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239.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הפלוטוניום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מיוצר בתוך מוטות הדלק (או מטרות אורניום) של (כל) כור ומחולץ מהם בתהליך המכונה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הפרדה.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כור – מסובך יחסית לקמה וקשה להסתרה (דיר </a:t>
            </a:r>
            <a:r>
              <a:rPr lang="he-IL" sz="1600" dirty="0" err="1">
                <a:latin typeface="Levenim MT" panose="02010502060101010101" pitchFamily="2" charset="-79"/>
                <a:ea typeface="Tahoma" panose="020B0604030504040204" pitchFamily="34" charset="0"/>
              </a:rPr>
              <a:t>אלאזור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...)</a:t>
            </a:r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00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47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שני גופי קבלת החלטות עיקריים:</a:t>
            </a:r>
          </a:p>
          <a:p>
            <a:endParaRPr lang="he-IL" sz="1600" dirty="0"/>
          </a:p>
          <a:p>
            <a:r>
              <a:rPr lang="he-IL" sz="1600" dirty="0"/>
              <a:t>מועצת הנגידים – 35 מדינות, הגוף האקזקוטיבי</a:t>
            </a:r>
          </a:p>
          <a:p>
            <a:r>
              <a:rPr lang="he-IL" sz="1600" dirty="0"/>
              <a:t>הועידה הכללית (מעין פרלמנט)</a:t>
            </a:r>
          </a:p>
          <a:p>
            <a:endParaRPr lang="he-IL" sz="1600" dirty="0"/>
          </a:p>
          <a:p>
            <a:r>
              <a:rPr lang="he-IL" sz="1600" dirty="0"/>
              <a:t>2500 עובדים </a:t>
            </a:r>
            <a:r>
              <a:rPr lang="he-IL" sz="1600" dirty="0" err="1"/>
              <a:t>מכ</a:t>
            </a:r>
            <a:r>
              <a:rPr lang="he-IL" sz="1600" dirty="0"/>
              <a:t> 100 מדינות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8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הנשיא אייזנהאואר 8 דצמבר 1953 בעצרת האו"ם</a:t>
            </a:r>
          </a:p>
          <a:p>
            <a:endParaRPr lang="he-IL" sz="1600" dirty="0"/>
          </a:p>
          <a:p>
            <a:r>
              <a:rPr lang="he-IL" sz="1600" dirty="0"/>
              <a:t>דיבר על יתרונות הגרעין בלב המלחמה הקרה והציע להקים את </a:t>
            </a:r>
            <a:r>
              <a:rPr lang="he-IL" sz="1600" dirty="0" err="1"/>
              <a:t>סבא"א</a:t>
            </a:r>
            <a:r>
              <a:rPr lang="he-IL" sz="1600" dirty="0"/>
              <a:t> לקדם זאת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3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027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sz="1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המפוקחת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71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מסה קריטית – המסה המינימלית של חומר בקיע הדרושה כדי שניתן יהיה לייצר פצצה גרעינית (על מנת שתיווצר </a:t>
            </a:r>
            <a:r>
              <a:rPr lang="he-IL" sz="1600" dirty="0" err="1"/>
              <a:t>קריטיקליות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במתקן מוצהר ומפוקח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23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פרוטוקול נוסף – הצהרה מורחבת וזכויות גישה מורחבות </a:t>
            </a:r>
            <a:r>
              <a:rPr lang="he-IL" sz="1600" dirty="0" err="1"/>
              <a:t>לסבא"א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702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71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1967 – ארה"ב סיפקה לאיראן כור מחקר קטן שנמצא עד היום ופעיל בטהרן</a:t>
            </a:r>
          </a:p>
          <a:p>
            <a:endParaRPr lang="he-IL" sz="1600" dirty="0"/>
          </a:p>
          <a:p>
            <a:r>
              <a:rPr lang="he-IL" sz="1600" dirty="0"/>
              <a:t>1974 – הקמת </a:t>
            </a:r>
            <a:r>
              <a:rPr lang="he-IL" sz="1600" dirty="0" err="1"/>
              <a:t>הוא"א</a:t>
            </a:r>
            <a:r>
              <a:rPr lang="he-IL" sz="1600" dirty="0"/>
              <a:t>, השאה הכריז על תכנית לאספקת 23,000 </a:t>
            </a:r>
            <a:r>
              <a:rPr lang="he-IL" sz="1600" dirty="0" err="1"/>
              <a:t>מגהוואט</a:t>
            </a:r>
            <a:r>
              <a:rPr lang="he-IL" sz="1600" dirty="0"/>
              <a:t> מכורים גרעיניים תוך 20 שנה, הקמת 23 כורים גרעיניים ומעגל דלק </a:t>
            </a:r>
            <a:r>
              <a:rPr lang="he-IL" sz="1600" b="1" u="sng" dirty="0"/>
              <a:t>מלא</a:t>
            </a:r>
          </a:p>
          <a:p>
            <a:endParaRPr lang="he-IL" sz="1600" b="1" u="sng" dirty="0"/>
          </a:p>
          <a:p>
            <a:r>
              <a:rPr lang="he-IL" sz="1600" dirty="0"/>
              <a:t>לקראת סוף שנות ה 80 – השגת שרטוטים מרשת א.ק. חאן לייצור צנטריפוגות </a:t>
            </a:r>
            <a:r>
              <a:rPr lang="en-US" sz="1600" dirty="0"/>
              <a:t>P1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5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332159" y="4741939"/>
            <a:ext cx="5805117" cy="3905250"/>
          </a:xfrm>
        </p:spPr>
        <p:txBody>
          <a:bodyPr/>
          <a:lstStyle/>
          <a:p>
            <a:pPr algn="l" rtl="0"/>
            <a:r>
              <a:rPr lang="en-US" sz="1600" dirty="0"/>
              <a:t>2002 – Press conference by the </a:t>
            </a:r>
            <a:r>
              <a:rPr lang="en-US" sz="1600" dirty="0"/>
              <a:t>National Council of Resistance on Iran, the political wing of the terrorist organization </a:t>
            </a:r>
            <a:r>
              <a:rPr lang="en-US" sz="1600" dirty="0" err="1"/>
              <a:t>Mujahideen</a:t>
            </a:r>
            <a:r>
              <a:rPr lang="en-US" sz="1600" dirty="0"/>
              <a:t>-e </a:t>
            </a:r>
            <a:r>
              <a:rPr lang="en-US" sz="1600" dirty="0" err="1"/>
              <a:t>Khalq</a:t>
            </a:r>
            <a:r>
              <a:rPr lang="en-US" sz="1600" dirty="0"/>
              <a:t> (</a:t>
            </a:r>
            <a:r>
              <a:rPr lang="en-US" sz="1600" dirty="0" err="1"/>
              <a:t>MeK</a:t>
            </a:r>
            <a:r>
              <a:rPr lang="en-US" sz="1600" dirty="0"/>
              <a:t>) </a:t>
            </a:r>
            <a:r>
              <a:rPr lang="he-IL" sz="1600" b="1" dirty="0" err="1"/>
              <a:t>בכאן</a:t>
            </a:r>
            <a:endParaRPr lang="en-US" sz="1600" b="1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דצמבר 2007 – ארה"ב מפרסמת סיכום לא מסווג של הערכת מודיעין על תכנית הגרעין של איראן.</a:t>
            </a:r>
          </a:p>
          <a:p>
            <a:pPr algn="r"/>
            <a:r>
              <a:rPr lang="he-IL" sz="1600" dirty="0"/>
              <a:t>על פיה, המודיעין מעריך "</a:t>
            </a:r>
            <a:r>
              <a:rPr lang="he-IL" sz="1600" dirty="0" err="1"/>
              <a:t>בבטחון</a:t>
            </a:r>
            <a:r>
              <a:rPr lang="he-IL" sz="1600" dirty="0"/>
              <a:t> גבוה" </a:t>
            </a:r>
            <a:r>
              <a:rPr lang="he-IL" sz="1600" dirty="0"/>
              <a:t>'</a:t>
            </a:r>
            <a:r>
              <a:rPr lang="en-US" sz="1600" dirty="0" err="1"/>
              <a:t>ith</a:t>
            </a:r>
            <a:r>
              <a:rPr lang="en-US" sz="1600" dirty="0"/>
              <a:t> high confidence</a:t>
            </a:r>
            <a:r>
              <a:rPr lang="he-IL" sz="1600" dirty="0"/>
              <a:t> שאיראן הפסיקה את תכנית הגרעין הצבאית שלה ב 2003 (עיראק) </a:t>
            </a:r>
            <a:r>
              <a:rPr lang="he-IL" sz="1600" dirty="0" err="1"/>
              <a:t>ובבטחון</a:t>
            </a:r>
            <a:r>
              <a:rPr lang="he-IL" sz="1600" dirty="0"/>
              <a:t> בינוני שהיא לא חודשה עד אמצע 2007. </a:t>
            </a:r>
            <a:r>
              <a:rPr lang="he-IL" sz="1600" b="1" dirty="0"/>
              <a:t>אורן יסביר מה באמת קרה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ספטמבר 2009 – אובמה, בראון וסרקוזי חושפים שאיראן הקימה מתקן העשרה חשאי בהרים ליד העיר קום</a:t>
            </a:r>
          </a:p>
          <a:p>
            <a:pPr algn="r"/>
            <a:r>
              <a:rPr lang="he-IL" sz="1600" dirty="0"/>
              <a:t>2010 – </a:t>
            </a:r>
            <a:r>
              <a:rPr lang="he-IL" sz="1600" dirty="0" err="1"/>
              <a:t>סטקסנט</a:t>
            </a:r>
            <a:endParaRPr lang="he-IL" sz="1600" dirty="0"/>
          </a:p>
          <a:p>
            <a:pPr algn="r"/>
            <a:r>
              <a:rPr lang="he-IL" sz="1600" dirty="0"/>
              <a:t>2011  -</a:t>
            </a:r>
            <a:r>
              <a:rPr lang="he-IL" sz="1600" dirty="0" err="1"/>
              <a:t>בושהר</a:t>
            </a:r>
            <a:r>
              <a:rPr lang="he-IL" sz="1600" dirty="0"/>
              <a:t> מתחיל לפעול</a:t>
            </a:r>
            <a:endParaRPr lang="en-US" sz="1600" dirty="0"/>
          </a:p>
          <a:p>
            <a:pPr algn="l" rtl="0"/>
            <a:endParaRPr lang="en-US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52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ספטמבר 2003 – אימוץ החלטה במועצת הנגידים של </a:t>
            </a:r>
            <a:r>
              <a:rPr lang="he-IL" sz="1600" dirty="0" err="1"/>
              <a:t>סבא"א</a:t>
            </a:r>
            <a:r>
              <a:rPr lang="he-IL" sz="1600" dirty="0"/>
              <a:t> הקוראת לאיראן להשעות את פעילות וההעשרה וההפרדה שלה ולהצהיר על כל החומרים</a:t>
            </a:r>
          </a:p>
          <a:p>
            <a:endParaRPr lang="he-IL" sz="1600" dirty="0"/>
          </a:p>
          <a:p>
            <a:r>
              <a:rPr lang="he-IL" sz="1600" dirty="0"/>
              <a:t>אוקטובר 2003 – עסקה עם 3 מדינות אירופאיות על השעיית התכנית </a:t>
            </a:r>
            <a:r>
              <a:rPr lang="he-IL" sz="1600" dirty="0" err="1"/>
              <a:t>ואישרור</a:t>
            </a:r>
            <a:r>
              <a:rPr lang="he-IL" sz="1600" dirty="0"/>
              <a:t> הפרוטוקול הנוסף (לא קרה עד היום)</a:t>
            </a:r>
          </a:p>
          <a:p>
            <a:endParaRPr lang="he-IL" sz="1600" dirty="0"/>
          </a:p>
          <a:p>
            <a:r>
              <a:rPr lang="he-IL" sz="1600" dirty="0"/>
              <a:t>ספטמבר 2005 – החלטת </a:t>
            </a:r>
            <a:r>
              <a:rPr lang="he-IL" sz="1600" dirty="0" err="1"/>
              <a:t>בורד</a:t>
            </a:r>
            <a:r>
              <a:rPr lang="he-IL" sz="1600" dirty="0"/>
              <a:t> </a:t>
            </a:r>
            <a:r>
              <a:rPr lang="he-IL" sz="1600" dirty="0" err="1"/>
              <a:t>סבא"א</a:t>
            </a:r>
            <a:r>
              <a:rPr lang="he-IL" sz="1600" dirty="0"/>
              <a:t> על </a:t>
            </a:r>
            <a:r>
              <a:rPr lang="en-US" sz="1600" dirty="0"/>
              <a:t>non compliance</a:t>
            </a:r>
            <a:r>
              <a:rPr lang="he-IL" sz="1600" dirty="0"/>
              <a:t> שפותח את הדרך </a:t>
            </a:r>
            <a:r>
              <a:rPr lang="he-IL" sz="1600" dirty="0" err="1"/>
              <a:t>להפנייה</a:t>
            </a:r>
            <a:r>
              <a:rPr lang="he-IL" sz="1600" dirty="0"/>
              <a:t> </a:t>
            </a:r>
            <a:r>
              <a:rPr lang="he-IL" sz="1600" dirty="0" err="1"/>
              <a:t>למועבי"ט</a:t>
            </a:r>
            <a:r>
              <a:rPr lang="he-IL" sz="1600" dirty="0"/>
              <a:t> – פברואר 2006</a:t>
            </a:r>
          </a:p>
          <a:p>
            <a:endParaRPr lang="he-IL" sz="1600" dirty="0"/>
          </a:p>
          <a:p>
            <a:r>
              <a:rPr lang="he-IL" sz="1600" dirty="0"/>
              <a:t>6 החלטות </a:t>
            </a:r>
            <a:r>
              <a:rPr lang="he-IL" sz="1600" dirty="0" err="1"/>
              <a:t>מועבי"ט</a:t>
            </a:r>
            <a:r>
              <a:rPr lang="he-IL" sz="1600" dirty="0"/>
              <a:t> (2006-2010)  והגברת הסנקציות לאורך כל השנים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17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פגישה עם הלגה </a:t>
            </a:r>
            <a:r>
              <a:rPr lang="he-IL" sz="1600" dirty="0" err="1"/>
              <a:t>שמידט</a:t>
            </a:r>
            <a:r>
              <a:rPr lang="he-IL" sz="1600" dirty="0"/>
              <a:t> בבריסל (מנכ"לית מדינית של </a:t>
            </a:r>
            <a:r>
              <a:rPr lang="he-IL" sz="1600" dirty="0" err="1"/>
              <a:t>הא"א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יום היישום היה תלוי באישור </a:t>
            </a:r>
            <a:r>
              <a:rPr lang="he-IL" sz="1600" dirty="0" err="1"/>
              <a:t>סבא"א</a:t>
            </a:r>
            <a:r>
              <a:rPr lang="he-IL" sz="1600" dirty="0"/>
              <a:t> שאיראן עמדה במספר מחויבויות (שקף </a:t>
            </a:r>
            <a:r>
              <a:rPr lang="he-IL" sz="1600" dirty="0" err="1"/>
              <a:t>סבא"א</a:t>
            </a:r>
            <a:r>
              <a:rPr lang="he-IL" sz="1600" dirty="0"/>
              <a:t>), וזה היה הטריגר להסרת </a:t>
            </a:r>
            <a:r>
              <a:rPr lang="he-IL" sz="1600" dirty="0" err="1"/>
              <a:t>הנסקציות</a:t>
            </a:r>
            <a:r>
              <a:rPr lang="he-IL" sz="1600" dirty="0"/>
              <a:t>.</a:t>
            </a:r>
          </a:p>
          <a:p>
            <a:endParaRPr lang="he-IL" sz="1600" dirty="0"/>
          </a:p>
          <a:p>
            <a:r>
              <a:rPr lang="he-IL" sz="1600" dirty="0"/>
              <a:t>מרץ 2015 – נאום </a:t>
            </a:r>
            <a:r>
              <a:rPr lang="he-IL" sz="1600" dirty="0" err="1"/>
              <a:t>ראה"מ</a:t>
            </a:r>
            <a:r>
              <a:rPr lang="he-IL" sz="1600" dirty="0"/>
              <a:t> בקונגרס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4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71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החלטת </a:t>
            </a:r>
            <a:r>
              <a:rPr lang="he-IL" sz="1600" dirty="0" err="1"/>
              <a:t>מועבי"</a:t>
            </a:r>
            <a:r>
              <a:rPr lang="he-IL" sz="1600" dirty="0" err="1"/>
              <a:t>ט</a:t>
            </a:r>
            <a:r>
              <a:rPr lang="he-IL" sz="1600" dirty="0"/>
              <a:t> הסירה את הסנקציות הגרעיניות שהוטלו ע"י </a:t>
            </a:r>
            <a:r>
              <a:rPr lang="he-IL" sz="1600" dirty="0" err="1"/>
              <a:t>מועבי"ט</a:t>
            </a:r>
            <a:r>
              <a:rPr lang="he-IL" sz="1600" dirty="0"/>
              <a:t> בהתאם לתנאי העסקה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523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600" dirty="0"/>
              <a:t>The full implementation of this JCPOA will ensure the exclusively peaceful nature of Iran's nuclear </a:t>
            </a:r>
            <a:r>
              <a:rPr lang="en-US" sz="1600" dirty="0" err="1"/>
              <a:t>programme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52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258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בין השנים 11-15 זמן הפריצה יורד  כיון שהם יכולים להחליף את הצנטריפוגות מדור ראשון.</a:t>
            </a:r>
          </a:p>
          <a:p>
            <a:endParaRPr lang="he-IL" sz="1600" dirty="0"/>
          </a:p>
          <a:p>
            <a:r>
              <a:rPr lang="he-IL" sz="1600" dirty="0"/>
              <a:t>משנה 15 – יש הטוענים שזמן הפריצה חוזר למה שהיה לפני ההסכם – מספר חודשיים ואף עד מספר שבועות.</a:t>
            </a:r>
          </a:p>
          <a:p>
            <a:endParaRPr lang="he-IL" sz="1600" dirty="0"/>
          </a:p>
          <a:p>
            <a:r>
              <a:rPr lang="he-IL" sz="1600" dirty="0"/>
              <a:t>ההסכם כולל מנגנון יישוב סכסוכים ופיקוח כולל של ה </a:t>
            </a:r>
            <a:r>
              <a:rPr lang="en-US" sz="1600" dirty="0"/>
              <a:t>JC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563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מ- 20,000 צנטריפוגות ל 5060 ועוד 1000 </a:t>
            </a:r>
            <a:r>
              <a:rPr lang="he-IL" sz="1600" dirty="0"/>
              <a:t>מותקנות (פירקו 2/3 </a:t>
            </a:r>
            <a:r>
              <a:rPr lang="he-IL" sz="1600" dirty="0"/>
              <a:t>מהצנטריפוגות והכפיפו לפיקוח, אבל עדיין תשתית משמעותית ו</a:t>
            </a:r>
            <a:r>
              <a:rPr lang="he-IL" sz="1600" b="1" dirty="0"/>
              <a:t>מו"פ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מ 10 טון חומר ל- 300 ק"ג (נפטרו מ 98% מהמלאי – נמכר, יוצא, דולל)</a:t>
            </a:r>
          </a:p>
          <a:p>
            <a:endParaRPr lang="he-IL" sz="1600" dirty="0"/>
          </a:p>
          <a:p>
            <a:r>
              <a:rPr lang="he-IL" sz="1600" dirty="0"/>
              <a:t>מחומר מועשר ל 20% נשארנו עם חומר ל 3.67%</a:t>
            </a:r>
          </a:p>
          <a:p>
            <a:endParaRPr lang="he-IL" sz="1600" dirty="0"/>
          </a:p>
          <a:p>
            <a:r>
              <a:rPr lang="he-IL" sz="1600" dirty="0"/>
              <a:t>ההסכם חוסם למעשה את ערוץ הפלוטוניום בכור הקיים, אבל לאחר 15 שנה המגבלות על כורים חדשים  ומתקני הפרדה הופכות להיות וולונטריות.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5963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יכולת העשרה לא מוגבלת משמעה שלא ניתן לעצירה, גם לא קינטית.</a:t>
            </a:r>
          </a:p>
          <a:p>
            <a:endParaRPr lang="he-IL" sz="1600" dirty="0"/>
          </a:p>
          <a:p>
            <a:r>
              <a:rPr lang="he-IL" sz="1600" dirty="0"/>
              <a:t>המו"פ מאפשר יכולת העשרה גדלוה (עד פי 10) עם מעט צנטריפוגות (פוטנציאל למתקנים חשאיים קטנים), וגם שחיקה לאורך השנים בתחום יכולות העשרה</a:t>
            </a:r>
          </a:p>
          <a:p>
            <a:endParaRPr lang="he-IL" sz="1600" dirty="0"/>
          </a:p>
          <a:p>
            <a:r>
              <a:rPr lang="he-IL" sz="1600" dirty="0"/>
              <a:t>הוגדרו פעילויות אסורות בהקשר של פיתוח נשק גרעיני אך לא הוגדרה הדרך בה </a:t>
            </a:r>
            <a:r>
              <a:rPr lang="he-IL" sz="1600" dirty="0" err="1"/>
              <a:t>סבא"א</a:t>
            </a:r>
            <a:r>
              <a:rPr lang="he-IL" sz="1600" dirty="0"/>
              <a:t> תפקח עליהן ודה פקטו זה לא נעשה! </a:t>
            </a:r>
          </a:p>
          <a:p>
            <a:r>
              <a:rPr lang="he-IL" sz="1600" dirty="0"/>
              <a:t>סגירה מלאכותית של תיק ה </a:t>
            </a:r>
            <a:r>
              <a:rPr lang="en-US" sz="1600" dirty="0"/>
              <a:t>PMD</a:t>
            </a:r>
            <a:r>
              <a:rPr lang="he-IL" sz="1600" dirty="0"/>
              <a:t> ב- 2015 (אורן יסביר. הארכיון אולי יעורר)</a:t>
            </a:r>
          </a:p>
          <a:p>
            <a:endParaRPr lang="he-IL" sz="1600" dirty="0"/>
          </a:p>
          <a:p>
            <a:r>
              <a:rPr lang="he-IL" sz="1600" dirty="0"/>
              <a:t>מה קורה כשהוא מופר?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083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ביום חתימת ההסכם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(יולי 2015) נחתמה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בין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לאיראן מפת הדרכים: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איראן תמסור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לסבא"א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מידע לצורך סיום חקירת נושאי עבר הקשורים לפיתוח נשק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גרעיני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באוקטובר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מילאה את המחויבויות כפי שסוכמו במפת הדרכים 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דצמבר 2015 – דו"ח </a:t>
            </a:r>
            <a:r>
              <a:rPr lang="en-US" sz="1600" dirty="0">
                <a:solidFill>
                  <a:srgbClr val="514843"/>
                </a:solidFill>
                <a:latin typeface="Levenim MT" panose="02010502060101010101" pitchFamily="2" charset="-79"/>
              </a:rPr>
              <a:t>PMD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שני – תכנית נשק מאורגנת וסדורה עד 2003, חלק מהפעילויות נמשכו עד 2009, הרבה שאלות פתוחות</a:t>
            </a:r>
          </a:p>
          <a:p>
            <a:r>
              <a:rPr lang="he-IL" sz="1600" b="1" dirty="0" err="1">
                <a:solidFill>
                  <a:srgbClr val="514843"/>
                </a:solidFill>
                <a:latin typeface="Levenim MT" panose="02010502060101010101" pitchFamily="2" charset="-79"/>
              </a:rPr>
              <a:t>הבורד</a:t>
            </a:r>
            <a:r>
              <a:rPr lang="he-IL" sz="1600" b="1" dirty="0">
                <a:solidFill>
                  <a:srgbClr val="514843"/>
                </a:solidFill>
                <a:latin typeface="Levenim MT" panose="02010502060101010101" pitchFamily="2" charset="-79"/>
              </a:rPr>
              <a:t> סגר את התיק</a:t>
            </a:r>
          </a:p>
          <a:p>
            <a:endParaRPr lang="he-IL" alt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ביום היישום של ההסכם (ינואר 2016) </a:t>
            </a:r>
            <a:r>
              <a:rPr lang="he-IL" alt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</a:t>
            </a:r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אישרה שאיראן נקטה בצעדים מתחייבים ע"פ </a:t>
            </a:r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ההסכם – הוביל להסרת סנקציות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889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טענה איראנית של </a:t>
            </a:r>
            <a:r>
              <a:rPr lang="en-US" sz="1600" dirty="0"/>
              <a:t>less for less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401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כמה אופציות:</a:t>
            </a:r>
          </a:p>
          <a:p>
            <a:pPr marL="458983" indent="-458983">
              <a:buAutoNum type="arabicPeriod"/>
            </a:pPr>
            <a:r>
              <a:rPr lang="he-IL" sz="1600" dirty="0"/>
              <a:t>הארכת ההסכם הקיים – טיפול בפגות תוקף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משופר למראית עין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חדש?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40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600" dirty="0"/>
              <a:t>האמנה אומצה בעצרת הכללית של האו"ם ונחתמה ביולי 1968 ונכנסה לתוקף ב 1970. </a:t>
            </a:r>
          </a:p>
          <a:p>
            <a:endParaRPr lang="he-IL" sz="1600" dirty="0"/>
          </a:p>
          <a:p>
            <a:r>
              <a:rPr lang="he-IL" sz="1600" dirty="0"/>
              <a:t>במאי </a:t>
            </a:r>
            <a:r>
              <a:rPr lang="he-IL" sz="1600" dirty="0"/>
              <a:t>1995 האמנה הוארכה לנצח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ישראל תמכה בהחלטה על אימוץ ה </a:t>
            </a:r>
            <a:r>
              <a:rPr lang="en-US" sz="1600" dirty="0"/>
              <a:t>NPT</a:t>
            </a:r>
            <a:r>
              <a:rPr lang="he-IL" sz="1600" dirty="0"/>
              <a:t>.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התמונה מטקס החתימה. מימין </a:t>
            </a:r>
            <a:r>
              <a:rPr lang="he-IL" sz="1600" dirty="0" err="1"/>
              <a:t>שה"ח</a:t>
            </a:r>
            <a:r>
              <a:rPr lang="he-IL" sz="1600" dirty="0"/>
              <a:t> הסובייטי </a:t>
            </a:r>
            <a:r>
              <a:rPr lang="he-IL" sz="1600" dirty="0" err="1"/>
              <a:t>גרומיקו</a:t>
            </a:r>
            <a:r>
              <a:rPr lang="he-IL" sz="1600" dirty="0"/>
              <a:t> ומשמאל שגריר ארה"ב תומפסון</a:t>
            </a:r>
            <a:endParaRPr lang="en-US" sz="1600" dirty="0"/>
          </a:p>
          <a:p>
            <a:pPr algn="l" rtl="0"/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95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חלוקת העולם לשתי קבוצות של מדינות – הגרעיניות הן חמש הקבועות </a:t>
            </a:r>
            <a:r>
              <a:rPr lang="he-IL" sz="1600" dirty="0" err="1"/>
              <a:t>המועבי"ט</a:t>
            </a:r>
            <a:r>
              <a:rPr lang="he-IL" sz="1600" dirty="0"/>
              <a:t> (זכות וטו) – נ"ג בבסיס הסדר העולמי</a:t>
            </a:r>
          </a:p>
          <a:p>
            <a:endParaRPr lang="he-IL" sz="1600" dirty="0"/>
          </a:p>
          <a:p>
            <a:r>
              <a:rPr lang="he-IL" sz="1600" dirty="0"/>
              <a:t>איראן חברה באמנה </a:t>
            </a:r>
          </a:p>
          <a:p>
            <a:endParaRPr lang="he-IL" sz="1600" dirty="0"/>
          </a:p>
          <a:p>
            <a:r>
              <a:rPr lang="he-IL" sz="1600" dirty="0"/>
              <a:t>רוסיה ירשה את בריה"מ (לאחר הקריסה </a:t>
            </a:r>
            <a:r>
              <a:rPr lang="he-IL" sz="1600" dirty="0" err="1"/>
              <a:t>ביילרוס</a:t>
            </a:r>
            <a:r>
              <a:rPr lang="he-IL" sz="1600" dirty="0"/>
              <a:t>, אוקראינה וקזחסטן התפרקו מנשקן)</a:t>
            </a:r>
          </a:p>
          <a:p>
            <a:endParaRPr lang="he-IL" sz="1600" dirty="0"/>
          </a:p>
          <a:p>
            <a:r>
              <a:rPr lang="he-IL" sz="1600" dirty="0"/>
              <a:t>הודו ופקיסטן ביצעו ניסויים גרעיניים ב- 1998 (הודו ב 1974)</a:t>
            </a:r>
          </a:p>
          <a:p>
            <a:endParaRPr lang="he-IL" sz="1600" dirty="0"/>
          </a:p>
          <a:p>
            <a:r>
              <a:rPr lang="he-IL" sz="1600" dirty="0" err="1"/>
              <a:t>צפ"ק</a:t>
            </a:r>
            <a:r>
              <a:rPr lang="he-IL" sz="1600" dirty="0"/>
              <a:t> פרשה ב- 2003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53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לאמנה שלוש מטרות (עמודי תווך):</a:t>
            </a:r>
          </a:p>
          <a:p>
            <a:r>
              <a:rPr lang="he-IL" sz="1600" dirty="0"/>
              <a:t>1. מניעת התפוצה של נשק גרעיני ושל טכנולוגיה רלבנטית</a:t>
            </a:r>
          </a:p>
          <a:p>
            <a:r>
              <a:rPr lang="he-IL" sz="1600" dirty="0"/>
              <a:t>2. לקדם את המטרה של פירוק מנשק גרעיני</a:t>
            </a:r>
          </a:p>
          <a:p>
            <a:r>
              <a:rPr lang="he-IL" sz="1600" dirty="0"/>
              <a:t>3. לקדם שת"פ באנרגיה גרעינית לצרכי שלום, בכפוף לפיקוח </a:t>
            </a:r>
            <a:r>
              <a:rPr lang="he-IL" sz="1600" dirty="0" err="1"/>
              <a:t>סבא"א</a:t>
            </a:r>
            <a:r>
              <a:rPr lang="he-IL" sz="1600" dirty="0"/>
              <a:t> (שקיימת מ 1957), שנועד למנוע הסטה של החומרים הגרעיניים לפיתוח נשק גרעיני</a:t>
            </a:r>
          </a:p>
          <a:p>
            <a:endParaRPr lang="he-IL" sz="1600" dirty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13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הנשק ההרסני ביותר שיצרה האנושות – אנשים, נטרול מטרות דוממות ושטחים (</a:t>
            </a:r>
            <a:r>
              <a:rPr lang="he-IL" sz="1600" dirty="0" err="1"/>
              <a:t>צ'רנוביל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1945- השימוש היחיד בנשק גרעיני</a:t>
            </a:r>
            <a:endParaRPr lang="he-IL" sz="1600" dirty="0"/>
          </a:p>
          <a:p>
            <a:r>
              <a:rPr lang="he-IL" sz="1600" dirty="0"/>
              <a:t>הירושימה – 15 </a:t>
            </a:r>
            <a:r>
              <a:rPr lang="he-IL" sz="1600" dirty="0" err="1"/>
              <a:t>קילוטון</a:t>
            </a:r>
            <a:r>
              <a:rPr lang="he-IL" sz="1600" dirty="0"/>
              <a:t> (1000 טון </a:t>
            </a:r>
            <a:r>
              <a:rPr lang="en-US" sz="1600" dirty="0"/>
              <a:t>TNT</a:t>
            </a:r>
            <a:r>
              <a:rPr lang="he-IL" sz="1600" dirty="0"/>
              <a:t>)</a:t>
            </a:r>
          </a:p>
          <a:p>
            <a:r>
              <a:rPr lang="he-IL" sz="1600" dirty="0"/>
              <a:t>נגסקי – 22 </a:t>
            </a:r>
            <a:r>
              <a:rPr lang="he-IL" sz="1600" dirty="0" err="1"/>
              <a:t>קילוטון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כיום יש למעצמות פצצות של </a:t>
            </a:r>
            <a:r>
              <a:rPr lang="he-IL" sz="1600" dirty="0" err="1"/>
              <a:t>מגהטונים</a:t>
            </a:r>
            <a:r>
              <a:rPr lang="he-IL" sz="1600" dirty="0"/>
              <a:t> (</a:t>
            </a:r>
            <a:r>
              <a:rPr lang="he-IL" sz="1600" dirty="0" err="1"/>
              <a:t>מליון</a:t>
            </a:r>
            <a:r>
              <a:rPr lang="he-IL" sz="1600" dirty="0"/>
              <a:t> טון </a:t>
            </a:r>
            <a:r>
              <a:rPr lang="en-US" sz="1600" dirty="0"/>
              <a:t>TNT</a:t>
            </a:r>
            <a:r>
              <a:rPr lang="he-IL" sz="1600" dirty="0"/>
              <a:t>). פצצה אחת כזאת יכולה להרוס עיר שלמה ולהרוג </a:t>
            </a:r>
            <a:r>
              <a:rPr lang="he-IL" sz="1600" dirty="0" err="1"/>
              <a:t>מליונים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בשיא המלחמה הקרה היו לארה"ב ובריה"מ יחד כ 30,000 </a:t>
            </a:r>
            <a:r>
              <a:rPr lang="he-IL" sz="1600" dirty="0" err="1"/>
              <a:t>רש"קים</a:t>
            </a:r>
            <a:r>
              <a:rPr lang="he-IL" sz="1600" dirty="0"/>
              <a:t> גרעיניים. </a:t>
            </a:r>
            <a:r>
              <a:rPr lang="he-IL" sz="1600" dirty="0" err="1"/>
              <a:t>גיום</a:t>
            </a:r>
            <a:r>
              <a:rPr lang="he-IL" sz="1600" dirty="0"/>
              <a:t> כ 6000 כל אחת.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הנשק ההרסני ביותר שיצרה האנושות</a:t>
            </a:r>
          </a:p>
          <a:p>
            <a:endParaRPr lang="he-IL" sz="1600" dirty="0"/>
          </a:p>
          <a:p>
            <a:r>
              <a:rPr lang="he-IL" sz="1600" dirty="0"/>
              <a:t>1945- השימוש היחיד בנשק גרעיני</a:t>
            </a:r>
            <a:endParaRPr lang="he-IL" sz="1600" dirty="0"/>
          </a:p>
          <a:p>
            <a:r>
              <a:rPr lang="he-IL" sz="1600" dirty="0"/>
              <a:t>הירושימה – 10-15 </a:t>
            </a:r>
            <a:r>
              <a:rPr lang="he-IL" sz="1600" dirty="0" err="1"/>
              <a:t>קילוטון</a:t>
            </a:r>
            <a:r>
              <a:rPr lang="he-IL" sz="1600" dirty="0"/>
              <a:t> (1000 טון </a:t>
            </a:r>
            <a:r>
              <a:rPr lang="en-US" sz="1600" dirty="0"/>
              <a:t>TNT</a:t>
            </a:r>
            <a:r>
              <a:rPr lang="he-IL" sz="1600" dirty="0"/>
              <a:t>)</a:t>
            </a:r>
          </a:p>
          <a:p>
            <a:r>
              <a:rPr lang="he-IL" sz="1600" dirty="0"/>
              <a:t>נגסקי – 15-20 </a:t>
            </a:r>
            <a:r>
              <a:rPr lang="he-IL" sz="1600" dirty="0" err="1"/>
              <a:t>קילוטון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כיום יש למעצמות פצצות של מאות </a:t>
            </a:r>
            <a:r>
              <a:rPr lang="he-IL" sz="1600" dirty="0" err="1"/>
              <a:t>מגהטונים</a:t>
            </a:r>
            <a:r>
              <a:rPr lang="he-IL" sz="1600" dirty="0"/>
              <a:t> (</a:t>
            </a:r>
            <a:r>
              <a:rPr lang="he-IL" sz="1600" dirty="0" err="1"/>
              <a:t>מליון</a:t>
            </a:r>
            <a:r>
              <a:rPr lang="he-IL" sz="1600" dirty="0"/>
              <a:t> טון </a:t>
            </a:r>
            <a:r>
              <a:rPr lang="en-US" sz="1600" dirty="0"/>
              <a:t>TNT</a:t>
            </a:r>
            <a:r>
              <a:rPr lang="he-IL" sz="1600" dirty="0"/>
              <a:t>). פצצה אחת כזאת יכולה להרוס עיר שלמה ולהרוג </a:t>
            </a:r>
            <a:r>
              <a:rPr lang="he-IL" sz="1600" dirty="0" err="1"/>
              <a:t>מליונים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בשיא המלחמה הקרה היו לארה"ב ובריה"מ יחד כ 20,000 </a:t>
            </a:r>
            <a:r>
              <a:rPr lang="he-IL" sz="1600" dirty="0" err="1"/>
              <a:t>רש"קים</a:t>
            </a:r>
            <a:r>
              <a:rPr lang="he-IL" sz="1600" dirty="0"/>
              <a:t> גרעיניים. </a:t>
            </a:r>
            <a:r>
              <a:rPr lang="he-IL" sz="1600" dirty="0" err="1"/>
              <a:t>כום</a:t>
            </a:r>
            <a:r>
              <a:rPr lang="he-IL" sz="1600" dirty="0"/>
              <a:t> ירדו לסדר גודל של כ 6000 כל אחת.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למתקן נפץ </a:t>
            </a:r>
            <a:r>
              <a:rPr lang="he-IL" sz="1600" dirty="0" err="1"/>
              <a:t>חנ"מי</a:t>
            </a:r>
            <a:r>
              <a:rPr lang="he-IL" sz="1600" dirty="0"/>
              <a:t> נדרש עיסוק במספר תחומים, ביניהם מכניקה, אלקטרוניקה, מקור ניטרונים</a:t>
            </a:r>
          </a:p>
          <a:p>
            <a:endParaRPr lang="he-IL" sz="1600" dirty="0"/>
          </a:p>
          <a:p>
            <a:r>
              <a:rPr lang="he-IL" sz="1600" dirty="0"/>
              <a:t>ניסויים – עד היום בוצעו כ 2000</a:t>
            </a:r>
          </a:p>
          <a:p>
            <a:r>
              <a:rPr lang="he-IL" sz="1600" dirty="0"/>
              <a:t>נאסרו ב- 1996 עם אימוץ ה- </a:t>
            </a:r>
            <a:r>
              <a:rPr lang="en-US" sz="1600" dirty="0"/>
              <a:t>CTBT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63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27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438045" y="2274921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62B5733-161A-4B22-A065-4AD38791B449}"/>
              </a:ext>
            </a:extLst>
          </p:cNvPr>
          <p:cNvSpPr txBox="1"/>
          <p:nvPr/>
        </p:nvSpPr>
        <p:spPr>
          <a:xfrm>
            <a:off x="8114470" y="5295698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אוקטובר 2019</a:t>
            </a:r>
          </a:p>
        </p:txBody>
      </p:sp>
    </p:spTree>
    <p:extLst>
      <p:ext uri="{BB962C8B-B14F-4D97-AF65-F5344CB8AC3E}">
        <p14:creationId xmlns:p14="http://schemas.microsoft.com/office/powerpoint/2010/main" val="84401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85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2501" y="1959609"/>
            <a:ext cx="9785983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וניטרונים, 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יסוד יכול להתקיים במספר </a:t>
            </a:r>
            <a:r>
              <a:rPr lang="he-IL" sz="22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האיזוטופים הנפוצים של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</a:t>
            </a:r>
            <a: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/>
            </a:r>
            <a:b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</a:b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ו-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בקיע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endParaRPr lang="he-IL" sz="22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</a:t>
            </a:r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האטום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12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כריית אורניום </a:t>
            </a:r>
            <a:r>
              <a:rPr lang="he-IL" sz="1800" b="0" u="none" dirty="0" smtClean="0">
                <a:solidFill>
                  <a:schemeClr val="tx1"/>
                </a:solidFill>
              </a:rPr>
              <a:t>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ייצור </a:t>
            </a:r>
            <a:r>
              <a:rPr lang="he-IL" sz="1800" b="0" u="none" dirty="0">
                <a:solidFill>
                  <a:schemeClr val="tx1"/>
                </a:solidFill>
              </a:rPr>
              <a:t>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>
                <a:solidFill>
                  <a:schemeClr val="tx1"/>
                </a:solidFill>
              </a:rPr>
              <a:t>נשק 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4" action="ppaction://hlinksldjump"/>
              </a:rPr>
              <a:t>PU</a:t>
            </a:r>
            <a:r>
              <a:rPr lang="he-IL" sz="2600" u="none" dirty="0">
                <a:hlinkClick r:id="rId4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5" action="ppaction://hlinksldjump"/>
              </a:rPr>
              <a:t>HEU</a:t>
            </a:r>
            <a:r>
              <a:rPr lang="he-IL" sz="2600" u="none" dirty="0">
                <a:hlinkClick r:id="rId5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cxnSp>
        <p:nvCxnSpPr>
          <p:cNvPr id="30" name="מחבר חץ ישר 46"/>
          <p:cNvCxnSpPr>
            <a:cxnSpLocks noChangeShapeType="1"/>
          </p:cNvCxnSpPr>
          <p:nvPr/>
        </p:nvCxnSpPr>
        <p:spPr bwMode="auto">
          <a:xfrm flipV="1">
            <a:off x="4362451" y="3657602"/>
            <a:ext cx="3105149" cy="64769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81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2646" y="2033898"/>
            <a:ext cx="10027619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נמוכה היא </a:t>
            </a:r>
            <a:r>
              <a:rPr 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52412" y="5315575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37" y="1738594"/>
            <a:ext cx="7084356" cy="398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1" y="1791453"/>
            <a:ext cx="4079631" cy="44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86179"/>
              </p:ext>
            </p:extLst>
          </p:nvPr>
        </p:nvGraphicFramePr>
        <p:xfrm>
          <a:off x="968024" y="2188113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19</a:t>
            </a:fld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824707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5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07" y="319023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764072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856188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אימות השימוש לצרכי שלום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 פיקוח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מטרת הפיקוח -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20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74030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</a:b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(במתקן מוצהר ומפוקח)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 (8 ק"ג),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גבוהה (25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 (75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21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3" action="ppaction://hlinksldjump" highlightClick="1"/>
          </p:cNvPr>
          <p:cNvSpPr/>
          <p:nvPr/>
        </p:nvSpPr>
        <p:spPr>
          <a:xfrm>
            <a:off x="709713" y="5662246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6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76511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1968" y="1975019"/>
            <a:ext cx="10582421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בחומרים גרעיניים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22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Fuel Fab Laboratory</a:t>
              </a: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IR-5000 Reactor</a:t>
              </a: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Tamuz</a:t>
              </a:r>
              <a:r>
                <a:rPr lang="en-US" b="1" dirty="0">
                  <a:solidFill>
                    <a:srgbClr val="000000"/>
                  </a:solidFill>
                </a:rPr>
                <a:t> 2 Reactor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Laser enrichment research &amp; support</a:t>
              </a: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HEU recovery (crash programme)</a:t>
              </a: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Theoretical weaponization activities</a:t>
              </a: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 metal production</a:t>
              </a: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Clandestine isotope irradiation</a:t>
              </a: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R&amp;D        UF4 &amp; UF6 production</a:t>
              </a: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EMIS activities</a:t>
              </a: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Undeclared reprocessing</a:t>
              </a: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– theoretical computations</a:t>
              </a: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Chemical enrichment R&amp;D</a:t>
              </a: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UCL4 production lab</a:t>
              </a: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explosives; neutron initiator</a:t>
              </a: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6954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</a:t>
            </a:r>
            <a:r>
              <a:rPr lang="he-IL" alt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6" y="1856428"/>
            <a:ext cx="7633053" cy="40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7" y="5349877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A6DA076-0808-42C2-85BD-ED226752A578}"/>
              </a:ext>
            </a:extLst>
          </p:cNvPr>
          <p:cNvSpPr txBox="1"/>
          <p:nvPr/>
        </p:nvSpPr>
        <p:spPr>
          <a:xfrm>
            <a:off x="1781478" y="1931801"/>
            <a:ext cx="1234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ה- 50</a:t>
            </a:r>
            <a:endParaRPr lang="he-IL" dirty="0"/>
          </a:p>
        </p:txBody>
      </p:sp>
      <p:cxnSp>
        <p:nvCxnSpPr>
          <p:cNvPr id="31" name="מחבר: מרפקי 30">
            <a:extLst>
              <a:ext uri="{FF2B5EF4-FFF2-40B4-BE49-F238E27FC236}">
                <a16:creationId xmlns:a16="http://schemas.microsoft.com/office/drawing/2014/main" id="{C5AFAAAF-35F9-424A-9715-D44E121CE1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28094" y="3248222"/>
            <a:ext cx="1996663" cy="17139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: מרפקי 34">
            <a:extLst>
              <a:ext uri="{FF2B5EF4-FFF2-40B4-BE49-F238E27FC236}">
                <a16:creationId xmlns:a16="http://schemas.microsoft.com/office/drawing/2014/main" id="{F51B922A-8A45-4A7F-9FD5-3F09CE234F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7750" y="3211092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72FC4C6C-3BE9-484F-9416-F39744930A70}"/>
              </a:ext>
            </a:extLst>
          </p:cNvPr>
          <p:cNvSpPr txBox="1"/>
          <p:nvPr/>
        </p:nvSpPr>
        <p:spPr>
          <a:xfrm>
            <a:off x="3451550" y="1918679"/>
            <a:ext cx="1234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ה- 70</a:t>
            </a:r>
            <a:endParaRPr lang="he-IL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9B9E5D7-9672-456C-AB8E-DE6E9B3D4EED}"/>
              </a:ext>
            </a:extLst>
          </p:cNvPr>
          <p:cNvSpPr txBox="1"/>
          <p:nvPr/>
        </p:nvSpPr>
        <p:spPr>
          <a:xfrm>
            <a:off x="2994712" y="4530101"/>
            <a:ext cx="20796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חששות </a:t>
            </a:r>
            <a:r>
              <a:rPr lang="he-IL" dirty="0" smtClean="0"/>
              <a:t>פרוליפרציה. </a:t>
            </a:r>
            <a:r>
              <a:rPr lang="he-IL" dirty="0"/>
              <a:t>תוכנית אנרגיה גרעינית שאפתנית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4F2E504A-3475-4158-ADC4-49026D6C5ACC}"/>
              </a:ext>
            </a:extLst>
          </p:cNvPr>
          <p:cNvSpPr txBox="1"/>
          <p:nvPr/>
        </p:nvSpPr>
        <p:spPr>
          <a:xfrm>
            <a:off x="1911765" y="4543123"/>
            <a:ext cx="85068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התחלה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F184DF10-FC05-4C81-BBE9-5076EFD763A3}"/>
              </a:ext>
            </a:extLst>
          </p:cNvPr>
          <p:cNvSpPr txBox="1"/>
          <p:nvPr/>
        </p:nvSpPr>
        <p:spPr>
          <a:xfrm>
            <a:off x="7532347" y="1897885"/>
            <a:ext cx="14610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ה- 80</a:t>
            </a:r>
            <a:endParaRPr lang="he-IL" dirty="0"/>
          </a:p>
          <a:p>
            <a:r>
              <a:rPr lang="he-IL" dirty="0"/>
              <a:t>ושנות </a:t>
            </a:r>
            <a:r>
              <a:rPr lang="he-IL" dirty="0" smtClean="0"/>
              <a:t>ה- 90</a:t>
            </a:r>
            <a:endParaRPr lang="he-IL" dirty="0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98625D9F-7581-47E1-B513-2C19D3E2278D}"/>
              </a:ext>
            </a:extLst>
          </p:cNvPr>
          <p:cNvSpPr txBox="1"/>
          <p:nvPr/>
        </p:nvSpPr>
        <p:spPr>
          <a:xfrm>
            <a:off x="5485678" y="1886022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/>
              <a:t>1979</a:t>
            </a:r>
          </a:p>
        </p:txBody>
      </p:sp>
      <p:cxnSp>
        <p:nvCxnSpPr>
          <p:cNvPr id="49" name="מחבר: מרפקי 48">
            <a:extLst>
              <a:ext uri="{FF2B5EF4-FFF2-40B4-BE49-F238E27FC236}">
                <a16:creationId xmlns:a16="http://schemas.microsoft.com/office/drawing/2014/main" id="{6BC0229A-A6B7-4079-A434-BB7F8C32B1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6833" y="3377381"/>
            <a:ext cx="1820429" cy="27312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C0A3C8B0-325C-4490-8093-12C406FFBD60}"/>
              </a:ext>
            </a:extLst>
          </p:cNvPr>
          <p:cNvSpPr txBox="1"/>
          <p:nvPr/>
        </p:nvSpPr>
        <p:spPr>
          <a:xfrm>
            <a:off x="7190072" y="4562606"/>
            <a:ext cx="265766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עיסוק במעגל הדלק</a:t>
            </a:r>
          </a:p>
          <a:p>
            <a:r>
              <a:rPr lang="he-IL" dirty="0"/>
              <a:t>חששות </a:t>
            </a:r>
            <a:r>
              <a:rPr lang="he-IL" dirty="0" smtClean="0"/>
              <a:t>פרוליפרציה</a:t>
            </a:r>
            <a:endParaRPr lang="he-IL" dirty="0"/>
          </a:p>
          <a:p>
            <a:r>
              <a:rPr lang="he-IL" dirty="0"/>
              <a:t>החל מאמצע שנות </a:t>
            </a:r>
            <a:r>
              <a:rPr lang="he-IL" dirty="0" smtClean="0"/>
              <a:t>ה- 90</a:t>
            </a:r>
            <a:endParaRPr lang="he-IL" dirty="0"/>
          </a:p>
        </p:txBody>
      </p:sp>
      <p:cxnSp>
        <p:nvCxnSpPr>
          <p:cNvPr id="34" name="מחבר: מרפקי 33">
            <a:extLst>
              <a:ext uri="{FF2B5EF4-FFF2-40B4-BE49-F238E27FC236}">
                <a16:creationId xmlns:a16="http://schemas.microsoft.com/office/drawing/2014/main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4419" y="3244145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990B4570-3BFE-4013-B252-1BE83CA66CBD}"/>
              </a:ext>
            </a:extLst>
          </p:cNvPr>
          <p:cNvSpPr txBox="1"/>
          <p:nvPr/>
        </p:nvSpPr>
        <p:spPr>
          <a:xfrm>
            <a:off x="5181599" y="4541605"/>
            <a:ext cx="17754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ביטול לכאורה של</a:t>
            </a:r>
          </a:p>
          <a:p>
            <a:r>
              <a:rPr lang="he-IL" dirty="0" err="1"/>
              <a:t>תוכנית</a:t>
            </a:r>
            <a:r>
              <a:rPr lang="he-IL" dirty="0"/>
              <a:t> </a:t>
            </a:r>
            <a:r>
              <a:rPr lang="he-IL" dirty="0" smtClean="0"/>
              <a:t>הגרעין עקב ההפיכה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31163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4139" y="3053455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סודי </a:t>
            </a:r>
            <a:r>
              <a:rPr lang="he-IL" dirty="0" err="1"/>
              <a:t>בנתנז</a:t>
            </a:r>
            <a:r>
              <a:rPr lang="he-IL" dirty="0"/>
              <a:t> על ידי ארגון </a:t>
            </a:r>
            <a:r>
              <a:rPr lang="he-IL" dirty="0" smtClean="0"/>
              <a:t>אופוזיציה </a:t>
            </a:r>
            <a:r>
              <a:rPr lang="he-IL" dirty="0"/>
              <a:t>גולה.</a:t>
            </a:r>
          </a:p>
          <a:p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r>
              <a:rPr lang="he-IL" dirty="0"/>
              <a:t>.</a:t>
            </a:r>
          </a:p>
          <a:p>
            <a:r>
              <a:rPr lang="he-IL" dirty="0"/>
              <a:t>התחלת מאמצים דיפלומטיים ומעורבות מועצת הנגידים.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2002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433975" y="1921261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2007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2009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296710" y="4176529"/>
            <a:ext cx="180319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הערכת </a:t>
            </a:r>
            <a:r>
              <a:rPr lang="he-IL" dirty="0" smtClean="0"/>
              <a:t>מודיעין אמריקאית </a:t>
            </a:r>
            <a:r>
              <a:rPr lang="en-US" dirty="0" smtClean="0"/>
              <a:t>NIE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 תוכנית הגרעין הופסקה ב-2003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6263083" y="4176529"/>
            <a:ext cx="270507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העשרה שני סודי </a:t>
            </a:r>
            <a:r>
              <a:rPr lang="he-IL" dirty="0" smtClean="0"/>
              <a:t>בקום (</a:t>
            </a:r>
            <a:r>
              <a:rPr lang="he-IL" dirty="0" err="1" smtClean="0"/>
              <a:t>פורדו</a:t>
            </a:r>
            <a:r>
              <a:rPr lang="he-IL" dirty="0" smtClean="0"/>
              <a:t>). 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חידוש מאמצים </a:t>
            </a:r>
            <a:r>
              <a:rPr lang="he-IL" dirty="0"/>
              <a:t>דיפלומטיים</a:t>
            </a:r>
          </a:p>
          <a:p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132277" y="4165194"/>
            <a:ext cx="1964303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דו"ח </a:t>
            </a:r>
            <a:r>
              <a:rPr lang="en-US" dirty="0" smtClean="0"/>
              <a:t>PMD</a:t>
            </a:r>
            <a:r>
              <a:rPr lang="he-IL" dirty="0" smtClean="0"/>
              <a:t> של </a:t>
            </a:r>
            <a:r>
              <a:rPr lang="he-IL" dirty="0" err="1" smtClean="0"/>
              <a:t>סבא"א</a:t>
            </a:r>
            <a:r>
              <a:rPr lang="he-IL" dirty="0" smtClean="0"/>
              <a:t> </a:t>
            </a:r>
            <a:r>
              <a:rPr lang="he-IL" dirty="0"/>
              <a:t>על </a:t>
            </a:r>
            <a:r>
              <a:rPr lang="he-IL" dirty="0" err="1"/>
              <a:t>מימדים</a:t>
            </a:r>
            <a:r>
              <a:rPr lang="he-IL" dirty="0"/>
              <a:t> צבאיים אפשריים בתוכנית הגרעין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82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96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8" y="5623873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997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517938" y="4177489"/>
            <a:ext cx="230378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משא ומתן </a:t>
            </a:r>
            <a:r>
              <a:rPr lang="he-IL" dirty="0" err="1"/>
              <a:t>מולטיליטרלי</a:t>
            </a:r>
            <a:r>
              <a:rPr lang="he-IL" dirty="0"/>
              <a:t> על תוכנית הגרעין של </a:t>
            </a:r>
            <a:r>
              <a:rPr lang="he-IL" dirty="0" smtClean="0"/>
              <a:t>איראן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2003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098179" y="1910748"/>
            <a:ext cx="139228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אוקטובר 2003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2013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077917" y="4197403"/>
            <a:ext cx="227599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הסכם בין איראן לצרפת גרמניה </a:t>
            </a:r>
            <a:r>
              <a:rPr lang="he-IL" dirty="0" smtClean="0"/>
              <a:t>ובריטניה:  </a:t>
            </a:r>
            <a:r>
              <a:rPr lang="he-IL" dirty="0"/>
              <a:t>השעיה זמנית של התוכנית האיראנית </a:t>
            </a:r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6682154" y="4150623"/>
            <a:ext cx="24686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השעיית ההסכם ע"י איראן.</a:t>
            </a:r>
          </a:p>
          <a:p>
            <a:r>
              <a:rPr lang="he-IL" dirty="0" smtClean="0"/>
              <a:t>אימוץ 6 החלטות </a:t>
            </a:r>
            <a:r>
              <a:rPr lang="he-IL" dirty="0" err="1" smtClean="0"/>
              <a:t>מועבי"ט</a:t>
            </a:r>
            <a:r>
              <a:rPr lang="he-IL" dirty="0" smtClean="0"/>
              <a:t> נגד איראן והטלת סנקציות</a:t>
            </a:r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370465" y="4165194"/>
            <a:ext cx="172611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בחירת </a:t>
            </a:r>
            <a:r>
              <a:rPr lang="he-IL" dirty="0" err="1"/>
              <a:t>רוחאני</a:t>
            </a:r>
            <a:r>
              <a:rPr lang="he-IL" dirty="0"/>
              <a:t>.</a:t>
            </a:r>
          </a:p>
          <a:p>
            <a:pPr algn="just"/>
            <a:r>
              <a:rPr lang="he-IL" dirty="0" smtClean="0"/>
              <a:t>הסכם </a:t>
            </a:r>
            <a:r>
              <a:rPr lang="he-IL" dirty="0"/>
              <a:t>זמני </a:t>
            </a:r>
            <a:r>
              <a:rPr lang="en-US" dirty="0" smtClean="0"/>
              <a:t>JPA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הקפאה לצורך משא </a:t>
            </a:r>
            <a:r>
              <a:rPr lang="he-IL" dirty="0" smtClean="0"/>
              <a:t>ומתן על הסכם כולל</a:t>
            </a:r>
            <a:endParaRPr lang="he-IL" dirty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784125" y="1970245"/>
            <a:ext cx="123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מו"מ לסירוגין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30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97624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2015 (159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עמודים, 5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נספחים)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2016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4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77626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954136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(20.7.2015) אימצה את ההסכם (בתוקף עד 18 אוקטובר 2025 = סגירת התיק האיראני)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958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24" y="1787249"/>
            <a:ext cx="10711444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מותר ע"פ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, מו"פ העשרה)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ע"י 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395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התכנית ערב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933925"/>
            <a:ext cx="10130028" cy="57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כ- 20,000 צנטריפוגות פעילות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97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בזמן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תמורת הסרה חלקית והדרגתית 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עשור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הסנקציות (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האיראני, כולל לגיטימציה להעשרה 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238633"/>
            <a:ext cx="11641015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עיקריות של איראן </a:t>
            </a: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ע"פ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ההסכם</a:t>
            </a:r>
            <a:endParaRPr lang="en-US" altLang="he-IL" sz="5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34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89188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5060 (</a:t>
                      </a:r>
                      <a:r>
                        <a:rPr lang="en-US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צנטריפוגות, ללא הכנסת אורניום למתקן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צנטריפוגות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והוצאת הליבה הקיימת ושינוי התכנון של הכור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הפרדה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יישום, ובהמשך אשרור, פרוטוקול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נוסף, הגברת נוכחות פקחים, שימוש בטכנולוגיות מתקדמות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מוגבל בזמן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לאחריו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נורמליזציה,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כולל לגיטימציה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להעשרה (בכל היקף)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מאפשר מו"פ על צנטריפוגות מתקדמות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אינו מגדיר בצורה טובה פיקוח על יכולות נשק ודואליות (ואינו מטפל ביכולות שיוריות מהעבר)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עוסק רק בגרעין (לא טק"ק, טרור, וחתרנות אזורית)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8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43482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77" y="2192067"/>
            <a:ext cx="10465204" cy="47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כערבה לאימות ההסכם החל מה </a:t>
            </a:r>
            <a:r>
              <a:rPr lang="en-US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endParaRPr lang="he-IL" sz="24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מפת דרכים להבהרת נושאים פתוחים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2015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דו"ח 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שני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שהוביל ל"סגירת" תיק תכנית הנשק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ביום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היישום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על עמידה במחויבויות הוביל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להסרת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</a:t>
            </a:r>
            <a:endParaRPr lang="he-IL" alt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</a:t>
            </a:r>
            <a:r>
              <a:rPr lang="he-IL" altLang="he-IL" sz="24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בעקבות אישור </a:t>
            </a:r>
            <a:r>
              <a:rPr lang="he-IL" altLang="he-IL" sz="24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  יוסרו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4" y="1742428"/>
            <a:ext cx="2730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7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255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עדכני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05208"/>
            <a:ext cx="102778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ב- 8 במאי 2018 והטילה מחדש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</a:t>
            </a:r>
            <a: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כמות חומר מועשר, רמת העשרה, מו"פ העשרה, מספר צנטריפוגות </a:t>
            </a:r>
            <a:r>
              <a:rPr lang="he-IL" altLang="he-IL" sz="26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פרוטוקול נוסף?, </a:t>
            </a:r>
            <a:r>
              <a:rPr lang="en-US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XXX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היעדר תגובה לנסיגה האיראנית</a:t>
            </a: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חקירת 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 יהיה מנכ"ל </a:t>
            </a:r>
            <a:r>
              <a:rPr lang="he-IL" sz="28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הסכם "משופר"?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8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276304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417003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D03C7C0D-675C-4EA2-836E-C7BAF73F11BF}"/>
              </a:ext>
            </a:extLst>
          </p:cNvPr>
          <p:cNvSpPr txBox="1">
            <a:spLocks/>
          </p:cNvSpPr>
          <p:nvPr/>
        </p:nvSpPr>
        <p:spPr>
          <a:xfrm>
            <a:off x="1685219" y="1260801"/>
            <a:ext cx="8585548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1970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2B41998-D4FD-4D0B-AEE5-374A1980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9" y="2190430"/>
            <a:ext cx="5376305" cy="30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" y="52104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45086" y="839887"/>
            <a:ext cx="11160369" cy="990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 NPT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450134"/>
            <a:ext cx="2743200" cy="365125"/>
          </a:xfrm>
        </p:spPr>
        <p:txBody>
          <a:bodyPr/>
          <a:lstStyle/>
          <a:p>
            <a:pPr>
              <a:defRPr/>
            </a:pPr>
            <a:fld id="{D0B4EB17-195B-4C81-B833-2D6A06FED587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80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857676"/>
            <a:ext cx="1471596" cy="2638124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756029" y="2002054"/>
            <a:ext cx="1414914" cy="2569945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פירוק מנשק גרעיני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1465471" y="1925856"/>
            <a:ext cx="3198212" cy="2540266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זכות לשימוש בגרעין לצרכי שלום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857629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 flipH="1">
            <a:off x="3048001" y="4466122"/>
            <a:ext cx="16576" cy="63927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/>
              <a:t>סבא"א</a:t>
            </a:r>
            <a:endParaRPr lang="he-IL" b="1" dirty="0"/>
          </a:p>
          <a:p>
            <a:pPr algn="ctr" eaLnBrk="1" hangingPunct="1"/>
            <a:r>
              <a:rPr lang="he-IL" b="1" dirty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בלתי קונבנציונלי השייך למשפחת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ביולוגי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גבוהים (הירושימה 15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קילוטון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7" y="847117"/>
            <a:ext cx="7537939" cy="53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4496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גרעיני, מתקן הפרדה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הפגנת יכולת (ניסוי גרעיני)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3012</Words>
  <Application>Microsoft Office PowerPoint</Application>
  <PresentationFormat>Widescreen</PresentationFormat>
  <Paragraphs>689</Paragraphs>
  <Slides>38</Slides>
  <Notes>38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David</vt:lpstr>
      <vt:lpstr>Levenim MT</vt:lpstr>
      <vt:lpstr>Modern</vt:lpstr>
      <vt:lpstr>Tahoma</vt:lpstr>
      <vt:lpstr>Times New Roman</vt:lpstr>
      <vt:lpstr>ערכת נושא Office</vt:lpstr>
      <vt:lpstr>הסכם הגרעין עם איראן</vt:lpstr>
      <vt:lpstr>סוגיות בתחום המדיני הגלובלי</vt:lpstr>
      <vt:lpstr>מרכיבי הסדר העולמי הגרעיני</vt:lpstr>
      <vt:lpstr>PowerPoint Presentation</vt:lpstr>
      <vt:lpstr>האמנה למניעת הפצה של נשק גרעיני -   NPT</vt:lpstr>
      <vt:lpstr>עמודי התווך של משטר ה- NPT</vt:lpstr>
      <vt:lpstr>מה זה נשק גרעיני</vt:lpstr>
      <vt:lpstr>PowerPoint Presentation</vt:lpstr>
      <vt:lpstr>נתיבים לפיתוח נשק גרעיני</vt:lpstr>
      <vt:lpstr>פיסיקה גרעינית בשקף</vt:lpstr>
      <vt:lpstr>ביקוע האטום</vt:lpstr>
      <vt:lpstr>PowerPoint Presentation</vt:lpstr>
      <vt:lpstr>הבעיה המרכזית</vt:lpstr>
      <vt:lpstr>איך מעשירים אורניום</vt:lpstr>
      <vt:lpstr>איך מייצרים פלוטוניום</vt:lpstr>
      <vt:lpstr>מרכיבי הסדר העולמי הגרעיני</vt:lpstr>
      <vt:lpstr>סבא"א</vt:lpstr>
      <vt:lpstr>מהי סבא"א</vt:lpstr>
      <vt:lpstr>PowerPoint Presentation</vt:lpstr>
      <vt:lpstr>מהו פיקוח סבא"א</vt:lpstr>
      <vt:lpstr>PowerPoint Presentation</vt:lpstr>
      <vt:lpstr>מגבלות פיקוח סבא"א</vt:lpstr>
      <vt:lpstr>PowerPoint Presentation</vt:lpstr>
      <vt:lpstr>PowerPoint Presentation</vt:lpstr>
      <vt:lpstr>הסכם הגרעין עם איראן</vt:lpstr>
      <vt:lpstr>רקע – תוכנית הגרעין של איראן</vt:lpstr>
      <vt:lpstr>רקע – תוכנית הגרעין של איראן</vt:lpstr>
      <vt:lpstr>נקודות ציון בדרך להסכם גרעין</vt:lpstr>
      <vt:lpstr>הסכם הגרעין עם איראן (1/2)</vt:lpstr>
      <vt:lpstr>הסכם הגרעין עם איראן (2/2)</vt:lpstr>
      <vt:lpstr>מטרת ההסכם</vt:lpstr>
      <vt:lpstr>סטטוס התכנית ערב ההסכם</vt:lpstr>
      <vt:lpstr>מהות העסקה</vt:lpstr>
      <vt:lpstr>מחויבויות עיקריות של איראן ע"פ ההסכם</vt:lpstr>
      <vt:lpstr>מגבלות ההסכם</vt:lpstr>
      <vt:lpstr>סבא"א והסכם הגרעין</vt:lpstr>
      <vt:lpstr>סטטוס עדכני</vt:lpstr>
      <vt:lpstr>לאן פנינו?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ענת חן</dc:creator>
  <cp:lastModifiedBy>u26632</cp:lastModifiedBy>
  <cp:revision>227</cp:revision>
  <cp:lastPrinted>2019-10-27T05:46:47Z</cp:lastPrinted>
  <dcterms:created xsi:type="dcterms:W3CDTF">2019-10-24T09:12:25Z</dcterms:created>
  <dcterms:modified xsi:type="dcterms:W3CDTF">2019-10-27T05:49:01Z</dcterms:modified>
</cp:coreProperties>
</file>