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424" r:id="rId3"/>
    <p:sldId id="434" r:id="rId4"/>
    <p:sldId id="448" r:id="rId5"/>
    <p:sldId id="445" r:id="rId6"/>
    <p:sldId id="436" r:id="rId7"/>
    <p:sldId id="437" r:id="rId8"/>
    <p:sldId id="438" r:id="rId9"/>
    <p:sldId id="449" r:id="rId10"/>
    <p:sldId id="461" r:id="rId11"/>
    <p:sldId id="439" r:id="rId12"/>
    <p:sldId id="441" r:id="rId13"/>
    <p:sldId id="435" r:id="rId14"/>
    <p:sldId id="440" r:id="rId15"/>
    <p:sldId id="446" r:id="rId16"/>
    <p:sldId id="463" r:id="rId17"/>
    <p:sldId id="442" r:id="rId18"/>
    <p:sldId id="444" r:id="rId19"/>
    <p:sldId id="443" r:id="rId20"/>
    <p:sldId id="447" r:id="rId21"/>
    <p:sldId id="460" r:id="rId22"/>
    <p:sldId id="462" r:id="rId23"/>
    <p:sldId id="433" r:id="rId24"/>
    <p:sldId id="451" r:id="rId25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1"/>
    <a:srgbClr val="4E514A"/>
    <a:srgbClr val="0D0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71" autoAdjust="0"/>
  </p:normalViewPr>
  <p:slideViewPr>
    <p:cSldViewPr snapToGrid="0">
      <p:cViewPr>
        <p:scale>
          <a:sx n="81" d="100"/>
          <a:sy n="81" d="100"/>
        </p:scale>
        <p:origin x="-300" y="34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884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/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172 </a:t>
          </a:r>
          <a:r>
            <a:rPr lang="he-IL" sz="2600" dirty="0"/>
            <a:t>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הסכמי פיקוח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פעילויות טכניות שמטרתן </a:t>
          </a:r>
          <a:r>
            <a:rPr 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rPr>
            <a:t>אימות השימוש לצרכי שלום </a:t>
          </a:r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בחומרים גרעיניים בפעילויות מעגל דלק של מדינה</a:t>
          </a:r>
          <a:endParaRPr lang="en-US" sz="24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במקרה של הפרה, או חוסר יכול לאמת היעדר הסטה, ניתן לדווח </a:t>
          </a:r>
          <a:r>
            <a:rPr lang="he-IL" sz="24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למועבי"ט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מטרה: גילוי בזמן של הסטות של "כמויות משמעותיות" (</a:t>
          </a:r>
          <a:r>
            <a:rPr lang="en-US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SQ</a:t>
          </a:r>
          <a:r>
            <a:rPr lang="he-IL" sz="2400" dirty="0" smtClean="0">
              <a:latin typeface="Levenim MT" panose="02010502060101010101" pitchFamily="2" charset="-79"/>
              <a:cs typeface="Levenim MT" panose="02010502060101010101" pitchFamily="2" charset="-79"/>
            </a:rPr>
            <a:t>) של חומרים גרעיניים לצרכים צבאיים</a:t>
          </a:r>
          <a:endParaRPr lang="en-US" sz="24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54" y="41954"/>
        <a:ext cx="9945264" cy="775523"/>
      </dsp:txXfrm>
    </dsp:sp>
    <dsp:sp modelId="{AA1763CF-0535-4EB5-9F1B-E5921ACD9EC9}">
      <dsp:nvSpPr>
        <dsp:cNvPr id="0" name=""/>
        <dsp:cNvSpPr/>
      </dsp:nvSpPr>
      <dsp:spPr>
        <a:xfrm>
          <a:off x="0" y="860780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780"/>
        <a:ext cx="10029172" cy="70671"/>
      </dsp:txXfrm>
    </dsp:sp>
    <dsp:sp modelId="{9ED5C7C1-1684-4CCC-AA68-FD07DB5C8330}">
      <dsp:nvSpPr>
        <dsp:cNvPr id="0" name=""/>
        <dsp:cNvSpPr/>
      </dsp:nvSpPr>
      <dsp:spPr>
        <a:xfrm>
          <a:off x="0" y="915861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/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54" y="957815"/>
        <a:ext cx="9945264" cy="775523"/>
      </dsp:txXfrm>
    </dsp:sp>
    <dsp:sp modelId="{955B07DF-8AE3-429B-9B0F-E0CFCA63BBB9}">
      <dsp:nvSpPr>
        <dsp:cNvPr id="0" name=""/>
        <dsp:cNvSpPr/>
      </dsp:nvSpPr>
      <dsp:spPr>
        <a:xfrm>
          <a:off x="0" y="1790882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82"/>
        <a:ext cx="10029172" cy="70671"/>
      </dsp:txXfrm>
    </dsp:sp>
    <dsp:sp modelId="{5E754A90-AE2C-45F2-9786-EB090328BFCB}">
      <dsp:nvSpPr>
        <dsp:cNvPr id="0" name=""/>
        <dsp:cNvSpPr/>
      </dsp:nvSpPr>
      <dsp:spPr>
        <a:xfrm>
          <a:off x="0" y="1807468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954" y="1849422"/>
        <a:ext cx="9945264" cy="775523"/>
      </dsp:txXfrm>
    </dsp:sp>
    <dsp:sp modelId="{6346255E-E10B-44B1-8530-A632091AE487}">
      <dsp:nvSpPr>
        <dsp:cNvPr id="0" name=""/>
        <dsp:cNvSpPr/>
      </dsp:nvSpPr>
      <dsp:spPr>
        <a:xfrm>
          <a:off x="0" y="2726054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172 </a:t>
          </a:r>
          <a:r>
            <a:rPr lang="he-IL" sz="2600" kern="1200" dirty="0"/>
            <a:t>מדינות חברות (ללא חובת קבלת פיקוח מקיף)</a:t>
          </a:r>
          <a:endParaRPr lang="en-US" sz="2600" kern="1200" dirty="0"/>
        </a:p>
      </dsp:txBody>
      <dsp:txXfrm>
        <a:off x="41954" y="2768008"/>
        <a:ext cx="9945264" cy="775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6196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פעילויות טכניות שמטרתן </a:t>
          </a:r>
          <a:r>
            <a:rPr lang="he-IL" sz="2400" b="1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אימות השימוש לצרכי שלום </a:t>
          </a: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בחומרים גרעיניים בפעילויות מעגל דלק של מדינה</a:t>
          </a:r>
          <a:endParaRPr lang="en-US" sz="2400" kern="1200" dirty="0"/>
        </a:p>
      </dsp:txBody>
      <dsp:txXfrm>
        <a:off x="42077" y="42077"/>
        <a:ext cx="9945018" cy="777806"/>
      </dsp:txXfrm>
    </dsp:sp>
    <dsp:sp modelId="{AA1763CF-0535-4EB5-9F1B-E5921ACD9EC9}">
      <dsp:nvSpPr>
        <dsp:cNvPr id="0" name=""/>
        <dsp:cNvSpPr/>
      </dsp:nvSpPr>
      <dsp:spPr>
        <a:xfrm>
          <a:off x="0" y="862996"/>
          <a:ext cx="10029172" cy="6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2996"/>
        <a:ext cx="10029172" cy="66304"/>
      </dsp:txXfrm>
    </dsp:sp>
    <dsp:sp modelId="{9ED5C7C1-1684-4CCC-AA68-FD07DB5C8330}">
      <dsp:nvSpPr>
        <dsp:cNvPr id="0" name=""/>
        <dsp:cNvSpPr/>
      </dsp:nvSpPr>
      <dsp:spPr>
        <a:xfrm>
          <a:off x="0" y="914674"/>
          <a:ext cx="10029172" cy="86196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הסכמי פיקוח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2077" y="956751"/>
        <a:ext cx="9945018" cy="777806"/>
      </dsp:txXfrm>
    </dsp:sp>
    <dsp:sp modelId="{955B07DF-8AE3-429B-9B0F-E0CFCA63BBB9}">
      <dsp:nvSpPr>
        <dsp:cNvPr id="0" name=""/>
        <dsp:cNvSpPr/>
      </dsp:nvSpPr>
      <dsp:spPr>
        <a:xfrm>
          <a:off x="0" y="1791262"/>
          <a:ext cx="10029172" cy="6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1262"/>
        <a:ext cx="10029172" cy="66304"/>
      </dsp:txXfrm>
    </dsp:sp>
    <dsp:sp modelId="{5E754A90-AE2C-45F2-9786-EB090328BFCB}">
      <dsp:nvSpPr>
        <dsp:cNvPr id="0" name=""/>
        <dsp:cNvSpPr/>
      </dsp:nvSpPr>
      <dsp:spPr>
        <a:xfrm>
          <a:off x="0" y="1804118"/>
          <a:ext cx="10029172" cy="86196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מטרה: גילוי בזמן של הסטות של "כמויות משמעותיות" (</a:t>
          </a:r>
          <a:r>
            <a:rPr lang="en-US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SQ</a:t>
          </a: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) של חומרים גרעיניים לצרכים צבאיים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2077" y="1846195"/>
        <a:ext cx="9945018" cy="777806"/>
      </dsp:txXfrm>
    </dsp:sp>
    <dsp:sp modelId="{6346255E-E10B-44B1-8530-A632091AE487}">
      <dsp:nvSpPr>
        <dsp:cNvPr id="0" name=""/>
        <dsp:cNvSpPr/>
      </dsp:nvSpPr>
      <dsp:spPr>
        <a:xfrm>
          <a:off x="0" y="2724283"/>
          <a:ext cx="10029172" cy="86196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במקרה של הפרה, או חוסר יכול לאמת היעדר הסטה, ניתן לדווח </a:t>
          </a:r>
          <a:r>
            <a:rPr lang="he-IL" sz="240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למועבי"ט</a:t>
          </a:r>
          <a:endParaRPr lang="en-US" sz="24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42077" y="2766360"/>
        <a:ext cx="9945018" cy="77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כ'/חשון/תשפ"א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כ'/חשון/תשפ"א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796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2:35 דקות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121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478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1:33 דקות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854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5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962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040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22263" y="122078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r>
              <a:rPr lang="he-IL" sz="1600" dirty="0" smtClean="0"/>
              <a:t>לא בלעדי לתחום הגרעין.</a:t>
            </a:r>
          </a:p>
          <a:p>
            <a:r>
              <a:rPr lang="he-IL" sz="1600" dirty="0" smtClean="0"/>
              <a:t>לאחרונה – פרויקט דיוק הטילים של החיזבאללה</a:t>
            </a:r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040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אובמה, סרקוזי ובראון</a:t>
            </a:r>
          </a:p>
          <a:p>
            <a:r>
              <a:rPr lang="he-IL" sz="1800" dirty="0"/>
              <a:t>1:48 דקות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413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מתחיל בעברית ועובר לאנגלית</a:t>
            </a:r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129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הרקע:</a:t>
            </a:r>
          </a:p>
          <a:p>
            <a:r>
              <a:rPr lang="he-IL" sz="1800" dirty="0" smtClean="0"/>
              <a:t>חשיפת ארכיון הגרעין. </a:t>
            </a:r>
            <a:r>
              <a:rPr lang="he-IL" sz="1800" dirty="0" err="1" smtClean="0"/>
              <a:t>ראה"מ</a:t>
            </a:r>
            <a:r>
              <a:rPr lang="he-IL" sz="1800" dirty="0" smtClean="0"/>
              <a:t> מזכיר בתחילת דבר וממשיך משם לספר מה קרה עם זה, וכן חושף אתר חדש</a:t>
            </a:r>
            <a:endParaRPr lang="he-IL" sz="1800" dirty="0"/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51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2696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6677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6245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3:33 דקות</a:t>
            </a:r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1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34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חלוקת העולם לשתי קבוצות של </a:t>
            </a:r>
            <a:r>
              <a:rPr lang="he-IL" sz="1800" dirty="0" smtClean="0"/>
              <a:t>מדינות</a:t>
            </a:r>
          </a:p>
          <a:p>
            <a:r>
              <a:rPr lang="he-IL" sz="1800" dirty="0" smtClean="0"/>
              <a:t>הגרעיניות </a:t>
            </a:r>
            <a:r>
              <a:rPr lang="he-IL" sz="1800" dirty="0"/>
              <a:t>הן חמש החברות הקבועות </a:t>
            </a:r>
            <a:r>
              <a:rPr lang="he-IL" sz="1800" dirty="0" err="1"/>
              <a:t>ב</a:t>
            </a:r>
            <a:r>
              <a:rPr lang="he-IL" sz="1800" dirty="0" err="1" smtClean="0"/>
              <a:t>מועבי"ט</a:t>
            </a:r>
            <a:r>
              <a:rPr lang="he-IL" sz="1800" dirty="0" smtClean="0"/>
              <a:t> </a:t>
            </a:r>
            <a:r>
              <a:rPr lang="he-IL" sz="1800" dirty="0"/>
              <a:t>(זכות וטו</a:t>
            </a:r>
            <a:r>
              <a:rPr lang="he-IL" sz="1800" dirty="0" smtClean="0"/>
              <a:t>)</a:t>
            </a:r>
            <a:endParaRPr lang="he-IL" sz="1800" u="sng" dirty="0"/>
          </a:p>
          <a:p>
            <a:endParaRPr lang="he-IL" sz="1800" dirty="0"/>
          </a:p>
          <a:p>
            <a:r>
              <a:rPr lang="he-IL" sz="1800" dirty="0"/>
              <a:t>רוסיה ירשה את בריה"מ (לאחר הקריסה </a:t>
            </a:r>
            <a:r>
              <a:rPr lang="he-IL" sz="1800" dirty="0" err="1"/>
              <a:t>ביילרוס</a:t>
            </a:r>
            <a:r>
              <a:rPr lang="he-IL" sz="1800" dirty="0"/>
              <a:t>, אוקראינה וקזחסטן התפרקו מנשקן)</a:t>
            </a:r>
          </a:p>
          <a:p>
            <a:endParaRPr lang="he-IL" sz="1800" dirty="0"/>
          </a:p>
          <a:p>
            <a:r>
              <a:rPr lang="he-IL" sz="1800" dirty="0" smtClean="0"/>
              <a:t>הודו </a:t>
            </a:r>
            <a:r>
              <a:rPr lang="he-IL" sz="1800" dirty="0"/>
              <a:t>ופקיסטן ביצעו ניסויים גרעיניים ב- 1998 (הודו ב 1974)</a:t>
            </a:r>
          </a:p>
          <a:p>
            <a:endParaRPr lang="he-IL" sz="1800" dirty="0"/>
          </a:p>
          <a:p>
            <a:r>
              <a:rPr lang="he-IL" sz="1800" dirty="0" err="1"/>
              <a:t>צפ"ק</a:t>
            </a:r>
            <a:r>
              <a:rPr lang="he-IL" sz="1800" dirty="0"/>
              <a:t> פרשה ב- 2003 (סעיף 10 באמנה)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9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097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923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43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61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/>
              <a:t>3:04 דקות</a:t>
            </a:r>
          </a:p>
          <a:p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34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6700" y="1239838"/>
            <a:ext cx="5949950" cy="33480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648200"/>
          </a:xfrm>
        </p:spPr>
        <p:txBody>
          <a:bodyPr/>
          <a:lstStyle/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51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07 נובמבר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av/world-1564888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RQEyH_sna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youtu.be/ZObrRvpRJv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SavgP0DgMl8" TargetMode="External"/><Relationship Id="rId4" Type="http://schemas.openxmlformats.org/officeDocument/2006/relationships/hyperlink" Target="https://youtu.be/ZRQEyH_sna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lZX-ULWD8VI" TargetMode="External"/><Relationship Id="rId4" Type="http://schemas.openxmlformats.org/officeDocument/2006/relationships/hyperlink" Target="https://youtu.be/ZRQEyH_sna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ea.org/sites/default/files/styles/width_555px_6_units_16_9/public/final.00_01_18_12.still001.jpg?itok=PCMIHzN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youtu.be/03JdbYggUT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56CeEN9m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xmlns="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286000" y="3186213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המאמצים </a:t>
            </a:r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המדיניים </a:t>
            </a:r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לבלימת תכנית הגרעין של איראן</a:t>
            </a:r>
            <a:endParaRPr lang="he-IL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9050390" y="5466982"/>
            <a:ext cx="2130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 smtClean="0"/>
              <a:t>נובמבר 2020</a:t>
            </a:r>
            <a:endParaRPr lang="he-IL" sz="2200" b="1" dirty="0"/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דו"ח ה 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של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(נובמבר 2011)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195" y="2177364"/>
            <a:ext cx="10515600" cy="43605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www.bbc.com/news/av/world-15648883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98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7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222470"/>
              </p:ext>
            </p:extLst>
          </p:nvPr>
        </p:nvGraphicFramePr>
        <p:xfrm>
          <a:off x="993782" y="2136597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21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youtu.be/ZRQEyH_snaY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26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מגבלות פיקוח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29250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חומרים גרעיניים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מוצהר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מגבלות מנדט (פיקוח על פעילות נשק)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(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בורד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– גוף פוליטי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34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והסכם הגרעין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35193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איפשרה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את התנעת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ההסכם:</a:t>
            </a:r>
          </a:p>
          <a:p>
            <a:pPr marL="1371600" lvl="2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דו"ח </a:t>
            </a:r>
            <a:r>
              <a:rPr 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הוביל ל"סגירת" תיק תכנית הנשק</a:t>
            </a:r>
          </a:p>
          <a:p>
            <a:pPr marL="1371600" lvl="2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אישור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על עמידת איראן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במחויבויותה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ב"יום היישום"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הוביל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להסרת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הסנקציות</a:t>
            </a: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מאמתת ומדווחת רבעונית על קיום ההסכם ע"י איראן ותכשיר פוטנציאלית הסרת סנקציות נוספות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23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סל הכלים בהקשר האיראני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- סנקציות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חשיפה פומבית של מידע מודיעיני (נאומים/מסיבות עיתונאים)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70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שימוש במידע מודיעיני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דילמות הכרוכות בחשיפת מידע מודיעיני לצורך הישג מדיני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דוגמאות רלבנטיות לענייננו: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חשיפת מתקן העשרה חשאי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בפורדו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חשיפת ארכיון הגרעין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חשיפת מתקן חשאי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בטורקועבאד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66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מתקן העשרה בקום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(25 בספטמבר 2009)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youtu.be/ZObrRvpRJvA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15" name="Picture 2" descr="US ends sanction waivers for Iran's Fordow nuclear plant: Pompeo | Al  Arabiya Engl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21" y="3025074"/>
            <a:ext cx="5144760" cy="28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ארכיון הגרעין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(30 באפריל 2018)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youtu.be/SavgP0DgMl8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עד דקה 1:02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11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חשיפת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טורקוזעבאד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(27 בספטמבר 2018)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1963" y="18157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endParaRPr lang="he-IL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youtu.be/lZX-ULWD8VI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עד דקה 5:16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06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מהו 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230923" y="1902376"/>
            <a:ext cx="10040716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בכלים מדיניים-דיפלומטיים ו/או במידע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מודיעיני: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להשגת יעד מדיני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להנעת מהלכים שיקדמו את השגתו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לפגיעה בלגיטימציה של היריב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ליצירת לגיטימציה:</a:t>
            </a:r>
          </a:p>
          <a:p>
            <a:pPr marL="1371600" lvl="2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לסיכול כלכלי</a:t>
            </a:r>
          </a:p>
          <a:p>
            <a:pPr marL="1371600" lvl="2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שימוש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בכח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336" y="2735765"/>
            <a:ext cx="302455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alt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סיכול/עיכוב/שיבוש תכנית הגרעין של מדינה יריבה</a:t>
            </a:r>
            <a:endParaRPr lang="he-IL" dirty="0"/>
          </a:p>
        </p:txBody>
      </p:sp>
      <p:sp>
        <p:nvSpPr>
          <p:cNvPr id="7" name="סוגר מסולסל שמאלי 6"/>
          <p:cNvSpPr/>
          <p:nvPr/>
        </p:nvSpPr>
        <p:spPr>
          <a:xfrm>
            <a:off x="4994032" y="2637692"/>
            <a:ext cx="162950" cy="9144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46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סל הכלים בהקשר האיראני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- סנקציות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חשיפה פומבית של מידע מודיעיני (נאומים/מסיבות עיתונאים)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 (</a:t>
            </a:r>
            <a:r>
              <a:rPr lang="en-US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n-US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94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נסיונות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מגוונים לתיווך לאורך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השנים: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טורקיה, קזחסטן, עומן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שחקנים מובילים: מדינות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אירופאיות (</a:t>
            </a:r>
            <a:r>
              <a:rPr lang="en-US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E3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), א"א, ארה"ב-רוסיה-סין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נסיגה אמריקאית,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הסכם חדש?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הצלחות בעיכוב התכנית וצמצום יכולת ההתעצמות</a:t>
            </a: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b="1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11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- </a:t>
            </a: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endParaRPr lang="en-US" altLang="he-IL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40" y="154653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youtu.be/03JdbYggUTs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8" y="2733177"/>
            <a:ext cx="6365634" cy="337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046375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שקפים עודפים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01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24" y="976037"/>
            <a:ext cx="10438529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ה- </a:t>
            </a:r>
            <a:r>
              <a:rPr lang="en-US" altLang="he-IL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endParaRPr lang="en-US" altLang="he-IL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41" name="אליפסה 40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2" name="אליפסה 41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 smtClean="0">
                <a:latin typeface="Arial" charset="0"/>
                <a:cs typeface="Arial" charset="0"/>
              </a:rPr>
              <a:t>לא </a:t>
            </a:r>
            <a:r>
              <a:rPr lang="he-IL" b="1" dirty="0">
                <a:latin typeface="Arial" charset="0"/>
                <a:cs typeface="Arial" charset="0"/>
              </a:rPr>
              <a:t>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2945777" y="5233428"/>
            <a:ext cx="2609057" cy="6650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 smtClean="0">
                <a:latin typeface="Arial" charset="0"/>
                <a:cs typeface="Arial" charset="0"/>
              </a:rPr>
              <a:t>פיקוח </a:t>
            </a:r>
            <a:r>
              <a:rPr lang="he-IL" b="1" dirty="0" err="1" smtClean="0">
                <a:latin typeface="Arial" charset="0"/>
                <a:cs typeface="Arial" charset="0"/>
              </a:rPr>
              <a:t>סבא"א</a:t>
            </a:r>
            <a:r>
              <a:rPr lang="he-IL" b="1" dirty="0" smtClean="0">
                <a:latin typeface="Arial" charset="0"/>
                <a:cs typeface="Arial" charset="0"/>
              </a:rPr>
              <a:t> "מקיף"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237661" y="4152469"/>
            <a:ext cx="0" cy="10809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1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סל הכלים בהקשר האיראני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- סנקציות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חשיפה פומבית של מידע מודיעיני (נאומים/מסיבות עיתונאים)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11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החלטות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המאמצים הבינ"ל לבלימת תכנית הגרעין של איראן הביאו לאימוץ 7 החלטות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6 החלטות בין השנים 2006-2010, רובן: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תחת פרק 7 (מחייבות את כל חברות האו"ם)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חלק 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מגישת "ערוץ כפול" מול 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איראן 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(</a:t>
            </a:r>
            <a:r>
              <a:rPr lang="en-US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dual track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), "מקל וגזר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כוללות כלים לסיכול כלכלי: סנקציות, הקפאת נכסים, אמברגו נשק ועוד</a:t>
            </a:r>
            <a:endParaRPr lang="he-IL" altLang="he-IL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שאימצה את ה </a:t>
            </a:r>
            <a: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(יולי 2015) – היחידה שבתוקף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כיום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62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סל הכלים בהקשר האיראני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875762" y="1902376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הבטחון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</a:t>
            </a:r>
            <a:r>
              <a:rPr lang="he-IL" altLang="he-IL" sz="24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- סנקציות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הסוכנות הבינלאומית לאנרגיה אטומית (</a:t>
            </a:r>
            <a:r>
              <a:rPr lang="he-IL" altLang="he-IL" sz="2400" b="1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פעילות בילטרלית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חשיפה פומבית של מידע מודיעיני (נאומים/מסיבות עיתונאים)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הסכמים עם איראן (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046375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736479"/>
            <a:ext cx="975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מהי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7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818771"/>
              </p:ext>
            </p:extLst>
          </p:nvPr>
        </p:nvGraphicFramePr>
        <p:xfrm>
          <a:off x="993782" y="2136597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3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1288064" y="1110770"/>
            <a:ext cx="9637776" cy="9218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מהי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endParaRPr lang="en-US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195" y="2177364"/>
            <a:ext cx="10515600" cy="43605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www.youtube.com/watch?v=3I56CeEN9mU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22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1046375"/>
            <a:ext cx="10495603" cy="92186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שימוש </a:t>
            </a:r>
            <a:r>
              <a:rPr lang="he-IL" altLang="he-IL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בסבא"א</a:t>
            </a: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לסיכול מדיני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10643" y="1840973"/>
            <a:ext cx="10395877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באיראן: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מתוקף חברותה ב </a:t>
            </a:r>
            <a:r>
              <a:rPr lang="en-US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- הסכם פיקוח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מתוקף הסכם הגרעין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דיווח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– מייצר הרתעה</a:t>
            </a:r>
            <a:endParaRPr lang="he-IL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אימוץ 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החלטות במועצת הנגידים של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לחץ מדיני (גינוי)</a:t>
            </a:r>
          </a:p>
          <a:p>
            <a:pPr marL="1314450" lvl="2" indent="-4572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בניית לגיטימציה לסנקציות ושימוש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בכח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(דרך </a:t>
            </a:r>
            <a:r>
              <a:rPr lang="he-IL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42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20058</TotalTime>
  <Words>837</Words>
  <Application>Microsoft Office PowerPoint</Application>
  <PresentationFormat>מותאם אישית</PresentationFormat>
  <Paragraphs>201</Paragraphs>
  <Slides>24</Slides>
  <Notes>24</Notes>
  <HiddenSlides>2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5" baseType="lpstr">
      <vt:lpstr>ערכת נושא Office</vt:lpstr>
      <vt:lpstr> </vt:lpstr>
      <vt:lpstr>מהו סיכול מדיני</vt:lpstr>
      <vt:lpstr>סל הכלים בהקשר האיראני</vt:lpstr>
      <vt:lpstr>החלטות מועבי"ט</vt:lpstr>
      <vt:lpstr>סל הכלים בהקשר האיראני</vt:lpstr>
      <vt:lpstr> </vt:lpstr>
      <vt:lpstr> </vt:lpstr>
      <vt:lpstr> </vt:lpstr>
      <vt:lpstr>שימוש בסבא"א לסיכול מדיני</vt:lpstr>
      <vt:lpstr> </vt:lpstr>
      <vt:lpstr> </vt:lpstr>
      <vt:lpstr> </vt:lpstr>
      <vt:lpstr>מגבלות פיקוח סבא"א</vt:lpstr>
      <vt:lpstr>סבא"א והסכם הגרעין</vt:lpstr>
      <vt:lpstr>סל הכלים בהקשר האיראני</vt:lpstr>
      <vt:lpstr>שימוש במידע מודיעיני</vt:lpstr>
      <vt:lpstr> </vt:lpstr>
      <vt:lpstr> </vt:lpstr>
      <vt:lpstr> </vt:lpstr>
      <vt:lpstr>סל הכלים בהקשר האיראני</vt:lpstr>
      <vt:lpstr>הסכמים עם איראן</vt:lpstr>
      <vt:lpstr> </vt:lpstr>
      <vt:lpstr> </vt:lpstr>
      <vt:lpstr>ה- NPT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Int</cp:lastModifiedBy>
  <cp:revision>1027</cp:revision>
  <cp:lastPrinted>2020-10-11T04:34:26Z</cp:lastPrinted>
  <dcterms:created xsi:type="dcterms:W3CDTF">2017-08-17T05:53:13Z</dcterms:created>
  <dcterms:modified xsi:type="dcterms:W3CDTF">2020-11-07T17:01:27Z</dcterms:modified>
</cp:coreProperties>
</file>