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7" r:id="rId2"/>
    <p:sldId id="424" r:id="rId3"/>
    <p:sldId id="434" r:id="rId4"/>
    <p:sldId id="448" r:id="rId5"/>
    <p:sldId id="445" r:id="rId6"/>
    <p:sldId id="436" r:id="rId7"/>
    <p:sldId id="437" r:id="rId8"/>
    <p:sldId id="438" r:id="rId9"/>
    <p:sldId id="449" r:id="rId10"/>
    <p:sldId id="461" r:id="rId11"/>
    <p:sldId id="439" r:id="rId12"/>
    <p:sldId id="441" r:id="rId13"/>
    <p:sldId id="435" r:id="rId14"/>
    <p:sldId id="440" r:id="rId15"/>
    <p:sldId id="446" r:id="rId16"/>
    <p:sldId id="442" r:id="rId17"/>
    <p:sldId id="444" r:id="rId18"/>
    <p:sldId id="443" r:id="rId19"/>
    <p:sldId id="447" r:id="rId20"/>
    <p:sldId id="460" r:id="rId21"/>
    <p:sldId id="421" r:id="rId22"/>
    <p:sldId id="462" r:id="rId23"/>
    <p:sldId id="432" r:id="rId24"/>
    <p:sldId id="433" r:id="rId25"/>
    <p:sldId id="451" r:id="rId26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1"/>
    <a:srgbClr val="4E514A"/>
    <a:srgbClr val="0D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66"/>
    </p:cViewPr>
  </p:sorterViewPr>
  <p:notesViewPr>
    <p:cSldViewPr snapToGrid="0">
      <p:cViewPr varScale="1">
        <p:scale>
          <a:sx n="52" d="100"/>
          <a:sy n="52" d="100"/>
        </p:scale>
        <p:origin x="2952" y="78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/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172 </a:t>
          </a:r>
          <a:r>
            <a:rPr lang="he-IL" sz="2600" dirty="0"/>
            <a:t>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הסכמי פיקוח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פעילויות טכניות שמטרתן </a:t>
          </a:r>
          <a:r>
            <a:rPr 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rPr>
            <a:t>אימות השימוש לצרכי שלום 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בחומרים גרעיניים בפעילויות מעגל דלק של מדינה</a:t>
          </a:r>
          <a:endParaRPr lang="en-US" sz="24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במקרה של הפרה, או חוסר יכול לאמת היעדר הסטה, ניתן לדווח </a:t>
          </a:r>
          <a:r>
            <a:rPr lang="he-IL" sz="24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למועבי"ט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מטרה: גילוי בזמן של הסטות של "כמויות משמעותיות" (</a:t>
          </a:r>
          <a:r>
            <a:rPr lang="en-US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SQ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) של חומרים גרעיניים לצרכים צבאיים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34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662" y="41662"/>
        <a:ext cx="9945848" cy="770130"/>
      </dsp:txXfrm>
    </dsp:sp>
    <dsp:sp modelId="{AA1763CF-0535-4EB5-9F1B-E5921ACD9EC9}">
      <dsp:nvSpPr>
        <dsp:cNvPr id="0" name=""/>
        <dsp:cNvSpPr/>
      </dsp:nvSpPr>
      <dsp:spPr>
        <a:xfrm>
          <a:off x="0" y="855155"/>
          <a:ext cx="10029172" cy="8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55155"/>
        <a:ext cx="10029172" cy="81344"/>
      </dsp:txXfrm>
    </dsp:sp>
    <dsp:sp modelId="{9ED5C7C1-1684-4CCC-AA68-FD07DB5C8330}">
      <dsp:nvSpPr>
        <dsp:cNvPr id="0" name=""/>
        <dsp:cNvSpPr/>
      </dsp:nvSpPr>
      <dsp:spPr>
        <a:xfrm>
          <a:off x="0" y="918555"/>
          <a:ext cx="10029172" cy="8534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/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662" y="960217"/>
        <a:ext cx="9945848" cy="770130"/>
      </dsp:txXfrm>
    </dsp:sp>
    <dsp:sp modelId="{955B07DF-8AE3-429B-9B0F-E0CFCA63BBB9}">
      <dsp:nvSpPr>
        <dsp:cNvPr id="0" name=""/>
        <dsp:cNvSpPr/>
      </dsp:nvSpPr>
      <dsp:spPr>
        <a:xfrm>
          <a:off x="0" y="1789954"/>
          <a:ext cx="10029172" cy="8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89954"/>
        <a:ext cx="10029172" cy="81344"/>
      </dsp:txXfrm>
    </dsp:sp>
    <dsp:sp modelId="{5E754A90-AE2C-45F2-9786-EB090328BFCB}">
      <dsp:nvSpPr>
        <dsp:cNvPr id="0" name=""/>
        <dsp:cNvSpPr/>
      </dsp:nvSpPr>
      <dsp:spPr>
        <a:xfrm>
          <a:off x="0" y="1815648"/>
          <a:ext cx="10029172" cy="8534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662" y="1857310"/>
        <a:ext cx="9945848" cy="770130"/>
      </dsp:txXfrm>
    </dsp:sp>
    <dsp:sp modelId="{6346255E-E10B-44B1-8530-A632091AE487}">
      <dsp:nvSpPr>
        <dsp:cNvPr id="0" name=""/>
        <dsp:cNvSpPr/>
      </dsp:nvSpPr>
      <dsp:spPr>
        <a:xfrm>
          <a:off x="0" y="2730587"/>
          <a:ext cx="10029172" cy="8534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172 </a:t>
          </a:r>
          <a:r>
            <a:rPr lang="he-IL" sz="2600" kern="1200" dirty="0"/>
            <a:t>מדינות חברות (ללא חובת קבלת פיקוח מקיף)</a:t>
          </a:r>
          <a:endParaRPr lang="en-US" sz="2600" kern="1200" dirty="0"/>
        </a:p>
      </dsp:txBody>
      <dsp:txXfrm>
        <a:off x="41662" y="2772249"/>
        <a:ext cx="9945848" cy="77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פעילויות טכניות שמטרתן </a:t>
          </a:r>
          <a:r>
            <a:rPr lang="he-IL" sz="2400" b="1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אימות השימוש לצרכי שלום 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בחומרים גרעיניים בפעילויות מעגל דלק של מדינה</a:t>
          </a:r>
          <a:endParaRPr lang="en-US" sz="2400" kern="1200" dirty="0"/>
        </a:p>
      </dsp:txBody>
      <dsp:txXfrm>
        <a:off x="41687" y="41687"/>
        <a:ext cx="9945798" cy="770588"/>
      </dsp:txXfrm>
    </dsp:sp>
    <dsp:sp modelId="{AA1763CF-0535-4EB5-9F1B-E5921ACD9EC9}">
      <dsp:nvSpPr>
        <dsp:cNvPr id="0" name=""/>
        <dsp:cNvSpPr/>
      </dsp:nvSpPr>
      <dsp:spPr>
        <a:xfrm>
          <a:off x="0" y="854295"/>
          <a:ext cx="10029172" cy="8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54295"/>
        <a:ext cx="10029172" cy="81667"/>
      </dsp:txXfrm>
    </dsp:sp>
    <dsp:sp modelId="{9ED5C7C1-1684-4CCC-AA68-FD07DB5C8330}">
      <dsp:nvSpPr>
        <dsp:cNvPr id="0" name=""/>
        <dsp:cNvSpPr/>
      </dsp:nvSpPr>
      <dsp:spPr>
        <a:xfrm>
          <a:off x="0" y="917947"/>
          <a:ext cx="10029172" cy="85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הסכמי פיקוח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1687" y="959634"/>
        <a:ext cx="9945798" cy="770588"/>
      </dsp:txXfrm>
    </dsp:sp>
    <dsp:sp modelId="{955B07DF-8AE3-429B-9B0F-E0CFCA63BBB9}">
      <dsp:nvSpPr>
        <dsp:cNvPr id="0" name=""/>
        <dsp:cNvSpPr/>
      </dsp:nvSpPr>
      <dsp:spPr>
        <a:xfrm>
          <a:off x="0" y="1789926"/>
          <a:ext cx="10029172" cy="8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89926"/>
        <a:ext cx="10029172" cy="81667"/>
      </dsp:txXfrm>
    </dsp:sp>
    <dsp:sp modelId="{5E754A90-AE2C-45F2-9786-EB090328BFCB}">
      <dsp:nvSpPr>
        <dsp:cNvPr id="0" name=""/>
        <dsp:cNvSpPr/>
      </dsp:nvSpPr>
      <dsp:spPr>
        <a:xfrm>
          <a:off x="0" y="1815863"/>
          <a:ext cx="10029172" cy="85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מטרה: גילוי בזמן של הסטות של "כמויות משמעותיות" (</a:t>
          </a:r>
          <a:r>
            <a:rPr lang="en-US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SQ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) של חומרים גרעיניים לצרכים צבאיים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1687" y="1857550"/>
        <a:ext cx="9945798" cy="770588"/>
      </dsp:txXfrm>
    </dsp:sp>
    <dsp:sp modelId="{6346255E-E10B-44B1-8530-A632091AE487}">
      <dsp:nvSpPr>
        <dsp:cNvPr id="0" name=""/>
        <dsp:cNvSpPr/>
      </dsp:nvSpPr>
      <dsp:spPr>
        <a:xfrm>
          <a:off x="0" y="2731414"/>
          <a:ext cx="10029172" cy="85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במקרה של הפרה, או חוסר יכול לאמת היעדר הסטה, ניתן לדווח </a:t>
          </a:r>
          <a:r>
            <a:rPr lang="he-IL" sz="24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למועבי"ט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1687" y="2773101"/>
        <a:ext cx="9945798" cy="77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201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e.wikipedia.org/wiki/%D7%94%D7%94%D7%A4%D7%92%D7%A0%D7%95%D7%AA_%D7%91%D7%90%D7%99%D7%A8%D7%90%D7%9F_(2011)" TargetMode="External"/><Relationship Id="rId4" Type="http://schemas.openxmlformats.org/officeDocument/2006/relationships/hyperlink" Target="https://he.wikipedia.org/wiki/%D7%94%D7%90%D7%91%D7%99%D7%91_%D7%94%D7%A2%D7%A8%D7%91%D7%9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796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121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478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54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5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62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04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41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129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518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67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69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624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608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1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מאי 2018 - פרישת </a:t>
            </a:r>
            <a:r>
              <a:rPr lang="he-IL" sz="1800" dirty="0"/>
              <a:t>ארה"ב מההסכם והשתת סנקציות </a:t>
            </a:r>
            <a:r>
              <a:rPr lang="he-IL" sz="1800" dirty="0" smtClean="0"/>
              <a:t>אמריקאיות - </a:t>
            </a:r>
            <a:r>
              <a:rPr lang="he-IL" sz="1800" b="1" dirty="0" smtClean="0"/>
              <a:t>מדיניות "מקסימום </a:t>
            </a:r>
            <a:r>
              <a:rPr lang="he-IL" sz="1800" b="1" dirty="0"/>
              <a:t>לחץ</a:t>
            </a:r>
            <a:r>
              <a:rPr lang="he-IL" sz="1800" b="1" dirty="0" smtClean="0"/>
              <a:t>"</a:t>
            </a:r>
          </a:p>
          <a:p>
            <a:endParaRPr lang="he-IL" sz="1800" dirty="0"/>
          </a:p>
          <a:p>
            <a:r>
              <a:rPr lang="he-IL" sz="1800" dirty="0" smtClean="0"/>
              <a:t>מאי 2019 - </a:t>
            </a:r>
            <a:r>
              <a:rPr lang="he-IL" sz="1800" dirty="0"/>
              <a:t>איראן מתחילה לשחוק את מחויבויותיה ע"פ הסכם </a:t>
            </a:r>
            <a:r>
              <a:rPr lang="he-IL" sz="1800" dirty="0" smtClean="0"/>
              <a:t>הגרעין</a:t>
            </a:r>
          </a:p>
          <a:p>
            <a:endParaRPr lang="he-IL" sz="1800" dirty="0"/>
          </a:p>
          <a:p>
            <a:r>
              <a:rPr lang="he-IL" sz="1800" dirty="0" smtClean="0"/>
              <a:t>ספטמבר 2020 - </a:t>
            </a:r>
            <a:r>
              <a:rPr lang="he-IL" sz="1800" dirty="0"/>
              <a:t>בקשת ארה"ב </a:t>
            </a:r>
            <a:r>
              <a:rPr lang="he-IL" sz="1800" dirty="0" err="1"/>
              <a:t>למועבי"ט</a:t>
            </a:r>
            <a:r>
              <a:rPr lang="he-IL" sz="1800" dirty="0"/>
              <a:t> להשתה מחדש של הסנקציות של </a:t>
            </a:r>
            <a:r>
              <a:rPr lang="he-IL" sz="1800" dirty="0" smtClean="0"/>
              <a:t>האו"ם. </a:t>
            </a:r>
            <a:r>
              <a:rPr lang="en-US" sz="1800" smtClean="0"/>
              <a:t>Snapback</a:t>
            </a:r>
            <a:endParaRPr lang="he-IL" sz="1800" dirty="0"/>
          </a:p>
          <a:p>
            <a:endParaRPr lang="he-IL" sz="1800" dirty="0"/>
          </a:p>
          <a:p>
            <a:endParaRPr lang="he-IL" sz="1800" dirty="0" smtClean="0"/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173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34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חלוקת העולם לשתי קבוצות של </a:t>
            </a:r>
            <a:r>
              <a:rPr lang="he-IL" sz="1800" dirty="0" smtClean="0"/>
              <a:t>מדינות</a:t>
            </a:r>
          </a:p>
          <a:p>
            <a:r>
              <a:rPr lang="he-IL" sz="1800" dirty="0" smtClean="0"/>
              <a:t>הגרעיניות </a:t>
            </a:r>
            <a:r>
              <a:rPr lang="he-IL" sz="1800" dirty="0"/>
              <a:t>הן חמש החברות הקבועות </a:t>
            </a:r>
            <a:r>
              <a:rPr lang="he-IL" sz="1800" dirty="0" err="1"/>
              <a:t>ב</a:t>
            </a:r>
            <a:r>
              <a:rPr lang="he-IL" sz="1800" dirty="0" err="1" smtClean="0"/>
              <a:t>מועבי"ט</a:t>
            </a:r>
            <a:r>
              <a:rPr lang="he-IL" sz="1800" dirty="0" smtClean="0"/>
              <a:t> </a:t>
            </a:r>
            <a:r>
              <a:rPr lang="he-IL" sz="1800" dirty="0"/>
              <a:t>(זכות וטו</a:t>
            </a:r>
            <a:r>
              <a:rPr lang="he-IL" sz="1800" dirty="0" smtClean="0"/>
              <a:t>)</a:t>
            </a:r>
            <a:endParaRPr lang="he-IL" sz="1800" u="sng" dirty="0"/>
          </a:p>
          <a:p>
            <a:endParaRPr lang="he-IL" sz="1800" dirty="0"/>
          </a:p>
          <a:p>
            <a:r>
              <a:rPr lang="he-IL" sz="1800" dirty="0"/>
              <a:t>רוסיה ירשה את בריה"מ (לאחר הקריסה </a:t>
            </a:r>
            <a:r>
              <a:rPr lang="he-IL" sz="1800" dirty="0" err="1"/>
              <a:t>ביילרוס</a:t>
            </a:r>
            <a:r>
              <a:rPr lang="he-IL" sz="1800" dirty="0"/>
              <a:t>, אוקראינה וקזחסטן התפרקו מנשקן)</a:t>
            </a:r>
          </a:p>
          <a:p>
            <a:endParaRPr lang="he-IL" sz="1800" dirty="0"/>
          </a:p>
          <a:p>
            <a:r>
              <a:rPr lang="he-IL" sz="1800" dirty="0" smtClean="0"/>
              <a:t>הודו </a:t>
            </a:r>
            <a:r>
              <a:rPr lang="he-IL" sz="1800" dirty="0"/>
              <a:t>ופקיסטן ביצעו ניסויים גרעיניים ב- 1998 (הודו ב 1974)</a:t>
            </a:r>
          </a:p>
          <a:p>
            <a:endParaRPr lang="he-IL" sz="1800" dirty="0"/>
          </a:p>
          <a:p>
            <a:r>
              <a:rPr lang="he-IL" sz="1800" dirty="0" err="1"/>
              <a:t>צפ"ק</a:t>
            </a:r>
            <a:r>
              <a:rPr lang="he-IL" sz="1800" dirty="0"/>
              <a:t> פרשה ב- 2003 (סעיף 10 באמנה)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9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097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2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43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61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>
                <a:hlinkClick r:id="rId3" tooltip="2011"/>
              </a:rPr>
              <a:t>2011</a:t>
            </a:r>
            <a:r>
              <a:rPr lang="he-IL" sz="1800" dirty="0" smtClean="0"/>
              <a:t> - </a:t>
            </a:r>
            <a:r>
              <a:rPr lang="he-IL" sz="1800" dirty="0" smtClean="0">
                <a:hlinkClick r:id="rId4" tooltip="האביב הערבי"/>
              </a:rPr>
              <a:t>גל </a:t>
            </a:r>
            <a:r>
              <a:rPr lang="he-IL" sz="1800" dirty="0">
                <a:hlinkClick r:id="rId4" tooltip="האביב הערבי"/>
              </a:rPr>
              <a:t>המחאות בעולם הערבי</a:t>
            </a:r>
            <a:r>
              <a:rPr lang="he-IL" sz="1800" dirty="0"/>
              <a:t>, </a:t>
            </a:r>
            <a:r>
              <a:rPr lang="he-IL" sz="1800" dirty="0" smtClean="0"/>
              <a:t>חידוש</a:t>
            </a:r>
            <a:r>
              <a:rPr lang="he-IL" sz="1800" dirty="0"/>
              <a:t> </a:t>
            </a:r>
            <a:r>
              <a:rPr lang="he-IL" sz="1800" dirty="0">
                <a:hlinkClick r:id="rId5" tooltip="ההפגנות באיראן (2011)"/>
              </a:rPr>
              <a:t>המחאה באיראן</a:t>
            </a:r>
            <a:r>
              <a:rPr lang="he-IL" sz="1800" dirty="0"/>
              <a:t>. </a:t>
            </a:r>
            <a:endParaRPr lang="he-IL" sz="1800" dirty="0" smtClean="0"/>
          </a:p>
          <a:p>
            <a:r>
              <a:rPr lang="he-IL" sz="1800" dirty="0" smtClean="0"/>
              <a:t>חשש </a:t>
            </a:r>
            <a:r>
              <a:rPr lang="he-IL" sz="1800" dirty="0"/>
              <a:t>בקרב השלטון מגל נוסף של מחאה במדינה על רקע מערכת הבחירות הנוכחית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ב- </a:t>
            </a:r>
            <a:r>
              <a:rPr lang="he-IL" sz="1800" dirty="0"/>
              <a:t>2012 הוחרפו במיוחד הסנקציות המערביות על </a:t>
            </a:r>
            <a:r>
              <a:rPr lang="he-IL" sz="1800" dirty="0" smtClean="0"/>
              <a:t>איראן:</a:t>
            </a:r>
          </a:p>
          <a:p>
            <a:r>
              <a:rPr lang="he-IL" sz="1800" dirty="0" smtClean="0"/>
              <a:t>- הוכפל </a:t>
            </a:r>
            <a:r>
              <a:rPr lang="he-IL" sz="1800" dirty="0"/>
              <a:t>שעור האינפלציה ל-40 </a:t>
            </a:r>
            <a:r>
              <a:rPr lang="he-IL" sz="1800" dirty="0" smtClean="0"/>
              <a:t>אחוז</a:t>
            </a:r>
          </a:p>
          <a:p>
            <a:r>
              <a:rPr lang="he-IL" sz="1800" dirty="0" smtClean="0"/>
              <a:t>- צומצמו </a:t>
            </a:r>
            <a:r>
              <a:rPr lang="he-IL" sz="1800" dirty="0"/>
              <a:t>בכ-30 אחוז ההכנסות מיצוא </a:t>
            </a:r>
            <a:r>
              <a:rPr lang="he-IL" sz="1800" dirty="0" smtClean="0"/>
              <a:t>נפט</a:t>
            </a:r>
          </a:p>
          <a:p>
            <a:r>
              <a:rPr lang="he-IL" sz="1800" dirty="0" smtClean="0"/>
              <a:t>- נפגעה </a:t>
            </a:r>
            <a:r>
              <a:rPr lang="he-IL" sz="1800" dirty="0"/>
              <a:t>קשות תעשיית </a:t>
            </a:r>
            <a:r>
              <a:rPr lang="he-IL" sz="1800" dirty="0" smtClean="0"/>
              <a:t>הרכב</a:t>
            </a:r>
          </a:p>
          <a:p>
            <a:r>
              <a:rPr lang="he-IL" sz="1800" dirty="0" smtClean="0"/>
              <a:t>- ירידה </a:t>
            </a:r>
            <a:r>
              <a:rPr lang="he-IL" sz="1800" dirty="0"/>
              <a:t>של 80 אחוז </a:t>
            </a:r>
            <a:r>
              <a:rPr lang="he-IL" sz="1800" dirty="0" smtClean="0"/>
              <a:t>בשער </a:t>
            </a:r>
            <a:r>
              <a:rPr lang="he-IL" sz="1800" dirty="0"/>
              <a:t>החליפין של המטבע </a:t>
            </a:r>
            <a:r>
              <a:rPr lang="he-IL" sz="1800" dirty="0" smtClean="0"/>
              <a:t>האיראני</a:t>
            </a:r>
          </a:p>
          <a:p>
            <a:endParaRPr lang="he-IL" sz="1800" dirty="0"/>
          </a:p>
          <a:p>
            <a:r>
              <a:rPr lang="he-IL" sz="1800" dirty="0"/>
              <a:t>הסכם זמני </a:t>
            </a:r>
            <a:r>
              <a:rPr lang="en-US" sz="1800" dirty="0"/>
              <a:t>JPA</a:t>
            </a:r>
            <a:r>
              <a:rPr lang="he-IL" sz="1800" dirty="0"/>
              <a:t>:</a:t>
            </a:r>
          </a:p>
          <a:p>
            <a:r>
              <a:rPr lang="he-IL" sz="1800" dirty="0" smtClean="0"/>
              <a:t>הקפאת התכנית </a:t>
            </a:r>
            <a:r>
              <a:rPr lang="he-IL" sz="1800" dirty="0"/>
              <a:t>לצורך משא ומתן על הסכם כולל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3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"תכנית </a:t>
            </a:r>
            <a:r>
              <a:rPr lang="he-IL" sz="1600" dirty="0"/>
              <a:t>הגרעין" – הנחת עבודה שמדובר בתכנית לייצור חומרים בקיעים לפיתוח נשק </a:t>
            </a:r>
            <a:r>
              <a:rPr lang="he-IL" sz="1600" dirty="0" smtClean="0"/>
              <a:t>גרעיני ולא רק אנרגיה גרעינית.</a:t>
            </a:r>
            <a:endParaRPr lang="he-IL" sz="1600" dirty="0"/>
          </a:p>
          <a:p>
            <a:endParaRPr lang="he-IL" sz="1600" b="1" dirty="0" smtClean="0"/>
          </a:p>
          <a:p>
            <a:r>
              <a:rPr lang="he-IL" sz="1600" b="1" dirty="0" err="1" smtClean="0"/>
              <a:t>המימד</a:t>
            </a:r>
            <a:r>
              <a:rPr lang="he-IL" sz="1600" b="1" dirty="0" smtClean="0"/>
              <a:t> הגיאופוליטי כגורם המסביר </a:t>
            </a:r>
            <a:r>
              <a:rPr lang="he-IL" sz="1600" dirty="0" smtClean="0"/>
              <a:t>ברמה הפנימית והאזורית את תכנית הגרעין של איראן, הן האזרחית בתקופת השאה והן הצבאית בהמשך.</a:t>
            </a:r>
          </a:p>
          <a:p>
            <a:r>
              <a:rPr lang="he-IL" sz="1600" dirty="0" smtClean="0"/>
              <a:t>דת היא מניע אחד למדיניות החוץ של איראן, אך לא החשוב ביותר, אלא </a:t>
            </a:r>
            <a:r>
              <a:rPr lang="he-IL" sz="1600" b="1" dirty="0" smtClean="0"/>
              <a:t>מניעים גיאופוליטיים</a:t>
            </a:r>
            <a:r>
              <a:rPr lang="he-IL" sz="1600" dirty="0" smtClean="0"/>
              <a:t>.</a:t>
            </a:r>
          </a:p>
          <a:p>
            <a:endParaRPr lang="he-IL" sz="1600" dirty="0" smtClean="0"/>
          </a:p>
          <a:p>
            <a:r>
              <a:rPr lang="he-IL" sz="1600" dirty="0" smtClean="0"/>
              <a:t>לא </a:t>
            </a:r>
            <a:r>
              <a:rPr lang="en-US" sz="1600" dirty="0"/>
              <a:t>mutually exclusive</a:t>
            </a:r>
            <a:r>
              <a:rPr lang="he-IL" sz="1600" dirty="0"/>
              <a:t> (אזרחי/צבאי</a:t>
            </a:r>
            <a:r>
              <a:rPr lang="he-IL" sz="1600" dirty="0" smtClean="0"/>
              <a:t>)</a:t>
            </a:r>
            <a:endParaRPr lang="he-IL" sz="1600" dirty="0"/>
          </a:p>
          <a:p>
            <a:endParaRPr lang="he-IL" sz="1600" dirty="0"/>
          </a:p>
          <a:p>
            <a:r>
              <a:rPr lang="he-IL" sz="1600" b="1" dirty="0" smtClean="0"/>
              <a:t>עצמאות - </a:t>
            </a:r>
            <a:r>
              <a:rPr lang="he-IL" sz="1600" dirty="0" smtClean="0"/>
              <a:t>הבחירה בגרעין לייצור אנרגיה היא לא מובנת מאליה. לא לכל מדינה זוהי בחירה כלכלית: השקעה ראשונית גדולה, עלויות לטיפול בפסולת, בטיחות, והכשרת כ"א.  </a:t>
            </a:r>
          </a:p>
          <a:p>
            <a:r>
              <a:rPr lang="he-IL" sz="1600" dirty="0" smtClean="0"/>
              <a:t>הסיבות הגיאופוליטיות רלבנטיות כי גרעין אזרחי מגיע עם דברים נוספים, בגלל האופי הדו-שימושי של הטכנולוגיה (אזרחי-צבאי). </a:t>
            </a:r>
          </a:p>
          <a:p>
            <a:endParaRPr lang="he-IL" sz="1600" dirty="0" smtClean="0"/>
          </a:p>
          <a:p>
            <a:r>
              <a:rPr lang="he-IL" sz="1600" b="1" dirty="0" smtClean="0"/>
              <a:t>הרתעה </a:t>
            </a:r>
            <a:r>
              <a:rPr lang="he-IL" sz="1600" dirty="0" smtClean="0"/>
              <a:t>– מקרה </a:t>
            </a:r>
            <a:r>
              <a:rPr lang="he-IL" sz="1600" dirty="0" err="1" smtClean="0"/>
              <a:t>צפ"ק</a:t>
            </a:r>
            <a:r>
              <a:rPr lang="he-IL" sz="1600" dirty="0" smtClean="0"/>
              <a:t> אל מול עיראק ולוב הוכיחו 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5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25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av/world-1564888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RQEyH_sna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youtu.be/ZObrRvpRJv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SavgP0DgMl8" TargetMode="External"/><Relationship Id="rId4" Type="http://schemas.openxmlformats.org/officeDocument/2006/relationships/hyperlink" Target="https://youtu.be/ZRQEyH_sna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lZX-ULWD8VI" TargetMode="External"/><Relationship Id="rId4" Type="http://schemas.openxmlformats.org/officeDocument/2006/relationships/hyperlink" Target="https://youtu.be/ZRQEyH_sna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03JdbYggUTs" TargetMode="External"/><Relationship Id="rId4" Type="http://schemas.openxmlformats.org/officeDocument/2006/relationships/hyperlink" Target="https://youtu.be/ZRQEyH_sna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56CeEN9m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286000" y="3896261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המאמצים הדיפלומטיים לבלימת תכנית הגרעין של איראן</a:t>
            </a:r>
            <a:endParaRPr lang="he-IL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050390" y="5466982"/>
            <a:ext cx="2130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/>
              <a:t>נובמבר </a:t>
            </a:r>
            <a:r>
              <a:rPr lang="he-IL" sz="2200" b="1" dirty="0" smtClean="0"/>
              <a:t>2020</a:t>
            </a:r>
            <a:endParaRPr lang="he-IL" sz="2200" b="1" dirty="0"/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דו"ח ה 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של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(נובמבר 2011)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195" y="2177364"/>
            <a:ext cx="10515600" cy="43605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www.bbc.com/news/av/world-15648883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988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7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222470"/>
              </p:ext>
            </p:extLst>
          </p:nvPr>
        </p:nvGraphicFramePr>
        <p:xfrm>
          <a:off x="993782" y="2136597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16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youtu.be/ZRQEyH_snaY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261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מגבלות פיקוח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99588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34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והסכם הגרעין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35193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ערבה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לאימות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ההסכם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2015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- דו"ח 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שני שהוביל ל"סגירת" תיק תכנית הנשק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ביום היישום על עמידה במחויבויות הוביל להסרת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או בעקבות אישור </a:t>
            </a: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(בדבר </a:t>
            </a:r>
            <a:r>
              <a:rPr lang="en-US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-   יוסרו סנקציות נוספות</a:t>
            </a:r>
          </a:p>
        </p:txBody>
      </p:sp>
    </p:spTree>
    <p:extLst>
      <p:ext uri="{BB962C8B-B14F-4D97-AF65-F5344CB8AC3E}">
        <p14:creationId xmlns:p14="http://schemas.microsoft.com/office/powerpoint/2010/main" val="10323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70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העשרה בקום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(25 בספטמבר 2009)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youtu.be/ZObrRvpRJvA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15" name="Picture 2" descr="US ends sanction waivers for Iran's Fordow nuclear plant: Pompeo | Al  Arabiya Engl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21" y="3025074"/>
            <a:ext cx="5144760" cy="28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7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ארכיון הגרעין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(30 באפריל 2018)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youtu.be/SavgP0DgMl8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עד דקה 1:02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116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טורקוזעבאד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(27 בספטמבר 2018)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youtu.be/lZX-ULWD8VI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עד דקה 5:16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069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9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מהו 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בכלים מדיניים-דיפלומטיים ו/או במידע מודיעיני: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לסיכול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לעיכוב/האטה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לשיבוש/פגיעה</a:t>
            </a: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701" y="3058006"/>
            <a:ext cx="260449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תכנית גרעין של יריב</a:t>
            </a:r>
            <a:endParaRPr lang="he-IL" sz="2200" dirty="0"/>
          </a:p>
        </p:txBody>
      </p:sp>
      <p:sp>
        <p:nvSpPr>
          <p:cNvPr id="5" name="Left Brace 4"/>
          <p:cNvSpPr/>
          <p:nvPr/>
        </p:nvSpPr>
        <p:spPr>
          <a:xfrm>
            <a:off x="8167475" y="2614411"/>
            <a:ext cx="306824" cy="140379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הובלה: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נסיונות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מגוונים לתיווך לאורך השנים – טורקיה, קזחסטן, עומן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הצלחות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-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מדינות אירופאיות (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E3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), א"א, ארה"ב-רוסיה-סין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גישת "ערוץ כפול"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dual track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), "מקל וגזר"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11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0" y="1406617"/>
            <a:ext cx="7633053" cy="40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9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- 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youtu.be/03JdbYggUTs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144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0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646745" y="960109"/>
            <a:ext cx="10645060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2018-2019 – </a:t>
            </a: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מקס' לחץ - מקס' התנגדות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6386" name="Picture 2" descr="https://www.arabnews.com/sites/default/files/styles/n_670_395/public/2018/05/08/1181801-1995410511.png?itok=YugWZ3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4" y="1818298"/>
            <a:ext cx="6381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22813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38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046375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שקפים עודפים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01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24" y="976037"/>
            <a:ext cx="10438529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altLang="he-IL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endParaRPr lang="en-US" altLang="he-IL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41" name="אליפסה 40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2" name="אליפסה 41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לא </a:t>
            </a:r>
            <a:r>
              <a:rPr lang="he-IL" b="1" dirty="0">
                <a:latin typeface="Arial" charset="0"/>
                <a:cs typeface="Arial" charset="0"/>
              </a:rPr>
              <a:t>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2945777" y="5233428"/>
            <a:ext cx="2609057" cy="665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פיקוח </a:t>
            </a:r>
            <a:r>
              <a:rPr lang="he-IL" b="1" dirty="0" err="1" smtClean="0">
                <a:latin typeface="Arial" charset="0"/>
                <a:cs typeface="Arial" charset="0"/>
              </a:rPr>
              <a:t>סבא"א</a:t>
            </a:r>
            <a:r>
              <a:rPr lang="he-IL" b="1" dirty="0" smtClean="0">
                <a:latin typeface="Arial" charset="0"/>
                <a:cs typeface="Arial" charset="0"/>
              </a:rPr>
              <a:t> "מקיף"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237661" y="4152469"/>
            <a:ext cx="0" cy="10809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1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1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החלטות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המאמצים הבינ"ל לבלימת תכנית הגרעין של איראן הביאו לאימוץ 7 החלטות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6 החלטות בין השנים 2006-2010, רובן: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תחת פרק 7 (מחייבות את כל חברות האו"ם)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כוללות סנקציות – כחלק מגישת "ערוץ כפול" מול איראן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שאימצה את ה 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(יולי 2015) – היחידה שבתוקף כיום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62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8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046375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2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מהי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7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18771"/>
              </p:ext>
            </p:extLst>
          </p:nvPr>
        </p:nvGraphicFramePr>
        <p:xfrm>
          <a:off x="993782" y="2136597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3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מהי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195" y="2177364"/>
            <a:ext cx="10515600" cy="43605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www.youtube.com/watch?v=3I56CeEN9mU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223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שימוש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בסבא"א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99588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באיראן: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מתוקף חברותה ב </a:t>
            </a:r>
            <a:r>
              <a:rPr lang="en-US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- הסכם פיקוח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מתוקף הסכם הגרעין</a:t>
            </a:r>
          </a:p>
          <a:p>
            <a:pPr marL="857250" lvl="1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כלי הדיווח כגורם מרתיע (סירוב לבקשות גישה)</a:t>
            </a:r>
          </a:p>
          <a:p>
            <a:pPr marL="857250" lvl="1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מדיני – אימוץ החלטות במועצת הנגידים של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42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19953</TotalTime>
  <Words>2092</Words>
  <Application>Microsoft Office PowerPoint</Application>
  <PresentationFormat>Widescreen</PresentationFormat>
  <Paragraphs>410</Paragraphs>
  <Slides>25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Levenim MT</vt:lpstr>
      <vt:lpstr>Times New Roman</vt:lpstr>
      <vt:lpstr>Wingdings</vt:lpstr>
      <vt:lpstr>ערכת נושא Office</vt:lpstr>
      <vt:lpstr> </vt:lpstr>
      <vt:lpstr>מהו סיכול מדיני</vt:lpstr>
      <vt:lpstr>סל הכלים בהקשר האיראני</vt:lpstr>
      <vt:lpstr>החלטות מועבי"ט</vt:lpstr>
      <vt:lpstr>סל הכלים בהקשר האיראני</vt:lpstr>
      <vt:lpstr> </vt:lpstr>
      <vt:lpstr> </vt:lpstr>
      <vt:lpstr> </vt:lpstr>
      <vt:lpstr>שימוש בסבא"א לסיכול מדיני</vt:lpstr>
      <vt:lpstr> </vt:lpstr>
      <vt:lpstr> </vt:lpstr>
      <vt:lpstr> </vt:lpstr>
      <vt:lpstr>מגבלות פיקוח סבא"א</vt:lpstr>
      <vt:lpstr>סבא"א והסכם הגרעין</vt:lpstr>
      <vt:lpstr>סל הכלים בהקשר האיראני</vt:lpstr>
      <vt:lpstr> </vt:lpstr>
      <vt:lpstr> </vt:lpstr>
      <vt:lpstr> </vt:lpstr>
      <vt:lpstr>סל הכלים בהקשר האיראני</vt:lpstr>
      <vt:lpstr>הסכמים עם איראן</vt:lpstr>
      <vt:lpstr> </vt:lpstr>
      <vt:lpstr> </vt:lpstr>
      <vt:lpstr> </vt:lpstr>
      <vt:lpstr> </vt:lpstr>
      <vt:lpstr>ה- NPT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976</cp:revision>
  <cp:lastPrinted>2020-10-11T04:34:26Z</cp:lastPrinted>
  <dcterms:created xsi:type="dcterms:W3CDTF">2017-08-17T05:53:13Z</dcterms:created>
  <dcterms:modified xsi:type="dcterms:W3CDTF">2020-10-25T15:12:38Z</dcterms:modified>
</cp:coreProperties>
</file>