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6" r:id="rId1"/>
  </p:sldMasterIdLst>
  <p:notesMasterIdLst>
    <p:notesMasterId r:id="rId14"/>
  </p:notesMasterIdLst>
  <p:handoutMasterIdLst>
    <p:handoutMasterId r:id="rId15"/>
  </p:handoutMasterIdLst>
  <p:sldIdLst>
    <p:sldId id="341" r:id="rId2"/>
    <p:sldId id="340" r:id="rId3"/>
    <p:sldId id="336" r:id="rId4"/>
    <p:sldId id="346" r:id="rId5"/>
    <p:sldId id="347" r:id="rId6"/>
    <p:sldId id="334" r:id="rId7"/>
    <p:sldId id="353" r:id="rId8"/>
    <p:sldId id="352" r:id="rId9"/>
    <p:sldId id="348" r:id="rId10"/>
    <p:sldId id="354" r:id="rId11"/>
    <p:sldId id="349" r:id="rId12"/>
    <p:sldId id="351" r:id="rId13"/>
  </p:sldIdLst>
  <p:sldSz cx="12192000" cy="6858000"/>
  <p:notesSz cx="6819900" cy="9918700"/>
  <p:defaultTextStyle>
    <a:defPPr algn="r" rtl="1"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6816" userDrawn="1">
          <p15:clr>
            <a:srgbClr val="A4A3A4"/>
          </p15:clr>
        </p15:guide>
        <p15:guide id="3" pos="816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353" autoAdjust="0"/>
  </p:normalViewPr>
  <p:slideViewPr>
    <p:cSldViewPr>
      <p:cViewPr varScale="1">
        <p:scale>
          <a:sx n="73" d="100"/>
          <a:sy n="73" d="100"/>
        </p:scale>
        <p:origin x="618" y="78"/>
      </p:cViewPr>
      <p:guideLst>
        <p:guide pos="3840"/>
        <p:guide pos="6816"/>
        <p:guide pos="816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280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282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0" y="0"/>
            <a:ext cx="295708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algn="l" rtl="1"/>
            <a:fld id="{93408286-191C-4A3F-B1AF-BB78D38479F5}" type="datetime8">
              <a:rPr lang="he-IL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20 מרץ 19</a:t>
            </a:fld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282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0" y="9421044"/>
            <a:ext cx="295708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algn="l" rtl="1"/>
            <a:fld id="{7BAE14B8-3CC9-472D-9BC5-A84D80684DE2}" type="slidenum">
              <a:rPr lang="he-I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‹#›</a:t>
            </a:fld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282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0" y="0"/>
            <a:ext cx="295708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544EB51-7437-4ECB-8F53-BD138F55FBF7}" type="datetime8">
              <a:rPr lang="he-IL" smtClean="0"/>
              <a:pPr/>
              <a:t>20 מרץ 19</a:t>
            </a:fld>
            <a:endParaRPr lang="he-IL" dirty="0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rtl="1"/>
            <a:endParaRPr lang="he-IL" noProof="0" dirty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5"/>
            <a:ext cx="5455920" cy="3347561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 rtl="1"/>
            <a:r>
              <a:rPr lang="he-IL" noProof="0" dirty="0"/>
              <a:t>לחץ כדי לערוך סגנונות טקסט של תבנית בסיס</a:t>
            </a:r>
          </a:p>
          <a:p>
            <a:pPr lvl="1" rtl="1"/>
            <a:r>
              <a:rPr lang="he-IL" noProof="0" dirty="0"/>
              <a:t>רמה שניה</a:t>
            </a:r>
          </a:p>
          <a:p>
            <a:pPr lvl="2" rtl="1"/>
            <a:r>
              <a:rPr lang="he-IL" noProof="0" dirty="0"/>
              <a:t>רמה שלישית</a:t>
            </a:r>
          </a:p>
          <a:p>
            <a:pPr lvl="3" rtl="1"/>
            <a:r>
              <a:rPr lang="he-IL" noProof="0" dirty="0"/>
              <a:t>רמה רביעית</a:t>
            </a:r>
          </a:p>
          <a:p>
            <a:pPr lvl="4" rtl="1"/>
            <a:r>
              <a:rPr lang="he-IL" noProof="0" dirty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282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0" y="9421044"/>
            <a:ext cx="295708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FB667E1-E601-4AAF-B95C-B25720D70A60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4172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47791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he-IL" smtClean="0"/>
              <a:pPr/>
              <a:t>7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485997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BE6E9-4283-4C48-B4B0-B776D321750F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0633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BE6E9-4283-4C48-B4B0-B776D321750F}" type="slidenum">
              <a:rPr lang="he-IL" smtClean="0"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60322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BE6E9-4283-4C48-B4B0-B776D321750F}" type="slidenum">
              <a:rPr lang="he-IL" smtClean="0"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2021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0652134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20 מרץ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63225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20 מרץ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6188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20 מרץ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5214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20 מרץ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46414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9999-6F67-4D06-AF2F-1AEEB328493D}" type="datetime8">
              <a:rPr lang="he-IL" smtClean="0"/>
              <a:pPr/>
              <a:t>20 מרץ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145950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4B962-D926-424B-AC00-FE1E0ECB640D}" type="datetime8">
              <a:rPr lang="he-IL" smtClean="0"/>
              <a:pPr/>
              <a:t>20 מרץ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1550109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BC6-D13C-45A2-AF61-CB59F6BA3E10}" type="datetime8">
              <a:rPr lang="he-IL" smtClean="0"/>
              <a:pPr/>
              <a:t>20 מרץ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752191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18764-B9AD-4A05-A31E-84CE4FE50E8B}" type="datetime8">
              <a:rPr lang="he-IL" smtClean="0"/>
              <a:pPr/>
              <a:t>20 מרץ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175657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EF28-7E3D-4A0D-8B1D-EAD0E195C731}" type="datetime8">
              <a:rPr lang="he-IL" smtClean="0"/>
              <a:pPr/>
              <a:t>20 מרץ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5812638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72186-3A27-43FD-BA50-C25F08521E08}" type="datetime8">
              <a:rPr lang="he-IL" smtClean="0"/>
              <a:pPr/>
              <a:t>20 מרץ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rtl="1"/>
            <a:fld id="{A0ECE5F2-81AA-4605-B028-6FBA391056AF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752346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AA41-A953-4132-9B44-4E0513AEC4FC}" type="datetime8">
              <a:rPr lang="he-IL" smtClean="0"/>
              <a:pPr/>
              <a:t>20 מרץ 19</a:t>
            </a:fld>
            <a:endParaRPr lang="he-I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709468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E4BA-5D86-457F-81D4-527350DD4C7A}" type="datetime8">
              <a:rPr lang="he-IL" smtClean="0"/>
              <a:pPr/>
              <a:t>20 מרץ 19</a:t>
            </a:fld>
            <a:endParaRPr lang="he-I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5043246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2D48FB61-65B6-4A9E-8CC2-7814F08B8B2D}" type="datetime8">
              <a:rPr lang="he-IL" smtClean="0"/>
              <a:pPr algn="l"/>
              <a:t>20 מרץ 19</a:t>
            </a:fld>
            <a:endParaRPr lang="he-I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211119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A13E8-9A85-485B-94B7-5D103837E152}" type="datetime8">
              <a:rPr lang="he-IL" smtClean="0"/>
              <a:pPr/>
              <a:t>20 מרץ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1"/>
            <a:fld id="{CA8D9AD5-F248-4919-864A-CFD76CC027D6}" type="slidenum">
              <a:rPr lang="he-IL" smtClean="0"/>
              <a:pPr rtl="1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5773662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9574E-2143-4A91-B2C8-A980D1F6D781}" type="datetime8">
              <a:rPr lang="he-IL" smtClean="0"/>
              <a:pPr/>
              <a:t>20 מרץ 19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8244218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69999-6F67-4D06-AF2F-1AEEB328493D}" type="datetime8">
              <a:rPr lang="he-IL" smtClean="0"/>
              <a:pPr/>
              <a:t>20 מרץ 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31312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×ª××¦××ª ×ª××× × ×¢×××¨ ××× ×¨××¡× ×ª××× ××ª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8779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sz="8800" b="1" dirty="0" err="1" smtClean="0">
                <a:solidFill>
                  <a:srgbClr val="FF0000"/>
                </a:solidFill>
              </a:rPr>
              <a:t>הדב</a:t>
            </a:r>
            <a:r>
              <a:rPr lang="he-IL" sz="8800" b="1" dirty="0" smtClean="0">
                <a:solidFill>
                  <a:srgbClr val="FF0000"/>
                </a:solidFill>
              </a:rPr>
              <a:t> הרוסי</a:t>
            </a:r>
            <a:endParaRPr lang="he-IL" sz="8800" b="1" dirty="0">
              <a:solidFill>
                <a:srgbClr val="FF0000"/>
              </a:solidFill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881414" y="563544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62500" lnSpcReduction="20000"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e-IL" sz="8800" b="1" dirty="0" smtClean="0">
                <a:solidFill>
                  <a:srgbClr val="002060"/>
                </a:solidFill>
              </a:rPr>
              <a:t>הבריון השכונתי וחמומי המוח – </a:t>
            </a:r>
          </a:p>
          <a:p>
            <a:pPr algn="ctr"/>
            <a:r>
              <a:rPr lang="he-IL" sz="8800" b="1" dirty="0" smtClean="0">
                <a:solidFill>
                  <a:srgbClr val="002060"/>
                </a:solidFill>
              </a:rPr>
              <a:t>סיפור אהבה בהמשכים....</a:t>
            </a:r>
            <a:endParaRPr lang="he-IL" sz="8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0576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295400" y="846138"/>
            <a:ext cx="10134600" cy="5707062"/>
          </a:xfrm>
          <a:noFill/>
        </p:spPr>
        <p:txBody>
          <a:bodyPr>
            <a:noAutofit/>
          </a:bodyPr>
          <a:lstStyle/>
          <a:p>
            <a:pPr lvl="2"/>
            <a:endParaRPr lang="he-IL" sz="28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2"/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מהי </a:t>
            </a:r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התרבות האסטרטגית, הגישה האסטרטגית וכיצד באה לידי ביטוי ה"אחרות". </a:t>
            </a:r>
            <a:endParaRPr lang="he-IL" sz="28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2"/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הצגת מבנה השלטון כלפי חוץ ופנים וכיצד מתקבלות </a:t>
            </a:r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החלטות (שקף 1). </a:t>
            </a:r>
          </a:p>
          <a:p>
            <a:pPr marL="914400" lvl="2" indent="0" algn="l">
              <a:buNone/>
            </a:pPr>
            <a:r>
              <a:rPr lang="he-IL" sz="28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(אחריות – מאיה, שי חנונה, </a:t>
            </a:r>
            <a:r>
              <a:rPr lang="he-IL" sz="2800" b="1" dirty="0" err="1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נתנס</a:t>
            </a:r>
            <a:r>
              <a:rPr lang="he-IL" sz="28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  <a:endParaRPr lang="en-US" sz="28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None/>
            </a:pP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כותרת 4"/>
          <p:cNvSpPr txBox="1">
            <a:spLocks/>
          </p:cNvSpPr>
          <p:nvPr/>
        </p:nvSpPr>
        <p:spPr>
          <a:xfrm>
            <a:off x="2592925" y="44624"/>
            <a:ext cx="7770275" cy="7768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90000"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sz="4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תוצרי למידה - אחוד</a:t>
            </a:r>
            <a:endParaRPr lang="he-IL" sz="4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344342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295400" y="846138"/>
            <a:ext cx="10134600" cy="5707062"/>
          </a:xfrm>
          <a:noFill/>
        </p:spPr>
        <p:txBody>
          <a:bodyPr>
            <a:noAutofit/>
          </a:bodyPr>
          <a:lstStyle/>
          <a:p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היבט מדיני –  </a:t>
            </a:r>
            <a:r>
              <a:rPr lang="he-IL" sz="2800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יחס"ג</a:t>
            </a:r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רוסיה – ארה"ב, רוסיה – נאט"ו – משמעויות והשפעה על מדיניות החוץ של ישראל.</a:t>
            </a:r>
          </a:p>
          <a:p>
            <a:pPr marL="914400" lvl="2" indent="0" algn="l">
              <a:buNone/>
            </a:pPr>
            <a:r>
              <a:rPr lang="he-IL" sz="24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(אחריות – </a:t>
            </a:r>
            <a:r>
              <a:rPr lang="he-IL" sz="24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איציק כהן, </a:t>
            </a:r>
            <a:r>
              <a:rPr lang="en-US" sz="24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Eros</a:t>
            </a:r>
            <a:r>
              <a:rPr lang="he-IL" sz="24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  <a:endParaRPr lang="en-US" sz="24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היבט ביטחוני – מהם האינטרסים הרוסים במזה"ת ובישראל, והשפעתם על תפיסת הביטחון של ישראל</a:t>
            </a:r>
          </a:p>
          <a:p>
            <a:pPr marL="914400" lvl="2" indent="0" algn="l">
              <a:buNone/>
            </a:pPr>
            <a:r>
              <a:rPr lang="he-IL" sz="24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(אחריות – </a:t>
            </a:r>
            <a:r>
              <a:rPr lang="he-IL" sz="2400" b="1" dirty="0" err="1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טישלר</a:t>
            </a:r>
            <a:r>
              <a:rPr lang="he-IL" sz="24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, ואך)</a:t>
            </a:r>
            <a:endParaRPr lang="en-US" sz="24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היבט כלכלי </a:t>
            </a:r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– </a:t>
            </a:r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משמעות ופוטנציאל הכלכלי לסחר ישראל – רוסיה. </a:t>
            </a:r>
          </a:p>
          <a:p>
            <a:pPr marL="914400" lvl="2" indent="0" algn="l">
              <a:buNone/>
            </a:pPr>
            <a:r>
              <a:rPr lang="he-IL" sz="24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(אחריות – </a:t>
            </a:r>
            <a:r>
              <a:rPr lang="he-IL" sz="24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אייל ארגוב, </a:t>
            </a:r>
            <a:r>
              <a:rPr lang="en-US" sz="24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Shin </a:t>
            </a:r>
            <a:r>
              <a:rPr lang="en-US" sz="2400" b="1" dirty="0" err="1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Fong,Raju</a:t>
            </a:r>
            <a:r>
              <a:rPr lang="he-IL" sz="24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  <a:endParaRPr lang="en-US" sz="24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היבט חברתי </a:t>
            </a:r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– </a:t>
            </a:r>
            <a:r>
              <a:rPr lang="he-IL" sz="28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אתגרים ומגמות עומק חברתיים ברוסיה והפוטנציאל וסיכונים הגלומים בהם מנקודת מבט ישראלית.</a:t>
            </a:r>
            <a:endParaRPr lang="he-IL" sz="28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914400" lvl="2" indent="0" algn="l">
              <a:buNone/>
            </a:pPr>
            <a:r>
              <a:rPr lang="he-IL" sz="24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</a:t>
            </a:r>
            <a:r>
              <a:rPr lang="he-IL" sz="24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אחריות – שפשק, ענת חן)</a:t>
            </a:r>
            <a:endParaRPr lang="en-US" sz="24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914400" lvl="2" indent="0">
              <a:buNone/>
            </a:pPr>
            <a:endParaRPr lang="en-US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algn="just">
              <a:buNone/>
            </a:pP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כותרת 4"/>
          <p:cNvSpPr txBox="1">
            <a:spLocks/>
          </p:cNvSpPr>
          <p:nvPr/>
        </p:nvSpPr>
        <p:spPr>
          <a:xfrm>
            <a:off x="2592925" y="44624"/>
            <a:ext cx="7770275" cy="7768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90000"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sz="4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שאלות מחקר</a:t>
            </a:r>
            <a:endParaRPr lang="he-IL" sz="4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5127640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133600" y="1423317"/>
            <a:ext cx="8229600" cy="4525963"/>
          </a:xfrm>
          <a:noFill/>
        </p:spPr>
        <p:txBody>
          <a:bodyPr>
            <a:noAutofit/>
          </a:bodyPr>
          <a:lstStyle/>
          <a:p>
            <a:pPr algn="just"/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תכנון ימי הכנה – חן אלמוג</a:t>
            </a:r>
          </a:p>
          <a:p>
            <a:pPr algn="just"/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בניית תיק סיור – חן אלמוג</a:t>
            </a:r>
          </a:p>
          <a:p>
            <a:pPr algn="just"/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תיעוד מצולם – אייל כליף</a:t>
            </a:r>
          </a:p>
          <a:p>
            <a:pPr algn="just"/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תיעוד בכתב הרצאות – מאיה </a:t>
            </a:r>
          </a:p>
          <a:p>
            <a:pPr algn="just"/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קוד לבוש</a:t>
            </a:r>
          </a:p>
          <a:p>
            <a:pPr algn="just"/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קודי התנהגות ושיח</a:t>
            </a:r>
          </a:p>
          <a:p>
            <a:pPr algn="just"/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דגשים ביטחוניים</a:t>
            </a:r>
          </a:p>
          <a:p>
            <a:pPr algn="just"/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טלפונים</a:t>
            </a:r>
          </a:p>
          <a:p>
            <a:pPr algn="just"/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שאלות מחקר וחומרי קריאה – הכנה לפני, דיוק וטיוב אחרי</a:t>
            </a:r>
          </a:p>
          <a:p>
            <a:pPr algn="just"/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תחקיר לאחר הנסיעה וסיכום קבוצתי להגשה</a:t>
            </a:r>
          </a:p>
          <a:p>
            <a:pPr marL="0" indent="0" algn="just">
              <a:buNone/>
            </a:pP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כותרת 4"/>
          <p:cNvSpPr>
            <a:spLocks noGrp="1"/>
          </p:cNvSpPr>
          <p:nvPr>
            <p:ph type="title"/>
          </p:nvPr>
        </p:nvSpPr>
        <p:spPr>
          <a:xfrm>
            <a:off x="2592925" y="260648"/>
            <a:ext cx="7770275" cy="7768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>
            <a:normAutofit fontScale="90000"/>
          </a:bodyPr>
          <a:lstStyle/>
          <a:p>
            <a:pPr algn="ctr"/>
            <a:r>
              <a:rPr lang="he-IL" sz="4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דגשים</a:t>
            </a:r>
            <a:endParaRPr lang="he-IL" sz="4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0407476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WIN-7\AppData\Local\Microsoft\Windows\Temporary Internet Files\Content.IE5\M3WBNI5C\220px-Bedouin_pumping_Water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48103" y="3381320"/>
            <a:ext cx="95794" cy="95359"/>
          </a:xfrm>
          <a:prstGeom prst="rect">
            <a:avLst/>
          </a:prstGeom>
          <a:noFill/>
        </p:spPr>
      </p:pic>
      <p:pic>
        <p:nvPicPr>
          <p:cNvPr id="1027" name="Picture 3" descr="C:\Users\WIN-7\AppData\Local\Microsoft\Windows\Temporary Internet Files\Content.IE5\M3WBNI5C\220px-Bedouin_pumping_Water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48103" y="3381320"/>
            <a:ext cx="95794" cy="95359"/>
          </a:xfrm>
          <a:prstGeom prst="rect">
            <a:avLst/>
          </a:prstGeom>
          <a:noFill/>
        </p:spPr>
      </p:pic>
      <p:sp>
        <p:nvSpPr>
          <p:cNvPr id="11" name="כותרת 1">
            <a:extLst>
              <a:ext uri="{FF2B5EF4-FFF2-40B4-BE49-F238E27FC236}">
                <a16:creationId xmlns:a16="http://schemas.microsoft.com/office/drawing/2014/main" id="{4DC10AD7-8CB0-4600-9965-0586FA68DD17}"/>
              </a:ext>
            </a:extLst>
          </p:cNvPr>
          <p:cNvSpPr txBox="1">
            <a:spLocks/>
          </p:cNvSpPr>
          <p:nvPr/>
        </p:nvSpPr>
        <p:spPr>
          <a:xfrm>
            <a:off x="2471728" y="343798"/>
            <a:ext cx="9595601" cy="2262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he-IL" b="1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389" y="-27384"/>
            <a:ext cx="12196784" cy="6858000"/>
          </a:xfrm>
          <a:prstGeom prst="rect">
            <a:avLst/>
          </a:prstGeom>
        </p:spPr>
      </p:pic>
      <p:sp>
        <p:nvSpPr>
          <p:cNvPr id="4" name="מלבן מעוגל 3"/>
          <p:cNvSpPr/>
          <p:nvPr/>
        </p:nvSpPr>
        <p:spPr>
          <a:xfrm>
            <a:off x="1775520" y="836712"/>
            <a:ext cx="1728192" cy="352839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3577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WIN-7\AppData\Local\Microsoft\Windows\Temporary Internet Files\Content.IE5\M3WBNI5C\220px-Bedouin_pumping_Water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48103" y="3381320"/>
            <a:ext cx="95794" cy="95359"/>
          </a:xfrm>
          <a:prstGeom prst="rect">
            <a:avLst/>
          </a:prstGeom>
          <a:noFill/>
        </p:spPr>
      </p:pic>
      <p:pic>
        <p:nvPicPr>
          <p:cNvPr id="1027" name="Picture 3" descr="C:\Users\WIN-7\AppData\Local\Microsoft\Windows\Temporary Internet Files\Content.IE5\M3WBNI5C\220px-Bedouin_pumping_Water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48103" y="3381320"/>
            <a:ext cx="95794" cy="95359"/>
          </a:xfrm>
          <a:prstGeom prst="rect">
            <a:avLst/>
          </a:prstGeom>
          <a:noFill/>
        </p:spPr>
      </p:pic>
      <p:sp>
        <p:nvSpPr>
          <p:cNvPr id="11" name="כותרת 1">
            <a:extLst>
              <a:ext uri="{FF2B5EF4-FFF2-40B4-BE49-F238E27FC236}">
                <a16:creationId xmlns:a16="http://schemas.microsoft.com/office/drawing/2014/main" id="{4DC10AD7-8CB0-4600-9965-0586FA68DD17}"/>
              </a:ext>
            </a:extLst>
          </p:cNvPr>
          <p:cNvSpPr txBox="1">
            <a:spLocks/>
          </p:cNvSpPr>
          <p:nvPr/>
        </p:nvSpPr>
        <p:spPr>
          <a:xfrm>
            <a:off x="2471728" y="343798"/>
            <a:ext cx="9595601" cy="2262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 algn="ctr">
              <a:buFont typeface="Arial" panose="020B0604020202020204" pitchFamily="34" charset="0"/>
              <a:buChar char="•"/>
            </a:pPr>
            <a:endParaRPr lang="he-IL" b="1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61881" y="-343829"/>
            <a:ext cx="13515762" cy="7545657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163125" y="1568479"/>
            <a:ext cx="4508217" cy="5549530"/>
          </a:xfrm>
          <a:prstGeom prst="rect">
            <a:avLst/>
          </a:prstGeom>
        </p:spPr>
      </p:pic>
      <p:sp>
        <p:nvSpPr>
          <p:cNvPr id="6" name="מלבן 5"/>
          <p:cNvSpPr/>
          <p:nvPr/>
        </p:nvSpPr>
        <p:spPr>
          <a:xfrm>
            <a:off x="-240704" y="2132856"/>
            <a:ext cx="5472608" cy="367240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What ever you want….</a:t>
            </a: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81465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819400" y="258804"/>
            <a:ext cx="7053542" cy="782681"/>
          </a:xfrm>
        </p:spPr>
        <p:txBody>
          <a:bodyPr>
            <a:normAutofit/>
          </a:bodyPr>
          <a:lstStyle/>
          <a:p>
            <a:pPr algn="ctr"/>
            <a:r>
              <a:rPr lang="he-IL" sz="4000" b="1" dirty="0">
                <a:latin typeface="David" panose="020E0502060401010101" pitchFamily="34" charset="-79"/>
                <a:cs typeface="David" panose="020E0502060401010101" pitchFamily="34" charset="-79"/>
              </a:rPr>
              <a:t>כללי</a:t>
            </a:r>
          </a:p>
        </p:txBody>
      </p:sp>
      <p:grpSp>
        <p:nvGrpSpPr>
          <p:cNvPr id="4" name="קבוצה 3"/>
          <p:cNvGrpSpPr/>
          <p:nvPr/>
        </p:nvGrpSpPr>
        <p:grpSpPr>
          <a:xfrm>
            <a:off x="2055953" y="1239882"/>
            <a:ext cx="8247285" cy="4783470"/>
            <a:chOff x="824948" y="1179443"/>
            <a:chExt cx="4320000" cy="3654471"/>
          </a:xfrm>
          <a:solidFill>
            <a:srgbClr val="C00000"/>
          </a:solidFill>
        </p:grpSpPr>
        <p:sp>
          <p:nvSpPr>
            <p:cNvPr id="5" name="מלבן מעוגל 4"/>
            <p:cNvSpPr/>
            <p:nvPr/>
          </p:nvSpPr>
          <p:spPr>
            <a:xfrm>
              <a:off x="824948" y="1179443"/>
              <a:ext cx="4320000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lvl="1" algn="ctr" rtl="1"/>
              <a:r>
                <a:rPr lang="he-IL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בתאריכים 12-16 במאי 2019 יתקיים סיור </a:t>
              </a:r>
              <a:r>
                <a:rPr lang="he-IL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מזרח – רוסיה</a:t>
              </a:r>
            </a:p>
            <a:p>
              <a:pPr lvl="1" algn="ctr" rtl="1"/>
              <a:r>
                <a:rPr lang="he-IL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מחזור </a:t>
              </a:r>
              <a:r>
                <a:rPr lang="he-IL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מ"ו </a:t>
              </a:r>
              <a:r>
                <a:rPr lang="he-IL" sz="2400" b="1" dirty="0" err="1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במב"ל</a:t>
              </a:r>
              <a:r>
                <a:rPr lang="he-IL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 </a:t>
              </a:r>
              <a:endParaRPr lang="en-US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6" name="מלבן מעוגל 5"/>
            <p:cNvSpPr/>
            <p:nvPr/>
          </p:nvSpPr>
          <p:spPr>
            <a:xfrm>
              <a:off x="824948" y="2133600"/>
              <a:ext cx="4320000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lvl="1" algn="ctr" rtl="1"/>
              <a:r>
                <a:rPr lang="he-IL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הסיור הוא חלק </a:t>
              </a:r>
              <a:r>
                <a:rPr lang="he-IL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מציר האסטרטגיה בתכנית </a:t>
              </a:r>
              <a:r>
                <a:rPr lang="he-IL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הלימודים של </a:t>
              </a:r>
              <a:r>
                <a:rPr lang="he-IL" sz="2400" b="1" dirty="0" err="1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מב"ל</a:t>
              </a:r>
              <a:r>
                <a:rPr lang="he-IL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 ומובל על ידי </a:t>
              </a:r>
              <a:r>
                <a:rPr lang="he-IL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חן אלמוג, </a:t>
              </a:r>
              <a:r>
                <a:rPr lang="he-IL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בהנחיית </a:t>
              </a:r>
              <a:r>
                <a:rPr lang="he-IL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מדריך צוות רפי </a:t>
              </a:r>
              <a:r>
                <a:rPr lang="he-IL" sz="2400" b="1" dirty="0" err="1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שוץ</a:t>
              </a:r>
              <a:endParaRPr lang="en-US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7" name="מלבן מעוגל 6"/>
            <p:cNvSpPr/>
            <p:nvPr/>
          </p:nvSpPr>
          <p:spPr>
            <a:xfrm>
              <a:off x="824948" y="3087757"/>
              <a:ext cx="4320000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lvl="1" algn="ctr" rtl="1"/>
              <a:r>
                <a:rPr lang="he-IL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יקדמו לסיור זה כ- 5 ימי הכנה שיתבצעו במכון למחקר ביטחון לאומי </a:t>
              </a:r>
              <a:r>
                <a:rPr lang="en-US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(INSS)</a:t>
              </a:r>
              <a:r>
                <a:rPr lang="he-IL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 , </a:t>
              </a:r>
              <a:r>
                <a:rPr lang="he-IL" sz="2400" b="1" dirty="0" err="1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במב"ל</a:t>
              </a:r>
              <a:r>
                <a:rPr lang="he-IL" sz="2400" b="1" dirty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 וסיורים חיצוניים</a:t>
              </a:r>
              <a:endParaRPr lang="en-US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8" name="מלבן מעוגל 7"/>
            <p:cNvSpPr/>
            <p:nvPr/>
          </p:nvSpPr>
          <p:spPr>
            <a:xfrm>
              <a:off x="824948" y="4041914"/>
              <a:ext cx="4320000" cy="79200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lvl="1" algn="ctr" rtl="1"/>
              <a:r>
                <a:rPr lang="he-IL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קורס אקדמי 3 שש"ס – מטלת סיום קבוצתית</a:t>
              </a:r>
              <a:endParaRPr lang="en-US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pic>
        <p:nvPicPr>
          <p:cNvPr id="9" name="תמונה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34" y="4832045"/>
            <a:ext cx="2933381" cy="2011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2228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819400" y="258804"/>
            <a:ext cx="7053542" cy="782681"/>
          </a:xfrm>
        </p:spPr>
        <p:txBody>
          <a:bodyPr>
            <a:normAutofit/>
          </a:bodyPr>
          <a:lstStyle/>
          <a:p>
            <a:pPr algn="ctr"/>
            <a:r>
              <a:rPr lang="he-IL" sz="4000" b="1" dirty="0">
                <a:latin typeface="David" panose="020E0502060401010101" pitchFamily="34" charset="-79"/>
                <a:cs typeface="David" panose="020E0502060401010101" pitchFamily="34" charset="-79"/>
              </a:rPr>
              <a:t>כללי</a:t>
            </a:r>
          </a:p>
        </p:txBody>
      </p:sp>
      <p:grpSp>
        <p:nvGrpSpPr>
          <p:cNvPr id="4" name="קבוצה 3"/>
          <p:cNvGrpSpPr/>
          <p:nvPr/>
        </p:nvGrpSpPr>
        <p:grpSpPr>
          <a:xfrm>
            <a:off x="2055953" y="1239882"/>
            <a:ext cx="8247285" cy="4783470"/>
            <a:chOff x="824948" y="1179443"/>
            <a:chExt cx="4320000" cy="3654471"/>
          </a:xfrm>
          <a:gradFill>
            <a:gsLst>
              <a:gs pos="55000">
                <a:schemeClr val="accent3">
                  <a:lumMod val="75000"/>
                </a:schemeClr>
              </a:gs>
              <a:gs pos="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5400000" scaled="0"/>
          </a:gradFill>
        </p:grpSpPr>
        <p:sp>
          <p:nvSpPr>
            <p:cNvPr id="5" name="מלבן מעוגל 4"/>
            <p:cNvSpPr/>
            <p:nvPr/>
          </p:nvSpPr>
          <p:spPr>
            <a:xfrm>
              <a:off x="824948" y="1179443"/>
              <a:ext cx="4320000" cy="7920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lvl="1" algn="ctr" rtl="1"/>
              <a:r>
                <a:rPr lang="he-IL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המטרה: הכרת רוסיה כשחקן מרכזי במערכת הבינ"ל המתאפיינת בחשיבה אסטרטגית "אחרת"</a:t>
              </a:r>
              <a:endParaRPr lang="en-US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6" name="מלבן מעוגל 5"/>
            <p:cNvSpPr/>
            <p:nvPr/>
          </p:nvSpPr>
          <p:spPr>
            <a:xfrm>
              <a:off x="824948" y="2133600"/>
              <a:ext cx="4320000" cy="7920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lvl="1" algn="ctr" rtl="1"/>
              <a:r>
                <a:rPr lang="he-IL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הכרת התרבות, המורשת והשורשים, ה "</a:t>
              </a:r>
              <a:r>
                <a:rPr lang="en-US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DNA</a:t>
              </a:r>
              <a:r>
                <a:rPr lang="he-IL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"</a:t>
              </a:r>
              <a:endParaRPr lang="en-US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7" name="מלבן מעוגל 6"/>
            <p:cNvSpPr/>
            <p:nvPr/>
          </p:nvSpPr>
          <p:spPr>
            <a:xfrm>
              <a:off x="824948" y="3087757"/>
              <a:ext cx="4320000" cy="7920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lvl="1" algn="ctr" rtl="1"/>
              <a:r>
                <a:rPr lang="he-IL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הכרת תפיסת הביטחון הלאומי והתרבות האסטרטגית</a:t>
              </a:r>
              <a:endParaRPr lang="en-US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8" name="מלבן מעוגל 7"/>
            <p:cNvSpPr/>
            <p:nvPr/>
          </p:nvSpPr>
          <p:spPr>
            <a:xfrm>
              <a:off x="824948" y="4041914"/>
              <a:ext cx="4320000" cy="7920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lvl="1" algn="ctr" rtl="1"/>
              <a:r>
                <a:rPr lang="he-IL" sz="2400" b="1" dirty="0" smtClean="0">
                  <a:solidFill>
                    <a:schemeClr val="bg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למידה חווייתית משמעותית (לא אמרתי כייף...)</a:t>
              </a:r>
              <a:endParaRPr lang="en-US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034036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כותרת 1">
            <a:extLst>
              <a:ext uri="{FF2B5EF4-FFF2-40B4-BE49-F238E27FC236}">
                <a16:creationId xmlns:a16="http://schemas.microsoft.com/office/drawing/2014/main" id="{4DC10AD7-8CB0-4600-9965-0586FA68DD17}"/>
              </a:ext>
            </a:extLst>
          </p:cNvPr>
          <p:cNvSpPr txBox="1">
            <a:spLocks/>
          </p:cNvSpPr>
          <p:nvPr/>
        </p:nvSpPr>
        <p:spPr>
          <a:xfrm>
            <a:off x="2471728" y="343798"/>
            <a:ext cx="9595601" cy="2262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000" b="0" kern="1200" cap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he-IL" sz="1000" b="1" dirty="0"/>
          </a:p>
        </p:txBody>
      </p:sp>
      <p:sp>
        <p:nvSpPr>
          <p:cNvPr id="8" name="מלבן מעוגל 7"/>
          <p:cNvSpPr/>
          <p:nvPr/>
        </p:nvSpPr>
        <p:spPr>
          <a:xfrm>
            <a:off x="2927648" y="44624"/>
            <a:ext cx="662473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משתתפים</a:t>
            </a:r>
            <a:endParaRPr lang="he-IL" sz="32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103183"/>
              </p:ext>
            </p:extLst>
          </p:nvPr>
        </p:nvGraphicFramePr>
        <p:xfrm>
          <a:off x="2423592" y="548680"/>
          <a:ext cx="7376368" cy="6304280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167450">
                  <a:extLst>
                    <a:ext uri="{9D8B030D-6E8A-4147-A177-3AD203B41FA5}">
                      <a16:colId xmlns:a16="http://schemas.microsoft.com/office/drawing/2014/main" val="1313405153"/>
                    </a:ext>
                  </a:extLst>
                </a:gridCol>
                <a:gridCol w="3411798">
                  <a:extLst>
                    <a:ext uri="{9D8B030D-6E8A-4147-A177-3AD203B41FA5}">
                      <a16:colId xmlns:a16="http://schemas.microsoft.com/office/drawing/2014/main" val="1913407435"/>
                    </a:ext>
                  </a:extLst>
                </a:gridCol>
                <a:gridCol w="2797120">
                  <a:extLst>
                    <a:ext uri="{9D8B030D-6E8A-4147-A177-3AD203B41FA5}">
                      <a16:colId xmlns:a16="http://schemas.microsoft.com/office/drawing/2014/main" val="39448124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רפי </a:t>
                      </a:r>
                      <a:r>
                        <a:rPr lang="he-IL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שוץ</a:t>
                      </a:r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– מדריך מוביל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2228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חן אלמוג (4) – משתתף</a:t>
                      </a:r>
                      <a:r>
                        <a:rPr lang="he-IL" sz="18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מוביל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סופ"ש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7341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אייל ארגוב (1)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סופ"ש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850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Raju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Baijal</a:t>
                      </a:r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(1)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800" b="1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2804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Eros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baseline="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Zaniboni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(2)</a:t>
                      </a:r>
                      <a:endParaRPr lang="he-IL" sz="18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800" b="1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498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6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Teng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Shin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Fong </a:t>
                      </a:r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(2)</a:t>
                      </a:r>
                      <a:endParaRPr lang="he-IL" sz="18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800" b="1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8850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7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עומר </a:t>
                      </a:r>
                      <a:r>
                        <a:rPr lang="he-IL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טישלר</a:t>
                      </a:r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(2)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800" b="1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458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איציק כהן (2)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כשר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3177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9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מיכאל שפשק (2)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סופ"ש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1591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 חנונה (2)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045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יאיר</a:t>
                      </a:r>
                      <a:r>
                        <a:rPr lang="he-IL" sz="18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800" b="1" baseline="0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נתנס</a:t>
                      </a:r>
                      <a:r>
                        <a:rPr lang="he-IL" sz="1800" b="1" baseline="0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(3)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סופ"ש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7850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מאיה </a:t>
                      </a:r>
                      <a:r>
                        <a:rPr lang="he-IL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גולדשמיט</a:t>
                      </a:r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(3)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סופ"ש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3330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יהודה ואך (3)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כשר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3954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אייל כליף (4)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סופ"ש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9975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ענת חן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כשר/צמחוני, </a:t>
                      </a:r>
                      <a:r>
                        <a:rPr lang="he-IL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סופ"ש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9901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אתי </a:t>
                      </a:r>
                      <a:r>
                        <a:rPr lang="he-IL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קטלר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כשר/צמחוני, </a:t>
                      </a:r>
                      <a:r>
                        <a:rPr lang="he-IL" sz="1800" b="1" dirty="0" err="1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סופ"ש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6576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800" b="1" dirty="0" smtClean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יוני סיידה מרום– מד"ר</a:t>
                      </a:r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8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994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3730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449924"/>
              </p:ext>
            </p:extLst>
          </p:nvPr>
        </p:nvGraphicFramePr>
        <p:xfrm>
          <a:off x="191345" y="116629"/>
          <a:ext cx="12006119" cy="7331814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2497687">
                  <a:extLst>
                    <a:ext uri="{9D8B030D-6E8A-4147-A177-3AD203B41FA5}">
                      <a16:colId xmlns:a16="http://schemas.microsoft.com/office/drawing/2014/main" val="2006921609"/>
                    </a:ext>
                  </a:extLst>
                </a:gridCol>
                <a:gridCol w="2537209">
                  <a:extLst>
                    <a:ext uri="{9D8B030D-6E8A-4147-A177-3AD203B41FA5}">
                      <a16:colId xmlns:a16="http://schemas.microsoft.com/office/drawing/2014/main" val="3168005034"/>
                    </a:ext>
                  </a:extLst>
                </a:gridCol>
                <a:gridCol w="2373977">
                  <a:extLst>
                    <a:ext uri="{9D8B030D-6E8A-4147-A177-3AD203B41FA5}">
                      <a16:colId xmlns:a16="http://schemas.microsoft.com/office/drawing/2014/main" val="329664948"/>
                    </a:ext>
                  </a:extLst>
                </a:gridCol>
                <a:gridCol w="2537209">
                  <a:extLst>
                    <a:ext uri="{9D8B030D-6E8A-4147-A177-3AD203B41FA5}">
                      <a16:colId xmlns:a16="http://schemas.microsoft.com/office/drawing/2014/main" val="4058724446"/>
                    </a:ext>
                  </a:extLst>
                </a:gridCol>
                <a:gridCol w="2060037">
                  <a:extLst>
                    <a:ext uri="{9D8B030D-6E8A-4147-A177-3AD203B41FA5}">
                      <a16:colId xmlns:a16="http://schemas.microsoft.com/office/drawing/2014/main" val="1064955416"/>
                    </a:ext>
                  </a:extLst>
                </a:gridCol>
              </a:tblGrid>
              <a:tr h="19319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ה</a:t>
                      </a:r>
                      <a:r>
                        <a:rPr lang="ar-SA" sz="1200" b="1">
                          <a:effectLst/>
                          <a:latin typeface="David" panose="020E0502060401010101" pitchFamily="34" charset="-79"/>
                        </a:rPr>
                        <a:t>' </a:t>
                      </a: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16/05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ד</a:t>
                      </a:r>
                      <a:r>
                        <a:rPr lang="ar-SA" sz="1200" b="1">
                          <a:effectLst/>
                          <a:latin typeface="David" panose="020E0502060401010101" pitchFamily="34" charset="-79"/>
                        </a:rPr>
                        <a:t>'</a:t>
                      </a: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15/05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ג</a:t>
                      </a:r>
                      <a:r>
                        <a:rPr lang="ar-SA" sz="1200" b="1">
                          <a:effectLst/>
                          <a:latin typeface="David" panose="020E0502060401010101" pitchFamily="34" charset="-79"/>
                        </a:rPr>
                        <a:t>' </a:t>
                      </a: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14/05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ב</a:t>
                      </a:r>
                      <a:r>
                        <a:rPr lang="ar-SA" sz="1200" b="1" dirty="0">
                          <a:effectLst/>
                          <a:latin typeface="David" panose="020E0502060401010101" pitchFamily="34" charset="-79"/>
                        </a:rPr>
                        <a:t>' 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13/05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א</a:t>
                      </a:r>
                      <a:r>
                        <a:rPr lang="ar-SA" sz="1200" b="1">
                          <a:effectLst/>
                          <a:latin typeface="David" panose="020E0502060401010101" pitchFamily="34" charset="-79"/>
                        </a:rPr>
                        <a:t>'</a:t>
                      </a: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12/05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7139503"/>
                  </a:ext>
                </a:extLst>
              </a:tr>
              <a:tr h="194586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קוד </a:t>
                      </a:r>
                      <a:r>
                        <a:rPr lang="he-IL" sz="1200" b="1" dirty="0" err="1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מב"ל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solidFill>
                            <a:schemeClr val="bg2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solidFill>
                          <a:schemeClr val="bg2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solidFill>
                            <a:schemeClr val="bg2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solidFill>
                          <a:schemeClr val="bg2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חליפה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bg2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solidFill>
                          <a:schemeClr val="bg2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8825261"/>
                  </a:ext>
                </a:extLst>
              </a:tr>
              <a:tr h="207186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r>
                        <a:rPr lang="he-IL" sz="12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מדים ייצוג</a:t>
                      </a:r>
                      <a:endParaRPr lang="en-US" sz="1200" b="1" dirty="0" smtClean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חליפה</a:t>
                      </a:r>
                      <a:r>
                        <a:rPr lang="he-IL" sz="1200" b="1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קוד </a:t>
                      </a:r>
                      <a:r>
                        <a:rPr lang="he-IL" sz="1200" b="1" dirty="0" err="1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מב"ל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294671"/>
                  </a:ext>
                </a:extLst>
              </a:tr>
              <a:tr h="193566"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פארק הניצחון +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מוזיאון המלחמה הפטריוטית הגדולה (</a:t>
                      </a:r>
                      <a:r>
                        <a:rPr lang="he-IL" sz="1200" b="1" dirty="0" err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מלחה"ע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ה-</a:t>
                      </a: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II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)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המצב כלכלי והשפעתו על מדיניות הפנים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 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שגריר ישראל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ברוסיה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5073729"/>
                  </a:ext>
                </a:extLst>
              </a:tr>
              <a:tr h="208205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687330"/>
                  </a:ext>
                </a:extLst>
              </a:tr>
              <a:tr h="193566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ביקור באקדמיה הצבאית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מדיניות חוץ ובטחון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מצב פוליטי פנימי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5681064"/>
                  </a:ext>
                </a:extLst>
              </a:tr>
              <a:tr h="621557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נחיתה ב- </a:t>
                      </a: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DME 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</a:t>
                      </a: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LY </a:t>
                      </a:r>
                      <a:r>
                        <a:rPr lang="ru-RU" sz="1200" b="1" dirty="0">
                          <a:effectLst/>
                          <a:cs typeface="David" panose="020E0502060401010101" pitchFamily="34" charset="-79"/>
                        </a:rPr>
                        <a:t>611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)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489965"/>
                  </a:ext>
                </a:extLst>
              </a:tr>
              <a:tr h="401771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מדיניות רוסיה במזה"ת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מדיניות חוץ רוסיה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9087769"/>
                  </a:ext>
                </a:extLst>
              </a:tr>
              <a:tr h="193566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 למסעדת ירושלים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א.צ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  למשרד החוץ + א.צ.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34708"/>
                  </a:ext>
                </a:extLst>
              </a:tr>
              <a:tr h="142461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א.צ.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9671067"/>
                  </a:ext>
                </a:extLst>
              </a:tr>
              <a:tr h="52125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ארוחת צהריים מסכמת 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 מסעדת ירושלים)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תנועה למרכז העיר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+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א.צ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L="2286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רוסיה - מזה"ת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סגן שר החוץ לענייני מזה"ת ואפריקה ושליח הנשיא  לאזור,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 מיכאל </a:t>
                      </a:r>
                      <a:r>
                        <a:rPr lang="he-IL" sz="1200" b="1" dirty="0" err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בוגדנוב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  <a:p>
                      <a:pPr marL="2286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2286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תכנון מדיניות החוץ 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909213"/>
                  </a:ext>
                </a:extLst>
              </a:tr>
              <a:tr h="27585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נספח ההגנה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142014"/>
                  </a:ext>
                </a:extLst>
              </a:tr>
              <a:tr h="322062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מודרך בקרמלין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384649"/>
                  </a:ext>
                </a:extLst>
              </a:tr>
              <a:tr h="413352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מטרו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ורחוב </a:t>
                      </a:r>
                      <a:r>
                        <a:rPr lang="he-IL" sz="1200" b="1" dirty="0" err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ארבט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הישן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268069"/>
                  </a:ext>
                </a:extLst>
              </a:tr>
              <a:tr h="5271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506837"/>
                  </a:ext>
                </a:extLst>
              </a:tr>
              <a:tr h="396704"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612749"/>
                  </a:ext>
                </a:extLst>
              </a:tr>
              <a:tr h="181514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קוד</a:t>
                      </a:r>
                      <a:r>
                        <a:rPr lang="he-IL" sz="1200" b="1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200" b="1" baseline="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מב"ל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56240"/>
                  </a:ext>
                </a:extLst>
              </a:tr>
              <a:tr h="26790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זמן  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חופשי</a:t>
                      </a:r>
                      <a:r>
                        <a:rPr lang="en-US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+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הכרות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מרכז מוסקבה / מתחם הקרמלין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356571"/>
                  </a:ext>
                </a:extLst>
              </a:tr>
              <a:tr h="27585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אסטרטגיה ובטחון לאומי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/>
                </a:tc>
                <a:extLst>
                  <a:ext uri="{0D108BD9-81ED-4DB2-BD59-A6C34878D82A}">
                    <a16:rowId xmlns:a16="http://schemas.microsoft.com/office/drawing/2014/main" val="326190532"/>
                  </a:ext>
                </a:extLst>
              </a:tr>
              <a:tr h="374186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 </a:t>
                      </a:r>
                      <a:r>
                        <a:rPr lang="he-IL" sz="1200" b="1" dirty="0" err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לשדה"ת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ׁ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626074"/>
                  </a:ext>
                </a:extLst>
              </a:tr>
              <a:tr h="400752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עיבוד צוותי 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מדי</a:t>
                      </a:r>
                      <a:r>
                        <a:rPr lang="he-IL" sz="12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ייצוג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713807"/>
                  </a:ext>
                </a:extLst>
              </a:tr>
              <a:tr h="19458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281330"/>
                  </a:ext>
                </a:extLst>
              </a:tr>
              <a:tr h="19458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נסיעה למופע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קבלת פנים עצמאות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שגרירות ישראל במוסקבה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</a:t>
                      </a: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לילה במוסקבה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912693"/>
                  </a:ext>
                </a:extLst>
              </a:tr>
              <a:tr h="19458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תרבות – מופע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554665"/>
                  </a:ext>
                </a:extLst>
              </a:tr>
              <a:tr h="19458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ערב חופשי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(ארוחת ערב עצמאית)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003823"/>
                  </a:ext>
                </a:extLst>
              </a:tr>
              <a:tr h="19356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המראה </a:t>
                      </a:r>
                      <a:r>
                        <a:rPr lang="en-US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DME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903106"/>
                  </a:ext>
                </a:extLst>
              </a:tr>
              <a:tr h="19458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7466744"/>
                  </a:ext>
                </a:extLst>
              </a:tr>
              <a:tr h="19458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831935"/>
                  </a:ext>
                </a:extLst>
              </a:tr>
              <a:tr h="40177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אוטובוס: איסוף למלון למעוניינים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2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2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2082" marR="32082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8604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25218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400573"/>
              </p:ext>
            </p:extLst>
          </p:nvPr>
        </p:nvGraphicFramePr>
        <p:xfrm>
          <a:off x="6095999" y="-19691"/>
          <a:ext cx="6096001" cy="6877690"/>
        </p:xfrm>
        <a:graphic>
          <a:graphicData uri="http://schemas.openxmlformats.org/drawingml/2006/table">
            <a:tbl>
              <a:tblPr rtl="1" firstRow="1" firstCol="1" bandRow="1">
                <a:tableStyleId>{793D81CF-94F2-401A-BA57-92F5A7B2D0C5}</a:tableStyleId>
              </a:tblPr>
              <a:tblGrid>
                <a:gridCol w="1237073">
                  <a:extLst>
                    <a:ext uri="{9D8B030D-6E8A-4147-A177-3AD203B41FA5}">
                      <a16:colId xmlns:a16="http://schemas.microsoft.com/office/drawing/2014/main" val="1352583094"/>
                    </a:ext>
                  </a:extLst>
                </a:gridCol>
                <a:gridCol w="1237073">
                  <a:extLst>
                    <a:ext uri="{9D8B030D-6E8A-4147-A177-3AD203B41FA5}">
                      <a16:colId xmlns:a16="http://schemas.microsoft.com/office/drawing/2014/main" val="3070234587"/>
                    </a:ext>
                  </a:extLst>
                </a:gridCol>
                <a:gridCol w="1209038">
                  <a:extLst>
                    <a:ext uri="{9D8B030D-6E8A-4147-A177-3AD203B41FA5}">
                      <a16:colId xmlns:a16="http://schemas.microsoft.com/office/drawing/2014/main" val="3287144528"/>
                    </a:ext>
                  </a:extLst>
                </a:gridCol>
                <a:gridCol w="1205533">
                  <a:extLst>
                    <a:ext uri="{9D8B030D-6E8A-4147-A177-3AD203B41FA5}">
                      <a16:colId xmlns:a16="http://schemas.microsoft.com/office/drawing/2014/main" val="1689295721"/>
                    </a:ext>
                  </a:extLst>
                </a:gridCol>
                <a:gridCol w="1207284">
                  <a:extLst>
                    <a:ext uri="{9D8B030D-6E8A-4147-A177-3AD203B41FA5}">
                      <a16:colId xmlns:a16="http://schemas.microsoft.com/office/drawing/2014/main" val="2236075125"/>
                    </a:ext>
                  </a:extLst>
                </a:gridCol>
              </a:tblGrid>
              <a:tr h="265804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א' 28/4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ב' 29/4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ג' 30/4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ד' 1/5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ה' 2/5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extLst>
                  <a:ext uri="{0D108BD9-81ED-4DB2-BD59-A6C34878D82A}">
                    <a16:rowId xmlns:a16="http://schemas.microsoft.com/office/drawing/2014/main" val="2238130889"/>
                  </a:ext>
                </a:extLst>
              </a:tr>
              <a:tr h="544637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פתיח והכרות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דימה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לו"ז מב"ל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ב"מ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extLst>
                  <a:ext uri="{0D108BD9-81ED-4DB2-BD59-A6C34878D82A}">
                    <a16:rowId xmlns:a16="http://schemas.microsoft.com/office/drawing/2014/main" val="4166430731"/>
                  </a:ext>
                </a:extLst>
              </a:tr>
              <a:tr h="1444583"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ל.ע.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הסיור ושאלות המחקר (חן)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דימה – הרצאת רקע "רוסיה בשלושת התקופות המעצבות"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רפא"ל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מעמד יום הזיכרון לשואה ולגבורה (לו"ז מב"ל)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extLst>
                  <a:ext uri="{0D108BD9-81ED-4DB2-BD59-A6C34878D82A}">
                    <a16:rowId xmlns:a16="http://schemas.microsoft.com/office/drawing/2014/main" val="1958030008"/>
                  </a:ext>
                </a:extLst>
              </a:tr>
              <a:tr h="1155667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רוסיה – מבנה השלטון וק"ה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הרצאת ב"מ – שב"כ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extLst>
                  <a:ext uri="{0D108BD9-81ED-4DB2-BD59-A6C34878D82A}">
                    <a16:rowId xmlns:a16="http://schemas.microsoft.com/office/drawing/2014/main" val="2399527930"/>
                  </a:ext>
                </a:extLst>
              </a:tr>
              <a:tr h="288916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א.צ.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א.צ.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extLst>
                  <a:ext uri="{0D108BD9-81ED-4DB2-BD59-A6C34878D82A}">
                    <a16:rowId xmlns:a16="http://schemas.microsoft.com/office/drawing/2014/main" val="29611905"/>
                  </a:ext>
                </a:extLst>
              </a:tr>
              <a:tr h="17335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הרצאת אמ"ן מחקר "תפיסת הביטחון הרוסית והמזה"ת"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דימה – סרט "האח 2"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הרצאת איומים פנימיים (שב"כ – שי)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extLst>
                  <a:ext uri="{0D108BD9-81ED-4DB2-BD59-A6C34878D82A}">
                    <a16:rowId xmlns:a16="http://schemas.microsoft.com/office/drawing/2014/main" val="2641940144"/>
                  </a:ext>
                </a:extLst>
              </a:tr>
              <a:tr h="1444583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אנה – מרכז דדו "האסטרטגיה הרוסית החדשה"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דימה – דיון וסיכום היום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9209" marR="59209" marT="0" marB="0"/>
                </a:tc>
                <a:extLst>
                  <a:ext uri="{0D108BD9-81ED-4DB2-BD59-A6C34878D82A}">
                    <a16:rowId xmlns:a16="http://schemas.microsoft.com/office/drawing/2014/main" val="2331961962"/>
                  </a:ext>
                </a:extLst>
              </a:tr>
            </a:tbl>
          </a:graphicData>
        </a:graphic>
      </p:graphicFrame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488147"/>
              </p:ext>
            </p:extLst>
          </p:nvPr>
        </p:nvGraphicFramePr>
        <p:xfrm>
          <a:off x="47328" y="-19690"/>
          <a:ext cx="5716100" cy="6917012"/>
        </p:xfrm>
        <a:graphic>
          <a:graphicData uri="http://schemas.openxmlformats.org/drawingml/2006/table">
            <a:tbl>
              <a:tblPr rtl="1" firstRow="1" firstCol="1" bandRow="1">
                <a:tableStyleId>{793D81CF-94F2-401A-BA57-92F5A7B2D0C5}</a:tableStyleId>
              </a:tblPr>
              <a:tblGrid>
                <a:gridCol w="1968568">
                  <a:extLst>
                    <a:ext uri="{9D8B030D-6E8A-4147-A177-3AD203B41FA5}">
                      <a16:colId xmlns:a16="http://schemas.microsoft.com/office/drawing/2014/main" val="2891160473"/>
                    </a:ext>
                  </a:extLst>
                </a:gridCol>
                <a:gridCol w="965366">
                  <a:extLst>
                    <a:ext uri="{9D8B030D-6E8A-4147-A177-3AD203B41FA5}">
                      <a16:colId xmlns:a16="http://schemas.microsoft.com/office/drawing/2014/main" val="941659081"/>
                    </a:ext>
                  </a:extLst>
                </a:gridCol>
                <a:gridCol w="926940">
                  <a:extLst>
                    <a:ext uri="{9D8B030D-6E8A-4147-A177-3AD203B41FA5}">
                      <a16:colId xmlns:a16="http://schemas.microsoft.com/office/drawing/2014/main" val="1199965806"/>
                    </a:ext>
                  </a:extLst>
                </a:gridCol>
                <a:gridCol w="926265">
                  <a:extLst>
                    <a:ext uri="{9D8B030D-6E8A-4147-A177-3AD203B41FA5}">
                      <a16:colId xmlns:a16="http://schemas.microsoft.com/office/drawing/2014/main" val="715556533"/>
                    </a:ext>
                  </a:extLst>
                </a:gridCol>
                <a:gridCol w="928961">
                  <a:extLst>
                    <a:ext uri="{9D8B030D-6E8A-4147-A177-3AD203B41FA5}">
                      <a16:colId xmlns:a16="http://schemas.microsoft.com/office/drawing/2014/main" val="775611788"/>
                    </a:ext>
                  </a:extLst>
                </a:gridCol>
              </a:tblGrid>
              <a:tr h="250149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א' 5/5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ב' 6/5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ג' 7/5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ד' 8/5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ה' 9/5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extLst>
                  <a:ext uri="{0D108BD9-81ED-4DB2-BD59-A6C34878D82A}">
                    <a16:rowId xmlns:a16="http://schemas.microsoft.com/office/drawing/2014/main" val="3582773318"/>
                  </a:ext>
                </a:extLst>
              </a:tr>
              <a:tr h="250149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u="sng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INSS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u="none" strike="noStrike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u="none" strike="noStrike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 rowSpan="6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הזיכרון לחללי מערכות ישראל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>
                    <a:solidFill>
                      <a:srgbClr val="00B0F0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העצמאות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663844"/>
                  </a:ext>
                </a:extLst>
              </a:tr>
              <a:tr h="2116654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ורה </a:t>
                      </a:r>
                      <a:r>
                        <a:rPr lang="he-IL" sz="1600" b="1" dirty="0" err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מיכלין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שפיר</a:t>
                      </a: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"רוסיה – אנשים </a:t>
                      </a: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חברה 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וזהות"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שלמה </a:t>
                      </a:r>
                      <a:r>
                        <a:rPr lang="he-IL" sz="1600" b="1" dirty="0" err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קאשי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–"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מעורבות רוסיה במזה"ת </a:t>
                      </a: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–</a:t>
                      </a:r>
                      <a:r>
                        <a:rPr lang="he-IL" sz="1600" b="1" dirty="0" err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היפכא</a:t>
                      </a: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מסתברא"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מפקד מב"ל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1043584"/>
                  </a:ext>
                </a:extLst>
              </a:tr>
              <a:tr h="2405185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מגן </a:t>
                      </a:r>
                      <a:endParaRPr lang="he-IL" sz="16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"רוסיה</a:t>
                      </a:r>
                      <a:r>
                        <a:rPr lang="he-IL" sz="16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– </a:t>
                      </a: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אינטרסים, </a:t>
                      </a:r>
                    </a:p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כלכלה"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יעקב </a:t>
                      </a: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ליבנה משרד 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החוץ "היחסים </a:t>
                      </a: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הבילטראלי  </a:t>
                      </a: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ישראל ורוסיה"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מעמד יום הזיכרון ויום העצמאות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1236853"/>
                  </a:ext>
                </a:extLst>
              </a:tr>
              <a:tr h="250149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א.צ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0283431"/>
                  </a:ext>
                </a:extLst>
              </a:tr>
              <a:tr h="846662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צהריים במסעדה רוסית – פ"ת 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עיבוד צוותי – סיכום הכנה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991242"/>
                  </a:ext>
                </a:extLst>
              </a:tr>
              <a:tr h="758740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הכנת מסמכי סימולציה</a:t>
                      </a:r>
                      <a:endParaRPr lang="en-US" sz="1600" b="1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0128" marR="50128"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82697"/>
                  </a:ext>
                </a:extLst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91026" y="-298134"/>
            <a:ext cx="2293335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לו"ז הכנה רוסיה</a:t>
            </a:r>
            <a:endParaRPr kumimoji="0" lang="en-US" altLang="he-I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altLang="he-I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he-I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17794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1199456" y="764704"/>
            <a:ext cx="1029714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2400" b="1" u="sng" dirty="0">
                <a:latin typeface="David" panose="020E0502060401010101" pitchFamily="34" charset="-79"/>
                <a:cs typeface="David" panose="020E0502060401010101" pitchFamily="34" charset="-79"/>
              </a:rPr>
              <a:t>טרם הנסיעה </a:t>
            </a:r>
            <a:r>
              <a:rPr lang="he-IL" sz="24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-</a:t>
            </a:r>
            <a:endParaRPr lang="he-IL" sz="2400" b="1" u="sng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הבניית למידה ולמידה ישראל מול מדינת היעד בהקשרי הביטחון הלאומי (מודל "הפנתאון")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חוברת נתונים בסיסית – רוסיה - אייל כליף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ניסוח שאלות חקר   ואשרור </a:t>
            </a:r>
          </a:p>
          <a:p>
            <a:pPr marL="0" indent="0">
              <a:buNone/>
            </a:pPr>
            <a:r>
              <a:rPr lang="he-IL" sz="2400" b="1" u="sng" dirty="0">
                <a:latin typeface="David" panose="020E0502060401010101" pitchFamily="34" charset="-79"/>
                <a:cs typeface="David" panose="020E0502060401010101" pitchFamily="34" charset="-79"/>
              </a:rPr>
              <a:t>לאחר הנסיעה – </a:t>
            </a:r>
            <a:r>
              <a:rPr lang="he-IL" sz="24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להצגה</a:t>
            </a: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 (יום אחרי הנחיתה...)</a:t>
            </a: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תובנות - מה צפינו, מה למדנו, מה הפתיע אותנו, איך השתנינו, איך אנו רואים את עצמנו בעקבות הביקור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מענה לשאלות החקר – מצגת עד 15 שקפים</a:t>
            </a:r>
          </a:p>
          <a:p>
            <a:pPr marL="57150" indent="0">
              <a:buNone/>
            </a:pPr>
            <a:r>
              <a:rPr lang="he-IL" sz="24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לאחר </a:t>
            </a:r>
            <a:r>
              <a:rPr lang="he-IL" sz="2400" b="1" u="sng" dirty="0">
                <a:latin typeface="David" panose="020E0502060401010101" pitchFamily="34" charset="-79"/>
                <a:cs typeface="David" panose="020E0502060401010101" pitchFamily="34" charset="-79"/>
              </a:rPr>
              <a:t>הנסיעה – </a:t>
            </a:r>
            <a:r>
              <a:rPr lang="he-IL" sz="24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להגשה - </a:t>
            </a: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סיכום קבוצתי  קצר של הלמידה כולל מענה על שאלות.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מצגת להצגה – אייל כליף + חן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דו"ח סיור מסכם – מאיה + אייל כליף +חן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תיק סיור – חן </a:t>
            </a: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כותרת 4"/>
          <p:cNvSpPr txBox="1">
            <a:spLocks/>
          </p:cNvSpPr>
          <p:nvPr/>
        </p:nvSpPr>
        <p:spPr>
          <a:xfrm>
            <a:off x="2592925" y="44624"/>
            <a:ext cx="7770275" cy="7768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97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rtl="1"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תוצרי למידה</a:t>
            </a:r>
            <a:endParaRPr lang="he-IL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0013166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שן מתפתל">
  <a:themeElements>
    <a:clrScheme name="עשן מתפתל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עשן מתפתל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עשן מתפתל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ערכת נושא של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של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2729</TotalTime>
  <Words>892</Words>
  <Application>Microsoft Office PowerPoint</Application>
  <PresentationFormat>מסך רחב</PresentationFormat>
  <Paragraphs>298</Paragraphs>
  <Slides>12</Slides>
  <Notes>6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20" baseType="lpstr">
      <vt:lpstr>Arial</vt:lpstr>
      <vt:lpstr>Calibri</vt:lpstr>
      <vt:lpstr>Century Gothic</vt:lpstr>
      <vt:lpstr>David</vt:lpstr>
      <vt:lpstr>Gisha</vt:lpstr>
      <vt:lpstr>Tahoma</vt:lpstr>
      <vt:lpstr>Wingdings 3</vt:lpstr>
      <vt:lpstr>עשן מתפתל</vt:lpstr>
      <vt:lpstr>הדב הרוסי</vt:lpstr>
      <vt:lpstr>מצגת של PowerPoint‏</vt:lpstr>
      <vt:lpstr>מצגת של PowerPoint‏</vt:lpstr>
      <vt:lpstr>כללי</vt:lpstr>
      <vt:lpstr>כללי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דגשים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סיור מב"ל לדרום</dc:title>
  <dc:creator>USER</dc:creator>
  <cp:lastModifiedBy>u26615</cp:lastModifiedBy>
  <cp:revision>261</cp:revision>
  <cp:lastPrinted>2017-10-15T04:06:39Z</cp:lastPrinted>
  <dcterms:created xsi:type="dcterms:W3CDTF">2017-09-23T04:50:33Z</dcterms:created>
  <dcterms:modified xsi:type="dcterms:W3CDTF">2019-03-20T11:08:28Z</dcterms:modified>
</cp:coreProperties>
</file>