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6" r:id="rId1"/>
  </p:sldMasterIdLst>
  <p:notesMasterIdLst>
    <p:notesMasterId r:id="rId14"/>
  </p:notesMasterIdLst>
  <p:handoutMasterIdLst>
    <p:handoutMasterId r:id="rId15"/>
  </p:handoutMasterIdLst>
  <p:sldIdLst>
    <p:sldId id="341" r:id="rId2"/>
    <p:sldId id="355" r:id="rId3"/>
    <p:sldId id="336" r:id="rId4"/>
    <p:sldId id="346" r:id="rId5"/>
    <p:sldId id="347" r:id="rId6"/>
    <p:sldId id="334" r:id="rId7"/>
    <p:sldId id="353" r:id="rId8"/>
    <p:sldId id="352" r:id="rId9"/>
    <p:sldId id="348" r:id="rId10"/>
    <p:sldId id="354" r:id="rId11"/>
    <p:sldId id="349" r:id="rId12"/>
    <p:sldId id="351" r:id="rId13"/>
  </p:sldIdLst>
  <p:sldSz cx="12192000" cy="6858000"/>
  <p:notesSz cx="6819900" cy="9918700"/>
  <p:defaultTextStyle>
    <a:defPPr algn="r" rtl="1"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871" autoAdjust="0"/>
    <p:restoredTop sz="94353" autoAdjust="0"/>
  </p:normalViewPr>
  <p:slideViewPr>
    <p:cSldViewPr>
      <p:cViewPr>
        <p:scale>
          <a:sx n="60" d="100"/>
          <a:sy n="60" d="100"/>
        </p:scale>
        <p:origin x="870" y="-3048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93408286-191C-4A3F-B1AF-BB78D38479F5}" type="datetime8">
              <a:rPr lang="he-I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21 מרץ 19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7BAE14B8-3CC9-472D-9BC5-A84D80684DE2}" type="slidenum">
              <a:rPr lang="he-I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544EB51-7437-4ECB-8F53-BD138F55FBF7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he-IL" noProof="0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5"/>
            <a:ext cx="5455920" cy="334756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he-IL" noProof="0" dirty="0"/>
              <a:t>לחץ כדי לערוך סגנונות טקסט של תבנית בסיס</a:t>
            </a:r>
          </a:p>
          <a:p>
            <a:pPr lvl="1" rtl="1"/>
            <a:r>
              <a:rPr lang="he-IL" noProof="0" dirty="0"/>
              <a:t>רמה שניה</a:t>
            </a:r>
          </a:p>
          <a:p>
            <a:pPr lvl="2" rtl="1"/>
            <a:r>
              <a:rPr lang="he-IL" noProof="0" dirty="0"/>
              <a:t>רמה שלישית</a:t>
            </a:r>
          </a:p>
          <a:p>
            <a:pPr lvl="3" rtl="1"/>
            <a:r>
              <a:rPr lang="he-IL" noProof="0" dirty="0"/>
              <a:t>רמה רביעית</a:t>
            </a:r>
          </a:p>
          <a:p>
            <a:pPr lvl="4" rtl="1"/>
            <a:r>
              <a:rPr lang="he-IL" noProof="0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FB667E1-E601-4AAF-B95C-B25720D70A60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e-IL" altLang="he-IL" smtClean="0"/>
          </a:p>
        </p:txBody>
      </p:sp>
      <p:sp>
        <p:nvSpPr>
          <p:cNvPr id="27652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fld id="{5B961D85-2FD0-4C30-88C1-EA42734F6030}" type="slidenum">
              <a:rPr lang="he-IL" altLang="he-IL" smtClean="0"/>
              <a:pPr algn="l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e-IL" altLang="he-IL" smtClean="0"/>
          </a:p>
        </p:txBody>
      </p:sp>
    </p:spTree>
    <p:extLst>
      <p:ext uri="{BB962C8B-B14F-4D97-AF65-F5344CB8AC3E}">
        <p14:creationId xmlns:p14="http://schemas.microsoft.com/office/powerpoint/2010/main" val="665729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4172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7791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he-IL" smtClean="0"/>
              <a:pPr/>
              <a:t>7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48599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6E9-4283-4C48-B4B0-B776D321750F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633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6E9-4283-4C48-B4B0-B776D321750F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032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6E9-4283-4C48-B4B0-B776D321750F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021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065213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6322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6188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5214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4641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14595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4B962-D926-424B-AC00-FE1E0ECB640D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155010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BC6-D13C-45A2-AF61-CB59F6BA3E10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52191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לבן 2">
            <a:extLst/>
          </p:cNvPr>
          <p:cNvSpPr/>
          <p:nvPr userDrawn="1"/>
        </p:nvSpPr>
        <p:spPr>
          <a:xfrm>
            <a:off x="-1588" y="0"/>
            <a:ext cx="12192001" cy="6858000"/>
          </a:xfrm>
          <a:prstGeom prst="rect">
            <a:avLst/>
          </a:prstGeom>
          <a:solidFill>
            <a:srgbClr val="222B3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5" name="מלבן 3">
            <a:extLst/>
          </p:cNvPr>
          <p:cNvSpPr/>
          <p:nvPr userDrawn="1"/>
        </p:nvSpPr>
        <p:spPr>
          <a:xfrm>
            <a:off x="0" y="0"/>
            <a:ext cx="12192000" cy="963613"/>
          </a:xfrm>
          <a:prstGeom prst="rect">
            <a:avLst/>
          </a:prstGeom>
          <a:solidFill>
            <a:srgbClr val="222B34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cxnSp>
        <p:nvCxnSpPr>
          <p:cNvPr id="6" name="מחבר ישר 4">
            <a:extLst/>
          </p:cNvPr>
          <p:cNvCxnSpPr>
            <a:cxnSpLocks/>
          </p:cNvCxnSpPr>
          <p:nvPr userDrawn="1"/>
        </p:nvCxnSpPr>
        <p:spPr>
          <a:xfrm>
            <a:off x="5354638" y="971550"/>
            <a:ext cx="1482725" cy="0"/>
          </a:xfrm>
          <a:prstGeom prst="line">
            <a:avLst/>
          </a:prstGeom>
          <a:ln w="76200">
            <a:solidFill>
              <a:srgbClr val="FCC2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כותרת 14">
            <a:extLst/>
          </p:cNvPr>
          <p:cNvSpPr>
            <a:spLocks noGrp="1"/>
          </p:cNvSpPr>
          <p:nvPr>
            <p:ph type="title"/>
          </p:nvPr>
        </p:nvSpPr>
        <p:spPr>
          <a:xfrm>
            <a:off x="0" y="186492"/>
            <a:ext cx="12192000" cy="6901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lvl1pPr>
              <a:defRPr lang="he-IL" sz="4200" spc="90">
                <a:solidFill>
                  <a:schemeClr val="bg1"/>
                </a:solidFill>
                <a:latin typeface="Heebo" panose="00000500000000000000" pitchFamily="2" charset="-79"/>
                <a:ea typeface="+mn-ea"/>
                <a:cs typeface="Heebo" panose="00000500000000000000" pitchFamily="2" charset="-79"/>
              </a:defRPr>
            </a:lvl1pPr>
          </a:lstStyle>
          <a:p>
            <a:pPr lvl="0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6929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8764-B9AD-4A05-A31E-84CE4FE50E8B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175657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EF28-7E3D-4A0D-8B1D-EAD0E195C731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581263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2186-3A27-43FD-BA50-C25F08521E08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1"/>
            <a:fld id="{A0ECE5F2-81AA-4605-B028-6FBA391056AF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75234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AA41-A953-4132-9B44-4E0513AEC4FC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709468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4BA-5D86-457F-81D4-527350DD4C7A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504324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2D48FB61-65B6-4A9E-8CC2-7814F08B8B2D}" type="datetime8">
              <a:rPr lang="he-IL" smtClean="0"/>
              <a:pPr algn="l"/>
              <a:t>21 מרץ 19</a:t>
            </a:fld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211119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13E8-9A85-485B-94B7-5D103837E152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577366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574E-2143-4A91-B2C8-A980D1F6D781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824421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69999-6F67-4D06-AF2F-1AEEB328493D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3131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×ª××¦××ª ×ª××× × ×¢×××¨ ××× ×¨××¡× ×ª××× ××ª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8779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0"/>
            <a:r>
              <a:rPr lang="en-US" sz="8800" b="1" dirty="0">
                <a:solidFill>
                  <a:srgbClr val="FF0000"/>
                </a:solidFill>
              </a:rPr>
              <a:t>The Russian Bear</a:t>
            </a:r>
            <a:endParaRPr lang="he-IL" sz="8800" b="1" dirty="0">
              <a:solidFill>
                <a:srgbClr val="FF0000"/>
              </a:solidFill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881414" y="563544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40000" lnSpcReduction="2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US" sz="8800" b="1" dirty="0">
                <a:solidFill>
                  <a:srgbClr val="002060"/>
                </a:solidFill>
              </a:rPr>
              <a:t>The neighborhood bully and the redheads -</a:t>
            </a:r>
          </a:p>
          <a:p>
            <a:pPr algn="ctr" rtl="0"/>
            <a:r>
              <a:rPr lang="en-US" sz="8800" b="1" dirty="0">
                <a:solidFill>
                  <a:srgbClr val="002060"/>
                </a:solidFill>
              </a:rPr>
              <a:t>A serial love story</a:t>
            </a:r>
            <a:r>
              <a:rPr lang="he-IL" sz="8800" b="1" dirty="0" smtClean="0">
                <a:solidFill>
                  <a:srgbClr val="002060"/>
                </a:solidFill>
              </a:rPr>
              <a:t>....</a:t>
            </a:r>
            <a:endParaRPr lang="he-IL" sz="8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0576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295400" y="846138"/>
            <a:ext cx="10134600" cy="5707062"/>
          </a:xfrm>
          <a:noFill/>
        </p:spPr>
        <p:txBody>
          <a:bodyPr>
            <a:noAutofit/>
          </a:bodyPr>
          <a:lstStyle/>
          <a:p>
            <a:pPr lvl="2"/>
            <a:endParaRPr lang="he-IL" sz="28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2" algn="l" rtl="0"/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800" b="1" dirty="0">
                <a:latin typeface="David" panose="020E0502060401010101" pitchFamily="34" charset="-79"/>
                <a:cs typeface="David" panose="020E0502060401010101" pitchFamily="34" charset="-79"/>
              </a:rPr>
              <a:t>What is the strategic culture, the strategic approach, and how the "others" are expressed.</a:t>
            </a:r>
          </a:p>
          <a:p>
            <a:pPr lvl="2" algn="l" rtl="0"/>
            <a:r>
              <a:rPr lang="en-US" sz="2800" b="1" dirty="0">
                <a:latin typeface="David" panose="020E0502060401010101" pitchFamily="34" charset="-79"/>
                <a:cs typeface="David" panose="020E0502060401010101" pitchFamily="34" charset="-79"/>
              </a:rPr>
              <a:t>  Presentation of the structure of the government vis-a-vis the outside and the interior, and how decisions are made (slide 1).</a:t>
            </a:r>
          </a:p>
          <a:p>
            <a:pPr lvl="2" algn="l" rtl="0"/>
            <a:r>
              <a:rPr lang="en-US" sz="2800" b="1" dirty="0">
                <a:latin typeface="David" panose="020E0502060401010101" pitchFamily="34" charset="-79"/>
                <a:cs typeface="David" panose="020E0502060401010101" pitchFamily="34" charset="-79"/>
              </a:rPr>
              <a:t>(</a:t>
            </a:r>
            <a:r>
              <a:rPr lang="en-US" sz="28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Responsibility - Maya, Shay </a:t>
            </a:r>
            <a:r>
              <a:rPr lang="en-US" sz="2800" b="1" dirty="0" err="1" smtClean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hanuna</a:t>
            </a:r>
            <a:r>
              <a:rPr lang="en-US" sz="28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en-US" sz="2800" b="1" dirty="0" err="1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Natans</a:t>
            </a:r>
            <a:r>
              <a:rPr lang="en-US" sz="28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  <a:endParaRPr lang="he-IL" sz="36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כותרת 4"/>
          <p:cNvSpPr txBox="1">
            <a:spLocks/>
          </p:cNvSpPr>
          <p:nvPr/>
        </p:nvSpPr>
        <p:spPr>
          <a:xfrm>
            <a:off x="2592925" y="44624"/>
            <a:ext cx="7770275" cy="776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00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תוצרי למידה - אחוד</a:t>
            </a:r>
            <a:endParaRPr lang="he-IL" sz="4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344342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295400" y="846138"/>
            <a:ext cx="10134600" cy="5707062"/>
          </a:xfrm>
          <a:noFill/>
        </p:spPr>
        <p:txBody>
          <a:bodyPr>
            <a:noAutofit/>
          </a:bodyPr>
          <a:lstStyle/>
          <a:p>
            <a:pPr algn="l" rtl="0"/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Political Aspect - Russia </a:t>
            </a:r>
            <a:r>
              <a:rPr lang="en-US" sz="2400" b="1" dirty="0" err="1">
                <a:latin typeface="David" panose="020E0502060401010101" pitchFamily="34" charset="-79"/>
                <a:cs typeface="David" panose="020E0502060401010101" pitchFamily="34" charset="-79"/>
              </a:rPr>
              <a:t>Russia</a:t>
            </a:r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 - US, Russia - NATO - Implications and Influence on Israel's Foreign Policy.</a:t>
            </a:r>
          </a:p>
          <a:p>
            <a:pPr algn="l" rtl="0"/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(Responsibility - </a:t>
            </a:r>
            <a:r>
              <a:rPr lang="en-US" sz="2400" b="1" dirty="0" err="1">
                <a:latin typeface="David" panose="020E0502060401010101" pitchFamily="34" charset="-79"/>
                <a:cs typeface="David" panose="020E0502060401010101" pitchFamily="34" charset="-79"/>
              </a:rPr>
              <a:t>Itzik</a:t>
            </a:r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 Cohen, Eros)</a:t>
            </a:r>
          </a:p>
          <a:p>
            <a:pPr algn="l" rtl="0"/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  Security aspect - What are the Russian interests in the Middle East and Israel, and their influence on Israel's security concept</a:t>
            </a:r>
          </a:p>
          <a:p>
            <a:pPr algn="l" rtl="0"/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(Responsibility - </a:t>
            </a:r>
            <a:r>
              <a:rPr lang="en-US" sz="2400" b="1" dirty="0" err="1">
                <a:latin typeface="David" panose="020E0502060401010101" pitchFamily="34" charset="-79"/>
                <a:cs typeface="David" panose="020E0502060401010101" pitchFamily="34" charset="-79"/>
              </a:rPr>
              <a:t>Tishler</a:t>
            </a:r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en-US" sz="2400" b="1" dirty="0" err="1">
                <a:latin typeface="David" panose="020E0502060401010101" pitchFamily="34" charset="-79"/>
                <a:cs typeface="David" panose="020E0502060401010101" pitchFamily="34" charset="-79"/>
              </a:rPr>
              <a:t>Vach</a:t>
            </a:r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algn="l" rtl="0"/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  Economic Aspect - Economic Significance and Potential for Israel - Russia Trade.</a:t>
            </a:r>
          </a:p>
          <a:p>
            <a:pPr algn="l" rtl="0"/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(Responsibility - Eyal </a:t>
            </a:r>
            <a:r>
              <a:rPr lang="en-US" sz="2400" b="1" dirty="0" err="1">
                <a:latin typeface="David" panose="020E0502060401010101" pitchFamily="34" charset="-79"/>
                <a:cs typeface="David" panose="020E0502060401010101" pitchFamily="34" charset="-79"/>
              </a:rPr>
              <a:t>Argov</a:t>
            </a:r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, Shin Fong, Raju)</a:t>
            </a:r>
          </a:p>
          <a:p>
            <a:pPr algn="l" rtl="0"/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  Social Perspective - Challenges and trends of social depth in Russia and the potential and risks inherent in them from an Israeli perspective.</a:t>
            </a:r>
          </a:p>
          <a:p>
            <a:pPr algn="l" rtl="0"/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(Responsibility - </a:t>
            </a:r>
            <a:r>
              <a:rPr lang="en-US" sz="2400" b="1" dirty="0" err="1">
                <a:latin typeface="David" panose="020E0502060401010101" pitchFamily="34" charset="-79"/>
                <a:cs typeface="David" panose="020E0502060401010101" pitchFamily="34" charset="-79"/>
              </a:rPr>
              <a:t>Shashak</a:t>
            </a:r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en-US" sz="2400" b="1" dirty="0" err="1">
                <a:latin typeface="David" panose="020E0502060401010101" pitchFamily="34" charset="-79"/>
                <a:cs typeface="David" panose="020E0502060401010101" pitchFamily="34" charset="-79"/>
              </a:rPr>
              <a:t>Anat</a:t>
            </a:r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Chen</a:t>
            </a:r>
            <a:r>
              <a:rPr lang="en-US" sz="2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  <a:endParaRPr lang="en-US" b="1" dirty="0"/>
          </a:p>
          <a:p>
            <a:pPr marL="914400" lvl="2" indent="0">
              <a:buNone/>
            </a:pPr>
            <a:endParaRPr lang="en-US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כותרת 4"/>
          <p:cNvSpPr txBox="1">
            <a:spLocks/>
          </p:cNvSpPr>
          <p:nvPr/>
        </p:nvSpPr>
        <p:spPr>
          <a:xfrm>
            <a:off x="2592925" y="44624"/>
            <a:ext cx="7770275" cy="776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00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research Questions</a:t>
            </a:r>
            <a:endParaRPr lang="he-IL" sz="4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512764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133600" y="1423317"/>
            <a:ext cx="8229600" cy="4525963"/>
          </a:xfrm>
          <a:noFill/>
        </p:spPr>
        <p:txBody>
          <a:bodyPr>
            <a:noAutofit/>
          </a:bodyPr>
          <a:lstStyle/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Planning of days of preparation - Chen </a:t>
            </a:r>
            <a:r>
              <a:rPr lang="en-US" sz="2000" b="1" dirty="0" err="1">
                <a:latin typeface="David" panose="020E0502060401010101" pitchFamily="34" charset="-79"/>
                <a:cs typeface="David" panose="020E0502060401010101" pitchFamily="34" charset="-79"/>
              </a:rPr>
              <a:t>Almog</a:t>
            </a:r>
            <a:endParaRPr lang="en-US" sz="20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Building a Tour Portfolio - Chen </a:t>
            </a:r>
            <a:r>
              <a:rPr lang="en-US" sz="2000" b="1" dirty="0" err="1">
                <a:latin typeface="David" panose="020E0502060401010101" pitchFamily="34" charset="-79"/>
                <a:cs typeface="David" panose="020E0502060401010101" pitchFamily="34" charset="-79"/>
              </a:rPr>
              <a:t>Almog</a:t>
            </a:r>
            <a:endParaRPr lang="en-US" sz="20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Photographic documentation - Eyal </a:t>
            </a:r>
            <a:r>
              <a:rPr lang="en-US" sz="2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Calif</a:t>
            </a:r>
            <a:endParaRPr lang="en-US" sz="20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Written documentation lectures - Maya</a:t>
            </a:r>
          </a:p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dress code</a:t>
            </a:r>
          </a:p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Codes of behavior and discourse</a:t>
            </a:r>
          </a:p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Security emphasis</a:t>
            </a:r>
          </a:p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phones</a:t>
            </a:r>
          </a:p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Research questions and reading materials - preparation before, accuracy and other improvement</a:t>
            </a:r>
          </a:p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Research after the trip and a group summary for submission</a:t>
            </a:r>
            <a:endParaRPr lang="he-IL" sz="2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>
          <a:xfrm>
            <a:off x="2592925" y="260648"/>
            <a:ext cx="7770275" cy="776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normAutofit fontScale="90000"/>
          </a:bodyPr>
          <a:lstStyle/>
          <a:p>
            <a:pPr algn="ctr"/>
            <a:r>
              <a:rPr lang="en-US" sz="4400" b="1" dirty="0">
                <a:latin typeface="David" panose="020E0502060401010101" pitchFamily="34" charset="-79"/>
                <a:cs typeface="David" panose="020E0502060401010101" pitchFamily="34" charset="-79"/>
              </a:rPr>
              <a:t>Highlights</a:t>
            </a:r>
            <a:endParaRPr lang="he-IL" sz="4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040747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0" y="185738"/>
            <a:ext cx="12192000" cy="6905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Strategic Studies Road Map</a:t>
            </a:r>
            <a:endParaRPr dirty="0"/>
          </a:p>
        </p:txBody>
      </p:sp>
      <p:grpSp>
        <p:nvGrpSpPr>
          <p:cNvPr id="3" name="קבוצה 2"/>
          <p:cNvGrpSpPr>
            <a:grpSpLocks/>
          </p:cNvGrpSpPr>
          <p:nvPr/>
        </p:nvGrpSpPr>
        <p:grpSpPr bwMode="auto">
          <a:xfrm>
            <a:off x="134938" y="957263"/>
            <a:ext cx="1609725" cy="5803900"/>
            <a:chOff x="10399770" y="956895"/>
            <a:chExt cx="1610635" cy="5803799"/>
          </a:xfrm>
        </p:grpSpPr>
        <p:sp>
          <p:nvSpPr>
            <p:cNvPr id="10" name="מלבן 9">
              <a:extLst/>
            </p:cNvPr>
            <p:cNvSpPr/>
            <p:nvPr/>
          </p:nvSpPr>
          <p:spPr>
            <a:xfrm>
              <a:off x="10399770" y="956895"/>
              <a:ext cx="1610635" cy="1141392"/>
            </a:xfrm>
            <a:prstGeom prst="rect">
              <a:avLst/>
            </a:prstGeom>
            <a:solidFill>
              <a:srgbClr val="FCC2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 eaLnBrk="1" fontAlgn="auto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Strategic </a:t>
              </a:r>
              <a:r>
                <a:rPr lang="en-US" sz="1600" b="1" dirty="0" smtClean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Thought</a:t>
              </a:r>
              <a:endParaRPr lang="he-IL" sz="1600" b="1" dirty="0">
                <a:solidFill>
                  <a:srgbClr val="222B34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12" name="מלבן 11">
              <a:extLst/>
            </p:cNvPr>
            <p:cNvSpPr/>
            <p:nvPr/>
          </p:nvSpPr>
          <p:spPr>
            <a:xfrm>
              <a:off x="10399770" y="2193535"/>
              <a:ext cx="1578867" cy="55879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The development of military strategic thought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23" name="מלבן 22">
              <a:extLst/>
            </p:cNvPr>
            <p:cNvSpPr/>
            <p:nvPr/>
          </p:nvSpPr>
          <p:spPr>
            <a:xfrm>
              <a:off x="10399770" y="2847574"/>
              <a:ext cx="1578867" cy="684201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The history of strategic thought and the development of conventional warfare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24" name="מלבן 23">
              <a:extLst/>
            </p:cNvPr>
            <p:cNvSpPr/>
            <p:nvPr/>
          </p:nvSpPr>
          <p:spPr>
            <a:xfrm>
              <a:off x="10399770" y="3627024"/>
              <a:ext cx="1578867" cy="68420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The history of strategic thought at the age of hybrid warfare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25" name="מלבן 24">
              <a:extLst/>
            </p:cNvPr>
            <p:cNvSpPr/>
            <p:nvPr/>
          </p:nvSpPr>
          <p:spPr>
            <a:xfrm>
              <a:off x="10399770" y="4406472"/>
              <a:ext cx="1578867" cy="55879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The history of strategic thought in the nuclear era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26" name="מלבן 25">
              <a:extLst/>
            </p:cNvPr>
            <p:cNvSpPr/>
            <p:nvPr/>
          </p:nvSpPr>
          <p:spPr>
            <a:xfrm>
              <a:off x="10399770" y="5060511"/>
              <a:ext cx="1578867" cy="56037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Intelligence diagnosis and strategic planning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27" name="מלבן 26">
              <a:extLst/>
            </p:cNvPr>
            <p:cNvSpPr/>
            <p:nvPr/>
          </p:nvSpPr>
          <p:spPr>
            <a:xfrm>
              <a:off x="10399770" y="5701849"/>
              <a:ext cx="1578867" cy="56037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Russian strategy in the Middle East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28" name="מלבן 27">
              <a:extLst/>
            </p:cNvPr>
            <p:cNvSpPr/>
            <p:nvPr/>
          </p:nvSpPr>
          <p:spPr>
            <a:xfrm>
              <a:off x="10399770" y="6355888"/>
              <a:ext cx="1578867" cy="404806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Cyber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</p:grpSp>
      <p:grpSp>
        <p:nvGrpSpPr>
          <p:cNvPr id="11" name="קבוצה 10"/>
          <p:cNvGrpSpPr>
            <a:grpSpLocks/>
          </p:cNvGrpSpPr>
          <p:nvPr/>
        </p:nvGrpSpPr>
        <p:grpSpPr bwMode="auto">
          <a:xfrm>
            <a:off x="1836738" y="955675"/>
            <a:ext cx="1627187" cy="5805488"/>
            <a:chOff x="8680875" y="987657"/>
            <a:chExt cx="1626501" cy="5037220"/>
          </a:xfrm>
        </p:grpSpPr>
        <p:sp>
          <p:nvSpPr>
            <p:cNvPr id="9" name="מלבן 8">
              <a:extLst/>
            </p:cNvPr>
            <p:cNvSpPr/>
            <p:nvPr/>
          </p:nvSpPr>
          <p:spPr>
            <a:xfrm>
              <a:off x="8696743" y="987657"/>
              <a:ext cx="1610633" cy="991741"/>
            </a:xfrm>
            <a:prstGeom prst="rect">
              <a:avLst/>
            </a:prstGeom>
            <a:solidFill>
              <a:srgbClr val="FCC2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 eaLnBrk="1" fontAlgn="auto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Strategic </a:t>
              </a:r>
              <a:r>
                <a:rPr lang="en-US" sz="1600" b="1" dirty="0" smtClean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Thinking</a:t>
              </a:r>
              <a:endParaRPr lang="he-IL" sz="1600" b="1" dirty="0">
                <a:solidFill>
                  <a:srgbClr val="222B34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29" name="מלבן 28">
              <a:extLst/>
            </p:cNvPr>
            <p:cNvSpPr/>
            <p:nvPr/>
          </p:nvSpPr>
          <p:spPr>
            <a:xfrm>
              <a:off x="8680875" y="2090970"/>
              <a:ext cx="1578896" cy="455925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Conceptualization and levels of action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30" name="מלבן 29">
              <a:extLst/>
            </p:cNvPr>
            <p:cNvSpPr/>
            <p:nvPr/>
          </p:nvSpPr>
          <p:spPr>
            <a:xfrm>
              <a:off x="8680875" y="2646069"/>
              <a:ext cx="1578896" cy="54959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Strategic thinking challenges and competing approaches 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31" name="מלבן 30">
              <a:extLst/>
            </p:cNvPr>
            <p:cNvSpPr/>
            <p:nvPr/>
          </p:nvSpPr>
          <p:spPr>
            <a:xfrm>
              <a:off x="8680875" y="3293456"/>
              <a:ext cx="1578896" cy="56061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“Bulgaria” case </a:t>
              </a: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study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32" name="מלבן 31">
              <a:extLst/>
            </p:cNvPr>
            <p:cNvSpPr/>
            <p:nvPr/>
          </p:nvSpPr>
          <p:spPr>
            <a:xfrm>
              <a:off x="8680875" y="3951862"/>
              <a:ext cx="1578896" cy="59780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“</a:t>
              </a:r>
              <a:r>
                <a:rPr lang="en-US" sz="1050" dirty="0" err="1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Maarachot</a:t>
              </a:r>
              <a:r>
                <a:rPr lang="en-US" sz="105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”: systematic thinking, complex system and the systematic level</a:t>
              </a:r>
              <a:endParaRPr lang="he-IL" sz="105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33" name="מלבן 32">
              <a:extLst/>
            </p:cNvPr>
            <p:cNvSpPr/>
            <p:nvPr/>
          </p:nvSpPr>
          <p:spPr>
            <a:xfrm>
              <a:off x="8680875" y="4618532"/>
              <a:ext cx="1578896" cy="29476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Processing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34" name="מלבן 33">
              <a:extLst/>
            </p:cNvPr>
            <p:cNvSpPr/>
            <p:nvPr/>
          </p:nvSpPr>
          <p:spPr>
            <a:xfrm>
              <a:off x="8680875" y="5011097"/>
              <a:ext cx="1578896" cy="101378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Strategy as design, planning and execution (institutional learning and implementation) 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</p:grpSp>
      <p:grpSp>
        <p:nvGrpSpPr>
          <p:cNvPr id="13" name="קבוצה 12"/>
          <p:cNvGrpSpPr>
            <a:grpSpLocks/>
          </p:cNvGrpSpPr>
          <p:nvPr/>
        </p:nvGrpSpPr>
        <p:grpSpPr bwMode="auto">
          <a:xfrm>
            <a:off x="7042150" y="955675"/>
            <a:ext cx="1611312" cy="3106738"/>
            <a:chOff x="6993715" y="955327"/>
            <a:chExt cx="1610632" cy="3106460"/>
          </a:xfrm>
        </p:grpSpPr>
        <p:sp>
          <p:nvSpPr>
            <p:cNvPr id="8" name="מלבן 7">
              <a:extLst/>
            </p:cNvPr>
            <p:cNvSpPr/>
            <p:nvPr/>
          </p:nvSpPr>
          <p:spPr>
            <a:xfrm>
              <a:off x="6993715" y="955327"/>
              <a:ext cx="1610632" cy="1142898"/>
            </a:xfrm>
            <a:prstGeom prst="rect">
              <a:avLst/>
            </a:prstGeom>
            <a:solidFill>
              <a:srgbClr val="FCC2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 rtl="1" eaLnBrk="1" fontAlgn="auto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Second </a:t>
              </a:r>
              <a:r>
                <a:rPr lang="en-US" sz="1600" b="1" dirty="0" smtClean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Experience</a:t>
              </a:r>
              <a:endParaRPr lang="en-US" sz="1600" b="1" dirty="0">
                <a:solidFill>
                  <a:srgbClr val="222B34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38" name="מלבן 37">
              <a:extLst/>
            </p:cNvPr>
            <p:cNvSpPr/>
            <p:nvPr/>
          </p:nvSpPr>
          <p:spPr>
            <a:xfrm>
              <a:off x="7009583" y="2193466"/>
              <a:ext cx="1578895" cy="56033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Background and references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39" name="מלבן 38">
              <a:extLst/>
            </p:cNvPr>
            <p:cNvSpPr/>
            <p:nvPr/>
          </p:nvSpPr>
          <p:spPr>
            <a:xfrm>
              <a:off x="7009583" y="2847458"/>
              <a:ext cx="1578895" cy="56033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Experiencing the Design Approach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40" name="מלבן 39">
              <a:extLst/>
            </p:cNvPr>
            <p:cNvSpPr/>
            <p:nvPr/>
          </p:nvSpPr>
          <p:spPr>
            <a:xfrm>
              <a:off x="7009583" y="3501449"/>
              <a:ext cx="1578895" cy="56033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Lifting of the veil summary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</p:grpSp>
      <p:grpSp>
        <p:nvGrpSpPr>
          <p:cNvPr id="14" name="קבוצה 13"/>
          <p:cNvGrpSpPr>
            <a:grpSpLocks/>
          </p:cNvGrpSpPr>
          <p:nvPr/>
        </p:nvGrpSpPr>
        <p:grpSpPr bwMode="auto">
          <a:xfrm>
            <a:off x="5291138" y="1200150"/>
            <a:ext cx="1609725" cy="2862263"/>
            <a:chOff x="5290685" y="1199779"/>
            <a:chExt cx="1610632" cy="2862008"/>
          </a:xfrm>
        </p:grpSpPr>
        <p:sp>
          <p:nvSpPr>
            <p:cNvPr id="7" name="מלבן 6">
              <a:extLst/>
            </p:cNvPr>
            <p:cNvSpPr/>
            <p:nvPr/>
          </p:nvSpPr>
          <p:spPr>
            <a:xfrm>
              <a:off x="5290685" y="1199779"/>
              <a:ext cx="1610632" cy="898445"/>
            </a:xfrm>
            <a:prstGeom prst="rect">
              <a:avLst/>
            </a:prstGeom>
            <a:solidFill>
              <a:srgbClr val="FCC2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 rtl="1" eaLnBrk="1" fontAlgn="auto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First </a:t>
              </a:r>
              <a:r>
                <a:rPr lang="en-US" sz="1600" b="1" dirty="0" smtClean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Experience</a:t>
              </a:r>
              <a:endParaRPr lang="en-US" sz="1600" b="1" dirty="0">
                <a:solidFill>
                  <a:srgbClr val="222B34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47" name="מלבן 46">
              <a:extLst/>
            </p:cNvPr>
            <p:cNvSpPr/>
            <p:nvPr/>
          </p:nvSpPr>
          <p:spPr>
            <a:xfrm>
              <a:off x="5306569" y="2193465"/>
              <a:ext cx="1578864" cy="56033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Background and references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48" name="מלבן 47">
              <a:extLst/>
            </p:cNvPr>
            <p:cNvSpPr/>
            <p:nvPr/>
          </p:nvSpPr>
          <p:spPr>
            <a:xfrm>
              <a:off x="5306569" y="2847457"/>
              <a:ext cx="1578864" cy="56033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Experiencing the Design Approach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49" name="מלבן 48">
              <a:extLst/>
            </p:cNvPr>
            <p:cNvSpPr/>
            <p:nvPr/>
          </p:nvSpPr>
          <p:spPr>
            <a:xfrm>
              <a:off x="5306569" y="3501449"/>
              <a:ext cx="1578864" cy="56033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Summary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</p:grpSp>
      <p:grpSp>
        <p:nvGrpSpPr>
          <p:cNvPr id="15" name="קבוצה 14"/>
          <p:cNvGrpSpPr>
            <a:grpSpLocks/>
          </p:cNvGrpSpPr>
          <p:nvPr/>
        </p:nvGrpSpPr>
        <p:grpSpPr bwMode="auto">
          <a:xfrm>
            <a:off x="3587750" y="955675"/>
            <a:ext cx="1611313" cy="3106738"/>
            <a:chOff x="3587655" y="955328"/>
            <a:chExt cx="1610632" cy="3106459"/>
          </a:xfrm>
        </p:grpSpPr>
        <p:sp>
          <p:nvSpPr>
            <p:cNvPr id="6" name="מלבן 5">
              <a:extLst/>
            </p:cNvPr>
            <p:cNvSpPr/>
            <p:nvPr/>
          </p:nvSpPr>
          <p:spPr>
            <a:xfrm>
              <a:off x="3587655" y="955328"/>
              <a:ext cx="1610632" cy="1142897"/>
            </a:xfrm>
            <a:prstGeom prst="rect">
              <a:avLst/>
            </a:prstGeom>
            <a:solidFill>
              <a:srgbClr val="FCC2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 eaLnBrk="1" fontAlgn="auto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Design Approach</a:t>
              </a:r>
            </a:p>
            <a:p>
              <a:pPr algn="ctr" eaLnBrk="1" fontAlgn="auto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 smtClean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”</a:t>
              </a:r>
              <a:endParaRPr lang="en-US" sz="1600" dirty="0">
                <a:solidFill>
                  <a:srgbClr val="222B34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55" name="מלבן 54">
              <a:extLst/>
            </p:cNvPr>
            <p:cNvSpPr/>
            <p:nvPr/>
          </p:nvSpPr>
          <p:spPr>
            <a:xfrm>
              <a:off x="3603523" y="2193467"/>
              <a:ext cx="1578895" cy="56033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Systematic inquiry as a methodology to a design a strategy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56" name="מלבן 55">
              <a:extLst/>
            </p:cNvPr>
            <p:cNvSpPr/>
            <p:nvPr/>
          </p:nvSpPr>
          <p:spPr>
            <a:xfrm>
              <a:off x="3603523" y="2847458"/>
              <a:ext cx="1578895" cy="56033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Systematic inquiry as a methodology to a design a strategy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57" name="מלבן 56">
              <a:extLst/>
            </p:cNvPr>
            <p:cNvSpPr/>
            <p:nvPr/>
          </p:nvSpPr>
          <p:spPr>
            <a:xfrm>
              <a:off x="3603523" y="3501449"/>
              <a:ext cx="1578895" cy="56033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Experience – Inquiring the relevance gap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</p:grpSp>
      <p:grpSp>
        <p:nvGrpSpPr>
          <p:cNvPr id="16" name="קבוצה 15"/>
          <p:cNvGrpSpPr>
            <a:grpSpLocks/>
          </p:cNvGrpSpPr>
          <p:nvPr/>
        </p:nvGrpSpPr>
        <p:grpSpPr bwMode="auto">
          <a:xfrm>
            <a:off x="8712200" y="955675"/>
            <a:ext cx="1611313" cy="3109913"/>
            <a:chOff x="1884626" y="950426"/>
            <a:chExt cx="1610632" cy="3111361"/>
          </a:xfrm>
        </p:grpSpPr>
        <p:sp>
          <p:nvSpPr>
            <p:cNvPr id="5" name="מלבן 4">
              <a:extLst/>
            </p:cNvPr>
            <p:cNvSpPr/>
            <p:nvPr/>
          </p:nvSpPr>
          <p:spPr>
            <a:xfrm>
              <a:off x="1884626" y="950426"/>
              <a:ext cx="1610632" cy="1148297"/>
            </a:xfrm>
            <a:prstGeom prst="rect">
              <a:avLst/>
            </a:prstGeom>
            <a:solidFill>
              <a:srgbClr val="FCC2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 eaLnBrk="1" fontAlgn="auto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Third </a:t>
              </a:r>
              <a:r>
                <a:rPr lang="en-US" sz="1600" b="1" dirty="0" smtClean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Experience</a:t>
              </a:r>
              <a:endParaRPr lang="en-US" sz="1600" b="1" dirty="0">
                <a:solidFill>
                  <a:srgbClr val="222B34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63" name="מלבן 62">
              <a:extLst/>
            </p:cNvPr>
            <p:cNvSpPr/>
            <p:nvPr/>
          </p:nvSpPr>
          <p:spPr>
            <a:xfrm>
              <a:off x="1900494" y="2194018"/>
              <a:ext cx="1578895" cy="55906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Background and references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64" name="מלבן 63">
              <a:extLst/>
            </p:cNvPr>
            <p:cNvSpPr/>
            <p:nvPr/>
          </p:nvSpPr>
          <p:spPr>
            <a:xfrm>
              <a:off x="1900494" y="2848372"/>
              <a:ext cx="1578895" cy="55906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Tour to the East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65" name="מלבן 64">
              <a:extLst/>
            </p:cNvPr>
            <p:cNvSpPr/>
            <p:nvPr/>
          </p:nvSpPr>
          <p:spPr>
            <a:xfrm>
              <a:off x="1900494" y="3502727"/>
              <a:ext cx="1578895" cy="55906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Summery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</p:grpSp>
      <p:grpSp>
        <p:nvGrpSpPr>
          <p:cNvPr id="17" name="קבוצה 16"/>
          <p:cNvGrpSpPr>
            <a:grpSpLocks/>
          </p:cNvGrpSpPr>
          <p:nvPr/>
        </p:nvGrpSpPr>
        <p:grpSpPr bwMode="auto">
          <a:xfrm>
            <a:off x="10431463" y="955675"/>
            <a:ext cx="1609725" cy="5805488"/>
            <a:chOff x="181595" y="957281"/>
            <a:chExt cx="1610633" cy="5067595"/>
          </a:xfrm>
        </p:grpSpPr>
        <p:sp>
          <p:nvSpPr>
            <p:cNvPr id="4" name="מלבן 3">
              <a:extLst/>
            </p:cNvPr>
            <p:cNvSpPr/>
            <p:nvPr/>
          </p:nvSpPr>
          <p:spPr>
            <a:xfrm>
              <a:off x="181595" y="957281"/>
              <a:ext cx="1610633" cy="997722"/>
            </a:xfrm>
            <a:prstGeom prst="rect">
              <a:avLst/>
            </a:prstGeom>
            <a:solidFill>
              <a:srgbClr val="FCC2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 rtl="1" eaLnBrk="1" fontAlgn="auto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Public Corporate Strategy</a:t>
              </a:r>
              <a:endParaRPr lang="he-IL" sz="1600" dirty="0">
                <a:solidFill>
                  <a:srgbClr val="222B34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71" name="מלבן 70">
              <a:extLst/>
            </p:cNvPr>
            <p:cNvSpPr/>
            <p:nvPr/>
          </p:nvSpPr>
          <p:spPr>
            <a:xfrm>
              <a:off x="181595" y="2038146"/>
              <a:ext cx="1578865" cy="559833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The “evolution” of strategic thinking in the corporate world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72" name="מלבן 71">
              <a:extLst/>
            </p:cNvPr>
            <p:cNvSpPr/>
            <p:nvPr/>
          </p:nvSpPr>
          <p:spPr>
            <a:xfrm>
              <a:off x="181595" y="2706065"/>
              <a:ext cx="1578865" cy="429575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New approaches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73" name="מלבן 72">
              <a:extLst/>
            </p:cNvPr>
            <p:cNvSpPr/>
            <p:nvPr/>
          </p:nvSpPr>
          <p:spPr>
            <a:xfrm>
              <a:off x="181595" y="3243726"/>
              <a:ext cx="1578865" cy="559833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Diffusion of strategic thinking into the public sector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74" name="מלבן 73">
              <a:extLst/>
            </p:cNvPr>
            <p:cNvSpPr/>
            <p:nvPr/>
          </p:nvSpPr>
          <p:spPr>
            <a:xfrm>
              <a:off x="181595" y="3911646"/>
              <a:ext cx="1578865" cy="683163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Tasting menu.</a:t>
              </a:r>
            </a:p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A survey of the arsenal of tools used to support strategy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75" name="מלבן 74">
              <a:extLst/>
            </p:cNvPr>
            <p:cNvSpPr/>
            <p:nvPr/>
          </p:nvSpPr>
          <p:spPr>
            <a:xfrm>
              <a:off x="181595" y="4702895"/>
              <a:ext cx="1578865" cy="654062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Presentation, competition and discussion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Real life scenario</a:t>
              </a:r>
            </a:p>
          </p:txBody>
        </p:sp>
        <p:sp>
          <p:nvSpPr>
            <p:cNvPr id="76" name="מלבן 75">
              <a:extLst/>
            </p:cNvPr>
            <p:cNvSpPr/>
            <p:nvPr/>
          </p:nvSpPr>
          <p:spPr>
            <a:xfrm>
              <a:off x="181595" y="5465043"/>
              <a:ext cx="1578865" cy="559833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Case studies from the experience of senior officials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93948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4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IN-7\AppData\Local\Microsoft\Windows\Temporary Internet Files\Content.IE5\M3WBNI5C\220px-Bedouin_pumping_Water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8103" y="3381320"/>
            <a:ext cx="95794" cy="95359"/>
          </a:xfrm>
          <a:prstGeom prst="rect">
            <a:avLst/>
          </a:prstGeom>
          <a:noFill/>
        </p:spPr>
      </p:pic>
      <p:pic>
        <p:nvPicPr>
          <p:cNvPr id="1027" name="Picture 3" descr="C:\Users\WIN-7\AppData\Local\Microsoft\Windows\Temporary Internet Files\Content.IE5\M3WBNI5C\220px-Bedouin_pumping_Water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8103" y="3381320"/>
            <a:ext cx="95794" cy="95359"/>
          </a:xfrm>
          <a:prstGeom prst="rect">
            <a:avLst/>
          </a:prstGeom>
          <a:noFill/>
        </p:spPr>
      </p:pic>
      <p:sp>
        <p:nvSpPr>
          <p:cNvPr id="11" name="כותרת 1">
            <a:extLst>
              <a:ext uri="{FF2B5EF4-FFF2-40B4-BE49-F238E27FC236}">
                <a16:creationId xmlns="" xmlns:a16="http://schemas.microsoft.com/office/drawing/2014/main" id="{4DC10AD7-8CB0-4600-9965-0586FA68DD17}"/>
              </a:ext>
            </a:extLst>
          </p:cNvPr>
          <p:cNvSpPr txBox="1">
            <a:spLocks/>
          </p:cNvSpPr>
          <p:nvPr/>
        </p:nvSpPr>
        <p:spPr>
          <a:xfrm>
            <a:off x="2471728" y="343798"/>
            <a:ext cx="9595601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ctr">
              <a:buFont typeface="Arial" panose="020B0604020202020204" pitchFamily="34" charset="0"/>
              <a:buChar char="•"/>
            </a:pPr>
            <a:endParaRPr lang="he-IL" b="1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13984" y="-372241"/>
            <a:ext cx="13515762" cy="7545657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63125" y="1568479"/>
            <a:ext cx="4508217" cy="5549530"/>
          </a:xfrm>
          <a:prstGeom prst="rect">
            <a:avLst/>
          </a:prstGeom>
        </p:spPr>
      </p:pic>
      <p:sp>
        <p:nvSpPr>
          <p:cNvPr id="6" name="מלבן 5"/>
          <p:cNvSpPr/>
          <p:nvPr/>
        </p:nvSpPr>
        <p:spPr>
          <a:xfrm>
            <a:off x="-240704" y="2132856"/>
            <a:ext cx="5472608" cy="36724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What ever you want….</a:t>
            </a: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47653" y="6453336"/>
            <a:ext cx="4392488" cy="59690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/>
              <a:t>A strategy of war and peace</a:t>
            </a:r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1919536" y="1358116"/>
            <a:ext cx="1584176" cy="7310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permission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688288" y="1358117"/>
            <a:ext cx="1584176" cy="6307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/>
              <a:t>Required</a:t>
            </a:r>
            <a:endParaRPr lang="he-IL"/>
          </a:p>
        </p:txBody>
      </p:sp>
      <p:sp>
        <p:nvSpPr>
          <p:cNvPr id="9" name="Rectangle 8"/>
          <p:cNvSpPr/>
          <p:nvPr/>
        </p:nvSpPr>
        <p:spPr>
          <a:xfrm>
            <a:off x="4223792" y="239895"/>
            <a:ext cx="4116349" cy="97199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/>
              <a:t>Reading </a:t>
            </a:r>
            <a:r>
              <a:rPr lang="en-US" sz="2800" dirty="0" smtClean="0"/>
              <a:t>Materials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78146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819400" y="258804"/>
            <a:ext cx="7053542" cy="78268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General</a:t>
            </a:r>
            <a:endParaRPr lang="he-IL" sz="4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4" name="קבוצה 3"/>
          <p:cNvGrpSpPr/>
          <p:nvPr/>
        </p:nvGrpSpPr>
        <p:grpSpPr>
          <a:xfrm>
            <a:off x="2055953" y="1239882"/>
            <a:ext cx="8758939" cy="4783470"/>
            <a:chOff x="824948" y="1179443"/>
            <a:chExt cx="4588009" cy="3654471"/>
          </a:xfrm>
          <a:solidFill>
            <a:srgbClr val="C00000"/>
          </a:solidFill>
        </p:grpSpPr>
        <p:sp>
          <p:nvSpPr>
            <p:cNvPr id="5" name="מלבן מעוגל 4"/>
            <p:cNvSpPr/>
            <p:nvPr/>
          </p:nvSpPr>
          <p:spPr>
            <a:xfrm>
              <a:off x="824948" y="1179443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/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The East-Russia tour will take place on 12-16 May 2019</a:t>
              </a:r>
            </a:p>
            <a:p>
              <a:pPr lvl="1" algn="ctr"/>
              <a:r>
                <a:rPr lang="en-US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INDC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6" name="מלבן מעוגל 5"/>
            <p:cNvSpPr/>
            <p:nvPr/>
          </p:nvSpPr>
          <p:spPr>
            <a:xfrm>
              <a:off x="824948" y="2133600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/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The tour is part of the strategy axis of the BMS curriculum and is led by Chen </a:t>
              </a:r>
              <a:r>
                <a:rPr lang="en-US" sz="2400" b="1" dirty="0" err="1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Almog</a:t>
              </a:r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, under the guidance of the staff instructor Rafi </a:t>
              </a:r>
              <a:r>
                <a:rPr lang="en-US" sz="2400" b="1" dirty="0" err="1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Shutz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7" name="מלבן מעוגל 6"/>
            <p:cNvSpPr/>
            <p:nvPr/>
          </p:nvSpPr>
          <p:spPr>
            <a:xfrm>
              <a:off x="824948" y="3087757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/>
              <a:r>
                <a:rPr lang="en-US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This tour will be preceded by five days of preparation to be conducted at the Institute for National Security Studies (INSS), the National Intelligence Institute and external tours</a:t>
              </a:r>
            </a:p>
          </p:txBody>
        </p:sp>
        <p:sp>
          <p:nvSpPr>
            <p:cNvPr id="8" name="מלבן מעוגל 7"/>
            <p:cNvSpPr/>
            <p:nvPr/>
          </p:nvSpPr>
          <p:spPr>
            <a:xfrm>
              <a:off x="1092957" y="4041914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/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Academic course 3 SHS - Group final assignment</a:t>
              </a:r>
            </a:p>
          </p:txBody>
        </p:sp>
      </p:grpSp>
      <p:pic>
        <p:nvPicPr>
          <p:cNvPr id="9" name="תמונה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34" y="4832045"/>
            <a:ext cx="2933381" cy="2011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2228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819400" y="258804"/>
            <a:ext cx="7053542" cy="782681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>
                <a:latin typeface="David" panose="020E0502060401010101" pitchFamily="34" charset="-79"/>
                <a:cs typeface="David" panose="020E0502060401010101" pitchFamily="34" charset="-79"/>
              </a:rPr>
              <a:t>כללי</a:t>
            </a:r>
          </a:p>
        </p:txBody>
      </p:sp>
      <p:grpSp>
        <p:nvGrpSpPr>
          <p:cNvPr id="4" name="קבוצה 3"/>
          <p:cNvGrpSpPr/>
          <p:nvPr/>
        </p:nvGrpSpPr>
        <p:grpSpPr>
          <a:xfrm>
            <a:off x="2055953" y="1239882"/>
            <a:ext cx="8247285" cy="4783470"/>
            <a:chOff x="824948" y="1179443"/>
            <a:chExt cx="4320000" cy="3654471"/>
          </a:xfrm>
          <a:gradFill>
            <a:gsLst>
              <a:gs pos="55000">
                <a:schemeClr val="accent3">
                  <a:lumMod val="75000"/>
                </a:schemeClr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5400000" scaled="0"/>
          </a:gradFill>
        </p:grpSpPr>
        <p:sp>
          <p:nvSpPr>
            <p:cNvPr id="5" name="מלבן מעוגל 4"/>
            <p:cNvSpPr/>
            <p:nvPr/>
          </p:nvSpPr>
          <p:spPr>
            <a:xfrm>
              <a:off x="824948" y="1179443"/>
              <a:ext cx="4320000" cy="7920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המטרה: הכרת רוסיה כשחקן מרכזי במערכת הבינ"ל המתאפיינת בחשיבה אסטרטגית "אחרת"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6" name="מלבן מעוגל 5"/>
            <p:cNvSpPr/>
            <p:nvPr/>
          </p:nvSpPr>
          <p:spPr>
            <a:xfrm>
              <a:off x="824948" y="2133600"/>
              <a:ext cx="4320000" cy="7920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הכרת התרבות, המורשת והשורשים, ה "</a:t>
              </a:r>
              <a:r>
                <a:rPr lang="en-US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DNA</a:t>
              </a:r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"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7" name="מלבן מעוגל 6"/>
            <p:cNvSpPr/>
            <p:nvPr/>
          </p:nvSpPr>
          <p:spPr>
            <a:xfrm>
              <a:off x="824948" y="3087757"/>
              <a:ext cx="4320000" cy="7920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הכרת תפיסת הביטחון הלאומי והתרבות האסטרטגית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8" name="מלבן מעוגל 7"/>
            <p:cNvSpPr/>
            <p:nvPr/>
          </p:nvSpPr>
          <p:spPr>
            <a:xfrm>
              <a:off x="824948" y="4041914"/>
              <a:ext cx="4320000" cy="7920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למידה חווייתית משמעותית (לא אמרתי כייף...)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03403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כותרת 1">
            <a:extLst>
              <a:ext uri="{FF2B5EF4-FFF2-40B4-BE49-F238E27FC236}">
                <a16:creationId xmlns="" xmlns:a16="http://schemas.microsoft.com/office/drawing/2014/main" id="{4DC10AD7-8CB0-4600-9965-0586FA68DD17}"/>
              </a:ext>
            </a:extLst>
          </p:cNvPr>
          <p:cNvSpPr txBox="1">
            <a:spLocks/>
          </p:cNvSpPr>
          <p:nvPr/>
        </p:nvSpPr>
        <p:spPr>
          <a:xfrm>
            <a:off x="2471728" y="343798"/>
            <a:ext cx="9595601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he-IL" sz="1000" b="1" dirty="0"/>
          </a:p>
        </p:txBody>
      </p:sp>
      <p:sp>
        <p:nvSpPr>
          <p:cNvPr id="8" name="מלבן מעוגל 7"/>
          <p:cNvSpPr/>
          <p:nvPr/>
        </p:nvSpPr>
        <p:spPr>
          <a:xfrm>
            <a:off x="2927648" y="44624"/>
            <a:ext cx="662473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b="1" dirty="0">
                <a:latin typeface="David" panose="020E0502060401010101" pitchFamily="34" charset="-79"/>
                <a:cs typeface="David" panose="020E0502060401010101" pitchFamily="34" charset="-79"/>
              </a:rPr>
              <a:t>Participants</a:t>
            </a:r>
            <a:endParaRPr lang="he-IL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69845"/>
              </p:ext>
            </p:extLst>
          </p:nvPr>
        </p:nvGraphicFramePr>
        <p:xfrm>
          <a:off x="2423592" y="548680"/>
          <a:ext cx="7376368" cy="8315960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167450">
                  <a:extLst>
                    <a:ext uri="{9D8B030D-6E8A-4147-A177-3AD203B41FA5}">
                      <a16:colId xmlns="" xmlns:a16="http://schemas.microsoft.com/office/drawing/2014/main" val="1313405153"/>
                    </a:ext>
                  </a:extLst>
                </a:gridCol>
                <a:gridCol w="3411798">
                  <a:extLst>
                    <a:ext uri="{9D8B030D-6E8A-4147-A177-3AD203B41FA5}">
                      <a16:colId xmlns="" xmlns:a16="http://schemas.microsoft.com/office/drawing/2014/main" val="1913407435"/>
                    </a:ext>
                  </a:extLst>
                </a:gridCol>
                <a:gridCol w="2797120">
                  <a:extLst>
                    <a:ext uri="{9D8B030D-6E8A-4147-A177-3AD203B41FA5}">
                      <a16:colId xmlns="" xmlns:a16="http://schemas.microsoft.com/office/drawing/2014/main" val="39448124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Rafi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Shutz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- Leading Guide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22228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Week end 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Chen </a:t>
                      </a:r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Almog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(4) - Leading Participant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77341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Week end </a:t>
                      </a:r>
                      <a:endParaRPr lang="he-IL" sz="16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Eyal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Argov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(1)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42850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Raju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Baijal</a:t>
                      </a: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(1)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02804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Eros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Zaniboni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(2)</a:t>
                      </a: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3249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Shin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Fong </a:t>
                      </a: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(2)</a:t>
                      </a: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28850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Omer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Tishler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(2)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1458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kosher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Itzik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Cohen (2)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73177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Week end </a:t>
                      </a:r>
                      <a:endParaRPr lang="he-IL" sz="16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Schafshak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(2)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91591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Week end </a:t>
                      </a:r>
                      <a:endParaRPr lang="he-IL" sz="16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Shay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hanuna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(2)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43045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Yair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Natans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(3)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07850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Maya Goldschmidt (3)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53330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Yehuda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Vach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(3)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33954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Eyal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Calif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7997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Kosher / Vegetarian, Weekend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Anat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hen 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89901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Kosher / Vegetarian, Weekend</a:t>
                      </a:r>
                      <a:endParaRPr lang="he-IL" sz="16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Etti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Cutler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46576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Yonathan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Sayda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Marom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- Doctor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44994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73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148350"/>
              </p:ext>
            </p:extLst>
          </p:nvPr>
        </p:nvGraphicFramePr>
        <p:xfrm>
          <a:off x="191345" y="116629"/>
          <a:ext cx="12006119" cy="11541722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2497687">
                  <a:extLst>
                    <a:ext uri="{9D8B030D-6E8A-4147-A177-3AD203B41FA5}">
                      <a16:colId xmlns="" xmlns:a16="http://schemas.microsoft.com/office/drawing/2014/main" val="2006921609"/>
                    </a:ext>
                  </a:extLst>
                </a:gridCol>
                <a:gridCol w="2537209">
                  <a:extLst>
                    <a:ext uri="{9D8B030D-6E8A-4147-A177-3AD203B41FA5}">
                      <a16:colId xmlns="" xmlns:a16="http://schemas.microsoft.com/office/drawing/2014/main" val="3168005034"/>
                    </a:ext>
                  </a:extLst>
                </a:gridCol>
                <a:gridCol w="2373977">
                  <a:extLst>
                    <a:ext uri="{9D8B030D-6E8A-4147-A177-3AD203B41FA5}">
                      <a16:colId xmlns="" xmlns:a16="http://schemas.microsoft.com/office/drawing/2014/main" val="329664948"/>
                    </a:ext>
                  </a:extLst>
                </a:gridCol>
                <a:gridCol w="2537209">
                  <a:extLst>
                    <a:ext uri="{9D8B030D-6E8A-4147-A177-3AD203B41FA5}">
                      <a16:colId xmlns="" xmlns:a16="http://schemas.microsoft.com/office/drawing/2014/main" val="4058724446"/>
                    </a:ext>
                  </a:extLst>
                </a:gridCol>
                <a:gridCol w="2060037">
                  <a:extLst>
                    <a:ext uri="{9D8B030D-6E8A-4147-A177-3AD203B41FA5}">
                      <a16:colId xmlns="" xmlns:a16="http://schemas.microsoft.com/office/drawing/2014/main" val="1064955416"/>
                    </a:ext>
                  </a:extLst>
                </a:gridCol>
              </a:tblGrid>
              <a:tr h="193191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bg2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12/05/19</a:t>
                      </a:r>
                      <a:endParaRPr lang="en-US" sz="1200" b="1" dirty="0">
                        <a:solidFill>
                          <a:schemeClr val="bg2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ד</a:t>
                      </a:r>
                      <a:r>
                        <a:rPr lang="ar-SA" sz="1200" b="1" dirty="0">
                          <a:effectLst/>
                          <a:latin typeface="David" panose="020E0502060401010101" pitchFamily="34" charset="-79"/>
                        </a:rPr>
                        <a:t>'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15/05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ג</a:t>
                      </a:r>
                      <a:r>
                        <a:rPr lang="ar-SA" sz="1200" b="1">
                          <a:effectLst/>
                          <a:latin typeface="David" panose="020E0502060401010101" pitchFamily="34" charset="-79"/>
                        </a:rPr>
                        <a:t>' </a:t>
                      </a: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14/05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David" panose="020E0502060401010101" pitchFamily="34" charset="-79"/>
                        </a:rPr>
                        <a:t>'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15/05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א</a:t>
                      </a:r>
                      <a:r>
                        <a:rPr lang="ar-SA" sz="1200" b="1" dirty="0">
                          <a:effectLst/>
                          <a:latin typeface="David" panose="020E0502060401010101" pitchFamily="34" charset="-79"/>
                        </a:rPr>
                        <a:t>'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16/05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27139503"/>
                  </a:ext>
                </a:extLst>
              </a:tr>
              <a:tr h="19458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INDC</a:t>
                      </a:r>
                      <a:r>
                        <a:rPr lang="he-IL" sz="12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dress code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solidFill>
                            <a:schemeClr val="bg2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solidFill>
                          <a:schemeClr val="bg2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solidFill>
                            <a:schemeClr val="bg2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solidFill>
                          <a:schemeClr val="bg2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solidFill>
                            <a:schemeClr val="bg2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solidFill>
                          <a:schemeClr val="bg2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INDC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dress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Code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88825261"/>
                  </a:ext>
                </a:extLst>
              </a:tr>
              <a:tr h="20718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Uniforms Representation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 suit</a:t>
                      </a:r>
                      <a:r>
                        <a:rPr lang="he-IL" sz="12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Uniforms Representation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87294671"/>
                  </a:ext>
                </a:extLst>
              </a:tr>
              <a:tr h="19356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המצב כלכלי והשפעתו על מדיניות הפנים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Victory Park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The Great Patriotic War Museum (World War II)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65073729"/>
                  </a:ext>
                </a:extLst>
              </a:tr>
              <a:tr h="20820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6687330"/>
                  </a:ext>
                </a:extLst>
              </a:tr>
              <a:tr h="19356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Landing at DME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(LY 611)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tc row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ביקור באקדמיה הצבאית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 חוץ ובטחון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Visit to the Military Academy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25681064"/>
                  </a:ext>
                </a:extLst>
              </a:tr>
              <a:tr h="62155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8489965"/>
                  </a:ext>
                </a:extLst>
              </a:tr>
              <a:tr h="40177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 רוסיה במזה"ת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89087769"/>
                  </a:ext>
                </a:extLst>
              </a:tr>
              <a:tr h="19356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Lunch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En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route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to the Jerusalem restaurant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234708"/>
                  </a:ext>
                </a:extLst>
              </a:tr>
              <a:tr h="142461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69671067"/>
                  </a:ext>
                </a:extLst>
              </a:tr>
              <a:tr h="5212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Defense </a:t>
                      </a:r>
                      <a:r>
                        <a:rPr lang="en-US" sz="12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attache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תנועה למרכז העיר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+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Traffic to the city center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+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Lunch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Lunch summed up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(Jerusalem Restaurant)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extLst>
                  <a:ext uri="{0D108BD9-81ED-4DB2-BD59-A6C34878D82A}">
                    <a16:rowId xmlns="" xmlns:a16="http://schemas.microsoft.com/office/drawing/2014/main" val="4123909213"/>
                  </a:ext>
                </a:extLst>
              </a:tr>
              <a:tr h="2758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49142014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מודרך בקרמלין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96384649"/>
                  </a:ext>
                </a:extLst>
              </a:tr>
              <a:tr h="413352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Metro Tour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And the old </a:t>
                      </a:r>
                      <a:r>
                        <a:rPr lang="en-US" sz="12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Arbat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street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extLst>
                  <a:ext uri="{0D108BD9-81ED-4DB2-BD59-A6C34878D82A}">
                    <a16:rowId xmlns="" xmlns:a16="http://schemas.microsoft.com/office/drawing/2014/main" val="3638268069"/>
                  </a:ext>
                </a:extLst>
              </a:tr>
              <a:tr h="52719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6506837"/>
                  </a:ext>
                </a:extLst>
              </a:tr>
              <a:tr h="396704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extLst>
                  <a:ext uri="{0D108BD9-81ED-4DB2-BD59-A6C34878D82A}">
                    <a16:rowId xmlns="" xmlns:a16="http://schemas.microsoft.com/office/drawing/2014/main" val="157612749"/>
                  </a:ext>
                </a:extLst>
              </a:tr>
              <a:tr h="18151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Introductory tour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Central Moscow / Kremlin Complex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קוד</a:t>
                      </a:r>
                      <a:r>
                        <a:rPr lang="he-IL" sz="12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baseline="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מב"ל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INDC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dress code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0356240"/>
                  </a:ext>
                </a:extLst>
              </a:tr>
              <a:tr h="26790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04356571"/>
                  </a:ext>
                </a:extLst>
              </a:tr>
              <a:tr h="2758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אסטרטגיה ובטחון לאומי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Strategy and national security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6190532"/>
                  </a:ext>
                </a:extLst>
              </a:tr>
              <a:tr h="37418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Driving to the airport</a:t>
                      </a:r>
                    </a:p>
                  </a:txBody>
                  <a:tcPr marL="32082" marR="32082" marT="0" marB="0" anchor="ctr"/>
                </a:tc>
                <a:extLst>
                  <a:ext uri="{0D108BD9-81ED-4DB2-BD59-A6C34878D82A}">
                    <a16:rowId xmlns="" xmlns:a16="http://schemas.microsoft.com/office/drawing/2014/main" val="3623626074"/>
                  </a:ext>
                </a:extLst>
              </a:tr>
              <a:tr h="400752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עיבוד צוותי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</a:t>
                      </a:r>
                      <a:r>
                        <a:rPr lang="he-IL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ייצוג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Processing teams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91713807"/>
                  </a:ext>
                </a:extLst>
              </a:tr>
              <a:tr h="19458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extLst>
                  <a:ext uri="{0D108BD9-81ED-4DB2-BD59-A6C34878D82A}">
                    <a16:rowId xmlns="" xmlns:a16="http://schemas.microsoft.com/office/drawing/2014/main" val="2303281330"/>
                  </a:ext>
                </a:extLst>
              </a:tr>
              <a:tr h="19458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למופע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קבלת פנים עצמאות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שגרירות ישראל במוסקבה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 ride to the show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extLst>
                  <a:ext uri="{0D108BD9-81ED-4DB2-BD59-A6C34878D82A}">
                    <a16:rowId xmlns="" xmlns:a16="http://schemas.microsoft.com/office/drawing/2014/main" val="1349912693"/>
                  </a:ext>
                </a:extLst>
              </a:tr>
              <a:tr h="1945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Free evening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(Independent dinner)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תרבות – מופע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Culture - performance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extLst>
                  <a:ext uri="{0D108BD9-81ED-4DB2-BD59-A6C34878D82A}">
                    <a16:rowId xmlns="" xmlns:a16="http://schemas.microsoft.com/office/drawing/2014/main" val="1978554665"/>
                  </a:ext>
                </a:extLst>
              </a:tr>
              <a:tr h="19458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1003823"/>
                  </a:ext>
                </a:extLst>
              </a:tr>
              <a:tr h="19356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Landing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in DME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extLst>
                  <a:ext uri="{0D108BD9-81ED-4DB2-BD59-A6C34878D82A}">
                    <a16:rowId xmlns="" xmlns:a16="http://schemas.microsoft.com/office/drawing/2014/main" val="3139903106"/>
                  </a:ext>
                </a:extLst>
              </a:tr>
              <a:tr h="19458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extLst>
                  <a:ext uri="{0D108BD9-81ED-4DB2-BD59-A6C34878D82A}">
                    <a16:rowId xmlns="" xmlns:a16="http://schemas.microsoft.com/office/drawing/2014/main" val="3427466744"/>
                  </a:ext>
                </a:extLst>
              </a:tr>
              <a:tr h="19458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extLst>
                  <a:ext uri="{0D108BD9-81ED-4DB2-BD59-A6C34878D82A}">
                    <a16:rowId xmlns="" xmlns:a16="http://schemas.microsoft.com/office/drawing/2014/main" val="2379831935"/>
                  </a:ext>
                </a:extLst>
              </a:tr>
              <a:tr h="40177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solidFill>
                          <a:schemeClr val="bg2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אוטובוס: איסוף למלון למעוניינים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extLst>
                  <a:ext uri="{0D108BD9-81ED-4DB2-BD59-A6C34878D82A}">
                    <a16:rowId xmlns="" xmlns:a16="http://schemas.microsoft.com/office/drawing/2014/main" val="375860413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593881"/>
              </p:ext>
            </p:extLst>
          </p:nvPr>
        </p:nvGraphicFramePr>
        <p:xfrm>
          <a:off x="8256240" y="12502008"/>
          <a:ext cx="2537209" cy="11218410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2537209"/>
              </a:tblGrid>
              <a:tr h="1945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 suit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0718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356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Ambassador of Israel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 Russia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0820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356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מצב פוליטי פנימי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21557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177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 חוץ רוסיה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9356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 למשרד החוץ + א.צ.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61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125">
                <a:tc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 - מזה"ת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סגן שר החוץ לענייני מזה"ת ואפריקה ושליח הנשיא  לאזור,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 מיכאל </a:t>
                      </a:r>
                      <a:r>
                        <a:rPr lang="he-IL" sz="1200" b="1" dirty="0" err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בוגדנוב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  <a:p>
                      <a:pPr marL="2286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תכנון מדיניות החוץ 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2062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13352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96704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81514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26790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זמן 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חופשי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+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8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418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00752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9458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945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לילה במוסקבה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458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458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9356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9458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9458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521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400573"/>
              </p:ext>
            </p:extLst>
          </p:nvPr>
        </p:nvGraphicFramePr>
        <p:xfrm>
          <a:off x="6095999" y="-19691"/>
          <a:ext cx="6096001" cy="6877690"/>
        </p:xfrm>
        <a:graphic>
          <a:graphicData uri="http://schemas.openxmlformats.org/drawingml/2006/table">
            <a:tbl>
              <a:tblPr rtl="1" firstRow="1" firstCol="1" bandRow="1">
                <a:tableStyleId>{793D81CF-94F2-401A-BA57-92F5A7B2D0C5}</a:tableStyleId>
              </a:tblPr>
              <a:tblGrid>
                <a:gridCol w="1237073">
                  <a:extLst>
                    <a:ext uri="{9D8B030D-6E8A-4147-A177-3AD203B41FA5}">
                      <a16:colId xmlns="" xmlns:a16="http://schemas.microsoft.com/office/drawing/2014/main" val="1352583094"/>
                    </a:ext>
                  </a:extLst>
                </a:gridCol>
                <a:gridCol w="1237073">
                  <a:extLst>
                    <a:ext uri="{9D8B030D-6E8A-4147-A177-3AD203B41FA5}">
                      <a16:colId xmlns="" xmlns:a16="http://schemas.microsoft.com/office/drawing/2014/main" val="3070234587"/>
                    </a:ext>
                  </a:extLst>
                </a:gridCol>
                <a:gridCol w="1209038">
                  <a:extLst>
                    <a:ext uri="{9D8B030D-6E8A-4147-A177-3AD203B41FA5}">
                      <a16:colId xmlns="" xmlns:a16="http://schemas.microsoft.com/office/drawing/2014/main" val="3287144528"/>
                    </a:ext>
                  </a:extLst>
                </a:gridCol>
                <a:gridCol w="1205533">
                  <a:extLst>
                    <a:ext uri="{9D8B030D-6E8A-4147-A177-3AD203B41FA5}">
                      <a16:colId xmlns="" xmlns:a16="http://schemas.microsoft.com/office/drawing/2014/main" val="1689295721"/>
                    </a:ext>
                  </a:extLst>
                </a:gridCol>
                <a:gridCol w="1207284">
                  <a:extLst>
                    <a:ext uri="{9D8B030D-6E8A-4147-A177-3AD203B41FA5}">
                      <a16:colId xmlns="" xmlns:a16="http://schemas.microsoft.com/office/drawing/2014/main" val="2236075125"/>
                    </a:ext>
                  </a:extLst>
                </a:gridCol>
              </a:tblGrid>
              <a:tr h="265804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א' 28/4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ב' 29/4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ג' 30/4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ד' 1/5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ה' 2/5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="" xmlns:a16="http://schemas.microsoft.com/office/drawing/2014/main" val="2238130889"/>
                  </a:ext>
                </a:extLst>
              </a:tr>
              <a:tr h="54463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פתיח והכרות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דימה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לו"ז מב"ל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ב"מ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="" xmlns:a16="http://schemas.microsoft.com/office/drawing/2014/main" val="4166430731"/>
                  </a:ext>
                </a:extLst>
              </a:tr>
              <a:tr h="1444583"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ל.ע.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הסיור ושאלות המחקר (חן)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דימה – הרצאת רקע "רוסיה בשלושת התקופות המעצבות"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רפא"ל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מעמד יום הזיכרון לשואה ולגבורה (לו"ז מב"ל)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="" xmlns:a16="http://schemas.microsoft.com/office/drawing/2014/main" val="1958030008"/>
                  </a:ext>
                </a:extLst>
              </a:tr>
              <a:tr h="115566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 – מבנה השלטון וק"ה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ב"מ – שב"כ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="" xmlns:a16="http://schemas.microsoft.com/office/drawing/2014/main" val="2399527930"/>
                  </a:ext>
                </a:extLst>
              </a:tr>
              <a:tr h="28891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א.צ.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א.צ.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="" xmlns:a16="http://schemas.microsoft.com/office/drawing/2014/main" val="29611905"/>
                  </a:ext>
                </a:extLst>
              </a:tr>
              <a:tr h="17335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אמ"ן מחקר "תפיסת הביטחון הרוסית והמזה"ת"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דימה – סרט "האח 2"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איומים פנימיים (שב"כ – שי)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="" xmlns:a16="http://schemas.microsoft.com/office/drawing/2014/main" val="2641940144"/>
                  </a:ext>
                </a:extLst>
              </a:tr>
              <a:tr h="1444583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אנה – מרכז דדו "האסטרטגיה הרוסית החדשה"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דימה – דיון וסיכום היום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="" xmlns:a16="http://schemas.microsoft.com/office/drawing/2014/main" val="2331961962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488147"/>
              </p:ext>
            </p:extLst>
          </p:nvPr>
        </p:nvGraphicFramePr>
        <p:xfrm>
          <a:off x="47328" y="-19690"/>
          <a:ext cx="5716100" cy="6934032"/>
        </p:xfrm>
        <a:graphic>
          <a:graphicData uri="http://schemas.openxmlformats.org/drawingml/2006/table">
            <a:tbl>
              <a:tblPr rtl="1" firstRow="1" firstCol="1" bandRow="1">
                <a:tableStyleId>{793D81CF-94F2-401A-BA57-92F5A7B2D0C5}</a:tableStyleId>
              </a:tblPr>
              <a:tblGrid>
                <a:gridCol w="1968568">
                  <a:extLst>
                    <a:ext uri="{9D8B030D-6E8A-4147-A177-3AD203B41FA5}">
                      <a16:colId xmlns="" xmlns:a16="http://schemas.microsoft.com/office/drawing/2014/main" val="2891160473"/>
                    </a:ext>
                  </a:extLst>
                </a:gridCol>
                <a:gridCol w="965366">
                  <a:extLst>
                    <a:ext uri="{9D8B030D-6E8A-4147-A177-3AD203B41FA5}">
                      <a16:colId xmlns="" xmlns:a16="http://schemas.microsoft.com/office/drawing/2014/main" val="941659081"/>
                    </a:ext>
                  </a:extLst>
                </a:gridCol>
                <a:gridCol w="926940">
                  <a:extLst>
                    <a:ext uri="{9D8B030D-6E8A-4147-A177-3AD203B41FA5}">
                      <a16:colId xmlns="" xmlns:a16="http://schemas.microsoft.com/office/drawing/2014/main" val="1199965806"/>
                    </a:ext>
                  </a:extLst>
                </a:gridCol>
                <a:gridCol w="926265">
                  <a:extLst>
                    <a:ext uri="{9D8B030D-6E8A-4147-A177-3AD203B41FA5}">
                      <a16:colId xmlns="" xmlns:a16="http://schemas.microsoft.com/office/drawing/2014/main" val="715556533"/>
                    </a:ext>
                  </a:extLst>
                </a:gridCol>
                <a:gridCol w="928961">
                  <a:extLst>
                    <a:ext uri="{9D8B030D-6E8A-4147-A177-3AD203B41FA5}">
                      <a16:colId xmlns="" xmlns:a16="http://schemas.microsoft.com/office/drawing/2014/main" val="775611788"/>
                    </a:ext>
                  </a:extLst>
                </a:gridCol>
              </a:tblGrid>
              <a:tr h="250149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א' 5/5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ב' 6/5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ג' 7/5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ד' 8/5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ה' 9/5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extLst>
                  <a:ext uri="{0D108BD9-81ED-4DB2-BD59-A6C34878D82A}">
                    <a16:rowId xmlns="" xmlns:a16="http://schemas.microsoft.com/office/drawing/2014/main" val="3582773318"/>
                  </a:ext>
                </a:extLst>
              </a:tr>
              <a:tr h="250149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INSS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u="none" strike="noStrike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u="none" strike="noStrike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הזיכרון לחללי מערכות ישראל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>
                    <a:solidFill>
                      <a:srgbClr val="00B0F0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העצמאות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86663844"/>
                  </a:ext>
                </a:extLst>
              </a:tr>
              <a:tr h="2116654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ורה </a:t>
                      </a:r>
                      <a:r>
                        <a:rPr lang="he-IL" sz="1600" b="1" dirty="0" err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מיכלין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שפיר</a:t>
                      </a: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"רוסיה – אנשים </a:t>
                      </a: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חברה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וזהות"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</a:t>
                      </a:r>
                      <a:r>
                        <a:rPr lang="he-IL" sz="1600" b="1" dirty="0" err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קאשי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–"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מעורבות רוסיה במזה"ת 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–</a:t>
                      </a:r>
                      <a:r>
                        <a:rPr lang="he-IL" sz="16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היפכא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מסתברא"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מפקד מב"ל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91043584"/>
                  </a:ext>
                </a:extLst>
              </a:tr>
              <a:tr h="2405185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מגן </a:t>
                      </a: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"רוסיה</a:t>
                      </a:r>
                      <a:r>
                        <a:rPr lang="he-IL" sz="16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 </a:t>
                      </a: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אינטרסים, </a:t>
                      </a: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כלכלה"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יעקב 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ליבנה משרד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החוץ "היחסים 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הבילטראלי 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ישראל ורוסיה"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מעמד יום הזיכרון ויום העצמאות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81236853"/>
                  </a:ext>
                </a:extLst>
              </a:tr>
              <a:tr h="250149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0283431"/>
                  </a:ext>
                </a:extLst>
              </a:tr>
              <a:tr h="846662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צהריים במסעדה רוסית – פ"ת 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עיבוד צוותי – סיכום הכנה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1991242"/>
                  </a:ext>
                </a:extLst>
              </a:tr>
              <a:tr h="75874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הכנת מסמכי סימולציה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8282697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91026" y="-298134"/>
            <a:ext cx="2293335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לו"ז הכנה רוסיה</a:t>
            </a:r>
            <a:endParaRPr kumimoji="0" lang="en-US" altLang="he-I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1779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1199456" y="764704"/>
            <a:ext cx="10297144" cy="4525963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400" b="1" u="sng" dirty="0">
                <a:latin typeface="David" panose="020E0502060401010101" pitchFamily="34" charset="-79"/>
                <a:cs typeface="David" panose="020E0502060401010101" pitchFamily="34" charset="-79"/>
              </a:rPr>
              <a:t>Before the trip -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1600" b="1" dirty="0">
                <a:latin typeface="David" panose="020E0502060401010101" pitchFamily="34" charset="-79"/>
                <a:cs typeface="David" panose="020E0502060401010101" pitchFamily="34" charset="-79"/>
              </a:rPr>
              <a:t>Building Learning and Learning Israel vs. the Target Country in National Security Contexts (the "Pantheon" Model)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1600" b="1" dirty="0">
                <a:latin typeface="David" panose="020E0502060401010101" pitchFamily="34" charset="-79"/>
                <a:cs typeface="David" panose="020E0502060401010101" pitchFamily="34" charset="-79"/>
              </a:rPr>
              <a:t>Basic data booklet - Russia - Eyal </a:t>
            </a:r>
            <a:r>
              <a:rPr lang="en-US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Calif</a:t>
            </a:r>
            <a:endParaRPr lang="en-US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1600" b="1" dirty="0">
                <a:latin typeface="David" panose="020E0502060401010101" pitchFamily="34" charset="-79"/>
                <a:cs typeface="David" panose="020E0502060401010101" pitchFamily="34" charset="-79"/>
              </a:rPr>
              <a:t>Formulation of research and ratification questions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1600" b="1" dirty="0">
                <a:latin typeface="David" panose="020E0502060401010101" pitchFamily="34" charset="-79"/>
                <a:cs typeface="David" panose="020E0502060401010101" pitchFamily="34" charset="-79"/>
              </a:rPr>
              <a:t>After trip - to view (the day after landing ...)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1600" b="1" dirty="0">
                <a:latin typeface="David" panose="020E0502060401010101" pitchFamily="34" charset="-79"/>
                <a:cs typeface="David" panose="020E0502060401010101" pitchFamily="34" charset="-79"/>
              </a:rPr>
              <a:t>Insights - what we observed, what we learned, what surprised us, how we changed, how we see ourselves following the visit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1600" b="1" dirty="0">
                <a:latin typeface="David" panose="020E0502060401010101" pitchFamily="34" charset="-79"/>
                <a:cs typeface="David" panose="020E0502060401010101" pitchFamily="34" charset="-79"/>
              </a:rPr>
              <a:t>Responding to research questions - Presentation up to 15 slides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1600" b="1" dirty="0">
                <a:latin typeface="David" panose="020E0502060401010101" pitchFamily="34" charset="-79"/>
                <a:cs typeface="David" panose="020E0502060401010101" pitchFamily="34" charset="-79"/>
              </a:rPr>
              <a:t>After the trip - for submission - a short group summary of the learning including answering questions.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1600" b="1" dirty="0">
                <a:latin typeface="David" panose="020E0502060401010101" pitchFamily="34" charset="-79"/>
                <a:cs typeface="David" panose="020E0502060401010101" pitchFamily="34" charset="-79"/>
              </a:rPr>
              <a:t>Slideshow - Eyal </a:t>
            </a:r>
            <a:r>
              <a:rPr lang="en-US" sz="1600" b="1" dirty="0" err="1">
                <a:latin typeface="David" panose="020E0502060401010101" pitchFamily="34" charset="-79"/>
                <a:cs typeface="David" panose="020E0502060401010101" pitchFamily="34" charset="-79"/>
              </a:rPr>
              <a:t>Kalif</a:t>
            </a:r>
            <a:r>
              <a:rPr lang="en-US" sz="1600" b="1" dirty="0">
                <a:latin typeface="David" panose="020E0502060401010101" pitchFamily="34" charset="-79"/>
                <a:cs typeface="David" panose="020E0502060401010101" pitchFamily="34" charset="-79"/>
              </a:rPr>
              <a:t> + Chen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1600" b="1" dirty="0">
                <a:latin typeface="David" panose="020E0502060401010101" pitchFamily="34" charset="-79"/>
                <a:cs typeface="David" panose="020E0502060401010101" pitchFamily="34" charset="-79"/>
              </a:rPr>
              <a:t>Summary Tour Report - Maya + Eyal C</a:t>
            </a:r>
            <a:r>
              <a:rPr lang="en-US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alif </a:t>
            </a:r>
            <a:r>
              <a:rPr lang="en-US" sz="1600" b="1" dirty="0">
                <a:latin typeface="David" panose="020E0502060401010101" pitchFamily="34" charset="-79"/>
                <a:cs typeface="David" panose="020E0502060401010101" pitchFamily="34" charset="-79"/>
              </a:rPr>
              <a:t>+ Chen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sz="1600" b="1" dirty="0">
                <a:latin typeface="David" panose="020E0502060401010101" pitchFamily="34" charset="-79"/>
                <a:cs typeface="David" panose="020E0502060401010101" pitchFamily="34" charset="-79"/>
              </a:rPr>
              <a:t>Tour Bag - Chen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4"/>
          <p:cNvSpPr txBox="1">
            <a:spLocks/>
          </p:cNvSpPr>
          <p:nvPr/>
        </p:nvSpPr>
        <p:spPr>
          <a:xfrm>
            <a:off x="2592925" y="44624"/>
            <a:ext cx="7770275" cy="776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Learning outcomes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001316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עשן מתפתל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2855</TotalTime>
  <Words>1120</Words>
  <Application>Microsoft Office PowerPoint</Application>
  <PresentationFormat>Widescreen</PresentationFormat>
  <Paragraphs>356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Century Gothic</vt:lpstr>
      <vt:lpstr>David</vt:lpstr>
      <vt:lpstr>Gisha</vt:lpstr>
      <vt:lpstr>Heebo</vt:lpstr>
      <vt:lpstr>Tahoma</vt:lpstr>
      <vt:lpstr>Wingdings 3</vt:lpstr>
      <vt:lpstr>עשן מתפתל</vt:lpstr>
      <vt:lpstr>The Russian Bear</vt:lpstr>
      <vt:lpstr>Strategic Studies Road Map</vt:lpstr>
      <vt:lpstr>PowerPoint Presentation</vt:lpstr>
      <vt:lpstr>General</vt:lpstr>
      <vt:lpstr>כללי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Highlights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מב"ל לדרום</dc:title>
  <dc:creator>USER</dc:creator>
  <cp:lastModifiedBy>Mamram</cp:lastModifiedBy>
  <cp:revision>268</cp:revision>
  <cp:lastPrinted>2017-10-15T04:06:39Z</cp:lastPrinted>
  <dcterms:created xsi:type="dcterms:W3CDTF">2017-09-23T04:50:33Z</dcterms:created>
  <dcterms:modified xsi:type="dcterms:W3CDTF">2019-03-21T07:29:38Z</dcterms:modified>
</cp:coreProperties>
</file>