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81" r:id="rId3"/>
    <p:sldId id="259" r:id="rId4"/>
    <p:sldId id="260" r:id="rId5"/>
    <p:sldId id="267" r:id="rId6"/>
    <p:sldId id="268" r:id="rId7"/>
    <p:sldId id="269" r:id="rId8"/>
    <p:sldId id="270" r:id="rId9"/>
    <p:sldId id="271" r:id="rId10"/>
    <p:sldId id="272" r:id="rId11"/>
    <p:sldId id="278" r:id="rId12"/>
    <p:sldId id="273" r:id="rId13"/>
    <p:sldId id="274" r:id="rId14"/>
    <p:sldId id="283" r:id="rId15"/>
    <p:sldId id="282" r:id="rId16"/>
    <p:sldId id="275" r:id="rId17"/>
    <p:sldId id="276" r:id="rId18"/>
    <p:sldId id="280" r:id="rId19"/>
    <p:sldId id="279" r:id="rId20"/>
    <p:sldId id="284" r:id="rId2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66"/>
    <a:srgbClr val="2508F8"/>
    <a:srgbClr val="1C0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43" d="100"/>
          <a:sy n="43" d="100"/>
        </p:scale>
        <p:origin x="54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E6547E9-8F3B-4A34-AFD2-DB290C85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9D1B665F-75CA-4722-AD5E-A902B6C19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7BE98DD-B46B-484B-B1C8-E2A78A59E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כ'/חשון/תש"פ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BCCEE17-D379-463A-9146-BA62801B6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3C149F9-741E-4107-8995-DECC4586B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380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B4B0DE-8F46-4F9F-8B94-DC5BE208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6C1AA44-453A-489C-8CB6-9BD1DEBC0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4A866FD-3A26-4FF6-AAD5-B382952C0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כ'/חשון/תש"פ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6F36D61-B252-453D-9084-3F9ACD4EA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59ADA58-6CC8-462A-B5FB-3CD912122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065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D0C3B1A4-6966-4087-9E2D-E334983298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25B31FE-22A7-4F35-8F66-3AF746650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D8C0303-4DFF-4924-9552-444AC4E13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כ'/חשון/תש"פ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5CA2610-28A0-460B-B3C8-1ECF1EE99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6DA21F1-AE4E-4543-B133-4290B4903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885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2990B55-D98E-4ED6-9E98-C18BB24B6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95809BC-A38D-4F2F-A0BE-BD7E37EA7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5C0131D-E743-4D01-B545-BAB9FAC1F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כ'/חשון/תש"פ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359E2CD-79D7-4AD8-8BEE-618EE0521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4DBDFAD-6D35-4B69-9A24-D3B61CD2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529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FE0DC45-C1DF-4F65-AEFF-4191AE65A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E6492F4-000A-4532-9D5A-778AA825C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B6E4E3C-63DE-4C57-A3E2-6DD982D66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כ'/חשון/תש"פ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6000701-44ED-4F2D-A7D3-EA73D29C3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1E2E53E-66D5-4266-9556-23868B3A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345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A006A2F-027F-4620-966E-77706279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96B78AD-BB56-48D5-A0A4-012143BE3C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0263313-A824-43F1-84C1-2CA3BAF33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AFC22FF-D452-4AFF-8BCC-FBF95C9B2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כ'/חשון/תש"פ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A6AA92F-E1FE-4B0D-ABC0-4009DBCF7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9AB80AB-F7C6-40BD-A7E7-30646AA2A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657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F996F5-2699-42FC-A932-A364881E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C8ECAF2-F2E2-4BFB-BF1E-1C952DA1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EFD4CF0-C46B-46F9-B89F-ED6528CB4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46FB9CDD-5C6D-430E-8601-046601C649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147B5B0D-7D75-48A9-B56D-E4016ABBC7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EC3C5C3B-4AFE-44DF-A97A-4291A068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כ'/חשון/תש"פ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2739A696-A3BA-4F2D-AD41-A02C540B9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990E2873-25DC-41B0-A43C-FC4F2A598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498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C93BAD6-6D67-4BA1-8FC2-798AA009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ABC78F4C-0502-4162-8B35-D8A217003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כ'/חשון/תש"פ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5FB3592-D1B0-41DB-B090-DCB17FA8F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35826D0-ABCB-470F-A606-341FA9FA4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446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38857034-EFDE-4E88-BDFF-512C5010C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כ'/חשון/תש"פ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AB08F04E-7E5B-4FCE-A38C-8BBAC4C19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1C98B39-2B2A-41E3-9050-2821B040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783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A054B3D-EA61-4DDE-900E-C41E4D03D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3D06B7C-8E46-4A8C-9566-2C499DECB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8B83C5B-6C2F-4E6A-8ACD-6C732BB54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CD9747E-7645-4417-9454-24F4C9B8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כ'/חשון/תש"פ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534455F-42D7-47AB-9870-F6319C1E6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96FB122-208C-4484-A3DC-8FBBCE7E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592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4461980-3EE3-43CA-A256-1A1310E0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0FF54F85-7E78-4086-B9F6-4473441B59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63B7323F-FED5-412A-B975-EAD03DACD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D8093DD-F735-44E0-8241-295CF6490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כ'/חשון/תש"פ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4CA7E3C-E2C9-4824-BC9D-8BB7F0AD9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964E5E0-AFD9-4B3C-BE01-72A6FD941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51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89127C93-3E5E-40BF-AD17-79DDBB36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DB2A034-BA0C-4EE9-8D9B-4C7C5FACC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C6BC29D-6A46-4811-BD89-A1D9DC9C2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FF0DC-1D82-4352-8F79-3B8C5C7B2A7F}" type="datetimeFigureOut">
              <a:rPr lang="he-IL" smtClean="0"/>
              <a:pPr/>
              <a:t>כ'/חשון/תש"פ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5F739E2-ECDD-4AC5-8BEF-DF4D62D73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B173D19-3B61-4098-9987-AA7F476B1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293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6456219" cy="3699164"/>
          </a:xfrm>
        </p:spPr>
        <p:txBody>
          <a:bodyPr>
            <a:normAutofit/>
          </a:bodyPr>
          <a:lstStyle/>
          <a:p>
            <a:r>
              <a:rPr lang="he-IL" sz="5800" b="1" dirty="0" smtClean="0">
                <a:latin typeface="Guttman-Aram" pitchFamily="2" charset="-79"/>
                <a:cs typeface="Guttman-Aram" pitchFamily="2" charset="-79"/>
              </a:rPr>
              <a:t>צפון 2040- עיצוב </a:t>
            </a:r>
            <a:r>
              <a:rPr lang="he-IL" sz="5800" b="1" dirty="0">
                <a:latin typeface="Guttman-Aram" pitchFamily="2" charset="-79"/>
                <a:cs typeface="Guttman-Aram" pitchFamily="2" charset="-79"/>
              </a:rPr>
              <a:t>המרחב בראי הביטחון </a:t>
            </a:r>
            <a:r>
              <a:rPr lang="he-IL" sz="5800" b="1" dirty="0" smtClean="0">
                <a:latin typeface="Guttman-Aram" pitchFamily="2" charset="-79"/>
                <a:cs typeface="Guttman-Aram" pitchFamily="2" charset="-79"/>
              </a:rPr>
              <a:t>הלאומי?</a:t>
            </a:r>
          </a:p>
          <a:p>
            <a:endParaRPr lang="he-IL" b="1" dirty="0" smtClean="0">
              <a:latin typeface="Guttman-Aram" pitchFamily="2" charset="-79"/>
              <a:cs typeface="Guttman-Aram" pitchFamily="2" charset="-79"/>
            </a:endParaRPr>
          </a:p>
        </p:txBody>
      </p:sp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4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5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6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pic>
        <p:nvPicPr>
          <p:cNvPr id="15362" name="Picture 2" descr="https://lh3.googleusercontent.com/BqlchTQTIhaRWZUY6tiScOnzUsRraqcdpXb2az7goXqQLxI79W6tle5yhFD_BRxIMjXG280iwGR_rrIWCfb9xlRp9Vnopx1dtTJRAnZNJlAMXS1jomOJ2Qs2j7r7IINT_SVIryr-ChOUBTM4t7rWdOQnOUFPKoVFmSEdRl98HW_llg_EUOT3VrSaKR2trErwZ5vVRnhJrBIXfaXQJ4e1V7vOs7CLWI2efQICJhOthm3rc6IARAdsaE8IXerzgXxWkhyjSziVFB0SHJ9PsF2vGOjgu9ZNXbaIeM7RlR-1hNUhv4-emqon4CNUlm3AwVpViYGNXrT0saaYFqUIdirQ6pnNm02Hjo1N89B2k_Xu4QA541aSuvUmGw2y3F7ZR-gAl4u-GEkp52UTa-EUlYvDc9tqi-fLx79jXuCSg8Bz2N8Xw83Ca1CseM9MeaNKLYzo1X8vntpelLpn7dMSWhpKFEs3guAtAgE0Tl7FHoem2v-k3AN3tHjAu3EYQ6pv_9WwGpVpnnDmTWZbiHJ0ga3lgidj5taIuDL7S63hW57HvnsKymmqa48k9YSOZ8JkC1oZz2x6J8hyoCHn0Ki-eJbMmxxrLaeNhGoX-bsx_L2ZNVy0r9mn-dk1Ijq1O90_sBDcQplUNXkiXAZO8Ir_oJPGtLr-LDFYZ4OLHsg4Qpwsvm11JB3aJozxVaw=w603-h800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1855" y="235527"/>
            <a:ext cx="5112328" cy="5389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165" y="1440873"/>
            <a:ext cx="6220690" cy="4336472"/>
          </a:xfr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r>
              <a:rPr lang="he-IL" sz="2800" b="1" dirty="0" smtClean="0">
                <a:solidFill>
                  <a:srgbClr val="FF0000"/>
                </a:solidFill>
                <a:latin typeface="Guttman-Aram" pitchFamily="2" charset="-79"/>
              </a:rPr>
              <a:t>                        גליל/תפן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e-IL" sz="5200" b="1" dirty="0" smtClean="0">
                <a:latin typeface="Guttman-Aram" pitchFamily="2" charset="-79"/>
              </a:rPr>
              <a:t>שיטה- מקרה בוחן גליל/תפן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sp>
        <p:nvSpPr>
          <p:cNvPr id="10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6470073" y="1540567"/>
            <a:ext cx="5267869" cy="422292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3000" b="1" dirty="0" smtClean="0">
                <a:latin typeface="Guttman-Aram" pitchFamily="2" charset="-79"/>
              </a:rPr>
              <a:t>המערכת היריבה הצפונית</a:t>
            </a:r>
          </a:p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3000" b="1" dirty="0" smtClean="0">
                <a:latin typeface="Guttman-Aram" pitchFamily="2" charset="-79"/>
              </a:rPr>
              <a:t>תעשייה כמנוע צמיחה</a:t>
            </a:r>
            <a:endParaRPr kumimoji="0" lang="he-IL" sz="3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3000" b="1" dirty="0" smtClean="0">
                <a:latin typeface="Guttman-Aram" pitchFamily="2" charset="-79"/>
              </a:rPr>
              <a:t>מאבק על המרחב</a:t>
            </a:r>
          </a:p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3000" b="1" dirty="0" smtClean="0">
                <a:latin typeface="Guttman-Aram" pitchFamily="2" charset="-79"/>
              </a:rPr>
              <a:t>דרוזים</a:t>
            </a:r>
            <a:endParaRPr kumimoji="0" lang="he-IL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  <a:cs typeface="+mn-cs"/>
            </a:endParaRPr>
          </a:p>
        </p:txBody>
      </p:sp>
      <p:graphicFrame>
        <p:nvGraphicFramePr>
          <p:cNvPr id="14" name="טבלה 13"/>
          <p:cNvGraphicFramePr>
            <a:graphicFrameLocks noGrp="1"/>
          </p:cNvGraphicFramePr>
          <p:nvPr/>
        </p:nvGraphicFramePr>
        <p:xfrm>
          <a:off x="1039092" y="2261115"/>
          <a:ext cx="5555672" cy="320005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88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8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46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bg1"/>
                          </a:solidFill>
                        </a:rPr>
                        <a:t>מדיני</a:t>
                      </a:r>
                      <a:endParaRPr lang="he-IL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bg1"/>
                          </a:solidFill>
                        </a:rPr>
                        <a:t>חברתי</a:t>
                      </a:r>
                      <a:endParaRPr lang="he-IL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bg1"/>
                          </a:solidFill>
                        </a:rPr>
                        <a:t>כלכלי</a:t>
                      </a:r>
                      <a:endParaRPr lang="he-IL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bg1"/>
                          </a:solidFill>
                        </a:rPr>
                        <a:t>ביטחוני</a:t>
                      </a:r>
                      <a:endParaRPr lang="he-IL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215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עיצוב גבולות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ערבי ישראל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מנועי וחסמי צמיחה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המערכת היריבה הצפונית</a:t>
                      </a:r>
                      <a:endParaRPr lang="he-IL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215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שטחים במחלוקת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דרוזים (גליל, </a:t>
                      </a:r>
                      <a:r>
                        <a:rPr lang="he-IL" sz="1400" b="1" dirty="0" err="1" smtClean="0"/>
                        <a:t>רמה"ג</a:t>
                      </a:r>
                      <a:r>
                        <a:rPr lang="he-IL" sz="1400" b="1" dirty="0" smtClean="0"/>
                        <a:t>)</a:t>
                      </a:r>
                      <a:endParaRPr lang="he-IL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תעשייה</a:t>
                      </a:r>
                      <a:endParaRPr lang="he-IL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ישובי קו אימות</a:t>
                      </a:r>
                      <a:endParaRPr lang="he-I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2403">
                <a:tc>
                  <a:txBody>
                    <a:bodyPr/>
                    <a:lstStyle/>
                    <a:p>
                      <a:pPr rtl="1"/>
                      <a:endParaRPr lang="he-I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התיישבות ופריפריה- שלטון מקומי, בריאות, תכנון, תחבורה</a:t>
                      </a:r>
                      <a:endParaRPr lang="he-IL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חקלאות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ביטחון פנים</a:t>
                      </a:r>
                      <a:endParaRPr lang="he-I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061">
                <a:tc>
                  <a:txBody>
                    <a:bodyPr/>
                    <a:lstStyle/>
                    <a:p>
                      <a:pPr rtl="1"/>
                      <a:endParaRPr lang="he-I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מאבק על הקרקעות</a:t>
                      </a:r>
                      <a:endParaRPr lang="he-IL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תיירות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910" y="1388167"/>
            <a:ext cx="11211469" cy="4222923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  <a:buFont typeface="Wingdings" pitchFamily="2" charset="2"/>
              <a:buChar char="q"/>
            </a:pPr>
            <a:r>
              <a:rPr lang="he-IL" sz="3400" b="1" dirty="0" smtClean="0">
                <a:latin typeface="Guttman-Aram" pitchFamily="2" charset="-79"/>
              </a:rPr>
              <a:t> חוברות עזר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q"/>
            </a:pPr>
            <a:r>
              <a:rPr lang="he-IL" sz="3400" b="1" dirty="0" smtClean="0">
                <a:latin typeface="Guttman-Aram" pitchFamily="2" charset="-79"/>
              </a:rPr>
              <a:t> חוויה מגוונת- דעות, עיניים, שכלי ורגשי, </a:t>
            </a:r>
          </a:p>
          <a:p>
            <a:pPr algn="r">
              <a:lnSpc>
                <a:spcPct val="150000"/>
              </a:lnSpc>
            </a:pPr>
            <a:r>
              <a:rPr lang="he-IL" sz="3400" b="1" dirty="0" smtClean="0">
                <a:latin typeface="Guttman-Aram" pitchFamily="2" charset="-79"/>
              </a:rPr>
              <a:t>    שיחות יחיד ופאנלים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q"/>
            </a:pPr>
            <a:r>
              <a:rPr lang="he-IL" sz="3400" b="1" dirty="0" smtClean="0">
                <a:latin typeface="Guttman-Aram" pitchFamily="2" charset="-79"/>
              </a:rPr>
              <a:t> למידת בכירים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5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</a:rPr>
              <a:t>עקרונות הדרכה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endParaRPr lang="he-IL" sz="4400" dirty="0" smtClean="0"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551708" y="332509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5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</a:rPr>
              <a:t>לו"ז-</a:t>
            </a:r>
            <a:r>
              <a:rPr kumimoji="0" lang="he-IL" sz="5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</a:rPr>
              <a:t> יום הכנה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117708"/>
              </p:ext>
            </p:extLst>
          </p:nvPr>
        </p:nvGraphicFramePr>
        <p:xfrm>
          <a:off x="387720" y="1038062"/>
          <a:ext cx="11208327" cy="487191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36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2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9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2574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שעה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תוכן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דגשים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574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8:30-9.00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הצגת הסיור- רומן גופמן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חלוקת חוברות וספרים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574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9:00-10:00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מבוא</a:t>
                      </a:r>
                      <a:r>
                        <a:rPr lang="he-IL" sz="2000" b="1" baseline="0" dirty="0" smtClean="0"/>
                        <a:t> לסיור</a:t>
                      </a:r>
                      <a:r>
                        <a:rPr lang="he-IL" sz="2000" b="1" dirty="0" smtClean="0"/>
                        <a:t>- </a:t>
                      </a:r>
                      <a:r>
                        <a:rPr lang="he-IL" sz="2000" b="1" dirty="0" err="1" smtClean="0"/>
                        <a:t>פרופ' </a:t>
                      </a:r>
                      <a:r>
                        <a:rPr lang="he-IL" sz="2000" b="1" dirty="0" smtClean="0"/>
                        <a:t>יוסי בן ארצי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574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10.30-12.00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צפון</a:t>
                      </a:r>
                      <a:r>
                        <a:rPr lang="he-IL" sz="2000" b="1" baseline="0" dirty="0" smtClean="0"/>
                        <a:t> 2040- מר אורי אילן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מציגה חלי </a:t>
                      </a:r>
                      <a:r>
                        <a:rPr lang="he-IL" b="1" dirty="0" err="1" smtClean="0"/>
                        <a:t>קונטנטה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574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12:00-13.00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א.צ.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574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13.00-14.30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baseline="0" dirty="0" smtClean="0"/>
                        <a:t>מלחמת לבנון השנייה- מר אהוד אולמרט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מציג רומן גופמן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7208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15.00-16.00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dirty="0" smtClean="0"/>
                        <a:t>סקירה </a:t>
                      </a:r>
                      <a:r>
                        <a:rPr lang="he-IL" sz="2000" b="1" dirty="0" err="1" smtClean="0"/>
                        <a:t>גאוגרפית</a:t>
                      </a:r>
                      <a:r>
                        <a:rPr lang="he-IL" sz="2000" b="1" dirty="0" smtClean="0"/>
                        <a:t>- </a:t>
                      </a:r>
                      <a:r>
                        <a:rPr lang="he-IL" sz="2000" b="1" dirty="0" err="1" smtClean="0"/>
                        <a:t>פרופ' ראסם</a:t>
                      </a:r>
                      <a:r>
                        <a:rPr lang="he-IL" sz="2000" b="1" dirty="0" smtClean="0"/>
                        <a:t> </a:t>
                      </a:r>
                      <a:r>
                        <a:rPr lang="he-IL" sz="2000" b="1" dirty="0" err="1" smtClean="0"/>
                        <a:t>חמאייסי</a:t>
                      </a:r>
                      <a:endParaRPr lang="he-IL" sz="2000" b="1" dirty="0" smtClean="0"/>
                    </a:p>
                    <a:p>
                      <a:pPr rtl="1"/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מציגה ניצה </a:t>
                      </a:r>
                      <a:r>
                        <a:rPr lang="he-IL" b="1" dirty="0" err="1" smtClean="0"/>
                        <a:t>רוגוזינסקי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3290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16.15-17.30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baseline="0" dirty="0" smtClean="0"/>
                        <a:t>בטחון פנים בצפון- ניצב שמעון לביא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מציג משה אדרי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endParaRPr lang="he-IL" sz="4400" dirty="0" smtClean="0"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454727" y="207818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5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</a:rPr>
              <a:t>לו"ז-</a:t>
            </a:r>
            <a:r>
              <a:rPr kumimoji="0" lang="he-IL" sz="5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</a:rPr>
              <a:t> </a:t>
            </a:r>
            <a:r>
              <a:rPr lang="he-IL" sz="5200" b="1" dirty="0" smtClean="0">
                <a:latin typeface="Guttman-Aram" pitchFamily="2" charset="-79"/>
              </a:rPr>
              <a:t>יום ג' 26.11</a:t>
            </a:r>
            <a:endParaRPr kumimoji="0" lang="he-IL" sz="5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236290"/>
              </p:ext>
            </p:extLst>
          </p:nvPr>
        </p:nvGraphicFramePr>
        <p:xfrm>
          <a:off x="318862" y="874338"/>
          <a:ext cx="11208327" cy="5806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36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8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3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3572">
                <a:tc>
                  <a:txBody>
                    <a:bodyPr/>
                    <a:lstStyle/>
                    <a:p>
                      <a:pPr rtl="1"/>
                      <a:r>
                        <a:rPr lang="he-IL" sz="1900" dirty="0" smtClean="0"/>
                        <a:t>שעה</a:t>
                      </a:r>
                      <a:endParaRPr lang="he-IL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900" dirty="0" smtClean="0"/>
                        <a:t>תוכן</a:t>
                      </a:r>
                      <a:endParaRPr lang="he-IL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דגשים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572">
                <a:tc>
                  <a:txBody>
                    <a:bodyPr/>
                    <a:lstStyle/>
                    <a:p>
                      <a:pPr rtl="1"/>
                      <a:r>
                        <a:rPr lang="he-IL" sz="1900" b="1" dirty="0" smtClean="0"/>
                        <a:t>7.30-8.00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900" b="1" dirty="0" smtClean="0"/>
                        <a:t>התכנסות </a:t>
                      </a:r>
                      <a:r>
                        <a:rPr lang="he-IL" sz="1900" b="1" dirty="0" err="1" smtClean="0"/>
                        <a:t>וא</a:t>
                      </a:r>
                      <a:r>
                        <a:rPr lang="he-IL" sz="1900" b="1" dirty="0" smtClean="0"/>
                        <a:t>.ב. ברגבים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572">
                <a:tc>
                  <a:txBody>
                    <a:bodyPr/>
                    <a:lstStyle/>
                    <a:p>
                      <a:pPr rtl="1"/>
                      <a:r>
                        <a:rPr lang="he-IL" sz="1900" b="1" dirty="0" smtClean="0"/>
                        <a:t>8.30-10.30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900" b="1" dirty="0" smtClean="0"/>
                        <a:t>שיחה עם ר' מעוצת ערערה מר מורד </a:t>
                      </a:r>
                      <a:r>
                        <a:rPr lang="he-IL" sz="1900" b="1" dirty="0" err="1" smtClean="0"/>
                        <a:t>יוניס</a:t>
                      </a:r>
                      <a:r>
                        <a:rPr lang="he-IL" sz="1900" b="1" dirty="0" smtClean="0"/>
                        <a:t> וח"כ אוסמה סעדי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572">
                <a:tc>
                  <a:txBody>
                    <a:bodyPr/>
                    <a:lstStyle/>
                    <a:p>
                      <a:pPr rtl="1"/>
                      <a:r>
                        <a:rPr lang="he-IL" sz="1900" b="1" dirty="0" smtClean="0"/>
                        <a:t>10.45-11.30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900" b="1" dirty="0" smtClean="0"/>
                        <a:t>תצפית עם מ' מנכ"ל אוצר מר אבי כהן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572">
                <a:tc>
                  <a:txBody>
                    <a:bodyPr/>
                    <a:lstStyle/>
                    <a:p>
                      <a:pPr rtl="1"/>
                      <a:r>
                        <a:rPr lang="he-IL" sz="1900" b="1" dirty="0" smtClean="0"/>
                        <a:t>11.30-12.30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900" b="1" dirty="0" smtClean="0"/>
                        <a:t>נסיעה</a:t>
                      </a:r>
                      <a:r>
                        <a:rPr lang="he-IL" sz="1900" b="1" baseline="0" dirty="0" smtClean="0"/>
                        <a:t> לטבריה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572">
                <a:tc>
                  <a:txBody>
                    <a:bodyPr/>
                    <a:lstStyle/>
                    <a:p>
                      <a:pPr rtl="1"/>
                      <a:r>
                        <a:rPr lang="he-IL" sz="1900" b="1" dirty="0" smtClean="0"/>
                        <a:t>12.30-14.30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900" b="1" dirty="0" smtClean="0"/>
                        <a:t>א.צ. וקפה</a:t>
                      </a:r>
                      <a:r>
                        <a:rPr lang="he-IL" sz="1900" b="1" baseline="0" dirty="0" smtClean="0"/>
                        <a:t> עיבוד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מלון</a:t>
                      </a:r>
                      <a:r>
                        <a:rPr lang="he-IL" b="1" baseline="0" dirty="0" smtClean="0"/>
                        <a:t> קיסר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572">
                <a:tc>
                  <a:txBody>
                    <a:bodyPr/>
                    <a:lstStyle/>
                    <a:p>
                      <a:pPr rtl="1"/>
                      <a:r>
                        <a:rPr lang="he-IL" sz="1900" b="1" dirty="0" smtClean="0"/>
                        <a:t>14.30-15.30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900" b="1" baseline="0" dirty="0" smtClean="0"/>
                        <a:t>מערכת הבריאות בפריפריה- מנהל </a:t>
                      </a:r>
                      <a:r>
                        <a:rPr lang="he-IL" sz="1900" b="1" baseline="0" dirty="0" err="1" smtClean="0"/>
                        <a:t>בה"ח</a:t>
                      </a:r>
                      <a:r>
                        <a:rPr lang="he-IL" sz="1900" b="1" baseline="0" dirty="0" smtClean="0"/>
                        <a:t> ד"ר ארז און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572">
                <a:tc>
                  <a:txBody>
                    <a:bodyPr/>
                    <a:lstStyle/>
                    <a:p>
                      <a:pPr rtl="1"/>
                      <a:r>
                        <a:rPr lang="he-IL" sz="1900" b="1" dirty="0" smtClean="0"/>
                        <a:t>15.45-18.00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900" b="1" dirty="0" smtClean="0"/>
                        <a:t>סיור ופאנל</a:t>
                      </a:r>
                      <a:r>
                        <a:rPr lang="he-IL" sz="1900" b="1" baseline="0" dirty="0" smtClean="0"/>
                        <a:t> "טבריה בין פוטנציאל למימוש"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3572">
                <a:tc>
                  <a:txBody>
                    <a:bodyPr/>
                    <a:lstStyle/>
                    <a:p>
                      <a:pPr rtl="1"/>
                      <a:r>
                        <a:rPr lang="he-IL" sz="1900" b="1" dirty="0" smtClean="0"/>
                        <a:t>18.00-21.30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900" b="1" dirty="0" smtClean="0"/>
                        <a:t>סיור</a:t>
                      </a:r>
                      <a:r>
                        <a:rPr lang="he-IL" sz="1900" b="1" baseline="0" dirty="0" smtClean="0"/>
                        <a:t> "במקום בו יעצור </a:t>
                      </a:r>
                      <a:r>
                        <a:rPr lang="he-IL" sz="1900" b="1" baseline="0" dirty="0" err="1" smtClean="0"/>
                        <a:t>מב"ל</a:t>
                      </a:r>
                      <a:r>
                        <a:rPr lang="he-IL" sz="1900" b="1" baseline="0" dirty="0" smtClean="0"/>
                        <a:t> יקבעו גבולות"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9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3572">
                <a:tc>
                  <a:txBody>
                    <a:bodyPr/>
                    <a:lstStyle/>
                    <a:p>
                      <a:pPr rtl="1"/>
                      <a:r>
                        <a:rPr lang="he-IL" sz="1900" b="1" dirty="0" smtClean="0"/>
                        <a:t>21.30-23.00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900" b="1" dirty="0" smtClean="0"/>
                        <a:t>שחיה לילית </a:t>
                      </a:r>
                      <a:r>
                        <a:rPr lang="he-IL" sz="1900" b="1" dirty="0" err="1" smtClean="0"/>
                        <a:t>וא</a:t>
                      </a:r>
                      <a:r>
                        <a:rPr lang="he-IL" sz="1900" b="1" dirty="0" smtClean="0"/>
                        <a:t>.ע. בעין</a:t>
                      </a:r>
                      <a:r>
                        <a:rPr lang="he-IL" sz="1900" b="1" baseline="0" dirty="0" smtClean="0"/>
                        <a:t> גב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3572">
                <a:tc>
                  <a:txBody>
                    <a:bodyPr/>
                    <a:lstStyle/>
                    <a:p>
                      <a:pPr rtl="1"/>
                      <a:r>
                        <a:rPr lang="he-IL" sz="1900" b="1" dirty="0" smtClean="0"/>
                        <a:t>23.00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900" b="1" dirty="0" smtClean="0"/>
                        <a:t>לינה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endParaRPr lang="he-IL" sz="3100" b="1" dirty="0" smtClean="0"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e-IL" sz="5200" b="1" dirty="0" smtClean="0">
                <a:latin typeface="Guttman-Aram" pitchFamily="2" charset="-79"/>
              </a:rPr>
              <a:t>רכבת </a:t>
            </a:r>
            <a:r>
              <a:rPr lang="he-IL" sz="5200" b="1" dirty="0" err="1" smtClean="0">
                <a:latin typeface="Guttman-Aram" pitchFamily="2" charset="-79"/>
              </a:rPr>
              <a:t>החיג'אזית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sp>
        <p:nvSpPr>
          <p:cNvPr id="30728" name="AutoShape 8" descr="תוצאת תמונה עבור כלכלה עולמית פרופ שלום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0730" name="AutoShape 10" descr="תוצאת תמונה עבור כלכלה עולמית פרופ שלום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0732" name="AutoShape 12" descr="תוצאת תמונה עבור גשם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0734" name="AutoShape 14" descr="תוצאת תמונה עבור גשם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146" name="Picture 2" descr="https://lh3.googleusercontent.com/bU0rcmU2qGxdhv2obClR6UJQO6aqeW6BoOCXK5Ag9HKjziZsCuhDnBgHdR0UT8JU-3LmKUW8VPnxKb78c3JQebG08Vs4mnnkmHz5UfBbfJOQK1SIrOmmr_lkHxsRvQAVN1bQqFQEHjcr5SbGRoaesZvVqfA4uaj8G8wdk3Zu6hAffh5cYmkub47yBVhxmvz_TE5Idvs8dbwFx7U4dbWYAvbpDGqzPM29Y-2Yu5u5h7otjR35nrMTwkDs7H8Q-3TWKxyM5jk-0BvVZv5bFcxbHo-Xdhn0cznExKbCLc70jXkuP9cv4OJVBwYPgAoV6xwerkf3jdKrtWEdhLqVF2gst1sT4hmRXDnz_1F2ZR7o3NBA_mbTIApQ6kt3F5JjfDw9rKLrVGFFN6yKFM_gVLyUAAubPg7EvdW5QOFGzjmhAzZbx7KCLx4XWIn5qTTtsU4EOljLphYwBRof3BRJdCSwVr1KU5D-Llo3jSTdJ8mGkEoSCNKnb_eyXHJ8eUdiUqvIIdp0CVPoK8fJa6LdjPugb_YifcdMzBEbts3-VKSkw-GijnnJ7ildbDZ-5wOdEF0_08mYgBzEBwO_k8oZN2RwpYxHuUuItT8vavjnag6faqIEtkSJPcegyi6qpP55qo0LbBUfuorsBvso-NpFlbcNciWiUl3xMpi8JevN16Nob9bmv3RZt4jIeKwY=w1218-h913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514" y="1123406"/>
            <a:ext cx="11234057" cy="5342708"/>
          </a:xfrm>
          <a:prstGeom prst="rect">
            <a:avLst/>
          </a:prstGeom>
          <a:noFill/>
        </p:spPr>
      </p:pic>
      <p:pic>
        <p:nvPicPr>
          <p:cNvPr id="17" name="Picture 2" descr="תוצאת תמונה עבור עטלף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4967" y="2383939"/>
            <a:ext cx="4422126" cy="2945707"/>
          </a:xfrm>
          <a:prstGeom prst="rect">
            <a:avLst/>
          </a:prstGeom>
          <a:noFill/>
          <a:effectLst>
            <a:outerShdw blurRad="1092200" dir="17280000" sx="162000" sy="162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endParaRPr lang="he-IL" sz="3100" b="1" dirty="0" smtClean="0"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e-IL" sz="5200" b="1" dirty="0" smtClean="0">
                <a:latin typeface="Guttman-Aram" pitchFamily="2" charset="-79"/>
              </a:rPr>
              <a:t>העמקה אינטלקטואלית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sp>
        <p:nvSpPr>
          <p:cNvPr id="31746" name="AutoShape 2" descr="תוצאת תמונה עבור כלכלה עולמית פרופ שלום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1748" name="AutoShape 4" descr="תוצאת תמונה עבור כלכלה עולמית פרופ שלום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1750" name="AutoShape 6" descr="תוצאת תמונה עבור כלכלה עולמית פרופ שלום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1752" name="AutoShape 8" descr="תוצאת תמונה עבור כלכלה עולמית פרופ שלום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122" name="AutoShape 2" descr="תוצאת תמונה עבור שלום שירמן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124" name="AutoShape 4" descr="תוצאת תמונה עבור שלום שירמן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126" name="AutoShape 6" descr="שלום שירמן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130" name="AutoShape 10" descr="תוצאת תמונה עבור שלום שירמן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134" name="AutoShape 14" descr="תוצאת תמונה עבור שלום שירמן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136" name="AutoShape 16" descr="תוצאת תמונה עבור שלום שירמן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146" name="Picture 2" descr="https://lh3.googleusercontent.com/l2ZG7X3NkwTkEEAg3OM_s5vRoD8FlnoaBCsOf9wJHZLpjeACLx5XRa4Gv4_UilGueqeR6uoYSj0iiRfE4Vu_aYTe_SF1ALfra-GXgqsrLTCylQiWBKd74jaLAys0WUe3LiN5-9JaIZNu-XXTP9gs7BjU6NQQIp7d9R6XpAyOZHfO-Pcn-Sv-V0qYe8fzzASLhr-IYmMnjzKZR7JDtl1ZEuUck9lnGBbJYAOzZYDBUgyhVvzUdFisKSf1ZHCDBVR3_VDrfhFjQ4VjJHHOA4__xEMNazWMT0cgwgxSa_OjN7sukz8-Y22OfJ8FbCCLUzxI6gpgDeMDs51wGHtNdTN3lW8GeKn7gmtAjWNKdn3mwMgirHHAi_U5lv007RHLznLCo1QiMzraSf-zaidwpUou23eg_zwhWGt2l002-1dUK6y8lrWMmXfdHwadVQ1aG0OhuygDhL9Ki9eKKOBroEvdFsbMSWRFeSIFbPk6nTvgNr3gS9budjpdFtKResKxupdmjD6oBzHtbprNwLeRGdxZdesUJn2zfCAZ91pZ-jNIjUa8lJmcsM0EzfI_wjQ-ePEzO4hdJ0waDZy1fZap2DIDVGEogrk591LPXtkbMw4r1o7hbAtyXyQbVw37Lux3ombYKRQgvNPS5wzFebyhWQYIK5ikqELQ8qQ600l7ERJjNF6l4Je2SLiXH47G=w1218-h913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393" y="1397726"/>
            <a:ext cx="5223712" cy="3918858"/>
          </a:xfrm>
          <a:prstGeom prst="rect">
            <a:avLst/>
          </a:prstGeom>
          <a:noFill/>
        </p:spPr>
      </p:pic>
      <p:pic>
        <p:nvPicPr>
          <p:cNvPr id="6148" name="Picture 4" descr="https://lh3.googleusercontent.com/qQfFNQ9kgMPr7TB9J3DzBFKa-UaFFLcPXJjkVxaCBlBV-qcqpkVEh8KmkAUfX3eR3xifdAgU0MhpK9iUq7M4zoWAyJokY-StoTVUej_TRIfnD75iZeRx-PvVltMZxZZ_8rlQqmidTMdk4oT3l3oGuTRG5U270_1VOemB4JNmVfgOTmiXkz3da8RHJGXhWjX2C9ednmfp_sUjxm9QMNfpLZtqFllLieCNO1ohpZaqb2hx5phztnsxNiOmDCsgV_vg01Tt7a7AcM3zMplm8Zq7L4wEd2Omy5qY1nUL8_2FwFn8jzwtzQA4-mF7xfZcgkLVCnWhXuQOTmpaP7pi185gnmEGH5Cx_eP6dqS8cjTZFjk9VpGg0jrKDY5fxlIldMtffQFaPjG3unK4GcpWxUcU0c8cAcdarCynvzdU8qD1-szaPLsPK3KOFonMJeENwVUbekcRhMEkLIbIA-U47X-nKTqZjE4iFzUodr5sbRPS7h8Q-ytRGajP7w84pqg2qmQC4ZP1HfTq9JlBsCJE3BVAsfPAhuH9UK8InObXcsqthZtUoF3ZQ46o9QSGBF-mjDe2LAcQINTftPCGTaPwssRbsfeldCGsRdpWbvrPQ1jhwBRYvszQayc78kVfPjGwmqZiqhVP2n8n6ld6hw-S0w-mL8YfOLCJixpT6MepuqgRYnBwKsqfzIDlszUA=w1218-h913-n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6035" y="1384663"/>
            <a:ext cx="5799908" cy="39319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endParaRPr lang="he-IL" sz="4400" dirty="0" smtClean="0"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482436" y="318655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5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</a:rPr>
              <a:t>לו"ז-</a:t>
            </a:r>
            <a:r>
              <a:rPr kumimoji="0" lang="he-IL" sz="5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</a:rPr>
              <a:t> </a:t>
            </a:r>
            <a:r>
              <a:rPr lang="he-IL" sz="5200" b="1" dirty="0" smtClean="0">
                <a:latin typeface="Guttman-Aram" pitchFamily="2" charset="-79"/>
              </a:rPr>
              <a:t>יום ד' 27.11</a:t>
            </a:r>
            <a:endParaRPr kumimoji="0" lang="he-IL" sz="5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graphicFrame>
        <p:nvGraphicFramePr>
          <p:cNvPr id="10" name="טבלה 9"/>
          <p:cNvGraphicFramePr>
            <a:graphicFrameLocks noGrp="1"/>
          </p:cNvGraphicFramePr>
          <p:nvPr/>
        </p:nvGraphicFramePr>
        <p:xfrm>
          <a:off x="332510" y="1218427"/>
          <a:ext cx="11208327" cy="539137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36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1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0125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שעה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תוכן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דגשים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125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7.00-8.30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א.ב. ונסיעה </a:t>
                      </a:r>
                      <a:r>
                        <a:rPr lang="he-IL" sz="2000" b="1" dirty="0" err="1" smtClean="0"/>
                        <a:t>לבנטל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125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8.30-9.15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מה לאומי בביטחון הלאומי-</a:t>
                      </a:r>
                      <a:r>
                        <a:rPr lang="he-IL" sz="2000" b="1" baseline="0" dirty="0" smtClean="0"/>
                        <a:t> סקירות בזק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125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9.15-10.30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שיחה עם מר חיים</a:t>
                      </a:r>
                      <a:r>
                        <a:rPr lang="he-IL" sz="2000" b="1" baseline="0" dirty="0" smtClean="0"/>
                        <a:t> רוקח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125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11.00-12.00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שיחה עם שיח </a:t>
                      </a:r>
                      <a:r>
                        <a:rPr lang="he-IL" sz="2000" b="1" dirty="0" err="1" smtClean="0"/>
                        <a:t>טאהר</a:t>
                      </a:r>
                      <a:r>
                        <a:rPr lang="he-IL" sz="2000" b="1" dirty="0" smtClean="0"/>
                        <a:t> אבו סלאח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err="1" smtClean="0"/>
                        <a:t>מג'דל</a:t>
                      </a:r>
                      <a:r>
                        <a:rPr lang="he-IL" sz="2000" b="1" dirty="0" smtClean="0"/>
                        <a:t> שמס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125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12.00-14.00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א.צ. וקפה עיבוד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125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14.00-15.30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נסיעה</a:t>
                      </a:r>
                      <a:r>
                        <a:rPr lang="he-IL" sz="2000" b="1" baseline="0" dirty="0" smtClean="0"/>
                        <a:t> לאורך כביש הצפון ותצפית גבול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125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15.30-17.00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ביקור</a:t>
                      </a:r>
                      <a:r>
                        <a:rPr lang="he-IL" sz="2000" b="1" baseline="0" dirty="0" smtClean="0"/>
                        <a:t> במנהרת </a:t>
                      </a:r>
                      <a:r>
                        <a:rPr lang="he-IL" sz="2000" b="1" baseline="0" dirty="0" err="1" smtClean="0"/>
                        <a:t>רמיה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125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17.30-19.00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סקירת</a:t>
                      </a:r>
                      <a:r>
                        <a:rPr lang="he-IL" sz="2000" b="1" baseline="0" dirty="0" smtClean="0"/>
                        <a:t> מ' פצ"ן –</a:t>
                      </a:r>
                      <a:r>
                        <a:rPr lang="he-IL" sz="2000" b="1" baseline="0" dirty="0" err="1" smtClean="0"/>
                        <a:t> אלוף</a:t>
                      </a:r>
                      <a:r>
                        <a:rPr lang="he-IL" sz="2000" b="1" baseline="0" dirty="0" smtClean="0"/>
                        <a:t> אמיר ברעם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0125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20.00-21.00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א.ע. ועיבוד בצוותים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מעלות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0125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21.00-23.00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ערב</a:t>
                      </a:r>
                      <a:r>
                        <a:rPr lang="he-IL" sz="2000" b="1" baseline="0" dirty="0" smtClean="0"/>
                        <a:t> הווי עם </a:t>
                      </a:r>
                      <a:r>
                        <a:rPr lang="he-IL" sz="2000" b="1" dirty="0" smtClean="0"/>
                        <a:t>יותם</a:t>
                      </a:r>
                      <a:r>
                        <a:rPr lang="he-IL" sz="2000" b="1" baseline="0" dirty="0" smtClean="0"/>
                        <a:t> רגב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endParaRPr lang="he-IL" sz="4400" dirty="0" smtClean="0"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482436" y="318655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5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</a:rPr>
              <a:t>לו"ז-</a:t>
            </a:r>
            <a:r>
              <a:rPr kumimoji="0" lang="he-IL" sz="5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</a:rPr>
              <a:t> </a:t>
            </a:r>
            <a:r>
              <a:rPr lang="he-IL" sz="5200" b="1" dirty="0" smtClean="0">
                <a:latin typeface="Guttman-Aram" pitchFamily="2" charset="-79"/>
              </a:rPr>
              <a:t>יום ה' 28.11</a:t>
            </a:r>
            <a:endParaRPr kumimoji="0" lang="he-IL" sz="5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graphicFrame>
        <p:nvGraphicFramePr>
          <p:cNvPr id="10" name="טבלה 9"/>
          <p:cNvGraphicFramePr>
            <a:graphicFrameLocks noGrp="1"/>
          </p:cNvGraphicFramePr>
          <p:nvPr/>
        </p:nvGraphicFramePr>
        <p:xfrm>
          <a:off x="332510" y="1218427"/>
          <a:ext cx="11208327" cy="372600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36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9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2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001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שעה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תוכן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דגשים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01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7.30-8.00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א.ב. ונסיעה </a:t>
                      </a:r>
                      <a:r>
                        <a:rPr lang="he-IL" sz="2000" b="1" dirty="0" err="1" smtClean="0"/>
                        <a:t>לישקר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01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9.00-10.00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סקירת</a:t>
                      </a:r>
                      <a:r>
                        <a:rPr lang="he-IL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החזון- סמנכ"ל ישקר מר אריה ברון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01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10.00-11.00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000" b="1" dirty="0" smtClean="0"/>
                        <a:t>ביקור</a:t>
                      </a:r>
                      <a:r>
                        <a:rPr lang="he-IL" sz="2000" b="1" baseline="0" dirty="0" smtClean="0"/>
                        <a:t> במפעלים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001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11.30-12.45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פאנל "המאבק על המרחב"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001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13.00-13.45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א.צ.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001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14.00-15.00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שיחה</a:t>
                      </a:r>
                      <a:r>
                        <a:rPr lang="he-IL" sz="2000" b="1" baseline="0" dirty="0" smtClean="0"/>
                        <a:t> עם תא"ל במיל' </a:t>
                      </a:r>
                      <a:r>
                        <a:rPr lang="he-IL" sz="2000" b="1" baseline="0" dirty="0" err="1" smtClean="0"/>
                        <a:t>אמל</a:t>
                      </a:r>
                      <a:r>
                        <a:rPr lang="he-IL" sz="2000" b="1" baseline="0" dirty="0" smtClean="0"/>
                        <a:t> אסעד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001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15.00-17.00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סיור</a:t>
                      </a:r>
                      <a:r>
                        <a:rPr lang="he-IL" sz="2000" b="1" baseline="0" dirty="0" smtClean="0"/>
                        <a:t> מוסק בשמי הצפון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001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17.30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פריסה</a:t>
                      </a:r>
                      <a:r>
                        <a:rPr lang="he-IL" sz="2000" b="1" baseline="0" dirty="0" smtClean="0"/>
                        <a:t> ופיזור ברגבים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endParaRPr lang="he-IL" sz="4400" dirty="0" smtClean="0"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482436" y="318655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5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</a:rPr>
              <a:t>נושאים להמשך</a:t>
            </a:r>
            <a:r>
              <a:rPr kumimoji="0" lang="he-IL" sz="5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</a:rPr>
              <a:t> תוכנית </a:t>
            </a:r>
            <a:r>
              <a:rPr kumimoji="0" lang="he-IL" sz="5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</a:rPr>
              <a:t>מב"ל</a:t>
            </a:r>
            <a:endParaRPr kumimoji="0" lang="he-IL" sz="5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graphicFrame>
        <p:nvGraphicFramePr>
          <p:cNvPr id="10" name="טבלה 9"/>
          <p:cNvGraphicFramePr>
            <a:graphicFrameLocks noGrp="1"/>
          </p:cNvGraphicFramePr>
          <p:nvPr/>
        </p:nvGraphicFramePr>
        <p:xfrm>
          <a:off x="374073" y="1218427"/>
          <a:ext cx="11166764" cy="207000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583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3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001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תוכן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שיטת</a:t>
                      </a:r>
                      <a:r>
                        <a:rPr lang="he-IL" baseline="0" dirty="0" smtClean="0"/>
                        <a:t> העברה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01"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מים כמשאב</a:t>
                      </a:r>
                      <a:r>
                        <a:rPr lang="he-IL" b="1" baseline="0" dirty="0" smtClean="0"/>
                        <a:t> וכמרחב לאומי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יום מלא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01"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תשתיות לאומיות-</a:t>
                      </a:r>
                      <a:r>
                        <a:rPr lang="he-IL" b="1" baseline="0" dirty="0" smtClean="0"/>
                        <a:t> חשמל, גז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01"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כוחות</a:t>
                      </a:r>
                      <a:r>
                        <a:rPr lang="he-IL" b="1" baseline="0" dirty="0" smtClean="0"/>
                        <a:t> שמירת שלום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מ' </a:t>
                      </a:r>
                      <a:r>
                        <a:rPr lang="he-IL" b="1" dirty="0" err="1" smtClean="0"/>
                        <a:t>יוניפיל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001"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  <a:buFont typeface="Wingdings" pitchFamily="2" charset="2"/>
              <a:buChar char="q"/>
            </a:pPr>
            <a:r>
              <a:rPr lang="he-IL" sz="3100" b="1" dirty="0" smtClean="0">
                <a:latin typeface="Guttman-Aram" pitchFamily="2" charset="-79"/>
              </a:rPr>
              <a:t> קוד ליבוש- קוד </a:t>
            </a:r>
            <a:r>
              <a:rPr lang="he-IL" sz="3100" b="1" dirty="0" err="1" smtClean="0">
                <a:latin typeface="Guttman-Aram" pitchFamily="2" charset="-79"/>
              </a:rPr>
              <a:t>מב"ל</a:t>
            </a:r>
            <a:r>
              <a:rPr lang="he-IL" sz="3100" b="1" dirty="0" smtClean="0">
                <a:latin typeface="Guttman-Aram" pitchFamily="2" charset="-79"/>
              </a:rPr>
              <a:t>, מכנסי טיולים (לא ג'ינס), נעלי טיולים סגורות</a:t>
            </a:r>
          </a:p>
          <a:p>
            <a:pPr algn="r">
              <a:lnSpc>
                <a:spcPct val="160000"/>
              </a:lnSpc>
              <a:buFont typeface="Wingdings" pitchFamily="2" charset="2"/>
              <a:buChar char="q"/>
            </a:pPr>
            <a:r>
              <a:rPr lang="he-IL" sz="3100" b="1" dirty="0" smtClean="0">
                <a:latin typeface="Guttman-Aram" pitchFamily="2" charset="-79"/>
              </a:rPr>
              <a:t> ליבוש חם, מטריות</a:t>
            </a:r>
          </a:p>
          <a:p>
            <a:pPr algn="r">
              <a:lnSpc>
                <a:spcPct val="160000"/>
              </a:lnSpc>
              <a:buFont typeface="Wingdings" pitchFamily="2" charset="2"/>
              <a:buChar char="q"/>
            </a:pPr>
            <a:r>
              <a:rPr lang="he-IL" sz="3100" b="1" dirty="0" smtClean="0">
                <a:latin typeface="Guttman-Aram" pitchFamily="2" charset="-79"/>
              </a:rPr>
              <a:t> מד"ס רשות</a:t>
            </a:r>
          </a:p>
          <a:p>
            <a:pPr algn="r">
              <a:lnSpc>
                <a:spcPct val="160000"/>
              </a:lnSpc>
              <a:buFont typeface="Wingdings" pitchFamily="2" charset="2"/>
              <a:buChar char="q"/>
            </a:pPr>
            <a:endParaRPr lang="he-IL" sz="3100" b="1" dirty="0" smtClean="0"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e-IL" sz="5200" b="1" dirty="0" smtClean="0">
                <a:latin typeface="Guttman-Aram" pitchFamily="2" charset="-79"/>
              </a:rPr>
              <a:t>דגשים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r">
              <a:lnSpc>
                <a:spcPct val="170000"/>
              </a:lnSpc>
              <a:buFont typeface="Wingdings" pitchFamily="2" charset="2"/>
              <a:buChar char="q"/>
            </a:pPr>
            <a:r>
              <a:rPr lang="he-IL" sz="4400" b="1" dirty="0" smtClean="0">
                <a:latin typeface="Guttman-Aram" pitchFamily="2" charset="-79"/>
              </a:rPr>
              <a:t>ביטחון לאומי זה לא לחלשים</a:t>
            </a:r>
          </a:p>
          <a:p>
            <a:pPr algn="r">
              <a:lnSpc>
                <a:spcPct val="170000"/>
              </a:lnSpc>
              <a:buFont typeface="Wingdings" pitchFamily="2" charset="2"/>
              <a:buChar char="q"/>
            </a:pPr>
            <a:r>
              <a:rPr lang="he-IL" sz="4400" b="1" dirty="0" smtClean="0">
                <a:latin typeface="Guttman-Aram" pitchFamily="2" charset="-79"/>
              </a:rPr>
              <a:t>מחפשים את הפוני...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uttman-Aram" pitchFamily="2" charset="-79"/>
                <a:ea typeface="+mn-ea"/>
              </a:rPr>
              <a:t>תאום</a:t>
            </a:r>
            <a:r>
              <a:rPr kumimoji="0" lang="he-IL" sz="5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uttman-Aram" pitchFamily="2" charset="-79"/>
                <a:ea typeface="+mn-ea"/>
              </a:rPr>
              <a:t> ציפיות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pic>
        <p:nvPicPr>
          <p:cNvPr id="1030" name="Picture 6" descr="תוצאת תמונה עבור טורף סוס זברה"/>
          <p:cNvPicPr>
            <a:picLocks noChangeAspect="1" noChangeArrowheads="1"/>
          </p:cNvPicPr>
          <p:nvPr/>
        </p:nvPicPr>
        <p:blipFill>
          <a:blip r:embed="rId3">
            <a:lum bright="-2000" contrast="63000"/>
          </a:blip>
          <a:srcRect/>
          <a:stretch>
            <a:fillRect/>
          </a:stretch>
        </p:blipFill>
        <p:spPr bwMode="auto">
          <a:xfrm>
            <a:off x="206256" y="2606722"/>
            <a:ext cx="5648633" cy="3179525"/>
          </a:xfrm>
          <a:prstGeom prst="rect">
            <a:avLst/>
          </a:prstGeom>
          <a:noFill/>
          <a:effectLst>
            <a:outerShdw blurRad="5715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endParaRPr lang="he-IL" sz="3100" b="1" dirty="0" smtClean="0">
              <a:latin typeface="Guttman-Aram" pitchFamily="2" charset="-79"/>
            </a:endParaRPr>
          </a:p>
          <a:p>
            <a:pPr algn="r">
              <a:lnSpc>
                <a:spcPct val="160000"/>
              </a:lnSpc>
              <a:buFont typeface="Wingdings" pitchFamily="2" charset="2"/>
              <a:buChar char="q"/>
            </a:pPr>
            <a:endParaRPr lang="he-IL" sz="3100" b="1" dirty="0" smtClean="0"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pic>
        <p:nvPicPr>
          <p:cNvPr id="1026" name="Picture 2" descr="https://lh3.googleusercontent.com/4Rkd11FycTOWENc81D_HFHQ0nVOo1-9vPjN2sNTz79YDySxL_XAeLKeP9PyMjzOMPHE-Woj5BDPi8TEMA6wDIOtVVO9RiXxg8IIvb1E3q26K8QWV0KkypZwkavtyphna0V9LfhEbQCjSIHPpRsUDpPhIEzlR9SAHmxlr4AS6Wk6ABcIPkpYr0M-iMK3KJV4XEt_qdPHsFXuILxvNEjn-ZOtrAe-Irxn4QCgOSLVr-zkhvPtzKes0SnCLkembr9xTU1MhtUkBJGb1vONr7WTZ1GtzG9qnMqxRsUiTNlFJc-Lu91DoCcoFYq3zW9KF51Nemo_TOsRIVtpuOseqM88-wuWqIPVUbDQtd5UHtaRecZADapdpPGCVQ3bsIC6Cz3JJ41My7JNv87vFhLDTJpBJMDjQ44InNit-Bz-E6q198zezcHqvDtgDdQQEuHwPZp_ifsJJnN3ggfdSSgXxJHDoR4cEJgLteAgWCxfqB14G0DIaChv9olugNeC3-p5lJooQuKiMeTs_8b3yEIJI7yUAeQ5xE2CvZane7K5miC_7qlX8WoXeshh2yrjsUEw8U8nHNbgGH64-Hf-wj0M6zFLzWsBMv4uU4P1MiISPQgjkHr2AArZkk5xenY9onhye-mprqmMeBpUCvEFrF7IueCNE1nZBvQiHIEHBHhQ5tFJCP_hXp5GTgKDXc_ju=w514-h914-no"/>
          <p:cNvPicPr>
            <a:picLocks noChangeAspect="1" noChangeArrowheads="1"/>
          </p:cNvPicPr>
          <p:nvPr/>
        </p:nvPicPr>
        <p:blipFill>
          <a:blip r:embed="rId3"/>
          <a:srcRect l="5460" t="4388" r="3161" b="15969"/>
          <a:stretch>
            <a:fillRect/>
          </a:stretch>
        </p:blipFill>
        <p:spPr bwMode="auto">
          <a:xfrm>
            <a:off x="3252651" y="222069"/>
            <a:ext cx="5055325" cy="6196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82677"/>
            <a:ext cx="9147142" cy="1694468"/>
          </a:xfrm>
        </p:spPr>
        <p:txBody>
          <a:bodyPr>
            <a:normAutofit/>
          </a:bodyPr>
          <a:lstStyle/>
          <a:p>
            <a:endParaRPr lang="he-IL" sz="4800" dirty="0">
              <a:latin typeface="Guttman-Aram" pitchFamily="2" charset="-79"/>
              <a:cs typeface="Guttman-Aram" pitchFamily="2" charset="-79"/>
            </a:endParaRPr>
          </a:p>
        </p:txBody>
      </p:sp>
      <p:pic>
        <p:nvPicPr>
          <p:cNvPr id="1026" name="Picture 2" descr="C:\Users\user\Desktop\תמונה למצגת סיור.jpg"/>
          <p:cNvPicPr>
            <a:picLocks noChangeAspect="1" noChangeArrowheads="1"/>
          </p:cNvPicPr>
          <p:nvPr/>
        </p:nvPicPr>
        <p:blipFill>
          <a:blip r:embed="rId2">
            <a:lum bright="13000" contrast="24000"/>
          </a:blip>
          <a:srcRect/>
          <a:stretch>
            <a:fillRect/>
          </a:stretch>
        </p:blipFill>
        <p:spPr bwMode="auto">
          <a:xfrm>
            <a:off x="0" y="0"/>
            <a:ext cx="12191999" cy="68644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 fontScale="62500" lnSpcReduction="20000"/>
          </a:bodyPr>
          <a:lstStyle/>
          <a:p>
            <a:pPr algn="r">
              <a:lnSpc>
                <a:spcPct val="170000"/>
              </a:lnSpc>
              <a:buFont typeface="Wingdings" pitchFamily="2" charset="2"/>
              <a:buChar char="q"/>
            </a:pPr>
            <a:r>
              <a:rPr lang="he-IL" sz="4800" b="1" dirty="0" smtClean="0">
                <a:latin typeface="Guttman-Aram" pitchFamily="2" charset="-79"/>
                <a:cs typeface="Guttman-Aram" pitchFamily="2" charset="-79"/>
              </a:rPr>
              <a:t> </a:t>
            </a:r>
            <a:r>
              <a:rPr lang="he-IL" sz="4400" b="1" u="sng" dirty="0" smtClean="0">
                <a:latin typeface="Guttman-Aram" pitchFamily="2" charset="-79"/>
              </a:rPr>
              <a:t>הכרות עם המרחב הצפוני </a:t>
            </a:r>
            <a:r>
              <a:rPr lang="he-IL" sz="4400" b="1" dirty="0" smtClean="0">
                <a:latin typeface="Guttman-Aram" pitchFamily="2" charset="-79"/>
              </a:rPr>
              <a:t>על כלל מרכיבי </a:t>
            </a:r>
            <a:r>
              <a:rPr lang="he-IL" sz="4400" b="1" dirty="0" err="1" smtClean="0">
                <a:latin typeface="Guttman-Aram" pitchFamily="2" charset="-79"/>
              </a:rPr>
              <a:t>הבטל"ם</a:t>
            </a:r>
            <a:endParaRPr lang="he-IL" sz="4400" b="1" dirty="0" smtClean="0">
              <a:latin typeface="Guttman-Aram" pitchFamily="2" charset="-79"/>
            </a:endParaRPr>
          </a:p>
          <a:p>
            <a:pPr algn="r">
              <a:lnSpc>
                <a:spcPct val="170000"/>
              </a:lnSpc>
              <a:buFont typeface="Wingdings" pitchFamily="2" charset="2"/>
              <a:buChar char="q"/>
            </a:pPr>
            <a:r>
              <a:rPr lang="he-IL" sz="4400" b="1" dirty="0" smtClean="0">
                <a:latin typeface="Guttman-Aram" pitchFamily="2" charset="-79"/>
              </a:rPr>
              <a:t> למידה של </a:t>
            </a:r>
            <a:r>
              <a:rPr lang="he-IL" sz="4400" b="1" u="sng" dirty="0" smtClean="0">
                <a:latin typeface="Guttman-Aram" pitchFamily="2" charset="-79"/>
              </a:rPr>
              <a:t>מערכת היחסים </a:t>
            </a:r>
            <a:r>
              <a:rPr lang="he-IL" sz="4400" b="1" dirty="0" smtClean="0">
                <a:latin typeface="Guttman-Aram" pitchFamily="2" charset="-79"/>
              </a:rPr>
              <a:t>בין השחקנים השונים והשפעתם על </a:t>
            </a:r>
            <a:r>
              <a:rPr lang="he-IL" sz="4400" b="1" dirty="0" err="1" smtClean="0">
                <a:latin typeface="Guttman-Aram" pitchFamily="2" charset="-79"/>
              </a:rPr>
              <a:t>בטל"ם</a:t>
            </a:r>
            <a:endParaRPr lang="he-IL" sz="4400" b="1" dirty="0" smtClean="0">
              <a:latin typeface="Guttman-Aram" pitchFamily="2" charset="-79"/>
            </a:endParaRPr>
          </a:p>
          <a:p>
            <a:pPr algn="r">
              <a:lnSpc>
                <a:spcPct val="170000"/>
              </a:lnSpc>
              <a:buFont typeface="Wingdings" pitchFamily="2" charset="2"/>
              <a:buChar char="q"/>
            </a:pPr>
            <a:r>
              <a:rPr lang="he-IL" sz="4400" b="1" dirty="0" smtClean="0">
                <a:latin typeface="Guttman-Aram" pitchFamily="2" charset="-79"/>
              </a:rPr>
              <a:t> למידה בהקשר </a:t>
            </a:r>
            <a:r>
              <a:rPr lang="he-IL" sz="4400" b="1" u="sng" dirty="0" smtClean="0">
                <a:latin typeface="Guttman-Aram" pitchFamily="2" charset="-79"/>
              </a:rPr>
              <a:t>למיקום המנהיגות </a:t>
            </a:r>
            <a:r>
              <a:rPr lang="he-IL" sz="4400" b="1" dirty="0" smtClean="0">
                <a:latin typeface="Guttman-Aram" pitchFamily="2" charset="-79"/>
              </a:rPr>
              <a:t>בעיצוב המרחב ומימוש החזון</a:t>
            </a:r>
          </a:p>
          <a:p>
            <a:pPr algn="r">
              <a:lnSpc>
                <a:spcPct val="170000"/>
              </a:lnSpc>
              <a:buFont typeface="Wingdings" pitchFamily="2" charset="2"/>
              <a:buChar char="q"/>
            </a:pPr>
            <a:r>
              <a:rPr lang="he-IL" sz="4400" b="1" dirty="0" smtClean="0">
                <a:latin typeface="Guttman-Aram" pitchFamily="2" charset="-79"/>
              </a:rPr>
              <a:t> למידה של </a:t>
            </a:r>
            <a:r>
              <a:rPr lang="he-IL" sz="4400" b="1" u="sng" dirty="0" smtClean="0">
                <a:latin typeface="Guttman-Aram" pitchFamily="2" charset="-79"/>
              </a:rPr>
              <a:t>תהליכי עיצוב המרחב </a:t>
            </a:r>
            <a:r>
              <a:rPr lang="he-IL" sz="4400" b="1" dirty="0" smtClean="0">
                <a:latin typeface="Guttman-Aram" pitchFamily="2" charset="-79"/>
              </a:rPr>
              <a:t>בראי </a:t>
            </a:r>
            <a:r>
              <a:rPr lang="he-IL" sz="4400" b="1" dirty="0" err="1" smtClean="0">
                <a:latin typeface="Guttman-Aram" pitchFamily="2" charset="-79"/>
              </a:rPr>
              <a:t>הבטל"ם</a:t>
            </a:r>
            <a:endParaRPr lang="he-IL" sz="4400" b="1" dirty="0" smtClean="0">
              <a:latin typeface="Guttman-Aram" pitchFamily="2" charset="-79"/>
            </a:endParaRPr>
          </a:p>
          <a:p>
            <a:pPr algn="r">
              <a:lnSpc>
                <a:spcPct val="170000"/>
              </a:lnSpc>
              <a:buFont typeface="Wingdings" pitchFamily="2" charset="2"/>
              <a:buChar char="q"/>
            </a:pPr>
            <a:r>
              <a:rPr lang="he-IL" sz="4400" b="1" dirty="0" smtClean="0">
                <a:latin typeface="Guttman-Aram" pitchFamily="2" charset="-79"/>
              </a:rPr>
              <a:t> בירור "מה לאומי בביטחון הלאומי" בצפון הארץ</a:t>
            </a:r>
            <a:endParaRPr lang="he-IL" sz="4400" b="1" dirty="0"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e-IL" sz="5200" b="1" dirty="0" smtClean="0">
                <a:latin typeface="Guttman-Aram" pitchFamily="2" charset="-79"/>
              </a:rPr>
              <a:t>מטרות הסיור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endParaRPr lang="he-IL" sz="4400" dirty="0"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e-IL" sz="5200" b="1" dirty="0" smtClean="0">
                <a:latin typeface="Guttman-Aram" pitchFamily="2" charset="-79"/>
              </a:rPr>
              <a:t>מטרות משנה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588291"/>
              </p:ext>
            </p:extLst>
          </p:nvPr>
        </p:nvGraphicFramePr>
        <p:xfrm>
          <a:off x="429489" y="1371600"/>
          <a:ext cx="11139056" cy="510583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84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4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4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4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9999">
                <a:tc>
                  <a:txBody>
                    <a:bodyPr/>
                    <a:lstStyle/>
                    <a:p>
                      <a:pPr algn="ctr" rtl="1"/>
                      <a:r>
                        <a:rPr lang="he-IL" sz="2200" b="1" dirty="0" smtClean="0">
                          <a:solidFill>
                            <a:schemeClr val="bg1"/>
                          </a:solidFill>
                        </a:rPr>
                        <a:t>מדיני</a:t>
                      </a:r>
                      <a:endParaRPr lang="he-IL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200" b="1" dirty="0" smtClean="0">
                          <a:solidFill>
                            <a:schemeClr val="bg1"/>
                          </a:solidFill>
                        </a:rPr>
                        <a:t>חברתי</a:t>
                      </a:r>
                      <a:endParaRPr lang="he-IL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200" b="1" dirty="0" smtClean="0">
                          <a:solidFill>
                            <a:schemeClr val="bg1"/>
                          </a:solidFill>
                        </a:rPr>
                        <a:t>כלכלי</a:t>
                      </a:r>
                      <a:endParaRPr lang="he-IL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200" b="1" dirty="0" smtClean="0">
                          <a:solidFill>
                            <a:schemeClr val="bg1"/>
                          </a:solidFill>
                        </a:rPr>
                        <a:t>הגנה לאומית</a:t>
                      </a:r>
                      <a:endParaRPr lang="he-IL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999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מלחמה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ערבי ישראל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מנועי וחסמי צמיחה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המערכת היריבה הצפונית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9999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עיצוב</a:t>
                      </a:r>
                      <a:r>
                        <a:rPr lang="he-IL" sz="2000" b="1" baseline="0" dirty="0" smtClean="0"/>
                        <a:t> גבולות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דרוזים (גליל, </a:t>
                      </a:r>
                      <a:r>
                        <a:rPr lang="he-IL" sz="2000" b="1" dirty="0" err="1" smtClean="0"/>
                        <a:t>רמה"ג</a:t>
                      </a:r>
                      <a:r>
                        <a:rPr lang="he-IL" sz="2000" b="1" dirty="0" smtClean="0"/>
                        <a:t>)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תעשייה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ישובי קו עימות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7204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שטחים</a:t>
                      </a:r>
                      <a:r>
                        <a:rPr lang="he-IL" sz="2000" b="1" baseline="0" dirty="0" smtClean="0"/>
                        <a:t> במחלוקת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התיישבות ופריפריה- שלטון מקומי, בריאות, תכנון, תחבורה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חקלאות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ביטחון פנים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9999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יוניפיל</a:t>
                      </a:r>
                      <a:endParaRPr lang="he-IL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מאבק על הקרקעות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תיירות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9999">
                <a:tc>
                  <a:txBody>
                    <a:bodyPr/>
                    <a:lstStyle/>
                    <a:p>
                      <a:pPr rtl="1"/>
                      <a:endParaRPr lang="he-IL" sz="2000" b="1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מים ותשתיות (חשמל וגז)</a:t>
                      </a:r>
                      <a:endParaRPr lang="he-IL" sz="2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6837" y="1080655"/>
            <a:ext cx="3657599" cy="2590799"/>
          </a:xfr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r>
              <a:rPr lang="he-IL" b="1" dirty="0" smtClean="0">
                <a:latin typeface="Guttman-Aram" pitchFamily="2" charset="-79"/>
              </a:rPr>
              <a:t>               ואדי ערה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e-IL" sz="5200" b="1" dirty="0" smtClean="0">
                <a:latin typeface="Guttman-Aram" pitchFamily="2" charset="-79"/>
              </a:rPr>
              <a:t>שיטה- מקרי בוחן גיאוגרפיים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sp>
        <p:nvSpPr>
          <p:cNvPr id="10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3962400" y="1291185"/>
            <a:ext cx="7830961" cy="4222923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2600" b="1" dirty="0" smtClean="0">
                <a:latin typeface="Guttman-Aram" pitchFamily="2" charset="-79"/>
              </a:rPr>
              <a:t>הצגת הנושא/אתגר</a:t>
            </a:r>
          </a:p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he-IL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  <a:cs typeface="+mn-cs"/>
              </a:rPr>
              <a:t>הצגת התפתחות הנושא על ציר הזמן</a:t>
            </a:r>
          </a:p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2600" b="1" dirty="0" smtClean="0">
                <a:latin typeface="Guttman-Aram" pitchFamily="2" charset="-79"/>
              </a:rPr>
              <a:t>הצגת מערכת זיקות ויחסי גומלין</a:t>
            </a:r>
          </a:p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he-I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  <a:cs typeface="+mn-cs"/>
              </a:rPr>
              <a:t>מיקום המנהיגות</a:t>
            </a:r>
          </a:p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he-I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  <a:cs typeface="+mn-cs"/>
              </a:rPr>
              <a:t>סקירות</a:t>
            </a:r>
            <a:r>
              <a:rPr kumimoji="0" lang="he-IL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  <a:cs typeface="+mn-cs"/>
              </a:rPr>
              <a:t> בזק "מה לאומי..</a:t>
            </a:r>
            <a:r>
              <a:rPr kumimoji="0" lang="he-IL" sz="2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  <a:cs typeface="+mn-cs"/>
              </a:rPr>
              <a:t>." </a:t>
            </a:r>
            <a:r>
              <a:rPr kumimoji="0" lang="he-IL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  <a:cs typeface="+mn-cs"/>
              </a:rPr>
              <a:t>במרחב הצפון</a:t>
            </a:r>
            <a:endParaRPr kumimoji="0" lang="he-IL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  <a:cs typeface="+mn-cs"/>
            </a:endParaRPr>
          </a:p>
        </p:txBody>
      </p:sp>
      <p:sp>
        <p:nvSpPr>
          <p:cNvPr id="11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76401" y="1773383"/>
            <a:ext cx="3740726" cy="25907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  <a:cs typeface="+mn-cs"/>
              </a:rPr>
              <a:t>                 טבריה</a:t>
            </a:r>
          </a:p>
        </p:txBody>
      </p:sp>
      <p:sp>
        <p:nvSpPr>
          <p:cNvPr id="12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136074" y="2438401"/>
            <a:ext cx="3713017" cy="25907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  <a:cs typeface="+mn-cs"/>
              </a:rPr>
              <a:t>              רמת</a:t>
            </a:r>
            <a:r>
              <a:rPr kumimoji="0" lang="he-IL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  <a:cs typeface="+mn-cs"/>
              </a:rPr>
              <a:t> הגולן</a:t>
            </a:r>
            <a:endParaRPr kumimoji="0" lang="he-I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  <a:cs typeface="+mn-cs"/>
            </a:endParaRPr>
          </a:p>
        </p:txBody>
      </p:sp>
      <p:sp>
        <p:nvSpPr>
          <p:cNvPr id="13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429492" y="3048001"/>
            <a:ext cx="3920835" cy="259079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</a:ln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  <a:cs typeface="+mn-cs"/>
              </a:rPr>
              <a:t>               גליל-</a:t>
            </a:r>
            <a:r>
              <a:rPr kumimoji="0" lang="he-IL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  <a:cs typeface="+mn-cs"/>
              </a:rPr>
              <a:t> תפן</a:t>
            </a:r>
            <a:endParaRPr kumimoji="0" lang="he-I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  <a:cs typeface="+mn-cs"/>
            </a:endParaRPr>
          </a:p>
        </p:txBody>
      </p:sp>
      <p:graphicFrame>
        <p:nvGraphicFramePr>
          <p:cNvPr id="14" name="טבלה 13"/>
          <p:cNvGraphicFramePr>
            <a:graphicFrameLocks noGrp="1"/>
          </p:cNvGraphicFramePr>
          <p:nvPr/>
        </p:nvGraphicFramePr>
        <p:xfrm>
          <a:off x="706578" y="3701988"/>
          <a:ext cx="3435932" cy="172899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5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8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89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3413">
                <a:tc>
                  <a:txBody>
                    <a:bodyPr/>
                    <a:lstStyle/>
                    <a:p>
                      <a:pPr algn="ctr" rtl="1"/>
                      <a:r>
                        <a:rPr lang="he-IL" sz="800" b="1" dirty="0" smtClean="0">
                          <a:solidFill>
                            <a:schemeClr val="bg1"/>
                          </a:solidFill>
                        </a:rPr>
                        <a:t>מדיני</a:t>
                      </a:r>
                      <a:endParaRPr lang="he-IL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b="1" dirty="0" smtClean="0">
                          <a:solidFill>
                            <a:schemeClr val="bg1"/>
                          </a:solidFill>
                        </a:rPr>
                        <a:t>חברתי</a:t>
                      </a:r>
                      <a:endParaRPr lang="he-IL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b="1" dirty="0" smtClean="0">
                          <a:solidFill>
                            <a:schemeClr val="bg1"/>
                          </a:solidFill>
                        </a:rPr>
                        <a:t>כלכלי</a:t>
                      </a:r>
                      <a:endParaRPr lang="he-IL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800" b="1" dirty="0" smtClean="0">
                          <a:solidFill>
                            <a:schemeClr val="bg1"/>
                          </a:solidFill>
                        </a:rPr>
                        <a:t>ביטחוני</a:t>
                      </a:r>
                      <a:endParaRPr lang="he-IL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63">
                <a:tc>
                  <a:txBody>
                    <a:bodyPr/>
                    <a:lstStyle/>
                    <a:p>
                      <a:pPr rtl="1"/>
                      <a:r>
                        <a:rPr lang="he-IL" sz="800" b="1" dirty="0" smtClean="0"/>
                        <a:t>עיצוב גבולות</a:t>
                      </a:r>
                      <a:endParaRPr lang="he-IL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800" b="1" dirty="0" smtClean="0"/>
                        <a:t>ערבי ישראל</a:t>
                      </a:r>
                      <a:endParaRPr lang="he-IL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800" b="1" dirty="0" smtClean="0"/>
                        <a:t>מנועי וחסי צמיחה</a:t>
                      </a:r>
                      <a:endParaRPr lang="he-IL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800" b="1" dirty="0" smtClean="0"/>
                        <a:t>המערכת היריבה הצפונית</a:t>
                      </a:r>
                      <a:endParaRPr lang="he-IL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63">
                <a:tc>
                  <a:txBody>
                    <a:bodyPr/>
                    <a:lstStyle/>
                    <a:p>
                      <a:pPr rtl="1"/>
                      <a:r>
                        <a:rPr lang="he-IL" sz="800" b="1" dirty="0" smtClean="0"/>
                        <a:t>שטחים במחלוקת</a:t>
                      </a:r>
                      <a:endParaRPr lang="he-IL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800" b="1" dirty="0" smtClean="0"/>
                        <a:t>דרוזים (גליל, </a:t>
                      </a:r>
                      <a:r>
                        <a:rPr lang="he-IL" sz="800" b="1" dirty="0" err="1" smtClean="0"/>
                        <a:t>רמה"ג</a:t>
                      </a:r>
                      <a:r>
                        <a:rPr lang="he-IL" sz="800" b="1" dirty="0" smtClean="0"/>
                        <a:t>)</a:t>
                      </a:r>
                      <a:endParaRPr lang="he-IL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800" b="1" dirty="0" smtClean="0"/>
                        <a:t>תעשייה</a:t>
                      </a:r>
                      <a:endParaRPr lang="he-IL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800" b="1" dirty="0" smtClean="0"/>
                        <a:t>ישובי קו אימות</a:t>
                      </a:r>
                      <a:endParaRPr lang="he-IL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577">
                <a:tc>
                  <a:txBody>
                    <a:bodyPr/>
                    <a:lstStyle/>
                    <a:p>
                      <a:pPr rtl="1"/>
                      <a:endParaRPr lang="he-IL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800" b="1" dirty="0" smtClean="0"/>
                        <a:t>פריפריה- שלטון מקומי, בריאות, תכנון, תחבורה</a:t>
                      </a:r>
                      <a:endParaRPr lang="he-IL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800" b="1" dirty="0" smtClean="0"/>
                        <a:t>חקלאות</a:t>
                      </a:r>
                      <a:endParaRPr lang="he-IL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800" b="1" dirty="0" smtClean="0"/>
                        <a:t>ביטחון פנים</a:t>
                      </a:r>
                      <a:endParaRPr lang="he-IL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13">
                <a:tc>
                  <a:txBody>
                    <a:bodyPr/>
                    <a:lstStyle/>
                    <a:p>
                      <a:pPr rtl="1"/>
                      <a:endParaRPr lang="he-IL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800" b="1" dirty="0" smtClean="0"/>
                        <a:t>מאבק על קרקעות</a:t>
                      </a:r>
                      <a:endParaRPr lang="he-IL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800" b="1" dirty="0" smtClean="0"/>
                        <a:t>תיירות</a:t>
                      </a:r>
                      <a:endParaRPr lang="he-IL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165" y="1440873"/>
            <a:ext cx="6220690" cy="4336472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r>
              <a:rPr lang="he-IL" b="1" dirty="0" smtClean="0">
                <a:solidFill>
                  <a:srgbClr val="FF0000"/>
                </a:solidFill>
                <a:latin typeface="Guttman-Aram" pitchFamily="2" charset="-79"/>
              </a:rPr>
              <a:t>                              </a:t>
            </a:r>
            <a:r>
              <a:rPr lang="he-IL" sz="2800" b="1" dirty="0" smtClean="0">
                <a:solidFill>
                  <a:srgbClr val="FF0000"/>
                </a:solidFill>
                <a:latin typeface="Guttman-Aram" pitchFamily="2" charset="-79"/>
              </a:rPr>
              <a:t>ואדי ערה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e-IL" sz="5200" b="1" dirty="0" smtClean="0">
                <a:latin typeface="Guttman-Aram" pitchFamily="2" charset="-79"/>
              </a:rPr>
              <a:t>שיטה- מקרה בוחן "שערי צפון"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sp>
        <p:nvSpPr>
          <p:cNvPr id="10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7051964" y="1540567"/>
            <a:ext cx="4685978" cy="422292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3200" b="1" dirty="0" smtClean="0">
                <a:latin typeface="Guttman-Aram" pitchFamily="2" charset="-79"/>
              </a:rPr>
              <a:t>ערבי ישראל</a:t>
            </a:r>
          </a:p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3200" b="1" dirty="0" smtClean="0">
                <a:latin typeface="Guttman-Aram" pitchFamily="2" charset="-79"/>
              </a:rPr>
              <a:t>שלטון מקומי</a:t>
            </a:r>
            <a:endParaRPr kumimoji="0" lang="he-IL" sz="3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3200" b="1" dirty="0" smtClean="0">
                <a:latin typeface="Guttman-Aram" pitchFamily="2" charset="-79"/>
              </a:rPr>
              <a:t>בטחון פנים</a:t>
            </a:r>
          </a:p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3200" b="1" dirty="0" smtClean="0">
                <a:latin typeface="Guttman-Aram" pitchFamily="2" charset="-79"/>
              </a:rPr>
              <a:t>תכנון הבנייה</a:t>
            </a:r>
            <a:endParaRPr kumimoji="0" lang="he-IL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  <a:cs typeface="+mn-cs"/>
            </a:endParaRPr>
          </a:p>
        </p:txBody>
      </p:sp>
      <p:graphicFrame>
        <p:nvGraphicFramePr>
          <p:cNvPr id="14" name="טבלה 13"/>
          <p:cNvGraphicFramePr>
            <a:graphicFrameLocks noGrp="1"/>
          </p:cNvGraphicFramePr>
          <p:nvPr/>
        </p:nvGraphicFramePr>
        <p:xfrm>
          <a:off x="1039092" y="2261115"/>
          <a:ext cx="5555672" cy="320005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88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8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46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bg1"/>
                          </a:solidFill>
                        </a:rPr>
                        <a:t>מדיני</a:t>
                      </a:r>
                      <a:endParaRPr lang="he-IL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bg1"/>
                          </a:solidFill>
                        </a:rPr>
                        <a:t>חברתי</a:t>
                      </a:r>
                      <a:endParaRPr lang="he-IL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bg1"/>
                          </a:solidFill>
                        </a:rPr>
                        <a:t>כלכלי</a:t>
                      </a:r>
                      <a:endParaRPr lang="he-IL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bg1"/>
                          </a:solidFill>
                        </a:rPr>
                        <a:t>ביטחוני</a:t>
                      </a:r>
                      <a:endParaRPr lang="he-IL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215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עיצוב גבולות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ערבי ישראל</a:t>
                      </a:r>
                      <a:endParaRPr lang="he-IL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מנועי וחסמי צמיחה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המערכת היריבה הצפונית</a:t>
                      </a:r>
                      <a:endParaRPr lang="he-I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215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שטחים במחלוקת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דרוזים (גליל, </a:t>
                      </a:r>
                      <a:r>
                        <a:rPr lang="he-IL" sz="1400" b="1" dirty="0" err="1" smtClean="0"/>
                        <a:t>רמה"ג</a:t>
                      </a:r>
                      <a:r>
                        <a:rPr lang="he-IL" sz="1400" b="1" dirty="0" smtClean="0"/>
                        <a:t>)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תעשייה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ישובי קו אימות</a:t>
                      </a:r>
                      <a:endParaRPr lang="he-I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2403">
                <a:tc>
                  <a:txBody>
                    <a:bodyPr/>
                    <a:lstStyle/>
                    <a:p>
                      <a:pPr rtl="1"/>
                      <a:endParaRPr lang="he-I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התיישבות ופריפריה-</a:t>
                      </a:r>
                      <a:r>
                        <a:rPr lang="he-IL" sz="1400" b="1" dirty="0" smtClean="0"/>
                        <a:t> שלטון מקומי, בריאות, תכנון, תחבורה</a:t>
                      </a:r>
                      <a:endParaRPr lang="he-IL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חקלאות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ביטחון פנים</a:t>
                      </a:r>
                      <a:endParaRPr lang="he-IL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061">
                <a:tc>
                  <a:txBody>
                    <a:bodyPr/>
                    <a:lstStyle/>
                    <a:p>
                      <a:pPr rtl="1"/>
                      <a:endParaRPr lang="he-I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מאבק על הקרקעות</a:t>
                      </a:r>
                      <a:endParaRPr lang="he-IL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תיירות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165" y="1440873"/>
            <a:ext cx="6220690" cy="4336472"/>
          </a:xfr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r>
              <a:rPr lang="he-IL" sz="2800" b="1" dirty="0" smtClean="0">
                <a:solidFill>
                  <a:srgbClr val="FF0000"/>
                </a:solidFill>
                <a:latin typeface="Guttman-Aram" pitchFamily="2" charset="-79"/>
              </a:rPr>
              <a:t>                          טבריה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" y="335222"/>
            <a:ext cx="11901054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e-IL" sz="5200" b="1" dirty="0" smtClean="0">
                <a:latin typeface="Guttman-Aram" pitchFamily="2" charset="-79"/>
              </a:rPr>
              <a:t>שיטה- מקרה בוחן "בירת </a:t>
            </a:r>
            <a:r>
              <a:rPr lang="he-IL" sz="5200" b="1" dirty="0" err="1" smtClean="0">
                <a:latin typeface="Guttman-Aram" pitchFamily="2" charset="-79"/>
              </a:rPr>
              <a:t>הפריפריה</a:t>
            </a:r>
            <a:r>
              <a:rPr lang="he-IL" sz="5200" b="1" dirty="0" smtClean="0">
                <a:latin typeface="Guttman-Aram" pitchFamily="2" charset="-79"/>
              </a:rPr>
              <a:t>?"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sp>
        <p:nvSpPr>
          <p:cNvPr id="10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7051964" y="1540567"/>
            <a:ext cx="4685978" cy="4222923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3200" b="1" dirty="0" smtClean="0">
                <a:latin typeface="Guttman-Aram" pitchFamily="2" charset="-79"/>
              </a:rPr>
              <a:t>שלטון מקומי- פוטנציאל </a:t>
            </a:r>
          </a:p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e-IL" sz="3200" b="1" dirty="0" smtClean="0">
                <a:latin typeface="Guttman-Aram" pitchFamily="2" charset="-79"/>
              </a:rPr>
              <a:t>   מול מימוש</a:t>
            </a:r>
          </a:p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3200" b="1" dirty="0" smtClean="0">
                <a:latin typeface="Guttman-Aram" pitchFamily="2" charset="-79"/>
              </a:rPr>
              <a:t>עיר מעורבת</a:t>
            </a:r>
          </a:p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3200" b="1" dirty="0" smtClean="0">
                <a:latin typeface="Guttman-Aram" pitchFamily="2" charset="-79"/>
              </a:rPr>
              <a:t>בריאות</a:t>
            </a:r>
            <a:endParaRPr kumimoji="0" lang="he-IL" sz="3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3200" b="1" dirty="0" smtClean="0">
                <a:latin typeface="Guttman-Aram" pitchFamily="2" charset="-79"/>
              </a:rPr>
              <a:t>תיירות</a:t>
            </a:r>
          </a:p>
        </p:txBody>
      </p:sp>
      <p:graphicFrame>
        <p:nvGraphicFramePr>
          <p:cNvPr id="14" name="טבלה 13"/>
          <p:cNvGraphicFramePr>
            <a:graphicFrameLocks noGrp="1"/>
          </p:cNvGraphicFramePr>
          <p:nvPr/>
        </p:nvGraphicFramePr>
        <p:xfrm>
          <a:off x="1039092" y="2261115"/>
          <a:ext cx="5555672" cy="320005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88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8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46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bg1"/>
                          </a:solidFill>
                        </a:rPr>
                        <a:t>מדיני</a:t>
                      </a:r>
                      <a:endParaRPr lang="he-IL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bg1"/>
                          </a:solidFill>
                        </a:rPr>
                        <a:t>חברתי</a:t>
                      </a:r>
                      <a:endParaRPr lang="he-IL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bg1"/>
                          </a:solidFill>
                        </a:rPr>
                        <a:t>כלכלי</a:t>
                      </a:r>
                      <a:endParaRPr lang="he-IL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bg1"/>
                          </a:solidFill>
                        </a:rPr>
                        <a:t>ביטחוני</a:t>
                      </a:r>
                      <a:endParaRPr lang="he-IL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215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עיצוב גבולות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ערבי ישראל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מנועי וחסמי צמיחה</a:t>
                      </a:r>
                      <a:endParaRPr lang="he-IL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המערכת היריבה הצפונית</a:t>
                      </a:r>
                      <a:endParaRPr lang="he-I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215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שטחים במחלוקת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דרוזים (גליל, </a:t>
                      </a:r>
                      <a:r>
                        <a:rPr lang="he-IL" sz="1400" b="1" dirty="0" err="1" smtClean="0"/>
                        <a:t>רמה"ג</a:t>
                      </a:r>
                      <a:r>
                        <a:rPr lang="he-IL" sz="1400" b="1" dirty="0" smtClean="0"/>
                        <a:t>)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תעשייה</a:t>
                      </a:r>
                      <a:endParaRPr lang="he-IL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ישובי קו אימות</a:t>
                      </a:r>
                      <a:endParaRPr lang="he-I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2403">
                <a:tc>
                  <a:txBody>
                    <a:bodyPr/>
                    <a:lstStyle/>
                    <a:p>
                      <a:pPr rtl="1"/>
                      <a:endParaRPr lang="he-I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התיישבות ופריפריה- שלטון מקומי, בריאות, תכנון, תחבורה</a:t>
                      </a:r>
                      <a:endParaRPr lang="he-IL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חקלאות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ביטחון פנים</a:t>
                      </a:r>
                      <a:endParaRPr lang="he-I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061">
                <a:tc>
                  <a:txBody>
                    <a:bodyPr/>
                    <a:lstStyle/>
                    <a:p>
                      <a:pPr rtl="1"/>
                      <a:endParaRPr lang="he-I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מאבק על הקרקעות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תיירות</a:t>
                      </a:r>
                      <a:endParaRPr lang="he-IL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165" y="1440873"/>
            <a:ext cx="6220690" cy="4336472"/>
          </a:xfr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r>
              <a:rPr lang="he-IL" sz="2800" b="1" dirty="0" smtClean="0">
                <a:solidFill>
                  <a:srgbClr val="FF0000"/>
                </a:solidFill>
                <a:latin typeface="Guttman-Aram" pitchFamily="2" charset="-79"/>
              </a:rPr>
              <a:t>                       רמת הגולן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e-IL" sz="5200" b="1" dirty="0" smtClean="0">
                <a:latin typeface="Guttman-Aram" pitchFamily="2" charset="-79"/>
              </a:rPr>
              <a:t>שיטה- מקרה בוחן רמת הגולן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sp>
        <p:nvSpPr>
          <p:cNvPr id="10" name="כותרת משנה 2">
            <a:extLst>
              <a:ext uri="{FF2B5EF4-FFF2-40B4-BE49-F238E27FC236}">
                <a16:creationId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6082145" y="1540567"/>
            <a:ext cx="5655797" cy="422292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3000" b="1" dirty="0" smtClean="0">
                <a:latin typeface="Guttman-Aram" pitchFamily="2" charset="-79"/>
              </a:rPr>
              <a:t>עיצוב גבולות</a:t>
            </a:r>
          </a:p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3000" b="1" dirty="0" smtClean="0">
                <a:latin typeface="Guttman-Aram" pitchFamily="2" charset="-79"/>
              </a:rPr>
              <a:t>ממרחב צבאי למרחב אזרחי</a:t>
            </a:r>
            <a:endParaRPr kumimoji="0" lang="he-IL" sz="3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3000" b="1" dirty="0" smtClean="0">
                <a:latin typeface="Guttman-Aram" pitchFamily="2" charset="-79"/>
              </a:rPr>
              <a:t>חקלאות</a:t>
            </a:r>
          </a:p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3000" b="1" dirty="0" smtClean="0">
                <a:latin typeface="Guttman-Aram" pitchFamily="2" charset="-79"/>
              </a:rPr>
              <a:t>דרוזים</a:t>
            </a:r>
            <a:endParaRPr kumimoji="0" lang="he-IL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  <a:cs typeface="+mn-cs"/>
            </a:endParaRPr>
          </a:p>
        </p:txBody>
      </p:sp>
      <p:graphicFrame>
        <p:nvGraphicFramePr>
          <p:cNvPr id="14" name="טבלה 13"/>
          <p:cNvGraphicFramePr>
            <a:graphicFrameLocks noGrp="1"/>
          </p:cNvGraphicFramePr>
          <p:nvPr/>
        </p:nvGraphicFramePr>
        <p:xfrm>
          <a:off x="1039092" y="2261115"/>
          <a:ext cx="5555672" cy="320005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88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8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46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bg1"/>
                          </a:solidFill>
                        </a:rPr>
                        <a:t>מדיני</a:t>
                      </a:r>
                      <a:endParaRPr lang="he-IL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bg1"/>
                          </a:solidFill>
                        </a:rPr>
                        <a:t>חברתי</a:t>
                      </a:r>
                      <a:endParaRPr lang="he-IL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bg1"/>
                          </a:solidFill>
                        </a:rPr>
                        <a:t>כלכלי</a:t>
                      </a:r>
                      <a:endParaRPr lang="he-IL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bg1"/>
                          </a:solidFill>
                        </a:rPr>
                        <a:t>ביטחוני</a:t>
                      </a:r>
                      <a:endParaRPr lang="he-IL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215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עיצוב גבולות</a:t>
                      </a:r>
                      <a:endParaRPr lang="he-IL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ערבי ישראל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מנועי וחסמי צמיחה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המערכת היריבה הצפונית</a:t>
                      </a:r>
                      <a:endParaRPr lang="he-I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215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שטחים במחלוקת</a:t>
                      </a:r>
                      <a:endParaRPr lang="he-IL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דרוזים (גליל, </a:t>
                      </a:r>
                      <a:r>
                        <a:rPr lang="he-IL" sz="1400" b="1" dirty="0" err="1" smtClean="0"/>
                        <a:t>רמה"ג</a:t>
                      </a:r>
                      <a:r>
                        <a:rPr lang="he-IL" sz="1400" b="1" dirty="0" smtClean="0"/>
                        <a:t>)</a:t>
                      </a:r>
                      <a:endParaRPr lang="he-IL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תעשייה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ישובי קו אימות</a:t>
                      </a:r>
                      <a:endParaRPr lang="he-IL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2403">
                <a:tc>
                  <a:txBody>
                    <a:bodyPr/>
                    <a:lstStyle/>
                    <a:p>
                      <a:pPr rtl="1"/>
                      <a:endParaRPr lang="he-I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התיישבות ופריפריה- שלטון מקומי, בריאות, תכנון, תחבורה</a:t>
                      </a:r>
                      <a:endParaRPr lang="he-IL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חקלאות</a:t>
                      </a:r>
                      <a:endParaRPr lang="he-IL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ביטחון פנים</a:t>
                      </a:r>
                      <a:endParaRPr lang="he-I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061">
                <a:tc>
                  <a:txBody>
                    <a:bodyPr/>
                    <a:lstStyle/>
                    <a:p>
                      <a:pPr rtl="1"/>
                      <a:endParaRPr lang="he-I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מאבק על הקרקעות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תיירות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787</Words>
  <Application>Microsoft Office PowerPoint</Application>
  <PresentationFormat>מסך רחב</PresentationFormat>
  <Paragraphs>264</Paragraphs>
  <Slides>20</Slides>
  <Notes>0</Notes>
  <HiddenSlides>5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Guttman-Aram</vt:lpstr>
      <vt:lpstr>Times New Roman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סיור צפון</dc:title>
  <dc:creator>ענת חן</dc:creator>
  <cp:lastModifiedBy>u23920</cp:lastModifiedBy>
  <cp:revision>148</cp:revision>
  <dcterms:created xsi:type="dcterms:W3CDTF">2019-09-18T11:07:27Z</dcterms:created>
  <dcterms:modified xsi:type="dcterms:W3CDTF">2019-11-18T18:40:47Z</dcterms:modified>
</cp:coreProperties>
</file>